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3"/>
    <p:sldId id="257" r:id="rId4"/>
    <p:sldId id="258" r:id="rId5"/>
    <p:sldId id="259" r:id="rId6"/>
    <p:sldId id="260" r:id="rId7"/>
    <p:sldId id="261" r:id="rId8"/>
    <p:sldId id="262" r:id="rId9"/>
    <p:sldId id="275" r:id="rId10"/>
    <p:sldId id="263" r:id="rId11"/>
    <p:sldId id="272" r:id="rId12"/>
    <p:sldId id="264" r:id="rId13"/>
    <p:sldId id="273" r:id="rId14"/>
    <p:sldId id="271" r:id="rId15"/>
    <p:sldId id="265" r:id="rId16"/>
    <p:sldId id="266" r:id="rId17"/>
    <p:sldId id="267" r:id="rId18"/>
    <p:sldId id="270" r:id="rId19"/>
    <p:sldId id="278" r:id="rId20"/>
    <p:sldId id="268" r:id="rId21"/>
    <p:sldId id="269"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15" name="Rectangle 8"/>
            <p:cNvSpPr>
              <a:spLocks noChangeArrowheads="1"/>
            </p:cNvSpPr>
            <p:nvPr/>
          </p:nvSpPr>
          <p:spPr bwMode="auto">
            <a:xfrm>
              <a:off x="414338" y="9525"/>
              <a:ext cx="28575" cy="4481513"/>
            </a:xfrm>
            <a:prstGeom prst="rect">
              <a:avLst/>
            </a:prstGeom>
            <a:grpFill/>
            <a:ln>
              <a:noFill/>
            </a:ln>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p:spPr>
        </p:sp>
        <p:sp>
          <p:nvSpPr>
            <p:cNvPr id="40" name="Rectangle 33"/>
            <p:cNvSpPr>
              <a:spLocks noChangeArrowheads="1"/>
            </p:cNvSpPr>
            <p:nvPr/>
          </p:nvSpPr>
          <p:spPr bwMode="auto">
            <a:xfrm>
              <a:off x="642938" y="6610350"/>
              <a:ext cx="23813" cy="242888"/>
            </a:xfrm>
            <a:prstGeom prst="rect">
              <a:avLst/>
            </a:prstGeom>
            <a:grpFill/>
            <a:ln>
              <a:noFill/>
            </a:ln>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p:spPr>
        </p:sp>
        <p:sp>
          <p:nvSpPr>
            <p:cNvPr id="52" name="Rectangle 45"/>
            <p:cNvSpPr>
              <a:spLocks noChangeArrowheads="1"/>
            </p:cNvSpPr>
            <p:nvPr/>
          </p:nvSpPr>
          <p:spPr bwMode="auto">
            <a:xfrm>
              <a:off x="1228725" y="4662488"/>
              <a:ext cx="23813" cy="2181225"/>
            </a:xfrm>
            <a:prstGeom prst="rect">
              <a:avLst/>
            </a:prstGeom>
            <a:grpFill/>
            <a:ln>
              <a:noFill/>
            </a:ln>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48A87A34-81AB-432B-8DAE-1953F412C126}"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48A87A34-81AB-432B-8DAE-1953F412C126}"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48A87A34-81AB-432B-8DAE-1953F412C126}"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48A87A34-81AB-432B-8DAE-1953F412C126}"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48A87A34-81AB-432B-8DAE-1953F412C126}"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48A87A34-81AB-432B-8DAE-1953F412C126}"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panose="020B0603020202020204"/>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endParaRPr lang="en-US" sz="8000" dirty="0">
              <a:solidFill>
                <a:schemeClr val="tx1"/>
              </a:solidFill>
              <a:effectLst/>
            </a:endParaRP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panose="020B0603020202020204"/>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endParaRPr lang="en-US" sz="8000" dirty="0">
              <a:solidFill>
                <a:schemeClr val="tx1"/>
              </a:solidFill>
              <a:effectLst/>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48A87A34-81AB-432B-8DAE-1953F412C126}"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3" name="Date Placeholder 2"/>
          <p:cNvSpPr>
            <a:spLocks noGrp="1"/>
          </p:cNvSpPr>
          <p:nvPr>
            <p:ph type="dt" sz="half" idx="10"/>
          </p:nvPr>
        </p:nvSpPr>
        <p:spPr/>
        <p:txBody>
          <a:bodyPr/>
          <a:lstStyle/>
          <a:p>
            <a:fld id="{48A87A34-81AB-432B-8DAE-1953F412C126}" type="datetimeFigureOut">
              <a:rPr lang="en-US" dirty="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3" name="Date Placeholder 2"/>
          <p:cNvSpPr>
            <a:spLocks noGrp="1"/>
          </p:cNvSpPr>
          <p:nvPr>
            <p:ph type="dt" sz="half" idx="10"/>
          </p:nvPr>
        </p:nvSpPr>
        <p:spPr/>
        <p:txBody>
          <a:bodyPr/>
          <a:lstStyle/>
          <a:p>
            <a:fld id="{48A87A34-81AB-432B-8DAE-1953F412C126}" type="datetimeFigureOut">
              <a:rPr lang="en-US" dirty="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image" Target="../media/image1.png"/><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8">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p:spPr>
          </p:sp>
          <p:sp>
            <p:nvSpPr>
              <p:cNvPr id="37" name="Rectangle 21"/>
              <p:cNvSpPr>
                <a:spLocks noChangeArrowheads="1"/>
              </p:cNvSpPr>
              <p:nvPr/>
            </p:nvSpPr>
            <p:spPr bwMode="auto">
              <a:xfrm>
                <a:off x="133350" y="4662488"/>
                <a:ext cx="23813" cy="2181225"/>
              </a:xfrm>
              <a:prstGeom prst="rect">
                <a:avLst/>
              </a:prstGeom>
              <a:grpFill/>
              <a:ln>
                <a:noFill/>
              </a:ln>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p:spPr>
          </p:sp>
          <p:sp>
            <p:nvSpPr>
              <p:cNvPr id="20" name="Rectangle 41"/>
              <p:cNvSpPr>
                <a:spLocks noChangeArrowheads="1"/>
              </p:cNvSpPr>
              <p:nvPr/>
            </p:nvSpPr>
            <p:spPr bwMode="auto">
              <a:xfrm>
                <a:off x="11939587" y="6596063"/>
                <a:ext cx="23813" cy="252413"/>
              </a:xfrm>
              <a:prstGeom prst="rect">
                <a:avLst/>
              </a:prstGeom>
              <a:grpFill/>
              <a:ln>
                <a:noFill/>
              </a:ln>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76425" y="1214755"/>
            <a:ext cx="8791575" cy="1757680"/>
          </a:xfrm>
        </p:spPr>
        <p:txBody>
          <a:bodyPr>
            <a:normAutofit fontScale="90000"/>
          </a:bodyPr>
          <a:lstStyle/>
          <a:p>
            <a:r>
              <a:rPr lang="en-US" dirty="0"/>
              <a:t>Hematology</a:t>
            </a:r>
            <a:br>
              <a:rPr lang="en-US" dirty="0"/>
            </a:br>
            <a:r>
              <a:rPr lang="en-US" dirty="0"/>
              <a:t>Dr. Khaldoon GHANI jasim</a:t>
            </a:r>
            <a:br>
              <a:rPr lang="en-US" dirty="0"/>
            </a:br>
            <a:r>
              <a:rPr lang="en-US" dirty="0"/>
              <a:t>consultant in medicine</a:t>
            </a:r>
            <a:endParaRPr lang="en-US" altLang="en-US" dirty="0"/>
          </a:p>
        </p:txBody>
      </p:sp>
      <p:sp>
        <p:nvSpPr>
          <p:cNvPr id="3" name="Subtitle 2"/>
          <p:cNvSpPr>
            <a:spLocks noGrp="1"/>
          </p:cNvSpPr>
          <p:nvPr>
            <p:ph type="subTitle" idx="1"/>
          </p:nvPr>
        </p:nvSpPr>
        <p:spPr/>
        <p:txBody>
          <a:bodyPr/>
          <a:lstStyle/>
          <a:p>
            <a:pPr marL="342900" indent="-342900">
              <a:buFontTx/>
              <a:buChar char="-"/>
            </a:pPr>
            <a:r>
              <a:rPr lang="en-US" dirty="0"/>
              <a:t>Introduction.</a:t>
            </a:r>
            <a:endParaRPr lang="en-US" dirty="0"/>
          </a:p>
          <a:p>
            <a:pPr marL="342900" indent="-342900">
              <a:buFontTx/>
              <a:buChar char="-"/>
            </a:pPr>
            <a:r>
              <a:rPr lang="en-US" dirty="0"/>
              <a:t>Major manifestations.</a:t>
            </a:r>
            <a:endParaRPr lang="en-US" dirty="0"/>
          </a:p>
          <a:p>
            <a:pPr marL="342900" indent="-342900">
              <a:buFontTx/>
              <a:buChar char="-"/>
            </a:pPr>
            <a:r>
              <a:rPr lang="en-US" dirty="0"/>
              <a:t>INVESTIGATIONS.</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endParaRPr lang="en-US" dirty="0"/>
          </a:p>
        </p:txBody>
      </p:sp>
      <p:sp>
        <p:nvSpPr>
          <p:cNvPr id="3" name="Content Placeholder 2"/>
          <p:cNvSpPr>
            <a:spLocks noGrp="1"/>
          </p:cNvSpPr>
          <p:nvPr>
            <p:ph idx="1"/>
          </p:nvPr>
        </p:nvSpPr>
        <p:spPr>
          <a:xfrm>
            <a:off x="1141412" y="1868558"/>
            <a:ext cx="9905999" cy="4028659"/>
          </a:xfrm>
        </p:spPr>
        <p:txBody>
          <a:bodyPr>
            <a:normAutofit fontScale="92500" lnSpcReduction="10000"/>
          </a:bodyPr>
          <a:lstStyle/>
          <a:p>
            <a:r>
              <a:rPr lang="en-US" dirty="0"/>
              <a:t>Hematopoiesis is the process of blood cell synthesis in the bone marrow.</a:t>
            </a:r>
            <a:endParaRPr lang="en-US" dirty="0"/>
          </a:p>
          <a:p>
            <a:r>
              <a:rPr lang="en-US" dirty="0"/>
              <a:t>Diseases of hematopoietic system include a wide range of disorders , some common such as anemia &amp; some less common such as leukemias.</a:t>
            </a:r>
            <a:endParaRPr lang="en-US" dirty="0"/>
          </a:p>
          <a:p>
            <a:r>
              <a:rPr lang="en-US" dirty="0"/>
              <a:t>Functional anatomy :</a:t>
            </a:r>
            <a:endParaRPr lang="en-US" dirty="0"/>
          </a:p>
          <a:p>
            <a:r>
              <a:rPr lang="en-US" dirty="0"/>
              <a:t>1- RBC functions as Oxygen transporter. </a:t>
            </a:r>
            <a:endParaRPr lang="en-US" dirty="0"/>
          </a:p>
          <a:p>
            <a:r>
              <a:rPr lang="en-US" dirty="0"/>
              <a:t>2-WBC as a body defender against infection .</a:t>
            </a:r>
            <a:endParaRPr lang="en-US" dirty="0"/>
          </a:p>
          <a:p>
            <a:r>
              <a:rPr lang="en-US" dirty="0"/>
              <a:t>3-Platelets act in coagulation process. </a:t>
            </a:r>
            <a:endParaRPr lang="en-US" dirty="0"/>
          </a:p>
          <a:p>
            <a:r>
              <a:rPr lang="en-US" dirty="0"/>
              <a:t>4-Plasma which contains proteins which function as antibodies or coagulation factors. </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erythropoiesis</a:t>
            </a:r>
            <a:endParaRPr lang="en-US" dirty="0"/>
          </a:p>
        </p:txBody>
      </p:sp>
      <p:sp>
        <p:nvSpPr>
          <p:cNvPr id="3" name="Content Placeholder 2"/>
          <p:cNvSpPr>
            <a:spLocks noGrp="1"/>
          </p:cNvSpPr>
          <p:nvPr>
            <p:ph idx="1"/>
          </p:nvPr>
        </p:nvSpPr>
        <p:spPr>
          <a:xfrm>
            <a:off x="1141412" y="1815548"/>
            <a:ext cx="9905999" cy="4267200"/>
          </a:xfrm>
        </p:spPr>
        <p:txBody>
          <a:bodyPr>
            <a:normAutofit fontScale="85000" lnSpcReduction="10000"/>
          </a:bodyPr>
          <a:lstStyle/>
          <a:p>
            <a:r>
              <a:rPr lang="en-US" dirty="0"/>
              <a:t>Erythropoiesis  is the process by which blood cells are produced from pluripotent stem cell in the bone marrow.</a:t>
            </a:r>
            <a:endParaRPr lang="en-US" dirty="0"/>
          </a:p>
          <a:p>
            <a:r>
              <a:rPr lang="en-US" dirty="0"/>
              <a:t>During the fetal life , blood is formed in the yolk sac , spleen , liver &amp; bone marrow. Later on it is formed in the bone marrow , which is red in the childhood period , then yellow ( fat) in adult life. The hematopoiesis is limited to the vertebrae , pelvis , ribs head of femur &amp; humerus, but can expand according to the body demands.</a:t>
            </a:r>
            <a:endParaRPr lang="en-US" dirty="0"/>
          </a:p>
          <a:p>
            <a:r>
              <a:rPr lang="en-US" dirty="0"/>
              <a:t>All the blood cells are formed from the pluripotent stem cell which possesses the ability of division. Then to CFU cell of different cell types ( CFU-E, CFU-GM, CFU- ME).</a:t>
            </a:r>
            <a:endParaRPr lang="en-US" dirty="0"/>
          </a:p>
          <a:p>
            <a:r>
              <a:rPr lang="en-US" dirty="0"/>
              <a:t>The stem cells contribute to only ( 0.01%) of bone marrow cells. They can differentiate to non-hematologic cell types such as skeletal or cardiac M. nerve or liver cells. This is called plasticity which can have future applications.</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red blood cell ( rbc)</a:t>
            </a:r>
            <a:endParaRPr lang="en-US" dirty="0"/>
          </a:p>
        </p:txBody>
      </p:sp>
      <p:sp>
        <p:nvSpPr>
          <p:cNvPr id="3" name="Content Placeholder 2"/>
          <p:cNvSpPr>
            <a:spLocks noGrp="1"/>
          </p:cNvSpPr>
          <p:nvPr>
            <p:ph idx="1"/>
          </p:nvPr>
        </p:nvSpPr>
        <p:spPr>
          <a:xfrm>
            <a:off x="1141412" y="1762538"/>
            <a:ext cx="9905999" cy="4611757"/>
          </a:xfrm>
        </p:spPr>
        <p:txBody>
          <a:bodyPr>
            <a:normAutofit fontScale="77500" lnSpcReduction="20000"/>
          </a:bodyPr>
          <a:lstStyle/>
          <a:p>
            <a:r>
              <a:rPr lang="en-US" dirty="0"/>
              <a:t>The RBC is a biconcave 8 micrometer diameter flat cell with a pink cytoplasm due to the presence of Hemoglobin. Its nucleus is extruded before release to the peripheral circulation , but contains the ribosomal material for the ( 3 days) early life , of whole 120 days life-span. These are called (Reticulocytes) . If they are present in excess numbers in the peripheral blood , it means that there is  RBC over production.</a:t>
            </a:r>
            <a:endParaRPr lang="en-US" dirty="0"/>
          </a:p>
          <a:p>
            <a:r>
              <a:rPr lang="en-US" dirty="0"/>
              <a:t>The RBC has excess membrane which gives it the capability of deformability when it passes through narrow lumens such as the capillaries. It is exposed to osmotic stress when it passes in the interstitial renal or pulmonary tissue.</a:t>
            </a:r>
            <a:endParaRPr lang="en-US" dirty="0"/>
          </a:p>
          <a:p>
            <a:r>
              <a:rPr lang="en-US" dirty="0"/>
              <a:t>Its production is under control of a protein called Erythropoietin , which is produced by the renal interstitial tissue in response to hypoxia. This protein &amp; its pharmacologic derivative , Darbepoetin , is produced by recombinant DNA technology , &amp; it is used for treatment of anemia of CRF patients due to under production of this protein in these patients.</a:t>
            </a:r>
            <a:endParaRPr lang="en-US" dirty="0"/>
          </a:p>
          <a:p>
            <a:r>
              <a:rPr lang="en-US" dirty="0"/>
              <a:t>The RBC membrane contains inserted glycoproteins which determines the blood group of the person. </a:t>
            </a:r>
            <a:endParaRPr lang="en-US" dirty="0"/>
          </a:p>
          <a:p>
            <a:endParaRPr lang="en-US" dirty="0"/>
          </a:p>
          <a:p>
            <a:endParaRPr lang="en-US" dirty="0"/>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Hemoglobin </a:t>
            </a:r>
            <a:endParaRPr lang="en-US" dirty="0"/>
          </a:p>
        </p:txBody>
      </p:sp>
      <p:sp>
        <p:nvSpPr>
          <p:cNvPr id="3" name="Content Placeholder 2"/>
          <p:cNvSpPr>
            <a:spLocks noGrp="1"/>
          </p:cNvSpPr>
          <p:nvPr>
            <p:ph idx="1"/>
          </p:nvPr>
        </p:nvSpPr>
        <p:spPr>
          <a:xfrm>
            <a:off x="1141412" y="1855304"/>
            <a:ext cx="9905999" cy="4384178"/>
          </a:xfrm>
        </p:spPr>
        <p:txBody>
          <a:bodyPr>
            <a:normAutofit fontScale="70000" lnSpcReduction="20000"/>
          </a:bodyPr>
          <a:lstStyle/>
          <a:p>
            <a:r>
              <a:rPr lang="en-US" dirty="0"/>
              <a:t>The RBC cytoplasm is pink in color as it is filled with hemoglobin , it is the basic protein which have the ability to carry Oxygen to the body tissues.</a:t>
            </a:r>
            <a:endParaRPr lang="en-US" dirty="0"/>
          </a:p>
          <a:p>
            <a:r>
              <a:rPr lang="en-US" dirty="0"/>
              <a:t>It is composed of globin amino acid , &amp; porphyrin ring, haem component, which contains the ferrous molecule.</a:t>
            </a:r>
            <a:endParaRPr lang="en-US" dirty="0"/>
          </a:p>
          <a:p>
            <a:r>
              <a:rPr lang="en-US" dirty="0"/>
              <a:t>The 4 globin chains, which surround the Fe+2, is composed of 2 alpha &amp; 2 non- alpha chains to determine the type of the hemoglobin.</a:t>
            </a:r>
            <a:endParaRPr lang="en-US" dirty="0"/>
          </a:p>
          <a:p>
            <a:r>
              <a:rPr lang="en-US" dirty="0"/>
              <a:t>2 alpha\ 2 beta chain is called Hb. A , which constitute (90%) of adult Hb.</a:t>
            </a:r>
            <a:endParaRPr lang="en-US" dirty="0"/>
          </a:p>
          <a:p>
            <a:r>
              <a:rPr lang="en-US" dirty="0"/>
              <a:t>2 alpha \ 2 gamma is called Hb. F , which the main Hb. form in the fetal RBC.</a:t>
            </a:r>
            <a:endParaRPr lang="en-US" dirty="0"/>
          </a:p>
          <a:p>
            <a:r>
              <a:rPr lang="en-US" dirty="0"/>
              <a:t>When the RBC is destroyed , its globin portion is recycled , &amp; the Fe content of the haem is also reused in the hematopoiesis process , while the haem remnant is metabolized to form bilirubin . It is excreted after conjugation with glucuronic acid into the bile .</a:t>
            </a:r>
            <a:endParaRPr lang="en-US" dirty="0"/>
          </a:p>
          <a:p>
            <a:r>
              <a:rPr lang="en-US" dirty="0"/>
              <a:t>Free hemoglobin In the plasma  Is toxic and it is combined with a protein produced by the liver called (Haptoglobin ).</a:t>
            </a:r>
            <a:endParaRPr lang="en-US" dirty="0"/>
          </a:p>
          <a:p>
            <a:r>
              <a:rPr lang="en-US" dirty="0"/>
              <a:t>2-3 diphosphoglycerate is a product of RBC metabolism , it decreases the affinity of the Hb. to Oxygen. </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White blood cell ( wbc).</a:t>
            </a:r>
            <a:endParaRPr lang="en-US" dirty="0"/>
          </a:p>
        </p:txBody>
      </p:sp>
      <p:sp>
        <p:nvSpPr>
          <p:cNvPr id="3" name="Content Placeholder 2"/>
          <p:cNvSpPr>
            <a:spLocks noGrp="1"/>
          </p:cNvSpPr>
          <p:nvPr>
            <p:ph idx="1"/>
          </p:nvPr>
        </p:nvSpPr>
        <p:spPr>
          <a:xfrm>
            <a:off x="1141412" y="1789042"/>
            <a:ext cx="9905999" cy="4450439"/>
          </a:xfrm>
        </p:spPr>
        <p:txBody>
          <a:bodyPr>
            <a:normAutofit fontScale="62500" lnSpcReduction="20000"/>
          </a:bodyPr>
          <a:lstStyle/>
          <a:p>
            <a:r>
              <a:rPr lang="en-US" dirty="0"/>
              <a:t>These cells are responsible for the defense mechanism of the body against different organism ( Bacteria, Virus, Parasite) , &amp; also have some rule in other conditions such as allergy , malignancy, transplantation reactions.</a:t>
            </a:r>
            <a:endParaRPr lang="en-US" dirty="0"/>
          </a:p>
          <a:p>
            <a:r>
              <a:rPr lang="en-US" dirty="0"/>
              <a:t>These cells are classified to different cell types according to there structure &amp; , origin , granularity reaction to different stains &amp; function.</a:t>
            </a:r>
            <a:endParaRPr lang="en-US" dirty="0"/>
          </a:p>
          <a:p>
            <a:r>
              <a:rPr lang="en-US" dirty="0"/>
              <a:t>They also have important rule in complement system function, especially the B-lymphocytes by activation of classic complement pathway through Antigen-Antibody reaction.</a:t>
            </a:r>
            <a:endParaRPr lang="en-US" dirty="0"/>
          </a:p>
          <a:p>
            <a:r>
              <a:rPr lang="en-US" dirty="0"/>
              <a:t>In general the cell types are : 1-Eosinophils : have rule in parasitic &amp; allergic reactions.</a:t>
            </a:r>
            <a:endParaRPr lang="en-US" dirty="0"/>
          </a:p>
          <a:p>
            <a:r>
              <a:rPr lang="en-US" dirty="0"/>
              <a:t>2- Basophils: also have rule in allergic reaction. 3-Neutrophils : have important function to fight against bacterial &amp; pyogenic infections. 4- Lymphocytes : act at different stages of immune &amp; viral infections.</a:t>
            </a:r>
            <a:endParaRPr lang="en-US" dirty="0"/>
          </a:p>
          <a:p>
            <a:r>
              <a:rPr lang="en-US" dirty="0"/>
              <a:t>5- Monocytes : also fight in certain bacterial infection such as Tuberculosis.</a:t>
            </a:r>
            <a:endParaRPr lang="en-US" dirty="0"/>
          </a:p>
          <a:p>
            <a:r>
              <a:rPr lang="en-US" dirty="0"/>
              <a:t>For these cell to have effective rule in their function , they should be in adequate number , &amp; proper activity .</a:t>
            </a:r>
            <a:endParaRPr lang="en-US" dirty="0"/>
          </a:p>
          <a:p>
            <a:r>
              <a:rPr lang="en-US" dirty="0"/>
              <a:t>In some clinical conditions , derangement in there function , whether congenital or acquired by treatment can lead to serious health problems.</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Platelets.</a:t>
            </a:r>
            <a:endParaRPr lang="en-US" dirty="0"/>
          </a:p>
        </p:txBody>
      </p:sp>
      <p:sp>
        <p:nvSpPr>
          <p:cNvPr id="3" name="Content Placeholder 2"/>
          <p:cNvSpPr>
            <a:spLocks noGrp="1"/>
          </p:cNvSpPr>
          <p:nvPr>
            <p:ph idx="1"/>
          </p:nvPr>
        </p:nvSpPr>
        <p:spPr>
          <a:xfrm>
            <a:off x="1141412" y="1590262"/>
            <a:ext cx="9905999" cy="4784034"/>
          </a:xfrm>
        </p:spPr>
        <p:txBody>
          <a:bodyPr>
            <a:normAutofit fontScale="77500" lnSpcReduction="20000"/>
          </a:bodyPr>
          <a:lstStyle/>
          <a:p>
            <a:r>
              <a:rPr lang="en-US" dirty="0"/>
              <a:t>These blood particles of 2--4 micrometer in diameter have important rule in haemostasias through interaction with subendothelial matrix &amp; Von-Willebrand factor .</a:t>
            </a:r>
            <a:endParaRPr lang="en-US" dirty="0"/>
          </a:p>
          <a:p>
            <a:r>
              <a:rPr lang="en-US" dirty="0"/>
              <a:t>They initiate the early stage of hemostasis , by aggregation &amp; formation of platelet plug ( primary hemostasis ) at injury site.</a:t>
            </a:r>
            <a:endParaRPr lang="en-US" dirty="0"/>
          </a:p>
          <a:p>
            <a:r>
              <a:rPr lang="en-US" dirty="0"/>
              <a:t>They stay in the circulation for about 8-10 days , then they are destroyed in the reticuloendothelial system. 30% of the circulating platelets are pooled in the spleen.</a:t>
            </a:r>
            <a:endParaRPr lang="en-US" dirty="0"/>
          </a:p>
          <a:p>
            <a:r>
              <a:rPr lang="en-US" dirty="0"/>
              <a:t>Large number of drugs interfere with their function &amp; used in thromboembolic conditions , such as Aspirin ( inhibits cyclo-oxygenase) , clopidogrel, prasugrel &amp; ticagrelor ( ADP inhibition) , Dipyridamole ( phosphodiesterase inhibition) , Abiciximab, tirofiban &amp; tirofiban ( glycoprotein 11b,111a inhibition).</a:t>
            </a:r>
            <a:endParaRPr lang="en-US" dirty="0"/>
          </a:p>
          <a:p>
            <a:r>
              <a:rPr lang="en-US" dirty="0"/>
              <a:t>Clotting factor are group of cascade proteins with act in the process of coagulation. These zymogens ( soluble) are designated by the roman numbers &amp; when activated they are designated by addition of the suffix ( a ) , such as X11a, Xa , V11a  &amp; so on. The </a:t>
            </a:r>
            <a:r>
              <a:rPr lang="en-US" dirty="0" err="1"/>
              <a:t>acitivation</a:t>
            </a:r>
            <a:r>
              <a:rPr lang="en-US" dirty="0"/>
              <a:t> has 2 pathways , extrinsic &amp; intrinsic pathway. </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799465"/>
          </a:xfrm>
        </p:spPr>
        <p:txBody>
          <a:bodyPr/>
          <a:lstStyle/>
          <a:p>
            <a:r>
              <a:rPr lang="en-US" dirty="0"/>
              <a:t>Hematologic values</a:t>
            </a:r>
            <a:endParaRPr lang="en-US" dirty="0"/>
          </a:p>
        </p:txBody>
      </p:sp>
      <p:pic>
        <p:nvPicPr>
          <p:cNvPr id="5" name="Content Placeholder 4"/>
          <p:cNvPicPr>
            <a:picLocks noGrp="1" noChangeAspect="1"/>
          </p:cNvPicPr>
          <p:nvPr>
            <p:ph idx="1"/>
          </p:nvPr>
        </p:nvPicPr>
        <p:blipFill>
          <a:blip r:embed="rId1"/>
          <a:stretch>
            <a:fillRect/>
          </a:stretch>
        </p:blipFill>
        <p:spPr>
          <a:xfrm>
            <a:off x="3803375" y="1417983"/>
            <a:ext cx="6003234" cy="5115339"/>
          </a:xfr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Clinical manifestations of hematologic disorders </a:t>
            </a:r>
            <a:endParaRPr lang="en-US" dirty="0"/>
          </a:p>
        </p:txBody>
      </p:sp>
      <p:sp>
        <p:nvSpPr>
          <p:cNvPr id="3" name="Content Placeholder 2"/>
          <p:cNvSpPr>
            <a:spLocks noGrp="1"/>
          </p:cNvSpPr>
          <p:nvPr>
            <p:ph idx="1"/>
          </p:nvPr>
        </p:nvSpPr>
        <p:spPr>
          <a:xfrm>
            <a:off x="1141412" y="1749285"/>
            <a:ext cx="9905999" cy="4903305"/>
          </a:xfrm>
        </p:spPr>
        <p:txBody>
          <a:bodyPr>
            <a:normAutofit fontScale="70000" lnSpcReduction="20000"/>
          </a:bodyPr>
          <a:lstStyle/>
          <a:p>
            <a:r>
              <a:rPr lang="en-US" dirty="0"/>
              <a:t>Dysfunction or reduction in number of any constituents of the blood can lead to different manifestations in disease conditions . These disorders occur in hematologic &amp; systemic diseases. </a:t>
            </a:r>
            <a:endParaRPr lang="en-US" dirty="0"/>
          </a:p>
          <a:p>
            <a:r>
              <a:rPr lang="en-US" dirty="0"/>
              <a:t>Reduction in the hemoglobin level can lead to anemia with its presentations , such as weakness , pallor , loss of appetite &amp; energy , headache , disturbed sleep. These features can occur as part of the leading cause for anemia, such as patients with CRF. Beside the signs related to anemia ( pallor ) , the manifestations of the etiological cause can also be seen ( chronic liver disease, CRF , TB. ).</a:t>
            </a:r>
            <a:endParaRPr lang="en-US" dirty="0"/>
          </a:p>
          <a:p>
            <a:r>
              <a:rPr lang="en-US" dirty="0"/>
              <a:t>Derangement in WBC number or function lead to increased susceptibility to different types of infections ( viral , bacterial , fungal ) . These derangements can occur due pathological conditions ( leukemia ) or may occur due certain drugs or chemical agents , whether as a side effect or due to mechanism of drug action . e.g. cytotoxic drugs used in treatment of cancer or leukaemia.These patients present with increased susceptibility to infection such as recurrent sore throat with little local or systemic reaction, recurrent pneumonia, skin infection &amp; so on.</a:t>
            </a:r>
            <a:endParaRPr lang="en-US" dirty="0"/>
          </a:p>
          <a:p>
            <a:r>
              <a:rPr lang="en-US" dirty="0"/>
              <a:t>Abnormality in platelet number or function lead to susceptibility to bleeding , epistaxis , bleeding gum, petechiae &amp; ecchymosis of the skin , hematuria or bleeding in the GIT. More serious bleeding such ophthalmic or brain hemorrhage can occur in more sever conditions. More aggressive bleeding can occur in disorders of coagulation pathways such as intra-articular &amp; intramuscular hematoma ( Hemophilia A ).These bleeding states can be aggravated by use of certain drugs such as aspirin . </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1077760"/>
          </a:xfrm>
        </p:spPr>
        <p:txBody>
          <a:bodyPr/>
          <a:lstStyle/>
          <a:p>
            <a:r>
              <a:rPr lang="en-US" dirty="0"/>
              <a:t>Leucopoenia &amp; \ leukocytosis </a:t>
            </a:r>
            <a:endParaRPr lang="en-US" dirty="0"/>
          </a:p>
        </p:txBody>
      </p:sp>
      <p:sp>
        <p:nvSpPr>
          <p:cNvPr id="3" name="Content Placeholder 2"/>
          <p:cNvSpPr>
            <a:spLocks noGrp="1"/>
          </p:cNvSpPr>
          <p:nvPr>
            <p:ph idx="1"/>
          </p:nvPr>
        </p:nvSpPr>
        <p:spPr>
          <a:xfrm>
            <a:off x="1141412" y="1497496"/>
            <a:ext cx="9905999" cy="4741986"/>
          </a:xfrm>
        </p:spPr>
        <p:txBody>
          <a:bodyPr>
            <a:normAutofit fontScale="70000" lnSpcReduction="20000"/>
          </a:bodyPr>
          <a:lstStyle/>
          <a:p>
            <a:r>
              <a:rPr lang="en-US" dirty="0"/>
              <a:t>Causes of leucopenia ( neutropenia)  \      Causes of leukocytosis (</a:t>
            </a:r>
            <a:r>
              <a:rPr lang="en-US" dirty="0"/>
              <a:t>&lt;</a:t>
            </a:r>
            <a:r>
              <a:rPr lang="en-US" dirty="0"/>
              <a:t> </a:t>
            </a:r>
            <a:r>
              <a:rPr lang="en-US" dirty="0"/>
              <a:t>1</a:t>
            </a:r>
            <a:r>
              <a:rPr lang="en-US" dirty="0"/>
              <a:t>0.000)</a:t>
            </a:r>
            <a:endParaRPr lang="en-US" dirty="0"/>
          </a:p>
          <a:p>
            <a:r>
              <a:rPr lang="en-US" dirty="0"/>
              <a:t>( </a:t>
            </a:r>
            <a:r>
              <a:rPr lang="en-US" dirty="0"/>
              <a:t>&gt;</a:t>
            </a:r>
            <a:r>
              <a:rPr lang="en-US" dirty="0"/>
              <a:t> 2500 WBC\</a:t>
            </a:r>
            <a:r>
              <a:rPr lang="en-US" dirty="0" err="1"/>
              <a:t>cumm</a:t>
            </a:r>
            <a:r>
              <a:rPr lang="en-US" dirty="0"/>
              <a:t>):                                                                            </a:t>
            </a:r>
            <a:endParaRPr lang="en-US" dirty="0"/>
          </a:p>
          <a:p>
            <a:r>
              <a:rPr lang="en-US" dirty="0"/>
              <a:t>1- Infection ( viral, sever bacterial).       \  1- Infection : bacterial .</a:t>
            </a:r>
            <a:endParaRPr lang="en-US" dirty="0"/>
          </a:p>
          <a:p>
            <a:r>
              <a:rPr lang="en-US" dirty="0"/>
              <a:t>2- Drugs ( cytotoxic drugs ).                  \  2- Drugs ( corticosteroids ).</a:t>
            </a:r>
            <a:endParaRPr lang="en-US" dirty="0"/>
          </a:p>
          <a:p>
            <a:r>
              <a:rPr lang="en-US" dirty="0"/>
              <a:t>3-Myxedema , thyrotoxicosis.                 \  3- Hemorrhage , trauma.</a:t>
            </a:r>
            <a:endParaRPr lang="en-US" dirty="0"/>
          </a:p>
          <a:p>
            <a:r>
              <a:rPr lang="en-US" dirty="0"/>
              <a:t>4-Hypersplenism, cirrhosis, alcoholism.     \ 4-Myeloproliferative diseases &amp;  malignancy .</a:t>
            </a:r>
            <a:endParaRPr lang="en-US" dirty="0"/>
          </a:p>
          <a:p>
            <a:r>
              <a:rPr lang="en-US" dirty="0"/>
              <a:t>                                                           \5- Acute myocardial infarction.</a:t>
            </a:r>
            <a:endParaRPr lang="en-US" dirty="0"/>
          </a:p>
          <a:p>
            <a:r>
              <a:rPr lang="en-US" dirty="0"/>
              <a:t>                                                           \ 6- Collagen vascular diseases.</a:t>
            </a:r>
            <a:endParaRPr lang="en-US" dirty="0"/>
          </a:p>
          <a:p>
            <a:r>
              <a:rPr lang="en-US" dirty="0"/>
              <a:t>                                                           \  7-Metabolic : renal failure , diabetic ketoacidosis , gouty arthritis .</a:t>
            </a:r>
            <a:endParaRPr lang="en-US" dirty="0"/>
          </a:p>
          <a:p>
            <a:endParaRPr lang="en-US" dirty="0"/>
          </a:p>
          <a:p>
            <a:r>
              <a:rPr lang="en-US" dirty="0"/>
              <a:t>   </a:t>
            </a:r>
            <a:endParaRPr lang="en-US" dirty="0"/>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thrombocytopenia &amp; thrombocytosis</a:t>
            </a:r>
            <a:endParaRPr lang="en-US" dirty="0"/>
          </a:p>
        </p:txBody>
      </p:sp>
      <p:sp>
        <p:nvSpPr>
          <p:cNvPr id="3" name="Content Placeholder 2"/>
          <p:cNvSpPr>
            <a:spLocks noGrp="1"/>
          </p:cNvSpPr>
          <p:nvPr>
            <p:ph idx="1"/>
          </p:nvPr>
        </p:nvSpPr>
        <p:spPr/>
        <p:txBody>
          <a:bodyPr>
            <a:normAutofit/>
          </a:bodyPr>
          <a:lstStyle/>
          <a:p>
            <a:pPr marL="0" indent="0">
              <a:buNone/>
            </a:pPr>
            <a:r>
              <a:rPr lang="en-US" dirty="0"/>
              <a:t> Thrombocytosis (</a:t>
            </a:r>
            <a:r>
              <a:rPr lang="en-US" dirty="0"/>
              <a:t>&lt; </a:t>
            </a:r>
            <a:r>
              <a:rPr lang="en-US" dirty="0"/>
              <a:t>  400,4000/cubic mm )  \ Causes of thrombocytopenia</a:t>
            </a:r>
            <a:endParaRPr lang="en-US" dirty="0"/>
          </a:p>
          <a:p>
            <a:pPr marL="0" indent="0">
              <a:buNone/>
            </a:pPr>
            <a:r>
              <a:rPr lang="en-US" dirty="0"/>
              <a:t>  1- Hemorrhage.                                          ( 150.000\</a:t>
            </a:r>
            <a:r>
              <a:rPr lang="en-US" dirty="0" err="1"/>
              <a:t>cumm</a:t>
            </a:r>
            <a:r>
              <a:rPr lang="en-US" dirty="0"/>
              <a:t>):</a:t>
            </a:r>
            <a:endParaRPr lang="en-US" dirty="0"/>
          </a:p>
          <a:p>
            <a:pPr marL="0" indent="0">
              <a:buNone/>
            </a:pPr>
            <a:r>
              <a:rPr lang="en-US" dirty="0"/>
              <a:t> 2- Trauma.                                  \  1- Bone marrow failure .( aplastic anemia)</a:t>
            </a:r>
            <a:endParaRPr lang="en-US" dirty="0"/>
          </a:p>
          <a:p>
            <a:pPr marL="0" indent="0">
              <a:buNone/>
            </a:pPr>
            <a:r>
              <a:rPr lang="en-US" dirty="0"/>
              <a:t>3- Myeloproliferative disorders.      \ 2- Enhanced consumption ( DIC , TTP) </a:t>
            </a:r>
            <a:endParaRPr lang="en-US" dirty="0"/>
          </a:p>
          <a:p>
            <a:pPr marL="0" indent="0">
              <a:buNone/>
            </a:pPr>
            <a:r>
              <a:rPr lang="en-US" dirty="0"/>
              <a:t>4- Cancer &amp; lymphoma.                  \ 3- Splenic sequestration. ( hypersplenism)</a:t>
            </a:r>
            <a:endParaRPr lang="en-US" dirty="0"/>
          </a:p>
          <a:p>
            <a:pPr marL="0" indent="0">
              <a:buNone/>
            </a:pPr>
            <a:r>
              <a:rPr lang="en-US" dirty="0"/>
              <a:t>                                                     \4-Excessive loss ( massive hemorrhage)</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Lymphocytosis &amp; \ polycythemia </a:t>
            </a:r>
            <a:endParaRPr lang="en-US" dirty="0"/>
          </a:p>
        </p:txBody>
      </p:sp>
      <p:sp>
        <p:nvSpPr>
          <p:cNvPr id="3" name="Content Placeholder 2"/>
          <p:cNvSpPr>
            <a:spLocks noGrp="1"/>
          </p:cNvSpPr>
          <p:nvPr>
            <p:ph idx="1"/>
          </p:nvPr>
        </p:nvSpPr>
        <p:spPr>
          <a:xfrm>
            <a:off x="1141412" y="1802296"/>
            <a:ext cx="9905999" cy="4174434"/>
          </a:xfrm>
        </p:spPr>
        <p:txBody>
          <a:bodyPr>
            <a:normAutofit fontScale="92500"/>
          </a:bodyPr>
          <a:lstStyle/>
          <a:p>
            <a:r>
              <a:rPr lang="en-US" dirty="0"/>
              <a:t>Causes of lymphocytosis ( lymphocyte count </a:t>
            </a:r>
            <a:r>
              <a:rPr lang="en-US" dirty="0"/>
              <a:t>&lt;</a:t>
            </a:r>
            <a:r>
              <a:rPr lang="en-US" dirty="0"/>
              <a:t>3500 \</a:t>
            </a:r>
            <a:r>
              <a:rPr lang="en-US" dirty="0" err="1"/>
              <a:t>cumm</a:t>
            </a:r>
            <a:r>
              <a:rPr lang="en-US" dirty="0"/>
              <a:t>) are :</a:t>
            </a:r>
            <a:endParaRPr lang="en-US" dirty="0"/>
          </a:p>
          <a:p>
            <a:r>
              <a:rPr lang="en-US" dirty="0"/>
              <a:t>1- Viral infection , e.g. infectious mononucleosis.</a:t>
            </a:r>
            <a:endParaRPr lang="en-US" dirty="0"/>
          </a:p>
          <a:p>
            <a:r>
              <a:rPr lang="en-US" dirty="0"/>
              <a:t>2-Protozoal infection : toxoplasmosis .</a:t>
            </a:r>
            <a:endParaRPr lang="en-US" dirty="0"/>
          </a:p>
          <a:p>
            <a:r>
              <a:rPr lang="en-US" dirty="0"/>
              <a:t>3- Lymphatic Leukemias : acute lymphoblastic , CLL.</a:t>
            </a:r>
            <a:endParaRPr lang="en-US" dirty="0"/>
          </a:p>
          <a:p>
            <a:r>
              <a:rPr lang="en-US" dirty="0"/>
              <a:t>4 – Thyrotoxicosis , carcinoma. </a:t>
            </a:r>
            <a:endParaRPr lang="en-US" dirty="0"/>
          </a:p>
          <a:p>
            <a:r>
              <a:rPr lang="en-US" dirty="0"/>
              <a:t>Polycythemia is increased red cell mass above normal levels, 2 types :</a:t>
            </a:r>
            <a:endParaRPr lang="en-US" dirty="0"/>
          </a:p>
          <a:p>
            <a:r>
              <a:rPr lang="en-US" dirty="0"/>
              <a:t>1- Absolute , idiopathic , secondary to hypoxia , high erythropoietin ( renal Ca.).</a:t>
            </a:r>
            <a:endParaRPr lang="en-US" dirty="0"/>
          </a:p>
          <a:p>
            <a:r>
              <a:rPr lang="en-US" dirty="0"/>
              <a:t>2- Relative : in cases of sever dehydration. </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Hypoprothrombinemia (factor ii)</a:t>
            </a:r>
            <a:endParaRPr lang="en-US" dirty="0"/>
          </a:p>
        </p:txBody>
      </p:sp>
      <p:sp>
        <p:nvSpPr>
          <p:cNvPr id="3" name="Content Placeholder 2"/>
          <p:cNvSpPr>
            <a:spLocks noGrp="1"/>
          </p:cNvSpPr>
          <p:nvPr>
            <p:ph idx="1"/>
          </p:nvPr>
        </p:nvSpPr>
        <p:spPr>
          <a:xfrm>
            <a:off x="1141412" y="1868556"/>
            <a:ext cx="9905999" cy="4214191"/>
          </a:xfrm>
        </p:spPr>
        <p:txBody>
          <a:bodyPr>
            <a:normAutofit fontScale="92500" lnSpcReduction="10000"/>
          </a:bodyPr>
          <a:lstStyle/>
          <a:p>
            <a:r>
              <a:rPr lang="en-US" dirty="0"/>
              <a:t>Causes of hypoprothrombinemia: prothrombin is one of the vitamin K dependent clotting  factors with , VII , XII &amp; factor X ( 1972 ). Hypoprothrombinemia  is one of the causes of bleeding tendency . The major causes of hypoprothrombinemia are :</a:t>
            </a:r>
            <a:endParaRPr lang="en-US" dirty="0"/>
          </a:p>
          <a:p>
            <a:r>
              <a:rPr lang="en-US" dirty="0"/>
              <a:t>1-Low vitamin K  : either due  use of antibiotics which affect the growth of intestinal flora ,which is a source of vitamin K synthesis, or due to use of vitamin K antagonist ( warfarin ) , which inhibits vitamin K activation.</a:t>
            </a:r>
            <a:endParaRPr lang="en-US" dirty="0"/>
          </a:p>
          <a:p>
            <a:r>
              <a:rPr lang="en-US" dirty="0"/>
              <a:t>2- Liver diseases .</a:t>
            </a:r>
            <a:endParaRPr lang="en-US" dirty="0"/>
          </a:p>
          <a:p>
            <a:r>
              <a:rPr lang="en-US" dirty="0"/>
              <a:t>3- Carcinomatosis .</a:t>
            </a:r>
            <a:endParaRPr lang="en-US" dirty="0"/>
          </a:p>
          <a:p>
            <a:r>
              <a:rPr lang="en-US" dirty="0"/>
              <a:t>4- Congenital  ( rare ).</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1-iNVESTIGATIONS</a:t>
            </a:r>
            <a:endParaRPr lang="en-US" dirty="0"/>
          </a:p>
        </p:txBody>
      </p:sp>
      <p:sp>
        <p:nvSpPr>
          <p:cNvPr id="3" name="Content Placeholder 2"/>
          <p:cNvSpPr>
            <a:spLocks noGrp="1"/>
          </p:cNvSpPr>
          <p:nvPr>
            <p:ph idx="1"/>
          </p:nvPr>
        </p:nvSpPr>
        <p:spPr>
          <a:xfrm>
            <a:off x="1141412" y="1775792"/>
            <a:ext cx="9905999" cy="4463690"/>
          </a:xfrm>
        </p:spPr>
        <p:txBody>
          <a:bodyPr>
            <a:normAutofit fontScale="85000" lnSpcReduction="10000"/>
          </a:bodyPr>
          <a:lstStyle/>
          <a:p>
            <a:r>
              <a:rPr lang="en-US" dirty="0"/>
              <a:t>The investigations used in different hematologic disorder depend on the suspected cause of disease state.</a:t>
            </a:r>
            <a:endParaRPr lang="en-US" dirty="0"/>
          </a:p>
          <a:p>
            <a:r>
              <a:rPr lang="en-US" dirty="0"/>
              <a:t>For anemic patients , Full Bl. Count ( FBC) for hematologic indices of the RBC with Total WBC count &amp; differential. Sometimes Bl. Film is needed to find malarial parasites &amp; blast cell detection in leukemia.</a:t>
            </a:r>
            <a:endParaRPr lang="en-US" dirty="0"/>
          </a:p>
          <a:p>
            <a:r>
              <a:rPr lang="en-US" dirty="0"/>
              <a:t>Serum Iron , Iron binding capacity ,S. Ferritin , Transferrin saturation ,  B12 , folate , S.Erythropoetin level  thyroid hormone level are important in nutritional deficiency states</a:t>
            </a:r>
            <a:endParaRPr lang="en-US" dirty="0"/>
          </a:p>
          <a:p>
            <a:r>
              <a:rPr lang="en-US" dirty="0"/>
              <a:t>Renal function , liver function , serum protein  &amp; calcium ( if malabsorption is suspected).</a:t>
            </a:r>
            <a:endParaRPr lang="en-US" dirty="0"/>
          </a:p>
          <a:p>
            <a:r>
              <a:rPr lang="en-US" dirty="0"/>
              <a:t>Bone marrow examination with trephine biopsy to estimate the cellularity of bone marrow in cases of leukemia , myeloma &amp; aplastic anemia.</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2-INVESTGATONS</a:t>
            </a:r>
            <a:endParaRPr lang="en-US" dirty="0"/>
          </a:p>
        </p:txBody>
      </p:sp>
      <p:sp>
        <p:nvSpPr>
          <p:cNvPr id="3" name="Content Placeholder 2"/>
          <p:cNvSpPr>
            <a:spLocks noGrp="1"/>
          </p:cNvSpPr>
          <p:nvPr>
            <p:ph idx="1"/>
          </p:nvPr>
        </p:nvSpPr>
        <p:spPr>
          <a:xfrm>
            <a:off x="1141412" y="1802296"/>
            <a:ext cx="9905999" cy="4253947"/>
          </a:xfrm>
        </p:spPr>
        <p:txBody>
          <a:bodyPr>
            <a:normAutofit fontScale="77500" lnSpcReduction="20000"/>
          </a:bodyPr>
          <a:lstStyle/>
          <a:p>
            <a:r>
              <a:rPr lang="en-US" dirty="0"/>
              <a:t>For bleeding &amp; thrombosis states , bleeding time ( platelet &amp; vascular function) clotting time , Prothrombin time ( PT) ( extrinsic pathway &amp; warfarin  ) , Activated partial thromboplastin time ( APTT )for( intrinsic pathway &amp; heparin )</a:t>
            </a:r>
            <a:endParaRPr lang="en-US" dirty="0"/>
          </a:p>
          <a:p>
            <a:r>
              <a:rPr lang="en-US" dirty="0"/>
              <a:t>Specific factor level estimation such as  factor V111 , factor 1X  &amp; detection of deficient factor by adding normal plasma for correction .</a:t>
            </a:r>
            <a:endParaRPr lang="en-US" dirty="0"/>
          </a:p>
          <a:p>
            <a:r>
              <a:rPr lang="en-US" dirty="0"/>
              <a:t>In certain conditions such as  DIC , the PT, APTT, Platelet count all could </a:t>
            </a:r>
            <a:r>
              <a:rPr lang="en-US"/>
              <a:t>become abnormal ( </a:t>
            </a:r>
            <a:r>
              <a:rPr lang="en-US" dirty="0"/>
              <a:t>prolonged PT , APTT, elevated D-dimer level &amp; low </a:t>
            </a:r>
            <a:r>
              <a:rPr lang="en-US"/>
              <a:t>platelet count ).</a:t>
            </a:r>
            <a:endParaRPr lang="en-US" dirty="0"/>
          </a:p>
          <a:p>
            <a:r>
              <a:rPr lang="en-US" dirty="0"/>
              <a:t>For monitoring of anticoagulation treatment with warfarin &amp; other coumadin drugs , INR (international normalized ratio)  &amp; PT is used , the INR in the range of 1.5-2.5 is maintained to avoiding bleeding from overdose.</a:t>
            </a:r>
            <a:endParaRPr lang="en-US" dirty="0"/>
          </a:p>
          <a:p>
            <a:r>
              <a:rPr lang="en-US" dirty="0"/>
              <a:t>For Heparin treated patients , APTT is used to monitor the treatment . In DIC , D- dimer is used for diagnosis with APTT &amp; PT with platelet count.   </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3-INVESTIGATIONS</a:t>
            </a:r>
            <a:endParaRPr lang="en-US" dirty="0"/>
          </a:p>
        </p:txBody>
      </p:sp>
      <p:sp>
        <p:nvSpPr>
          <p:cNvPr id="3" name="Content Placeholder 2"/>
          <p:cNvSpPr>
            <a:spLocks noGrp="1"/>
          </p:cNvSpPr>
          <p:nvPr>
            <p:ph idx="1"/>
          </p:nvPr>
        </p:nvSpPr>
        <p:spPr>
          <a:xfrm>
            <a:off x="1141412" y="1722783"/>
            <a:ext cx="9905999" cy="4320208"/>
          </a:xfrm>
        </p:spPr>
        <p:txBody>
          <a:bodyPr>
            <a:normAutofit fontScale="85000" lnSpcReduction="10000"/>
          </a:bodyPr>
          <a:lstStyle/>
          <a:p>
            <a:r>
              <a:rPr lang="en-US" dirty="0"/>
              <a:t>In suspected thrombotic conditions , whether acquired or inherited the following investigations could be used for diagnosis ,</a:t>
            </a:r>
            <a:endParaRPr lang="en-US" dirty="0"/>
          </a:p>
          <a:p>
            <a:r>
              <a:rPr lang="en-US" dirty="0"/>
              <a:t>Antiphospholipid Abs. Lupus Anticoagulant &amp; anti-cardiolipin Abs. in SLE.</a:t>
            </a:r>
            <a:endParaRPr lang="en-US" dirty="0"/>
          </a:p>
          <a:p>
            <a:r>
              <a:rPr lang="en-US" dirty="0"/>
              <a:t>Antithrombin , Protein C , Protein S , Factor V Leiden  &amp; other specific test are used for  suspected hereditary thrombotic states.</a:t>
            </a:r>
            <a:endParaRPr lang="en-US" dirty="0"/>
          </a:p>
          <a:p>
            <a:r>
              <a:rPr lang="en-US" dirty="0"/>
              <a:t>Serum protein &amp; hemoglobin electrophoresis are used for detection of abnormal protein band ( M band in multiple myeloma) for serum proteins. Hb. Electrophoresis is carried out to detect the hemoglobin composition of the patient in cases of hemoglobinopathies ( thalassemia, sickle cell anemia ).</a:t>
            </a:r>
            <a:endParaRPr lang="en-US" dirty="0"/>
          </a:p>
          <a:p>
            <a:r>
              <a:rPr lang="en-US" dirty="0"/>
              <a:t>Flow cytometry for surface  linked glycoproteins are used to detect CD 14 , 16 , 55 &amp; 59 , which are deficient in patients with PNH ( paroxysmal nocturnal hemoglobinuria ). </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1073122"/>
          </a:xfrm>
        </p:spPr>
        <p:txBody>
          <a:bodyPr/>
          <a:lstStyle/>
          <a:p>
            <a:r>
              <a:rPr lang="en-US" dirty="0"/>
              <a:t>BLOOD GROUPS </a:t>
            </a:r>
            <a:endParaRPr lang="en-US" dirty="0"/>
          </a:p>
        </p:txBody>
      </p:sp>
      <p:pic>
        <p:nvPicPr>
          <p:cNvPr id="5" name="Content Placeholder 4"/>
          <p:cNvPicPr>
            <a:picLocks noGrp="1" noChangeAspect="1"/>
          </p:cNvPicPr>
          <p:nvPr>
            <p:ph idx="1"/>
          </p:nvPr>
        </p:nvPicPr>
        <p:blipFill>
          <a:blip r:embed="rId1"/>
          <a:stretch>
            <a:fillRect/>
          </a:stretch>
        </p:blipFill>
        <p:spPr>
          <a:xfrm>
            <a:off x="1141413" y="2097088"/>
            <a:ext cx="9905998" cy="4372292"/>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821662"/>
          </a:xfrm>
        </p:spPr>
        <p:txBody>
          <a:bodyPr/>
          <a:lstStyle/>
          <a:p>
            <a:r>
              <a:rPr lang="en-US" dirty="0"/>
              <a:t>Cross match  for Blood grouping </a:t>
            </a:r>
            <a:endParaRPr lang="en-US" dirty="0"/>
          </a:p>
        </p:txBody>
      </p:sp>
      <p:pic>
        <p:nvPicPr>
          <p:cNvPr id="5" name="Content Placeholder 4"/>
          <p:cNvPicPr>
            <a:picLocks noGrp="1" noChangeAspect="1"/>
          </p:cNvPicPr>
          <p:nvPr>
            <p:ph idx="1"/>
          </p:nvPr>
        </p:nvPicPr>
        <p:blipFill>
          <a:blip r:embed="rId1"/>
          <a:stretch>
            <a:fillRect/>
          </a:stretch>
        </p:blipFill>
        <p:spPr>
          <a:xfrm>
            <a:off x="1508760" y="1593215"/>
            <a:ext cx="9235440" cy="4854575"/>
          </a:xfr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Complications of blood transfusion</a:t>
            </a:r>
            <a:endParaRPr lang="en-US" dirty="0"/>
          </a:p>
        </p:txBody>
      </p:sp>
      <p:sp>
        <p:nvSpPr>
          <p:cNvPr id="3" name="Content Placeholder 2"/>
          <p:cNvSpPr>
            <a:spLocks noGrp="1"/>
          </p:cNvSpPr>
          <p:nvPr>
            <p:ph idx="1"/>
          </p:nvPr>
        </p:nvSpPr>
        <p:spPr>
          <a:xfrm>
            <a:off x="1141412" y="1828800"/>
            <a:ext cx="9905999" cy="4214191"/>
          </a:xfrm>
        </p:spPr>
        <p:txBody>
          <a:bodyPr>
            <a:normAutofit fontScale="92500" lnSpcReduction="20000"/>
          </a:bodyPr>
          <a:lstStyle/>
          <a:p>
            <a:r>
              <a:rPr lang="en-US" dirty="0"/>
              <a:t>1-Febril reaction.</a:t>
            </a:r>
            <a:endParaRPr lang="en-US" dirty="0"/>
          </a:p>
          <a:p>
            <a:r>
              <a:rPr lang="en-US" dirty="0"/>
              <a:t>2- Allergic reaction.</a:t>
            </a:r>
            <a:endParaRPr lang="en-US" dirty="0"/>
          </a:p>
          <a:p>
            <a:r>
              <a:rPr lang="en-US" dirty="0"/>
              <a:t>3- Hemolysis.</a:t>
            </a:r>
            <a:endParaRPr lang="en-US" dirty="0"/>
          </a:p>
          <a:p>
            <a:r>
              <a:rPr lang="en-US" dirty="0"/>
              <a:t>4-Disease transmission ( Hepatitis B , C &amp; D ).</a:t>
            </a:r>
            <a:endParaRPr lang="en-US" dirty="0"/>
          </a:p>
          <a:p>
            <a:r>
              <a:rPr lang="en-US" dirty="0"/>
              <a:t>5-Thrombophlebitis.</a:t>
            </a:r>
            <a:endParaRPr lang="en-US" dirty="0"/>
          </a:p>
          <a:p>
            <a:r>
              <a:rPr lang="en-US" dirty="0"/>
              <a:t>6-Air embolism.</a:t>
            </a:r>
            <a:endParaRPr lang="en-US" dirty="0"/>
          </a:p>
          <a:p>
            <a:r>
              <a:rPr lang="en-US" dirty="0"/>
              <a:t>7-Excess citrate ammonia.</a:t>
            </a:r>
            <a:endParaRPr lang="en-US" dirty="0"/>
          </a:p>
          <a:p>
            <a:r>
              <a:rPr lang="en-US" dirty="0"/>
              <a:t>8-Dilutional thrombocytopenia .</a:t>
            </a:r>
            <a:endParaRPr lang="en-US" dirty="0"/>
          </a:p>
          <a:p>
            <a:r>
              <a:rPr lang="en-US" dirty="0"/>
              <a:t>9-Develpement of circulating antibodies ( antihemophilic antibodies ).</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SPLENOMEGALY </a:t>
            </a:r>
            <a:endParaRPr lang="en-US" dirty="0"/>
          </a:p>
        </p:txBody>
      </p:sp>
      <p:sp>
        <p:nvSpPr>
          <p:cNvPr id="3" name="Content Placeholder 2"/>
          <p:cNvSpPr>
            <a:spLocks noGrp="1"/>
          </p:cNvSpPr>
          <p:nvPr>
            <p:ph idx="1"/>
          </p:nvPr>
        </p:nvSpPr>
        <p:spPr/>
        <p:txBody>
          <a:bodyPr>
            <a:normAutofit/>
          </a:bodyPr>
          <a:lstStyle/>
          <a:p>
            <a:r>
              <a:rPr lang="en-US" dirty="0"/>
              <a:t>Causes of splenomegaly :</a:t>
            </a:r>
            <a:endParaRPr lang="en-US" dirty="0"/>
          </a:p>
          <a:p>
            <a:r>
              <a:rPr lang="en-US" dirty="0"/>
              <a:t>1-Infection.                         </a:t>
            </a:r>
            <a:endParaRPr lang="en-US" dirty="0"/>
          </a:p>
          <a:p>
            <a:r>
              <a:rPr lang="en-US" dirty="0"/>
              <a:t>2- Blood dyscrasia ( Leukemia ) .</a:t>
            </a:r>
            <a:endParaRPr lang="en-US" dirty="0"/>
          </a:p>
          <a:p>
            <a:r>
              <a:rPr lang="en-US" dirty="0"/>
              <a:t>3-Malignancy .</a:t>
            </a:r>
            <a:endParaRPr lang="en-US" dirty="0"/>
          </a:p>
          <a:p>
            <a:r>
              <a:rPr lang="en-US" dirty="0"/>
              <a:t>4-Portal hypertension.</a:t>
            </a:r>
            <a:endParaRPr lang="en-US" dirty="0"/>
          </a:p>
          <a:p>
            <a:r>
              <a:rPr lang="en-US" dirty="0"/>
              <a:t>5-Splenic benign cysts or benign tumors.</a:t>
            </a: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0</TotalTime>
  <Words>12956</Words>
  <Application>WPS Presentation</Application>
  <PresentationFormat>Widescreen</PresentationFormat>
  <Paragraphs>165</Paragraphs>
  <Slides>20</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20</vt:i4>
      </vt:variant>
    </vt:vector>
  </HeadingPairs>
  <TitlesOfParts>
    <vt:vector size="30" baseType="lpstr">
      <vt:lpstr>Arial</vt:lpstr>
      <vt:lpstr>SimSun</vt:lpstr>
      <vt:lpstr>Wingdings</vt:lpstr>
      <vt:lpstr>Trebuchet MS</vt:lpstr>
      <vt:lpstr>Tw Cen MT</vt:lpstr>
      <vt:lpstr>Times New Roman</vt:lpstr>
      <vt:lpstr>Microsoft YaHei</vt:lpstr>
      <vt:lpstr>Arial Unicode MS</vt:lpstr>
      <vt:lpstr>Calibri</vt:lpstr>
      <vt:lpstr>Circuit</vt:lpstr>
      <vt:lpstr>Hematology د.خلدون غني جاسم  أختصاصي أمراض باطينة</vt:lpstr>
      <vt:lpstr>Introduction.</vt:lpstr>
      <vt:lpstr>erythropoiesis</vt:lpstr>
      <vt:lpstr>The red blood cell ( rbc)</vt:lpstr>
      <vt:lpstr>Hemoglobin </vt:lpstr>
      <vt:lpstr>White blood cell ( wbc).</vt:lpstr>
      <vt:lpstr>Platelets.</vt:lpstr>
      <vt:lpstr>Hematologic values</vt:lpstr>
      <vt:lpstr>Clinical manifestations of hematologic disorders </vt:lpstr>
      <vt:lpstr>Leucopoenia &amp; \ leukocytosis </vt:lpstr>
      <vt:lpstr>thrombocytopenia &amp; thrombocytosis</vt:lpstr>
      <vt:lpstr>Lymphocytosis &amp; \ polycythemia </vt:lpstr>
      <vt:lpstr>Hypoprothrombinemia (factor ii)</vt:lpstr>
      <vt:lpstr>1-iNVESTIGATIONS</vt:lpstr>
      <vt:lpstr>2-INVESTGATONS</vt:lpstr>
      <vt:lpstr>3-INVESTIGATIONS</vt:lpstr>
      <vt:lpstr>BLOOD GROUPS </vt:lpstr>
      <vt:lpstr>Cross match  for Blood grouping </vt:lpstr>
      <vt:lpstr>Complications of blood transfusion</vt:lpstr>
      <vt:lpstr> SPLENOMEGALY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haemotology</dc:title>
  <dc:creator>Dr. Khaldoon Ghani</dc:creator>
  <cp:lastModifiedBy>WPS_1729757072</cp:lastModifiedBy>
  <cp:revision>46</cp:revision>
  <dcterms:created xsi:type="dcterms:W3CDTF">2024-09-18T19:00:00Z</dcterms:created>
  <dcterms:modified xsi:type="dcterms:W3CDTF">2024-10-24T18:28:00Z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C7456E22E63D42B9A9DEDDEEEA2E2931_12</vt:lpwstr>
  </property>
  <property fmtid="{D5CDD505-2E9C-101B-9397-08002B2CF9AE}" pid="3" name="KSOProductBuildVer">
    <vt:lpwstr>1033-12.2.0.18607</vt:lpwstr>
  </property>
</Properties>
</file>