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3"/>
    <p:sldId id="257" r:id="rId4"/>
    <p:sldId id="258" r:id="rId5"/>
    <p:sldId id="259" r:id="rId6"/>
    <p:sldId id="260" r:id="rId7"/>
    <p:sldId id="263" r:id="rId8"/>
    <p:sldId id="264" r:id="rId9"/>
    <p:sldId id="265" r:id="rId10"/>
    <p:sldId id="261" r:id="rId11"/>
    <p:sldId id="262" r:id="rId12"/>
    <p:sldId id="269" r:id="rId13"/>
    <p:sldId id="280" r:id="rId14"/>
    <p:sldId id="266" r:id="rId15"/>
    <p:sldId id="267" r:id="rId16"/>
    <p:sldId id="268" r:id="rId17"/>
    <p:sldId id="270" r:id="rId18"/>
    <p:sldId id="271" r:id="rId19"/>
    <p:sldId id="272" r:id="rId20"/>
    <p:sldId id="273" r:id="rId21"/>
    <p:sldId id="276" r:id="rId22"/>
    <p:sldId id="277" r:id="rId23"/>
    <p:sldId id="279" r:id="rId24"/>
    <p:sldId id="27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2" d="100"/>
          <a:sy n="42" d="100"/>
        </p:scale>
        <p:origin x="72" y="714"/>
      </p:cViewPr>
      <p:guideLst/>
    </p:cSldViewPr>
  </p:slideViewPr>
  <p:notesTextViewPr>
    <p:cViewPr>
      <p:scale>
        <a:sx n="1" d="1"/>
        <a:sy n="1" d="1"/>
      </p:scale>
      <p:origin x="0" y="0"/>
    </p:cViewPr>
  </p:notesTextViewPr>
  <p:sorterViewPr>
    <p:cViewPr>
      <p:scale>
        <a:sx n="100" d="100"/>
        <a:sy n="100" d="100"/>
      </p:scale>
      <p:origin x="0" y="-9696"/>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5" name="Rectangle 8"/>
            <p:cNvSpPr>
              <a:spLocks noChangeArrowheads="1"/>
            </p:cNvSpPr>
            <p:nvPr/>
          </p:nvSpPr>
          <p:spPr bwMode="auto">
            <a:xfrm>
              <a:off x="414338" y="9525"/>
              <a:ext cx="28575" cy="4481513"/>
            </a:xfrm>
            <a:prstGeom prst="rect">
              <a:avLst/>
            </a:prstGeom>
            <a:grpFill/>
            <a:ln>
              <a:noFill/>
            </a:ln>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0" name="Rectangle 33"/>
            <p:cNvSpPr>
              <a:spLocks noChangeArrowheads="1"/>
            </p:cNvSpPr>
            <p:nvPr/>
          </p:nvSpPr>
          <p:spPr bwMode="auto">
            <a:xfrm>
              <a:off x="642938" y="6610350"/>
              <a:ext cx="23813" cy="242888"/>
            </a:xfrm>
            <a:prstGeom prst="rect">
              <a:avLst/>
            </a:prstGeom>
            <a:grpFill/>
            <a:ln>
              <a:noFill/>
            </a:ln>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p:spPr>
        </p:sp>
        <p:sp>
          <p:nvSpPr>
            <p:cNvPr id="52" name="Rectangle 45"/>
            <p:cNvSpPr>
              <a:spLocks noChangeArrowheads="1"/>
            </p:cNvSpPr>
            <p:nvPr/>
          </p:nvSpPr>
          <p:spPr bwMode="auto">
            <a:xfrm>
              <a:off x="1228725" y="4662488"/>
              <a:ext cx="23813" cy="2181225"/>
            </a:xfrm>
            <a:prstGeom prst="rect">
              <a:avLst/>
            </a:prstGeom>
            <a:grpFill/>
            <a:ln>
              <a:noFill/>
            </a:ln>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panose="020B0603020202020204"/>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panose="020B0603020202020204"/>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endParaRPr lang="en-US" sz="8000" dirty="0">
              <a:solidFill>
                <a:schemeClr val="tx1"/>
              </a:solidFill>
              <a:effectLst/>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48A87A34-81AB-432B-8DAE-1953F412C126}"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3" name="Date Placeholder 2"/>
          <p:cNvSpPr>
            <a:spLocks noGrp="1"/>
          </p:cNvSpPr>
          <p:nvPr>
            <p:ph type="dt" sz="half" idx="10"/>
          </p:nvPr>
        </p:nvSpPr>
        <p:spPr/>
        <p:txBody>
          <a:bodyPr/>
          <a:lstStyle/>
          <a:p>
            <a:fld id="{48A87A34-81AB-432B-8DAE-1953F412C126}"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8">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p:spPr>
          </p:sp>
          <p:sp>
            <p:nvSpPr>
              <p:cNvPr id="37" name="Rectangle 21"/>
              <p:cNvSpPr>
                <a:spLocks noChangeArrowheads="1"/>
              </p:cNvSpPr>
              <p:nvPr/>
            </p:nvSpPr>
            <p:spPr bwMode="auto">
              <a:xfrm>
                <a:off x="133350" y="4662488"/>
                <a:ext cx="23813" cy="2181225"/>
              </a:xfrm>
              <a:prstGeom prst="rect">
                <a:avLst/>
              </a:prstGeom>
              <a:grpFill/>
              <a:ln>
                <a:noFill/>
              </a:ln>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p:spPr>
          </p:sp>
          <p:sp>
            <p:nvSpPr>
              <p:cNvPr id="20" name="Rectangle 41"/>
              <p:cNvSpPr>
                <a:spLocks noChangeArrowheads="1"/>
              </p:cNvSpPr>
              <p:nvPr/>
            </p:nvSpPr>
            <p:spPr bwMode="auto">
              <a:xfrm>
                <a:off x="11939587" y="6596063"/>
                <a:ext cx="23813" cy="252413"/>
              </a:xfrm>
              <a:prstGeom prst="rect">
                <a:avLst/>
              </a:prstGeom>
              <a:grpFill/>
              <a:ln>
                <a:noFill/>
              </a:ln>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png"/><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8.jpeg"/><Relationship Id="rId1"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0.jpeg"/><Relationship Id="rId1"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48049" y="498475"/>
            <a:ext cx="8791575" cy="2387600"/>
          </a:xfrm>
        </p:spPr>
        <p:txBody>
          <a:bodyPr/>
          <a:lstStyle/>
          <a:p>
            <a:r>
              <a:rPr lang="en-US" dirty="0"/>
              <a:t>Anemia </a:t>
            </a:r>
            <a:endParaRPr lang="en-US" dirty="0"/>
          </a:p>
        </p:txBody>
      </p:sp>
      <p:sp>
        <p:nvSpPr>
          <p:cNvPr id="3" name="Subtitle 2"/>
          <p:cNvSpPr>
            <a:spLocks noGrp="1"/>
          </p:cNvSpPr>
          <p:nvPr>
            <p:ph type="subTitle" idx="1"/>
          </p:nvPr>
        </p:nvSpPr>
        <p:spPr>
          <a:xfrm>
            <a:off x="1830704" y="3509963"/>
            <a:ext cx="8791575" cy="1655762"/>
          </a:xfrm>
        </p:spPr>
        <p:txBody>
          <a:bodyPr>
            <a:normAutofit/>
          </a:bodyPr>
          <a:lstStyle/>
          <a:p>
            <a:r>
              <a:rPr lang="en-US" sz="3600" dirty="0"/>
              <a:t>DR.KHALDOON GHANI JASIM </a:t>
            </a:r>
            <a:endParaRPr lang="en-US" sz="3600" dirty="0"/>
          </a:p>
          <a:p>
            <a:r>
              <a:rPr lang="en-US" sz="3600" dirty="0"/>
              <a:t>CONSULTANT IN MEDICINE</a:t>
            </a:r>
            <a:endParaRPr 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Anemia </a:t>
            </a:r>
            <a:endParaRPr lang="en-US" dirty="0"/>
          </a:p>
        </p:txBody>
      </p:sp>
      <p:sp>
        <p:nvSpPr>
          <p:cNvPr id="3" name="Content Placeholder 2"/>
          <p:cNvSpPr>
            <a:spLocks noGrp="1"/>
          </p:cNvSpPr>
          <p:nvPr>
            <p:ph idx="1"/>
          </p:nvPr>
        </p:nvSpPr>
        <p:spPr/>
        <p:txBody>
          <a:bodyPr>
            <a:normAutofit fontScale="85000" lnSpcReduction="10000"/>
          </a:bodyPr>
          <a:lstStyle/>
          <a:p>
            <a:r>
              <a:rPr lang="en-US" dirty="0"/>
              <a:t>It refers to the state of low level of hemoglobin below the reference value for patients age &amp; sex. In pregnancy there is state of physiological anemia due to hemodilution { expanded plasma volume).Normal reference values for hemoglobin are (13.5-15.5gm\dl in females &amp; 14.5-17.5 gm\dl for adult males). In true anemic patients , there will be insufficient oxygen supply to the body tissues, leading to different manifestations in these patients. The rapidity in which anemia occurs lead to more profound manifestations, this is also true in patients with cardiopulmonary diseases.Anaemia can occur alone , or with combination of other blood cell disorders , &amp; can be seen in patients with hematologic &amp; non- hematologic conditions , so the proper history taking with full systemic examination is important to reach provisional diagnosis &amp; correct  treatment.</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Clinical manifestations of anemia</a:t>
            </a:r>
            <a:endParaRPr lang="en-US" dirty="0"/>
          </a:p>
        </p:txBody>
      </p:sp>
      <p:sp>
        <p:nvSpPr>
          <p:cNvPr id="3" name="Content Placeholder 2"/>
          <p:cNvSpPr>
            <a:spLocks noGrp="1"/>
          </p:cNvSpPr>
          <p:nvPr>
            <p:ph idx="1"/>
          </p:nvPr>
        </p:nvSpPr>
        <p:spPr>
          <a:xfrm>
            <a:off x="1141412" y="1789043"/>
            <a:ext cx="9905999" cy="4558748"/>
          </a:xfrm>
        </p:spPr>
        <p:txBody>
          <a:bodyPr>
            <a:normAutofit fontScale="77500" lnSpcReduction="20000"/>
          </a:bodyPr>
          <a:lstStyle/>
          <a:p>
            <a:r>
              <a:rPr lang="en-US" dirty="0"/>
              <a:t>As we mentioned before , anemia can be the primary condition or be part of clinical manifestation of other disease , in which the patient will have combinations of the  symptoms  &amp; signs  related to both conditions.</a:t>
            </a:r>
            <a:endParaRPr lang="en-US" dirty="0"/>
          </a:p>
          <a:p>
            <a:r>
              <a:rPr lang="en-US" dirty="0"/>
              <a:t>The clinical manifestations of anemia is related to low hemoglobin level , which will cause inadequate tissue supply with oxygen , this  can be adequate  in resting  , inactive patients. Weakness , loss of energy &amp; easy fatigability , dyspnea &amp; palpitation , loss of appetite &amp; depression can occur in anemic persons , either alone , or as combination of symptoms. On examination we can notice that the patient is pale, with grey hair color, koilonychia , angular stomatitis, telangiectasia &amp; skin crease pallor {≤ 7gm\dl) . Lymphadenopathy with splenomegaly can be seen in these patients. Tachycardia &amp; large pulse volume is a usual finding .</a:t>
            </a:r>
            <a:endParaRPr lang="en-US" dirty="0"/>
          </a:p>
          <a:p>
            <a:r>
              <a:rPr lang="en-US" dirty="0"/>
              <a:t>Some patients present with clear picture of heart failure( high output heart failure) , especially in elderly with preexisting cardiac diseases, or in cases of rapid onset of anemia ( blood loss).</a:t>
            </a:r>
            <a:endParaRPr lang="en-US" dirty="0"/>
          </a:p>
          <a:p>
            <a:r>
              <a:rPr lang="en-US" dirty="0"/>
              <a:t>If anemia occurs due to underlying cause ( malignancy , CRF , Chronic liver disease) , the features of these diseases could also be seen .</a:t>
            </a:r>
            <a:endParaRPr lang="en-US"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Classification of Anemia</a:t>
            </a:r>
            <a:endParaRPr lang="en-US" dirty="0"/>
          </a:p>
        </p:txBody>
      </p:sp>
      <p:sp>
        <p:nvSpPr>
          <p:cNvPr id="3" name="Content Placeholder 2"/>
          <p:cNvSpPr>
            <a:spLocks noGrp="1"/>
          </p:cNvSpPr>
          <p:nvPr>
            <p:ph idx="1"/>
          </p:nvPr>
        </p:nvSpPr>
        <p:spPr>
          <a:xfrm>
            <a:off x="1141412" y="1789042"/>
            <a:ext cx="9905999" cy="4450439"/>
          </a:xfrm>
        </p:spPr>
        <p:txBody>
          <a:bodyPr>
            <a:normAutofit fontScale="85000" lnSpcReduction="10000"/>
          </a:bodyPr>
          <a:lstStyle/>
          <a:p>
            <a:r>
              <a:rPr lang="en-US" dirty="0"/>
              <a:t>Anemia could be classified according to the etiology\ or depending on the blood film findings, which can give us a clue to the etiological cause .</a:t>
            </a:r>
            <a:endParaRPr lang="en-US" dirty="0"/>
          </a:p>
          <a:p>
            <a:r>
              <a:rPr lang="en-US" dirty="0"/>
              <a:t>Classification according to the etiological factor are: </a:t>
            </a:r>
            <a:endParaRPr lang="en-US" dirty="0"/>
          </a:p>
          <a:p>
            <a:r>
              <a:rPr lang="en-US" dirty="0"/>
              <a:t>1-Nutritional deficiency causes ( Fe, B12, Folate, Vitamin C ).</a:t>
            </a:r>
            <a:endParaRPr lang="en-US" dirty="0"/>
          </a:p>
          <a:p>
            <a:r>
              <a:rPr lang="en-US" dirty="0"/>
              <a:t>2-Anaemia of chronic diseases ( Rheumatoid arthritis, CRF , CHF )</a:t>
            </a:r>
            <a:endParaRPr lang="en-US" dirty="0"/>
          </a:p>
          <a:p>
            <a:r>
              <a:rPr lang="en-US" dirty="0"/>
              <a:t>3 –Ineffective  Bone marrow erythropoiesis ( aplastic anemia , sideroblastic anemia,  infiltration of bone marrow by malignant cell in leukemia or disseminated malignancy , TB.).</a:t>
            </a:r>
            <a:endParaRPr lang="en-US" dirty="0"/>
          </a:p>
          <a:p>
            <a:r>
              <a:rPr lang="en-US" dirty="0"/>
              <a:t>4- Anemia due to excessive blood loss ( acute or chronic loss).</a:t>
            </a:r>
            <a:endParaRPr lang="en-US" dirty="0"/>
          </a:p>
          <a:p>
            <a:r>
              <a:rPr lang="en-US" dirty="0"/>
              <a:t>5- Anemia due to shortened red cell life span ( haemoglobinopathies, autoimmune hemolytic conditions, PNH, incompatible blood transfusion).</a:t>
            </a:r>
            <a:endParaRPr lang="en-US" dirty="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1117517"/>
          </a:xfrm>
        </p:spPr>
        <p:txBody>
          <a:bodyPr/>
          <a:lstStyle/>
          <a:p>
            <a:r>
              <a:rPr lang="en-US" dirty="0"/>
              <a:t> classification of anemia</a:t>
            </a:r>
            <a:endParaRPr lang="en-US" dirty="0"/>
          </a:p>
        </p:txBody>
      </p:sp>
      <p:sp>
        <p:nvSpPr>
          <p:cNvPr id="3" name="Content Placeholder 2"/>
          <p:cNvSpPr>
            <a:spLocks noGrp="1"/>
          </p:cNvSpPr>
          <p:nvPr>
            <p:ph idx="1"/>
          </p:nvPr>
        </p:nvSpPr>
        <p:spPr>
          <a:xfrm>
            <a:off x="1141412" y="1643270"/>
            <a:ext cx="9905999" cy="4596212"/>
          </a:xfrm>
        </p:spPr>
        <p:txBody>
          <a:bodyPr>
            <a:normAutofit fontScale="77500" lnSpcReduction="20000"/>
          </a:bodyPr>
          <a:lstStyle/>
          <a:p>
            <a:r>
              <a:rPr lang="en-US" dirty="0"/>
              <a:t>The other practical way to classify anemia is by blood film finding (CBF &amp; the RBC  indices. By this way , the etiology of the anemia can be found sometimes. It is worth to mention that  normal  mean corpuscular volume is used for classification &amp; normal ( MCV )  is ( 76-100 </a:t>
            </a:r>
            <a:r>
              <a:rPr lang="en-US" dirty="0" err="1"/>
              <a:t>fl</a:t>
            </a:r>
            <a:r>
              <a:rPr lang="en-US" dirty="0"/>
              <a:t>).</a:t>
            </a:r>
            <a:endParaRPr lang="en-US" dirty="0"/>
          </a:p>
          <a:p>
            <a:r>
              <a:rPr lang="en-US" dirty="0"/>
              <a:t>It depends on the size , morphology &amp; presence of excess newly formed RBSs in the blood film (Reticulocytes) .These groups are:</a:t>
            </a:r>
            <a:endParaRPr lang="en-US" dirty="0"/>
          </a:p>
          <a:p>
            <a:r>
              <a:rPr lang="en-US" dirty="0"/>
              <a:t>1- Normochromic normocytic anemia , seen mainly in chronic inflammatory &amp; systemic diseases. Such as rheumatoid arthritis , malignancy associated anemia.</a:t>
            </a:r>
            <a:endParaRPr lang="en-US" dirty="0"/>
          </a:p>
          <a:p>
            <a:r>
              <a:rPr lang="en-US" dirty="0"/>
              <a:t>2- Hypochromic microcytic anemia , the most common cause of anemia in Fe deficient patients, also could be seen in hereditary conditions such as thalassemia minor, or lead poisoning.</a:t>
            </a:r>
            <a:endParaRPr lang="en-US" dirty="0"/>
          </a:p>
          <a:p>
            <a:r>
              <a:rPr lang="en-US" dirty="0"/>
              <a:t>3- Megaloblastic Macrocytic anemia , seen mainly in B12 &amp; Folate deficiency states. This types also can be seen in patients with chronic liver diseases &amp; alcoholic patients..</a:t>
            </a:r>
            <a:endParaRPr lang="en-US" dirty="0"/>
          </a:p>
          <a:p>
            <a:r>
              <a:rPr lang="en-US" dirty="0"/>
              <a:t>It is important to mention that combination of anemia can  be found on the same blood film ( dimorphic ) such in cases of malabsorption syndromes ( macrocytic with microcytic blood picture).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Normocytic normochromic anemia</a:t>
            </a:r>
            <a:endParaRPr lang="en-US" dirty="0"/>
          </a:p>
        </p:txBody>
      </p:sp>
      <p:sp>
        <p:nvSpPr>
          <p:cNvPr id="3" name="Content Placeholder 2"/>
          <p:cNvSpPr>
            <a:spLocks noGrp="1"/>
          </p:cNvSpPr>
          <p:nvPr>
            <p:ph idx="1"/>
          </p:nvPr>
        </p:nvSpPr>
        <p:spPr/>
        <p:txBody>
          <a:bodyPr/>
          <a:lstStyle/>
          <a:p>
            <a:r>
              <a:rPr lang="en-US" dirty="0"/>
              <a:t>Causes :</a:t>
            </a:r>
            <a:endParaRPr lang="en-US" dirty="0"/>
          </a:p>
          <a:p>
            <a:r>
              <a:rPr lang="en-US" dirty="0"/>
              <a:t>1- Acute blood loss. </a:t>
            </a:r>
            <a:endParaRPr lang="en-US" dirty="0"/>
          </a:p>
          <a:p>
            <a:r>
              <a:rPr lang="en-US" dirty="0"/>
              <a:t>2-Hemolytic crisis.</a:t>
            </a:r>
            <a:endParaRPr lang="en-US" dirty="0"/>
          </a:p>
          <a:p>
            <a:r>
              <a:rPr lang="en-US" dirty="0"/>
              <a:t>3-Pregnacy.</a:t>
            </a:r>
            <a:endParaRPr lang="en-US" dirty="0"/>
          </a:p>
          <a:p>
            <a:r>
              <a:rPr lang="en-US" dirty="0"/>
              <a:t>4-Anemia of chronic illness.</a:t>
            </a:r>
            <a:endParaRPr lang="en-US" dirty="0"/>
          </a:p>
          <a:p>
            <a:r>
              <a:rPr lang="en-US" dirty="0"/>
              <a:t>5-Endocrine ( myxedema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Hypochromic microcytic &amp; HEMOLYTIC </a:t>
            </a:r>
            <a:r>
              <a:rPr lang="en-US" dirty="0"/>
              <a:t>anemias</a:t>
            </a:r>
            <a:endParaRPr lang="en-US" dirty="0"/>
          </a:p>
        </p:txBody>
      </p:sp>
      <p:sp>
        <p:nvSpPr>
          <p:cNvPr id="3" name="Content Placeholder 2"/>
          <p:cNvSpPr>
            <a:spLocks noGrp="1"/>
          </p:cNvSpPr>
          <p:nvPr>
            <p:ph idx="1"/>
          </p:nvPr>
        </p:nvSpPr>
        <p:spPr>
          <a:xfrm>
            <a:off x="1141412" y="1775791"/>
            <a:ext cx="9905999" cy="4572000"/>
          </a:xfrm>
        </p:spPr>
        <p:txBody>
          <a:bodyPr>
            <a:normAutofit fontScale="92500" lnSpcReduction="10000"/>
          </a:bodyPr>
          <a:lstStyle/>
          <a:p>
            <a:r>
              <a:rPr lang="en-US" dirty="0"/>
              <a:t>Due Fe deficiency ( hypochromic microcytic ) . Causes :</a:t>
            </a:r>
            <a:endParaRPr lang="en-US" dirty="0"/>
          </a:p>
          <a:p>
            <a:r>
              <a:rPr lang="en-US" dirty="0"/>
              <a:t>1-Hemorrhage . Especially chronic blood loss such as peptic ulcer ,helminths.</a:t>
            </a:r>
            <a:endParaRPr lang="en-US" dirty="0"/>
          </a:p>
          <a:p>
            <a:r>
              <a:rPr lang="en-US" dirty="0"/>
              <a:t>2- Dietary . </a:t>
            </a:r>
            <a:endParaRPr lang="en-US" dirty="0"/>
          </a:p>
          <a:p>
            <a:r>
              <a:rPr lang="en-US" dirty="0"/>
              <a:t>3- Malabsorption. </a:t>
            </a:r>
            <a:endParaRPr lang="en-US" dirty="0"/>
          </a:p>
          <a:p>
            <a:r>
              <a:rPr lang="en-US" dirty="0"/>
              <a:t>Causes of hemolytic anemias:</a:t>
            </a:r>
            <a:endParaRPr lang="en-US" dirty="0"/>
          </a:p>
          <a:p>
            <a:r>
              <a:rPr lang="en-US" dirty="0"/>
              <a:t>1-Hereditary membrane or enzymatic defects , spherocytosis, G6PD deficiency.</a:t>
            </a:r>
            <a:endParaRPr lang="en-US" dirty="0"/>
          </a:p>
          <a:p>
            <a:r>
              <a:rPr lang="en-US" dirty="0"/>
              <a:t>2-Hemoglobinopathies : thalassemia , sickle cell anemia.</a:t>
            </a:r>
            <a:endParaRPr lang="en-US" dirty="0"/>
          </a:p>
          <a:p>
            <a:r>
              <a:rPr lang="en-US" dirty="0"/>
              <a:t>3- Auto-immune hemolytic anemia, due to IgG , IgM , &amp; complement mediated.</a:t>
            </a:r>
            <a:endParaRPr lang="en-US" dirty="0"/>
          </a:p>
          <a:p>
            <a:r>
              <a:rPr lang="en-US" dirty="0"/>
              <a:t>4- Hemolytic disease of new born ( ABO &amp; Rh incompatibility ).</a:t>
            </a:r>
            <a:endParaRPr lang="en-US" dirty="0"/>
          </a:p>
          <a:p>
            <a:endParaRPr lang="en-US" dirty="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Megaloblastic anemia, types &amp; causes</a:t>
            </a:r>
            <a:endParaRPr lang="en-US" dirty="0"/>
          </a:p>
        </p:txBody>
      </p:sp>
      <p:sp>
        <p:nvSpPr>
          <p:cNvPr id="3" name="Content Placeholder 2"/>
          <p:cNvSpPr>
            <a:spLocks noGrp="1"/>
          </p:cNvSpPr>
          <p:nvPr>
            <p:ph idx="1"/>
          </p:nvPr>
        </p:nvSpPr>
        <p:spPr>
          <a:xfrm>
            <a:off x="1141412" y="1815548"/>
            <a:ext cx="9905999" cy="4423934"/>
          </a:xfrm>
        </p:spPr>
        <p:txBody>
          <a:bodyPr>
            <a:normAutofit fontScale="85000" lnSpcReduction="20000"/>
          </a:bodyPr>
          <a:lstStyle/>
          <a:p>
            <a:r>
              <a:rPr lang="en-US" dirty="0"/>
              <a:t>A- due to folate deficiency : causes of folate deficiency are:</a:t>
            </a:r>
            <a:endParaRPr lang="en-US" dirty="0"/>
          </a:p>
          <a:p>
            <a:r>
              <a:rPr lang="en-US" dirty="0"/>
              <a:t>1-Inadequate dietary intake.</a:t>
            </a:r>
            <a:endParaRPr lang="en-US" dirty="0"/>
          </a:p>
          <a:p>
            <a:r>
              <a:rPr lang="en-US" dirty="0"/>
              <a:t>2-Malabsorption. </a:t>
            </a:r>
            <a:endParaRPr lang="en-US" dirty="0"/>
          </a:p>
          <a:p>
            <a:r>
              <a:rPr lang="en-US" dirty="0"/>
              <a:t>3- Increased body demands : such as in pregnancy , hemolytic anemias .</a:t>
            </a:r>
            <a:endParaRPr lang="en-US" dirty="0"/>
          </a:p>
          <a:p>
            <a:r>
              <a:rPr lang="en-US" dirty="0"/>
              <a:t>4- Antifolate drugs e.g. Methotrexate .</a:t>
            </a:r>
            <a:endParaRPr lang="en-US" dirty="0"/>
          </a:p>
          <a:p>
            <a:r>
              <a:rPr lang="en-US" dirty="0"/>
              <a:t>B- due to vitamin B12 deficiency , causes of B12 deficiency :</a:t>
            </a:r>
            <a:endParaRPr lang="en-US" dirty="0"/>
          </a:p>
          <a:p>
            <a:r>
              <a:rPr lang="en-US" dirty="0"/>
              <a:t>1- Malabsorption.  ( lack of intrinsic factor  or ileal resection . )</a:t>
            </a:r>
            <a:endParaRPr lang="en-US" dirty="0"/>
          </a:p>
          <a:p>
            <a:r>
              <a:rPr lang="en-US" dirty="0"/>
              <a:t>2- Excessive bacterial or parasitic  utilization.</a:t>
            </a:r>
            <a:endParaRPr lang="en-US" dirty="0"/>
          </a:p>
          <a:p>
            <a:r>
              <a:rPr lang="en-US" dirty="0"/>
              <a:t>C-with normal folate &amp; vitamin B12 level . Causes :</a:t>
            </a:r>
            <a:endParaRPr lang="en-US" dirty="0"/>
          </a:p>
          <a:p>
            <a:r>
              <a:rPr lang="en-US" dirty="0"/>
              <a:t>1-Aplastic anemia.     2- chronic liver disease.     3-cytotoxic drugs , e.g. hydroxyurea.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INVESTIGATIONS</a:t>
            </a:r>
            <a:endParaRPr lang="en-US" dirty="0"/>
          </a:p>
        </p:txBody>
      </p:sp>
      <p:sp>
        <p:nvSpPr>
          <p:cNvPr id="3" name="Content Placeholder 2"/>
          <p:cNvSpPr>
            <a:spLocks noGrp="1"/>
          </p:cNvSpPr>
          <p:nvPr>
            <p:ph idx="1"/>
          </p:nvPr>
        </p:nvSpPr>
        <p:spPr>
          <a:xfrm>
            <a:off x="1141412" y="1656522"/>
            <a:ext cx="9905999" cy="4582960"/>
          </a:xfrm>
        </p:spPr>
        <p:txBody>
          <a:bodyPr>
            <a:normAutofit fontScale="85000" lnSpcReduction="10000"/>
          </a:bodyPr>
          <a:lstStyle/>
          <a:p>
            <a:r>
              <a:rPr lang="en-US" dirty="0"/>
              <a:t>Complete blood film is the most important investigation in anemic patients.</a:t>
            </a:r>
            <a:endParaRPr lang="en-US" dirty="0"/>
          </a:p>
          <a:p>
            <a:r>
              <a:rPr lang="en-US" dirty="0"/>
              <a:t>It gives us the red cell indices , especially MCV , by which we can classify the anemia whether it is normocytic, microcytic or macrocytic type.</a:t>
            </a:r>
            <a:endParaRPr lang="en-US" dirty="0"/>
          </a:p>
          <a:p>
            <a:r>
              <a:rPr lang="en-US" dirty="0"/>
              <a:t>It also can gives us a clue to the etiology of the anemia , &amp; if we suspect  any malignant cells (blasts ) or abnormality in red cell morphology , siderocytes, target cells, spherocytes, we can proceed to perform blood film examination by hematologist .</a:t>
            </a:r>
            <a:endParaRPr lang="en-US" dirty="0"/>
          </a:p>
          <a:p>
            <a:r>
              <a:rPr lang="en-US" dirty="0"/>
              <a:t>Investigations of the aetiologic causes should also be done especially , </a:t>
            </a:r>
            <a:r>
              <a:rPr lang="en-US" dirty="0" err="1"/>
              <a:t>S.Fe</a:t>
            </a:r>
            <a:r>
              <a:rPr lang="en-US" dirty="0"/>
              <a:t>, IBC, </a:t>
            </a:r>
            <a:r>
              <a:rPr lang="en-US" dirty="0" err="1"/>
              <a:t>S.Ferritin</a:t>
            </a:r>
            <a:r>
              <a:rPr lang="en-US" dirty="0"/>
              <a:t> , TSAT., B12 &amp; Folate level , thyroid hormone , RFT &amp; LFT, GSE &amp; GUE. </a:t>
            </a:r>
            <a:endParaRPr lang="en-US" dirty="0"/>
          </a:p>
          <a:p>
            <a:r>
              <a:rPr lang="en-US" dirty="0"/>
              <a:t>Other investigations may be needed such as HB. Electrophoresis,  endoscopy ( GIT blood loss) , radiology &amp; ultrasound exam. Serological examinations for autoimmune diseases may be needed also.</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treatment</a:t>
            </a:r>
            <a:endParaRPr lang="en-US" dirty="0"/>
          </a:p>
        </p:txBody>
      </p:sp>
      <p:sp>
        <p:nvSpPr>
          <p:cNvPr id="3" name="Content Placeholder 2"/>
          <p:cNvSpPr>
            <a:spLocks noGrp="1"/>
          </p:cNvSpPr>
          <p:nvPr>
            <p:ph idx="1"/>
          </p:nvPr>
        </p:nvSpPr>
        <p:spPr>
          <a:xfrm>
            <a:off x="1141412" y="1709530"/>
            <a:ext cx="9905999" cy="4529952"/>
          </a:xfrm>
        </p:spPr>
        <p:txBody>
          <a:bodyPr>
            <a:normAutofit/>
          </a:bodyPr>
          <a:lstStyle/>
          <a:p>
            <a:r>
              <a:rPr lang="en-US" dirty="0"/>
              <a:t>It depends on the causative factor , whether nutritional deficiency ( Fe, B12 , Folate) , or due to intestinal helminths especially in children. Or bad habit of eating food, which all should be corrected.</a:t>
            </a:r>
            <a:endParaRPr lang="en-US" dirty="0"/>
          </a:p>
          <a:p>
            <a:r>
              <a:rPr lang="en-US" dirty="0"/>
              <a:t>Anemia secondary to other causes need to be treated accordingly .( chronic diseases  , hormonal deficiency such as thyroid hormones &amp;  erythropoietin.).</a:t>
            </a:r>
            <a:endParaRPr lang="en-US" dirty="0"/>
          </a:p>
          <a:p>
            <a:r>
              <a:rPr lang="en-US" dirty="0"/>
              <a:t>Hereditary causes such as hemoglobinopathies need genetic counselling , &amp; treatment is available.</a:t>
            </a:r>
            <a:endParaRPr lang="en-US" dirty="0"/>
          </a:p>
          <a:p>
            <a:r>
              <a:rPr lang="en-US" dirty="0"/>
              <a:t>Bone marrow transplantation sometimes adopted in hereditary anemia , &amp; aplastic or sideroblastic anemia.</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9"/>
            <a:ext cx="9905998" cy="600682"/>
          </a:xfrm>
        </p:spPr>
        <p:txBody>
          <a:bodyPr/>
          <a:lstStyle/>
          <a:p>
            <a:r>
              <a:rPr lang="en-US" dirty="0"/>
              <a:t>Hematologic values</a:t>
            </a:r>
            <a:endParaRPr lang="en-US" dirty="0"/>
          </a:p>
        </p:txBody>
      </p:sp>
      <p:pic>
        <p:nvPicPr>
          <p:cNvPr id="5" name="Content Placeholder 4"/>
          <p:cNvPicPr>
            <a:picLocks noGrp="1" noChangeAspect="1"/>
          </p:cNvPicPr>
          <p:nvPr>
            <p:ph idx="1"/>
          </p:nvPr>
        </p:nvPicPr>
        <p:blipFill>
          <a:blip r:embed="rId1"/>
          <a:stretch>
            <a:fillRect/>
          </a:stretch>
        </p:blipFill>
        <p:spPr>
          <a:xfrm>
            <a:off x="1364974" y="1417983"/>
            <a:ext cx="8441635" cy="5115339"/>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46456"/>
          </a:xfrm>
        </p:spPr>
        <p:txBody>
          <a:bodyPr/>
          <a:lstStyle/>
          <a:p>
            <a:r>
              <a:rPr lang="en-US" dirty="0"/>
              <a:t>RED CELL INDICIES </a:t>
            </a:r>
            <a:endParaRPr lang="en-US" dirty="0"/>
          </a:p>
        </p:txBody>
      </p:sp>
      <p:pic>
        <p:nvPicPr>
          <p:cNvPr id="5" name="Content Placeholder 4"/>
          <p:cNvPicPr>
            <a:picLocks noGrp="1" noChangeAspect="1"/>
          </p:cNvPicPr>
          <p:nvPr>
            <p:ph idx="1"/>
          </p:nvPr>
        </p:nvPicPr>
        <p:blipFill>
          <a:blip r:embed="rId1"/>
          <a:stretch>
            <a:fillRect/>
          </a:stretch>
        </p:blipFill>
        <p:spPr>
          <a:xfrm>
            <a:off x="1908313" y="1550504"/>
            <a:ext cx="7248939" cy="4465983"/>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Iron deficiency anemia</a:t>
            </a:r>
            <a:endParaRPr lang="en-US" dirty="0"/>
          </a:p>
        </p:txBody>
      </p:sp>
      <p:pic>
        <p:nvPicPr>
          <p:cNvPr id="6" name="Content Placeholder 5"/>
          <p:cNvPicPr>
            <a:picLocks noGrp="1" noChangeAspect="1"/>
          </p:cNvPicPr>
          <p:nvPr>
            <p:ph sz="half" idx="1"/>
          </p:nvPr>
        </p:nvPicPr>
        <p:blipFill>
          <a:blip r:embed="rId1"/>
          <a:stretch>
            <a:fillRect/>
          </a:stretch>
        </p:blipFill>
        <p:spPr>
          <a:xfrm>
            <a:off x="1406888" y="2249488"/>
            <a:ext cx="4347436" cy="3541712"/>
          </a:xfrm>
        </p:spPr>
      </p:pic>
      <p:pic>
        <p:nvPicPr>
          <p:cNvPr id="8" name="Content Placeholder 7"/>
          <p:cNvPicPr>
            <a:picLocks noGrp="1" noChangeAspect="1"/>
          </p:cNvPicPr>
          <p:nvPr>
            <p:ph sz="half" idx="2"/>
          </p:nvPr>
        </p:nvPicPr>
        <p:blipFill>
          <a:blip r:embed="rId2"/>
          <a:stretch>
            <a:fillRect/>
          </a:stretch>
        </p:blipFill>
        <p:spPr>
          <a:xfrm>
            <a:off x="6248665" y="2249488"/>
            <a:ext cx="4722282" cy="354171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Sickle cell &amp; ELLEPTOCYTOSIS</a:t>
            </a:r>
            <a:endParaRPr lang="en-US" dirty="0"/>
          </a:p>
        </p:txBody>
      </p:sp>
      <p:pic>
        <p:nvPicPr>
          <p:cNvPr id="6" name="Content Placeholder 5"/>
          <p:cNvPicPr>
            <a:picLocks noGrp="1" noChangeAspect="1"/>
          </p:cNvPicPr>
          <p:nvPr>
            <p:ph sz="half" idx="1"/>
          </p:nvPr>
        </p:nvPicPr>
        <p:blipFill>
          <a:blip r:embed="rId1"/>
          <a:stretch>
            <a:fillRect/>
          </a:stretch>
        </p:blipFill>
        <p:spPr>
          <a:xfrm>
            <a:off x="1364150" y="2249488"/>
            <a:ext cx="4432912" cy="3541712"/>
          </a:xfrm>
        </p:spPr>
      </p:pic>
      <p:pic>
        <p:nvPicPr>
          <p:cNvPr id="8" name="Content Placeholder 7"/>
          <p:cNvPicPr>
            <a:picLocks noGrp="1" noChangeAspect="1"/>
          </p:cNvPicPr>
          <p:nvPr>
            <p:ph sz="half" idx="2"/>
          </p:nvPr>
        </p:nvPicPr>
        <p:blipFill>
          <a:blip r:embed="rId2"/>
          <a:stretch>
            <a:fillRect/>
          </a:stretch>
        </p:blipFill>
        <p:spPr>
          <a:xfrm>
            <a:off x="6772819" y="2249488"/>
            <a:ext cx="3673975" cy="3541712"/>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SPHEROCYTOSIS , PALLOR OF SKIN CREASE</a:t>
            </a:r>
            <a:endParaRPr lang="en-US" dirty="0"/>
          </a:p>
        </p:txBody>
      </p:sp>
      <p:pic>
        <p:nvPicPr>
          <p:cNvPr id="6" name="Content Placeholder 5"/>
          <p:cNvPicPr>
            <a:picLocks noGrp="1" noChangeAspect="1"/>
          </p:cNvPicPr>
          <p:nvPr>
            <p:ph sz="half" idx="1"/>
          </p:nvPr>
        </p:nvPicPr>
        <p:blipFill>
          <a:blip r:embed="rId1"/>
          <a:stretch>
            <a:fillRect/>
          </a:stretch>
        </p:blipFill>
        <p:spPr>
          <a:xfrm>
            <a:off x="1672356" y="2249488"/>
            <a:ext cx="3816500" cy="3541712"/>
          </a:xfrm>
        </p:spPr>
      </p:pic>
      <p:pic>
        <p:nvPicPr>
          <p:cNvPr id="8" name="Content Placeholder 7"/>
          <p:cNvPicPr>
            <a:picLocks noGrp="1" noChangeAspect="1"/>
          </p:cNvPicPr>
          <p:nvPr>
            <p:ph sz="half" idx="2"/>
          </p:nvPr>
        </p:nvPicPr>
        <p:blipFill>
          <a:blip r:embed="rId2"/>
          <a:stretch>
            <a:fillRect/>
          </a:stretch>
        </p:blipFill>
        <p:spPr>
          <a:xfrm>
            <a:off x="5857462" y="2249488"/>
            <a:ext cx="5189952" cy="3541712"/>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13102"/>
          </a:xfrm>
        </p:spPr>
        <p:txBody>
          <a:bodyPr/>
          <a:lstStyle/>
          <a:p>
            <a:r>
              <a:rPr lang="en-US" dirty="0"/>
              <a:t>Clotting factors</a:t>
            </a:r>
            <a:endParaRPr lang="en-US" dirty="0"/>
          </a:p>
        </p:txBody>
      </p:sp>
      <p:pic>
        <p:nvPicPr>
          <p:cNvPr id="5" name="Content Placeholder 4"/>
          <p:cNvPicPr>
            <a:picLocks noGrp="1" noChangeAspect="1"/>
          </p:cNvPicPr>
          <p:nvPr>
            <p:ph idx="1"/>
          </p:nvPr>
        </p:nvPicPr>
        <p:blipFill>
          <a:blip r:embed="rId1"/>
          <a:stretch>
            <a:fillRect/>
          </a:stretch>
        </p:blipFill>
        <p:spPr>
          <a:xfrm>
            <a:off x="1141413" y="1737360"/>
            <a:ext cx="9905998" cy="4502122"/>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615922"/>
          </a:xfrm>
        </p:spPr>
        <p:txBody>
          <a:bodyPr/>
          <a:lstStyle/>
          <a:p>
            <a:r>
              <a:rPr lang="en-US" dirty="0"/>
              <a:t>Coagulation cascade pathways</a:t>
            </a:r>
            <a:endParaRPr lang="en-US" dirty="0"/>
          </a:p>
        </p:txBody>
      </p:sp>
      <p:pic>
        <p:nvPicPr>
          <p:cNvPr id="5" name="Content Placeholder 4"/>
          <p:cNvPicPr>
            <a:picLocks noGrp="1" noChangeAspect="1"/>
          </p:cNvPicPr>
          <p:nvPr>
            <p:ph idx="1"/>
          </p:nvPr>
        </p:nvPicPr>
        <p:blipFill>
          <a:blip r:embed="rId1"/>
          <a:stretch>
            <a:fillRect/>
          </a:stretch>
        </p:blipFill>
        <p:spPr>
          <a:xfrm>
            <a:off x="2628900" y="1463041"/>
            <a:ext cx="6949440" cy="4776442"/>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53082"/>
          </a:xfrm>
        </p:spPr>
        <p:txBody>
          <a:bodyPr/>
          <a:lstStyle/>
          <a:p>
            <a:r>
              <a:rPr lang="en-US" dirty="0"/>
              <a:t>Coagulation cascade pathways </a:t>
            </a:r>
            <a:endParaRPr lang="en-US" dirty="0"/>
          </a:p>
        </p:txBody>
      </p:sp>
      <p:pic>
        <p:nvPicPr>
          <p:cNvPr id="5" name="Content Placeholder 4"/>
          <p:cNvPicPr>
            <a:picLocks noGrp="1" noChangeAspect="1"/>
          </p:cNvPicPr>
          <p:nvPr>
            <p:ph idx="1"/>
          </p:nvPr>
        </p:nvPicPr>
        <p:blipFill>
          <a:blip r:embed="rId1"/>
          <a:stretch>
            <a:fillRect/>
          </a:stretch>
        </p:blipFill>
        <p:spPr>
          <a:xfrm>
            <a:off x="2240280" y="1554480"/>
            <a:ext cx="7703820" cy="4685002"/>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90242"/>
          </a:xfrm>
        </p:spPr>
        <p:txBody>
          <a:bodyPr/>
          <a:lstStyle/>
          <a:p>
            <a:r>
              <a:rPr lang="en-US" dirty="0"/>
              <a:t>Deep Venous thrombosis ( </a:t>
            </a:r>
            <a:r>
              <a:rPr lang="en-US" dirty="0" err="1"/>
              <a:t>dvt</a:t>
            </a:r>
            <a:r>
              <a:rPr lang="en-US" dirty="0"/>
              <a:t> ). </a:t>
            </a:r>
            <a:endParaRPr lang="en-US" dirty="0"/>
          </a:p>
        </p:txBody>
      </p:sp>
      <p:pic>
        <p:nvPicPr>
          <p:cNvPr id="5" name="Content Placeholder 4"/>
          <p:cNvPicPr>
            <a:picLocks noGrp="1" noChangeAspect="1"/>
          </p:cNvPicPr>
          <p:nvPr>
            <p:ph idx="1"/>
          </p:nvPr>
        </p:nvPicPr>
        <p:blipFill>
          <a:blip r:embed="rId1"/>
          <a:stretch>
            <a:fillRect/>
          </a:stretch>
        </p:blipFill>
        <p:spPr>
          <a:xfrm>
            <a:off x="3154680" y="1737360"/>
            <a:ext cx="5783579" cy="4502122"/>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12717"/>
          </a:xfrm>
        </p:spPr>
        <p:txBody>
          <a:bodyPr/>
          <a:lstStyle/>
          <a:p>
            <a:r>
              <a:rPr lang="en-US" dirty="0"/>
              <a:t>Deep venous thrombosis ( </a:t>
            </a:r>
            <a:r>
              <a:rPr lang="en-US" dirty="0" err="1"/>
              <a:t>dvt</a:t>
            </a:r>
            <a:r>
              <a:rPr lang="en-US" dirty="0"/>
              <a:t> )</a:t>
            </a:r>
            <a:endParaRPr lang="en-US" dirty="0"/>
          </a:p>
        </p:txBody>
      </p:sp>
      <p:pic>
        <p:nvPicPr>
          <p:cNvPr id="5" name="Content Placeholder 4"/>
          <p:cNvPicPr>
            <a:picLocks noGrp="1" noChangeAspect="1"/>
          </p:cNvPicPr>
          <p:nvPr>
            <p:ph idx="1"/>
          </p:nvPr>
        </p:nvPicPr>
        <p:blipFill>
          <a:blip r:embed="rId1"/>
          <a:stretch>
            <a:fillRect/>
          </a:stretch>
        </p:blipFill>
        <p:spPr>
          <a:xfrm>
            <a:off x="1815548" y="1722783"/>
            <a:ext cx="8481391" cy="4516699"/>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25969"/>
          </a:xfrm>
        </p:spPr>
        <p:txBody>
          <a:bodyPr/>
          <a:lstStyle/>
          <a:p>
            <a:r>
              <a:rPr lang="en-US" dirty="0"/>
              <a:t>Acute MYOCARDIAL INFARCTION ( MI )</a:t>
            </a:r>
            <a:endParaRPr lang="en-US" dirty="0"/>
          </a:p>
        </p:txBody>
      </p:sp>
      <p:pic>
        <p:nvPicPr>
          <p:cNvPr id="5" name="Content Placeholder 4"/>
          <p:cNvPicPr>
            <a:picLocks noGrp="1" noChangeAspect="1"/>
          </p:cNvPicPr>
          <p:nvPr>
            <p:ph idx="1"/>
          </p:nvPr>
        </p:nvPicPr>
        <p:blipFill>
          <a:blip r:embed="rId1"/>
          <a:stretch>
            <a:fillRect/>
          </a:stretch>
        </p:blipFill>
        <p:spPr>
          <a:xfrm>
            <a:off x="1683026" y="1749287"/>
            <a:ext cx="8640417" cy="4585252"/>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388647"/>
          </a:xfrm>
        </p:spPr>
        <p:txBody>
          <a:bodyPr>
            <a:normAutofit fontScale="90000"/>
          </a:bodyPr>
          <a:lstStyle/>
          <a:p>
            <a:r>
              <a:rPr lang="en-US" dirty="0"/>
              <a:t>Acute MYOCARDIAL INFARCTION ( MI )</a:t>
            </a:r>
            <a:endParaRPr lang="en-US" dirty="0"/>
          </a:p>
        </p:txBody>
      </p:sp>
      <p:pic>
        <p:nvPicPr>
          <p:cNvPr id="5" name="Content Placeholder 4"/>
          <p:cNvPicPr>
            <a:picLocks noGrp="1" noChangeAspect="1"/>
          </p:cNvPicPr>
          <p:nvPr>
            <p:ph idx="1"/>
          </p:nvPr>
        </p:nvPicPr>
        <p:blipFill>
          <a:blip r:embed="rId1"/>
          <a:stretch>
            <a:fillRect/>
          </a:stretch>
        </p:blipFill>
        <p:spPr>
          <a:xfrm>
            <a:off x="1722783" y="1272209"/>
            <a:ext cx="8335617" cy="5208104"/>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98802"/>
          </a:xfrm>
        </p:spPr>
        <p:txBody>
          <a:bodyPr/>
          <a:lstStyle/>
          <a:p>
            <a:r>
              <a:rPr lang="en-US" dirty="0"/>
              <a:t>Arterial thrombosis ( stroke )</a:t>
            </a:r>
            <a:endParaRPr lang="en-US" dirty="0"/>
          </a:p>
        </p:txBody>
      </p:sp>
      <p:pic>
        <p:nvPicPr>
          <p:cNvPr id="5" name="Content Placeholder 4"/>
          <p:cNvPicPr>
            <a:picLocks noGrp="1" noChangeAspect="1"/>
          </p:cNvPicPr>
          <p:nvPr>
            <p:ph idx="1"/>
          </p:nvPr>
        </p:nvPicPr>
        <p:blipFill>
          <a:blip r:embed="rId1"/>
          <a:stretch>
            <a:fillRect/>
          </a:stretch>
        </p:blipFill>
        <p:spPr>
          <a:xfrm>
            <a:off x="1554480" y="1417320"/>
            <a:ext cx="8961120" cy="5097780"/>
          </a:xfr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0</TotalTime>
  <Words>6991</Words>
  <Application>WPS Presentation</Application>
  <PresentationFormat>Widescreen</PresentationFormat>
  <Paragraphs>114</Paragraphs>
  <Slides>23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Arial</vt:lpstr>
      <vt:lpstr>SimSun</vt:lpstr>
      <vt:lpstr>Wingdings</vt:lpstr>
      <vt:lpstr>Trebuchet MS</vt:lpstr>
      <vt:lpstr>Tw Cen MT</vt:lpstr>
      <vt:lpstr>Microsoft YaHei</vt:lpstr>
      <vt:lpstr>Arial Unicode MS</vt:lpstr>
      <vt:lpstr>Calibri</vt:lpstr>
      <vt:lpstr>Circuit</vt:lpstr>
      <vt:lpstr>Anemia </vt:lpstr>
      <vt:lpstr>Anemia </vt:lpstr>
      <vt:lpstr>Clinical manifestations of anemia</vt:lpstr>
      <vt:lpstr>Classification of Anemia</vt:lpstr>
      <vt:lpstr> classification of anemia</vt:lpstr>
      <vt:lpstr>Normocytic normochromic anemia</vt:lpstr>
      <vt:lpstr>Hypochromic microcytic &amp; HEMOLYTIC anemias</vt:lpstr>
      <vt:lpstr>Megaloblastic anemia, types &amp; causes</vt:lpstr>
      <vt:lpstr>INVESTIGATIONS</vt:lpstr>
      <vt:lpstr>treatment</vt:lpstr>
      <vt:lpstr>Hematologic values</vt:lpstr>
      <vt:lpstr>RED CELL INDICIES </vt:lpstr>
      <vt:lpstr>Iron deficiency anemia</vt:lpstr>
      <vt:lpstr>Sickle cell &amp; ELLEPTOCYTOSIS</vt:lpstr>
      <vt:lpstr>SPHEROCYTOSIS , PALLOR OF SKIN CREASE</vt:lpstr>
      <vt:lpstr>Clotting factors</vt:lpstr>
      <vt:lpstr>Coagulation cascade pathways</vt:lpstr>
      <vt:lpstr>Coagulation cascade pathways </vt:lpstr>
      <vt:lpstr>Deep Venous thrombosis ( dvt ). </vt:lpstr>
      <vt:lpstr>Deep venous thrombosis ( dvt )</vt:lpstr>
      <vt:lpstr>Acute MYOCARDIAL INFARCTION ( MI )</vt:lpstr>
      <vt:lpstr>Acute MYOCARDIAL INFARCTION ( MI )</vt:lpstr>
      <vt:lpstr>Arterial thrombosis ( stroke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Anaemia</dc:title>
  <dc:creator>Dr. Khaldoon Ghani</dc:creator>
  <cp:lastModifiedBy>WPS_1729757072</cp:lastModifiedBy>
  <cp:revision>39</cp:revision>
  <dcterms:created xsi:type="dcterms:W3CDTF">2024-09-19T13:53:00Z</dcterms:created>
  <dcterms:modified xsi:type="dcterms:W3CDTF">2024-10-24T18:32:17Z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FE83BBAC63B347D995DBD744F90E0AEA_12</vt:lpwstr>
  </property>
  <property fmtid="{D5CDD505-2E9C-101B-9397-08002B2CF9AE}" pid="3" name="KSOProductBuildVer">
    <vt:lpwstr>1033-12.2.0.18607</vt:lpwstr>
  </property>
</Properties>
</file>