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416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>
        <p:scale>
          <a:sx n="70" d="100"/>
          <a:sy n="70" d="100"/>
        </p:scale>
        <p:origin x="-576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7326CEC-EB76-4977-AC13-23C14B9B2CBA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6C69454-0A02-4A30-A114-7396EC1783D6}" type="datetimeFigureOut">
              <a:rPr lang="en-US" smtClean="0"/>
              <a:t>10/8/2024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xStyles>
    <p:titleStyle>
      <a:lvl1pPr algn="l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Clinical Chemistry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Second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year</a:t>
            </a:r>
            <a:endParaRPr lang="ar-IQ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Lecture (1)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By :Assistant lecturer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Shahad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Munther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Mahmoud </a:t>
            </a:r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90845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Fats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and its importance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Fats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are compound that do not dissolve in water.</a:t>
            </a:r>
          </a:p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It is include saturated fatty acids 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monosaturated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fatty acids ,polyunsaturated fatty acids ,omega-3 fatty acids ,trans fatty acids , triglycerides and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cholesterol</a:t>
            </a:r>
          </a:p>
          <a:p>
            <a:pPr algn="l" rtl="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8" indent="-342900" algn="l" rtl="0"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Fat structure</a:t>
            </a:r>
            <a:r>
              <a:rPr lang="en-US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14300" lvl="8" indent="0" algn="l" rtl="0">
              <a:buClr>
                <a:schemeClr val="accent1"/>
              </a:buClr>
              <a:buNone/>
            </a:pPr>
            <a:endParaRPr lang="en-US" sz="2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8" indent="-228600" algn="l" rtl="0">
              <a:buClr>
                <a:schemeClr val="accent1"/>
              </a:buClr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It is include saturated fatty acids ,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monosaturated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fatty acids ,polyunsaturated fatty acids ,omega-3 fatty acids ,trans fatty acids , triglycerides and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cholesterol</a:t>
            </a:r>
          </a:p>
          <a:p>
            <a:pPr marL="342900" lvl="8" indent="-228600" algn="l" rtl="0">
              <a:buClr>
                <a:schemeClr val="accent1"/>
              </a:buClr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The three basic kind are : saturated ,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monosaturated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and unsaturated.</a:t>
            </a:r>
          </a:p>
          <a:p>
            <a:pPr marL="342900" lvl="8" indent="-228600" algn="l" rtl="0">
              <a:buClr>
                <a:schemeClr val="accent1"/>
              </a:buClr>
            </a:pPr>
            <a:endParaRPr lang="en-US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8" indent="-228600" algn="l" rtl="0">
              <a:buClr>
                <a:schemeClr val="accent1"/>
              </a:buClr>
            </a:pPr>
            <a:endParaRPr lang="en-US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rtl="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305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source of fats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 rtl="0"/>
            <a:endPara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90% of the total fat in the nations food supply comes from three groups of food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 rtl="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457200" algn="l" rtl="0">
              <a:buFont typeface="+mj-lt"/>
              <a:buAutoNum type="arabicPeriod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ats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and oils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Meat, poultry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and fish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airy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of foods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873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Fats and oils belong to a group of biological substances called lipids. Lipids are biological chemicals that do not dissolve in water. They serve a variety of functions in organisms, such as regulatory messengers (hormones), structural components of membranes, and as energy storehouses. Fats and oils generally function in the latter capacity.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Fats differ from oils only in that they are solid at room temperature, while oils are liquid. Fats and oils share a common molecular structure, which   is represented by the formula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below.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H       </a:t>
            </a:r>
            <a:r>
              <a:rPr lang="pt-BR" sz="20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         O </a:t>
            </a:r>
            <a:r>
              <a:rPr lang="pt-BR" sz="2000" dirty="0" smtClean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     </a:t>
            </a:r>
            <a:r>
              <a:rPr lang="pt-BR" sz="20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       Ra</a:t>
            </a:r>
            <a:endParaRPr lang="pt-BR" sz="2000" dirty="0" smtClean="0"/>
          </a:p>
          <a:p>
            <a:pPr marL="0" lvl="0" indent="0" algn="l">
              <a:spcBef>
                <a:spcPts val="0"/>
              </a:spcBef>
              <a:buNone/>
            </a:pPr>
            <a:r>
              <a:rPr lang="pt-BR" sz="20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H       C         O       C       Rb</a:t>
            </a:r>
          </a:p>
          <a:p>
            <a:pPr marL="0" lvl="0" indent="0" algn="l">
              <a:spcBef>
                <a:spcPts val="0"/>
              </a:spcBef>
              <a:buNone/>
            </a:pPr>
            <a:r>
              <a:rPr lang="pt-BR" sz="20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H       C         O       C       Rc 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cxnSp>
        <p:nvCxnSpPr>
          <p:cNvPr id="4" name="Google Shape;157;p11"/>
          <p:cNvCxnSpPr/>
          <p:nvPr/>
        </p:nvCxnSpPr>
        <p:spPr>
          <a:xfrm>
            <a:off x="960873" y="4952077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Google Shape;157;p11"/>
          <p:cNvCxnSpPr/>
          <p:nvPr/>
        </p:nvCxnSpPr>
        <p:spPr>
          <a:xfrm>
            <a:off x="1550374" y="4975749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Google Shape;157;p11"/>
          <p:cNvCxnSpPr/>
          <p:nvPr/>
        </p:nvCxnSpPr>
        <p:spPr>
          <a:xfrm>
            <a:off x="2211055" y="4972573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Google Shape;157;p11"/>
          <p:cNvCxnSpPr/>
          <p:nvPr/>
        </p:nvCxnSpPr>
        <p:spPr>
          <a:xfrm>
            <a:off x="2736085" y="5281176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Google Shape;157;p11"/>
          <p:cNvCxnSpPr/>
          <p:nvPr/>
        </p:nvCxnSpPr>
        <p:spPr>
          <a:xfrm>
            <a:off x="2741706" y="4974161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Google Shape;157;p11"/>
          <p:cNvCxnSpPr/>
          <p:nvPr/>
        </p:nvCxnSpPr>
        <p:spPr>
          <a:xfrm>
            <a:off x="2728059" y="5604866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Google Shape;157;p11"/>
          <p:cNvCxnSpPr/>
          <p:nvPr/>
        </p:nvCxnSpPr>
        <p:spPr>
          <a:xfrm>
            <a:off x="2211055" y="5282764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Google Shape;157;p11"/>
          <p:cNvCxnSpPr/>
          <p:nvPr/>
        </p:nvCxnSpPr>
        <p:spPr>
          <a:xfrm>
            <a:off x="2180492" y="5602974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Google Shape;157;p11"/>
          <p:cNvCxnSpPr/>
          <p:nvPr/>
        </p:nvCxnSpPr>
        <p:spPr>
          <a:xfrm>
            <a:off x="1550374" y="5606454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Google Shape;157;p11"/>
          <p:cNvCxnSpPr/>
          <p:nvPr/>
        </p:nvCxnSpPr>
        <p:spPr>
          <a:xfrm>
            <a:off x="1541491" y="5284352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Google Shape;157;p11"/>
          <p:cNvCxnSpPr/>
          <p:nvPr/>
        </p:nvCxnSpPr>
        <p:spPr>
          <a:xfrm>
            <a:off x="960873" y="5608384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Google Shape;157;p11"/>
          <p:cNvCxnSpPr/>
          <p:nvPr/>
        </p:nvCxnSpPr>
        <p:spPr>
          <a:xfrm>
            <a:off x="949987" y="5285940"/>
            <a:ext cx="228600" cy="1588"/>
          </a:xfrm>
          <a:prstGeom prst="straightConnector1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257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Fats and oils are esters of the tri-alcohol, glycerol (or glycerin). Therefore, fats and oils are commonly called triglycerides, although a more accurate name is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triacylglycerols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One of the reactions of triglycerides is hydrolysis of the ester groups.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97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Cholesterol: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609600" y="1600200"/>
            <a:ext cx="10160000" cy="5141794"/>
          </a:xfrm>
        </p:spPr>
        <p:txBody>
          <a:bodyPr>
            <a:normAutofit fontScale="92500" lnSpcReduction="10000"/>
          </a:bodyPr>
          <a:lstStyle/>
          <a:p>
            <a:pPr algn="l" rtl="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Is a steroid compound containing a storied nucleus (the ring A,B,C,D).cholesterol means “bile solid alcohol”.</a:t>
            </a:r>
          </a:p>
          <a:p>
            <a:pPr algn="l" rtl="0"/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Occurrence :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The largest amount  is present in most brain ,  nerve tissue, bile , human tissue , blood and liver.</a:t>
            </a:r>
          </a:p>
          <a:p>
            <a:pPr algn="l" rtl="0"/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Normal value: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140 – 280 mg/100ml</a:t>
            </a:r>
          </a:p>
          <a:p>
            <a:pPr algn="l" rtl="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Clinical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signification : increased cholesterol levels cause: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Bile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canaclculi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and duets obstruction due to reduction of extraction into the intestine.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Nephritic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syndrome 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Diabetes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mellitus 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Atherosclerosis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Decreasing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cholesterol levels cause: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Sever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hepatitis.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Hyperthyroidism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58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Body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fat percentage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 rtl="0"/>
            <a:endPara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Is the total weight of person fat divided by the persons weight and consists of essential body fat . Essential body fat is necessary to maintenance life and re production functions.   </a:t>
            </a:r>
          </a:p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Essential fat is 3-5% in men and 8- 12% in women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 rtl="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Measurement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techniques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 rtl="0"/>
            <a:endPara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rtl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There are several techniques can be used to estimate fat percentage accurately: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Near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–infrared interaction .</a:t>
            </a:r>
          </a:p>
          <a:p>
            <a:pPr marL="571500" indent="-457200" algn="l" rtl="0">
              <a:buFont typeface="+mj-lt"/>
              <a:buAutoNum type="arabicPeriod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Dual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energy X-ray absorptiometry (DEXA).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574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295</TotalTime>
  <Words>459</Words>
  <Application>Microsoft Office PowerPoint</Application>
  <PresentationFormat>Custom</PresentationFormat>
  <Paragraphs>51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Adjacency</vt:lpstr>
      <vt:lpstr>Clinical Chemistry</vt:lpstr>
      <vt:lpstr>Fats and its importance</vt:lpstr>
      <vt:lpstr>PowerPoint Presentation</vt:lpstr>
      <vt:lpstr>PowerPoint Presentation</vt:lpstr>
      <vt:lpstr>PowerPoint Presentation</vt:lpstr>
      <vt:lpstr>Cholesterol: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Maher</dc:creator>
  <cp:lastModifiedBy>Maher</cp:lastModifiedBy>
  <cp:revision>16</cp:revision>
  <dcterms:created xsi:type="dcterms:W3CDTF">2024-10-05T00:50:48Z</dcterms:created>
  <dcterms:modified xsi:type="dcterms:W3CDTF">2024-10-08T19:32:48Z</dcterms:modified>
</cp:coreProperties>
</file>