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4"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p:scale>
          <a:sx n="70" d="100"/>
          <a:sy n="70" d="100"/>
        </p:scale>
        <p:origin x="-576" y="-30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1"/>
            <a:ext cx="100584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914400" y="4572000"/>
            <a:ext cx="861568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78FF46-294F-4E9A-B8EC-50A91DF8B810}"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78FF46-294F-4E9A-B8EC-50A91DF8B810}"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5" y="5486400"/>
            <a:ext cx="10212916"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963085" y="3852863"/>
            <a:ext cx="818091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78FF46-294F-4E9A-B8EC-50A91DF8B810}"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928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78FF46-294F-4E9A-B8EC-50A91DF8B810}"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928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928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78FF46-294F-4E9A-B8EC-50A91DF8B810}"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D78FF46-294F-4E9A-B8EC-50A91DF8B810}"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78FF46-294F-4E9A-B8EC-50A91DF8B810}"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401" y="5495544"/>
            <a:ext cx="103632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406400" y="6096000"/>
            <a:ext cx="103632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78FF46-294F-4E9A-B8EC-50A91DF8B810}"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4D2935-6347-4615-AC68-8CC7854BC1C9}" type="slidenum">
              <a:rPr lang="en-US" smtClean="0"/>
              <a:t>‹#›</a:t>
            </a:fld>
            <a:endParaRPr lang="en-US"/>
          </a:p>
        </p:txBody>
      </p:sp>
      <p:sp>
        <p:nvSpPr>
          <p:cNvPr id="9" name="Content Placeholder 8"/>
          <p:cNvSpPr>
            <a:spLocks noGrp="1"/>
          </p:cNvSpPr>
          <p:nvPr>
            <p:ph sz="quarter" idx="13"/>
          </p:nvPr>
        </p:nvSpPr>
        <p:spPr>
          <a:xfrm>
            <a:off x="406400" y="381000"/>
            <a:ext cx="103632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336" y="5495278"/>
            <a:ext cx="103632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112776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02336" y="6096000"/>
            <a:ext cx="103632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7D78FF46-294F-4E9A-B8EC-50A91DF8B810}" type="datetimeFigureOut">
              <a:rPr lang="en-US" smtClean="0"/>
              <a:t>10/15/2024</a:t>
            </a:fld>
            <a:endParaRPr lang="en-US"/>
          </a:p>
        </p:txBody>
      </p:sp>
      <p:sp>
        <p:nvSpPr>
          <p:cNvPr id="9" name="Slide Number Placeholder 8"/>
          <p:cNvSpPr>
            <a:spLocks noGrp="1"/>
          </p:cNvSpPr>
          <p:nvPr>
            <p:ph type="sldNum" sz="quarter" idx="11"/>
          </p:nvPr>
        </p:nvSpPr>
        <p:spPr/>
        <p:txBody>
          <a:bodyPr/>
          <a:lstStyle/>
          <a:p>
            <a:fld id="{A14D2935-6347-4615-AC68-8CC7854BC1C9}"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78FF46-294F-4E9A-B8EC-50A91DF8B810}"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3368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78FF46-294F-4E9A-B8EC-50A91DF8B810}"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4D2935-6347-4615-AC68-8CC7854BC1C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16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1016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1127760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1277600" y="5486400"/>
            <a:ext cx="9144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11375717" y="5648960"/>
            <a:ext cx="73152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A14D2935-6347-4615-AC68-8CC7854BC1C9}" type="slidenum">
              <a:rPr lang="en-US" smtClean="0"/>
              <a:t>‹#›</a:t>
            </a:fld>
            <a:endParaRPr lang="en-US"/>
          </a:p>
        </p:txBody>
      </p:sp>
      <p:sp>
        <p:nvSpPr>
          <p:cNvPr id="5" name="Footer Placeholder 4"/>
          <p:cNvSpPr>
            <a:spLocks noGrp="1"/>
          </p:cNvSpPr>
          <p:nvPr>
            <p:ph type="ftr" sz="quarter" idx="3"/>
          </p:nvPr>
        </p:nvSpPr>
        <p:spPr>
          <a:xfrm rot="16200000">
            <a:off x="10510428" y="3987800"/>
            <a:ext cx="2367281" cy="48768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10474869" y="1584960"/>
            <a:ext cx="2438399" cy="487680"/>
          </a:xfrm>
          <a:prstGeom prst="rect">
            <a:avLst/>
          </a:prstGeom>
        </p:spPr>
        <p:txBody>
          <a:bodyPr vert="horz" lIns="91440" tIns="45720" rIns="91440" bIns="45720" rtlCol="0" anchor="ctr"/>
          <a:lstStyle>
            <a:lvl1pPr algn="l">
              <a:defRPr sz="1200">
                <a:solidFill>
                  <a:schemeClr val="bg2"/>
                </a:solidFill>
              </a:defRPr>
            </a:lvl1pPr>
          </a:lstStyle>
          <a:p>
            <a:fld id="{7D78FF46-294F-4E9A-B8EC-50A91DF8B810}" type="datetimeFigureOut">
              <a:rPr lang="en-US" smtClean="0"/>
              <a:t>10/15/2024</a:t>
            </a:fld>
            <a:endParaRPr lang="en-US"/>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1"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r" defTabSz="914400" rtl="1"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r" defTabSz="914400" rtl="1"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r" defTabSz="914400" rtl="1"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r" defTabSz="914400" rtl="1"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r" defTabSz="914400" rtl="1"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r" defTabSz="914400" rtl="1"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r" defTabSz="914400" rtl="1"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r" defTabSz="914400" rtl="1"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r" defTabSz="914400" rtl="1"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2731453" y="162560"/>
            <a:ext cx="8915399" cy="2938421"/>
          </a:xfrm>
        </p:spPr>
        <p:txBody>
          <a:bodyPr/>
          <a:lstStyle/>
          <a:p>
            <a:r>
              <a:rPr lang="en-US" sz="4800" b="1" dirty="0">
                <a:latin typeface="Times New Roman" pitchFamily="18" charset="0"/>
                <a:cs typeface="Times New Roman" pitchFamily="18" charset="0"/>
              </a:rPr>
              <a:t>Clinical Chemistry</a:t>
            </a:r>
          </a:p>
        </p:txBody>
      </p:sp>
      <p:sp>
        <p:nvSpPr>
          <p:cNvPr id="3" name="عنوان فرعي 2"/>
          <p:cNvSpPr>
            <a:spLocks noGrp="1"/>
          </p:cNvSpPr>
          <p:nvPr>
            <p:ph type="subTitle" idx="1"/>
          </p:nvPr>
        </p:nvSpPr>
        <p:spPr>
          <a:xfrm>
            <a:off x="1282890" y="3967162"/>
            <a:ext cx="9618790" cy="2542820"/>
          </a:xfrm>
        </p:spPr>
        <p:txBody>
          <a:bodyPr>
            <a:normAutofit/>
          </a:bodyPr>
          <a:lstStyle/>
          <a:p>
            <a:r>
              <a:rPr lang="en-US" sz="2400" b="1" dirty="0">
                <a:latin typeface="Times New Roman" pitchFamily="18" charset="0"/>
                <a:cs typeface="Times New Roman" pitchFamily="18" charset="0"/>
              </a:rPr>
              <a:t>Second year</a:t>
            </a:r>
          </a:p>
          <a:p>
            <a:r>
              <a:rPr lang="en-US" sz="2400" b="1" dirty="0">
                <a:latin typeface="Times New Roman" pitchFamily="18" charset="0"/>
                <a:cs typeface="Times New Roman" pitchFamily="18" charset="0"/>
              </a:rPr>
              <a:t>Lecture </a:t>
            </a:r>
            <a:r>
              <a:rPr lang="en-US" sz="2400" b="1" dirty="0" smtClean="0">
                <a:latin typeface="Times New Roman" pitchFamily="18" charset="0"/>
                <a:cs typeface="Times New Roman" pitchFamily="18" charset="0"/>
              </a:rPr>
              <a:t>(</a:t>
            </a:r>
            <a:r>
              <a:rPr lang="en-US" sz="2400" b="1" dirty="0" smtClean="0">
                <a:latin typeface="Times New Roman" pitchFamily="18" charset="0"/>
                <a:cs typeface="Times New Roman" pitchFamily="18" charset="0"/>
              </a:rPr>
              <a:t>2)</a:t>
            </a:r>
            <a:endParaRPr lang="en-US" sz="2400" b="1" dirty="0">
              <a:latin typeface="Times New Roman" pitchFamily="18" charset="0"/>
              <a:cs typeface="Times New Roman" pitchFamily="18" charset="0"/>
            </a:endParaRPr>
          </a:p>
          <a:p>
            <a:r>
              <a:rPr lang="en-US" sz="2400" b="1" dirty="0">
                <a:latin typeface="Times New Roman" pitchFamily="18" charset="0"/>
                <a:cs typeface="Times New Roman" pitchFamily="18" charset="0"/>
              </a:rPr>
              <a:t>By</a:t>
            </a:r>
            <a:r>
              <a:rPr lang="en-US" sz="2400" b="1" dirty="0" smtClean="0">
                <a:latin typeface="Times New Roman" pitchFamily="18" charset="0"/>
                <a:cs typeface="Times New Roman" pitchFamily="18" charset="0"/>
              </a:rPr>
              <a:t>: Assistant </a:t>
            </a:r>
            <a:r>
              <a:rPr lang="en-US" sz="2400" b="1" dirty="0">
                <a:latin typeface="Times New Roman" pitchFamily="18" charset="0"/>
                <a:cs typeface="Times New Roman" pitchFamily="18" charset="0"/>
              </a:rPr>
              <a:t>lecturer</a:t>
            </a:r>
          </a:p>
          <a:p>
            <a:r>
              <a:rPr lang="en-US" sz="2400" b="1" dirty="0" err="1" smtClean="0">
                <a:latin typeface="Times New Roman" pitchFamily="18" charset="0"/>
                <a:cs typeface="Times New Roman" pitchFamily="18" charset="0"/>
              </a:rPr>
              <a:t>Shahad</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Munther</a:t>
            </a:r>
            <a:r>
              <a:rPr lang="en-US" sz="2400" b="1" dirty="0">
                <a:latin typeface="Times New Roman" pitchFamily="18" charset="0"/>
                <a:cs typeface="Times New Roman" pitchFamily="18" charset="0"/>
              </a:rPr>
              <a:t> Mahmoud </a:t>
            </a:r>
          </a:p>
          <a:p>
            <a:endParaRPr lang="en-US" dirty="0"/>
          </a:p>
          <a:p>
            <a:endParaRPr lang="en-US" dirty="0"/>
          </a:p>
        </p:txBody>
      </p:sp>
    </p:spTree>
    <p:extLst>
      <p:ext uri="{BB962C8B-B14F-4D97-AF65-F5344CB8AC3E}">
        <p14:creationId xmlns:p14="http://schemas.microsoft.com/office/powerpoint/2010/main" val="2710933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Minerals measurement </a:t>
            </a:r>
            <a:r>
              <a:rPr lang="en-US" sz="4000" b="1" dirty="0" smtClean="0">
                <a:latin typeface="Times New Roman" panose="02020603050405020304" pitchFamily="18" charset="0"/>
                <a:cs typeface="Times New Roman" panose="02020603050405020304" pitchFamily="18" charset="0"/>
              </a:rPr>
              <a:t>instrument</a:t>
            </a:r>
            <a:endParaRPr lang="en-US" sz="4000" b="1" dirty="0">
              <a:latin typeface="Times New Roman" panose="02020603050405020304" pitchFamily="18" charset="0"/>
              <a:cs typeface="Times New Roman" panose="02020603050405020304" pitchFamily="18" charset="0"/>
            </a:endParaRPr>
          </a:p>
        </p:txBody>
      </p:sp>
      <p:sp>
        <p:nvSpPr>
          <p:cNvPr id="3" name="عنصر نائب للمحتوى 2"/>
          <p:cNvSpPr>
            <a:spLocks noGrp="1"/>
          </p:cNvSpPr>
          <p:nvPr>
            <p:ph idx="1"/>
          </p:nvPr>
        </p:nvSpPr>
        <p:spPr/>
        <p:txBody>
          <a:bodyPr>
            <a:normAutofit/>
          </a:bodyPr>
          <a:lstStyle/>
          <a:p>
            <a:pPr algn="l" rtl="0"/>
            <a:r>
              <a:rPr lang="en-US" sz="2400" b="1" dirty="0" smtClean="0">
                <a:latin typeface="Times New Roman" panose="02020603050405020304" pitchFamily="18" charset="0"/>
                <a:cs typeface="Times New Roman" panose="02020603050405020304" pitchFamily="18" charset="0"/>
              </a:rPr>
              <a:t>Minerals : it is compounds that the body needed , Approximately 4% of the body's mass consist of minerals. </a:t>
            </a:r>
          </a:p>
          <a:p>
            <a:pPr algn="l" rtl="0"/>
            <a:endParaRPr lang="en-US" sz="2400" dirty="0">
              <a:latin typeface="Times New Roman" panose="02020603050405020304" pitchFamily="18" charset="0"/>
              <a:cs typeface="Times New Roman" panose="02020603050405020304" pitchFamily="18" charset="0"/>
            </a:endParaRPr>
          </a:p>
          <a:p>
            <a:pPr algn="l" rtl="0"/>
            <a:endParaRPr lang="en-US" sz="2400" dirty="0" smtClean="0">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Minerals can be found in </a:t>
            </a:r>
            <a:r>
              <a:rPr lang="en-US" sz="2400" b="1" dirty="0" smtClean="0">
                <a:solidFill>
                  <a:srgbClr val="FF0000"/>
                </a:solidFill>
                <a:latin typeface="Times New Roman" panose="02020603050405020304" pitchFamily="18" charset="0"/>
                <a:cs typeface="Times New Roman" panose="02020603050405020304" pitchFamily="18" charset="0"/>
              </a:rPr>
              <a:t>water</a:t>
            </a:r>
            <a:r>
              <a:rPr lang="en-US" sz="2400" b="1" dirty="0" smtClean="0">
                <a:latin typeface="Times New Roman" panose="02020603050405020304" pitchFamily="18" charset="0"/>
                <a:cs typeface="Times New Roman" panose="02020603050405020304" pitchFamily="18" charset="0"/>
              </a:rPr>
              <a:t> and </a:t>
            </a:r>
            <a:r>
              <a:rPr lang="en-US" sz="2400" b="1" dirty="0" smtClean="0">
                <a:solidFill>
                  <a:srgbClr val="FF0000"/>
                </a:solidFill>
                <a:latin typeface="Times New Roman" panose="02020603050405020304" pitchFamily="18" charset="0"/>
                <a:cs typeface="Times New Roman" panose="02020603050405020304" pitchFamily="18" charset="0"/>
              </a:rPr>
              <a:t>soil</a:t>
            </a:r>
            <a:r>
              <a:rPr lang="en-US" sz="2400" b="1" dirty="0" smtClean="0">
                <a:latin typeface="Times New Roman" panose="02020603050405020304" pitchFamily="18" charset="0"/>
                <a:cs typeface="Times New Roman" panose="02020603050405020304" pitchFamily="18" charset="0"/>
              </a:rPr>
              <a:t> and therefore in </a:t>
            </a:r>
            <a:r>
              <a:rPr lang="en-US" sz="2400" b="1" dirty="0" smtClean="0">
                <a:solidFill>
                  <a:srgbClr val="FF0000"/>
                </a:solidFill>
                <a:latin typeface="Times New Roman" panose="02020603050405020304" pitchFamily="18" charset="0"/>
                <a:cs typeface="Times New Roman" panose="02020603050405020304" pitchFamily="18" charset="0"/>
              </a:rPr>
              <a:t>root plants </a:t>
            </a:r>
            <a:r>
              <a:rPr lang="en-US" sz="2400" b="1" dirty="0" smtClean="0">
                <a:latin typeface="Times New Roman" panose="02020603050405020304" pitchFamily="18" charset="0"/>
                <a:cs typeface="Times New Roman" panose="02020603050405020304" pitchFamily="18" charset="0"/>
              </a:rPr>
              <a:t>and </a:t>
            </a:r>
            <a:r>
              <a:rPr lang="en-US" sz="2400" b="1" dirty="0" smtClean="0">
                <a:solidFill>
                  <a:srgbClr val="FF0000"/>
                </a:solidFill>
                <a:latin typeface="Times New Roman" panose="02020603050405020304" pitchFamily="18" charset="0"/>
                <a:cs typeface="Times New Roman" panose="02020603050405020304" pitchFamily="18" charset="0"/>
              </a:rPr>
              <a:t>animals</a:t>
            </a:r>
            <a:r>
              <a:rPr lang="en-US" sz="2400" b="1" dirty="0" smtClean="0">
                <a:latin typeface="Times New Roman" panose="02020603050405020304" pitchFamily="18" charset="0"/>
                <a:cs typeface="Times New Roman" panose="02020603050405020304" pitchFamily="18" charset="0"/>
              </a:rPr>
              <a:t>.</a:t>
            </a:r>
          </a:p>
          <a:p>
            <a:pPr algn="l"/>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440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normAutofit/>
          </a:bodyPr>
          <a:lstStyle/>
          <a:p>
            <a:pPr algn="l" rtl="0"/>
            <a:r>
              <a:rPr lang="en-US" sz="2400" b="1" dirty="0">
                <a:solidFill>
                  <a:srgbClr val="FF0000"/>
                </a:solidFill>
                <a:latin typeface="Times New Roman" panose="02020603050405020304" pitchFamily="18" charset="0"/>
                <a:cs typeface="Times New Roman" panose="02020603050405020304" pitchFamily="18" charset="0"/>
              </a:rPr>
              <a:t>M</a:t>
            </a:r>
            <a:r>
              <a:rPr lang="en-US" sz="2400" b="1" dirty="0" smtClean="0">
                <a:solidFill>
                  <a:srgbClr val="FF0000"/>
                </a:solidFill>
                <a:latin typeface="Times New Roman" panose="02020603050405020304" pitchFamily="18" charset="0"/>
                <a:cs typeface="Times New Roman" panose="02020603050405020304" pitchFamily="18" charset="0"/>
              </a:rPr>
              <a:t>inerals are subdivided into two classes: macro minerals and micro minerals</a:t>
            </a:r>
            <a:r>
              <a:rPr lang="en-US" sz="2400" b="1" dirty="0" smtClean="0">
                <a:latin typeface="Times New Roman" panose="02020603050405020304" pitchFamily="18" charset="0"/>
                <a:cs typeface="Times New Roman" panose="02020603050405020304" pitchFamily="18" charset="0"/>
              </a:rPr>
              <a:t>. Macro minerals include those that are needed in high quantities, ranging from milligrams to grams. </a:t>
            </a:r>
            <a:r>
              <a:rPr lang="en-US" sz="2400" b="1" dirty="0" smtClean="0">
                <a:solidFill>
                  <a:srgbClr val="00B050"/>
                </a:solidFill>
                <a:latin typeface="Times New Roman" panose="02020603050405020304" pitchFamily="18" charset="0"/>
                <a:cs typeface="Times New Roman" panose="02020603050405020304" pitchFamily="18" charset="0"/>
              </a:rPr>
              <a:t>Calcium , phosphorous, and magnesium are macro minerals</a:t>
            </a:r>
            <a:r>
              <a:rPr lang="en-US" sz="2400" b="1" dirty="0" smtClean="0">
                <a:latin typeface="Times New Roman" panose="02020603050405020304" pitchFamily="18" charset="0"/>
                <a:cs typeface="Times New Roman" panose="02020603050405020304" pitchFamily="18" charset="0"/>
              </a:rPr>
              <a:t>. Micro minerals are those necessary in smaller quantities, generally between a microgram and a milligram. </a:t>
            </a:r>
            <a:r>
              <a:rPr lang="en-US" sz="2400" b="1" dirty="0" smtClean="0">
                <a:solidFill>
                  <a:srgbClr val="00B050"/>
                </a:solidFill>
                <a:latin typeface="Times New Roman" panose="02020603050405020304" pitchFamily="18" charset="0"/>
                <a:cs typeface="Times New Roman" panose="02020603050405020304" pitchFamily="18" charset="0"/>
              </a:rPr>
              <a:t>Examples of micro minerals include copper, chromium, and selenium</a:t>
            </a:r>
            <a:r>
              <a:rPr lang="en-US" sz="2400" b="1" dirty="0" smtClean="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2666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342307" y="456736"/>
            <a:ext cx="10515600" cy="6066894"/>
          </a:xfrm>
          <a:ln>
            <a:solidFill>
              <a:schemeClr val="accent1"/>
            </a:solidFill>
          </a:ln>
        </p:spPr>
        <p:txBody>
          <a:bodyPr>
            <a:noAutofit/>
          </a:bodyPr>
          <a:lstStyle/>
          <a:p>
            <a:pPr algn="l" rtl="0">
              <a:buFont typeface="Wingdings" pitchFamily="2" charset="2"/>
              <a:buChar char="Ø"/>
            </a:pPr>
            <a:r>
              <a:rPr lang="en-US" sz="2600" b="1" dirty="0" smtClean="0">
                <a:solidFill>
                  <a:srgbClr val="FF0000"/>
                </a:solidFill>
                <a:latin typeface="Times New Roman" panose="02020603050405020304" pitchFamily="18" charset="0"/>
                <a:cs typeface="Times New Roman" panose="02020603050405020304" pitchFamily="18" charset="0"/>
              </a:rPr>
              <a:t> Trace Minerals</a:t>
            </a:r>
            <a:endParaRPr lang="en-US" sz="2800" b="1" dirty="0" smtClean="0">
              <a:solidFill>
                <a:srgbClr val="FF0000"/>
              </a:solidFill>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The trace minerals are iron, zinc, copper, selenium, iodine, fluorine and chromium</a:t>
            </a:r>
            <a:r>
              <a:rPr lang="en-US" sz="2400" b="1" dirty="0" smtClean="0">
                <a:latin typeface="Times New Roman" panose="02020603050405020304" pitchFamily="18" charset="0"/>
                <a:cs typeface="Times New Roman" panose="02020603050405020304" pitchFamily="18" charset="0"/>
              </a:rPr>
              <a:t>.</a:t>
            </a:r>
          </a:p>
          <a:p>
            <a:pPr algn="l" rtl="0"/>
            <a:endParaRPr lang="en-US" sz="2400" b="1" dirty="0" smtClean="0">
              <a:latin typeface="Times New Roman" panose="02020603050405020304" pitchFamily="18" charset="0"/>
              <a:cs typeface="Times New Roman" panose="02020603050405020304" pitchFamily="18" charset="0"/>
            </a:endParaRPr>
          </a:p>
          <a:p>
            <a:pPr algn="l" rtl="0">
              <a:buFont typeface="Wingdings" pitchFamily="2" charset="2"/>
              <a:buChar char="Ø"/>
            </a:pPr>
            <a:r>
              <a:rPr lang="en-US" sz="2600" b="1" dirty="0" smtClean="0">
                <a:solidFill>
                  <a:srgbClr val="FF0000"/>
                </a:solidFill>
                <a:latin typeface="Times New Roman" panose="02020603050405020304" pitchFamily="18" charset="0"/>
                <a:cs typeface="Times New Roman" panose="02020603050405020304" pitchFamily="18" charset="0"/>
              </a:rPr>
              <a:t> Major Minerals</a:t>
            </a:r>
            <a:endParaRPr lang="en-US" sz="2800" b="1" dirty="0" smtClean="0">
              <a:solidFill>
                <a:srgbClr val="FF0000"/>
              </a:solidFill>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The major minerals are sodium, potassium, calcium, phosphorus, magnesium, manganese, </a:t>
            </a:r>
            <a:r>
              <a:rPr lang="en-US" sz="2400" b="1" dirty="0" err="1" smtClean="0">
                <a:latin typeface="Times New Roman" panose="02020603050405020304" pitchFamily="18" charset="0"/>
                <a:cs typeface="Times New Roman" panose="02020603050405020304" pitchFamily="18" charset="0"/>
              </a:rPr>
              <a:t>sulphur</a:t>
            </a:r>
            <a:r>
              <a:rPr lang="en-US" sz="2400" b="1" dirty="0" smtClean="0">
                <a:latin typeface="Times New Roman" panose="02020603050405020304" pitchFamily="18" charset="0"/>
                <a:cs typeface="Times New Roman" panose="02020603050405020304" pitchFamily="18" charset="0"/>
              </a:rPr>
              <a:t>, cobalt and chlorine</a:t>
            </a:r>
            <a:r>
              <a:rPr lang="en-US" sz="2400" b="1" dirty="0" smtClean="0">
                <a:latin typeface="Times New Roman" panose="02020603050405020304" pitchFamily="18" charset="0"/>
                <a:cs typeface="Times New Roman" panose="02020603050405020304" pitchFamily="18" charset="0"/>
              </a:rPr>
              <a:t>.</a:t>
            </a:r>
          </a:p>
          <a:p>
            <a:pPr algn="l" rtl="0"/>
            <a:endParaRPr lang="en-US" sz="2400" b="1" dirty="0" smtClean="0">
              <a:latin typeface="Times New Roman" panose="02020603050405020304" pitchFamily="18" charset="0"/>
              <a:cs typeface="Times New Roman" panose="02020603050405020304" pitchFamily="18" charset="0"/>
            </a:endParaRPr>
          </a:p>
          <a:p>
            <a:pPr algn="l" rtl="0">
              <a:buFont typeface="Wingdings" pitchFamily="2" charset="2"/>
              <a:buChar char="Ø"/>
            </a:pPr>
            <a:r>
              <a:rPr lang="en-US" sz="2400" b="1" dirty="0" smtClean="0">
                <a:solidFill>
                  <a:srgbClr val="FF0000"/>
                </a:solidFill>
                <a:latin typeface="Times New Roman" panose="02020603050405020304" pitchFamily="18" charset="0"/>
                <a:cs typeface="Times New Roman" panose="02020603050405020304" pitchFamily="18" charset="0"/>
              </a:rPr>
              <a:t> Minerals </a:t>
            </a:r>
            <a:r>
              <a:rPr lang="en-US" sz="2400" b="1" dirty="0" smtClean="0">
                <a:solidFill>
                  <a:srgbClr val="FF0000"/>
                </a:solidFill>
                <a:latin typeface="Times New Roman" panose="02020603050405020304" pitchFamily="18" charset="0"/>
                <a:cs typeface="Times New Roman" panose="02020603050405020304" pitchFamily="18" charset="0"/>
              </a:rPr>
              <a:t>functions</a:t>
            </a:r>
          </a:p>
          <a:p>
            <a:pPr marL="514350" indent="-514350" algn="l" rtl="0">
              <a:buFont typeface="+mj-lt"/>
              <a:buAutoNum type="arabicParenR"/>
            </a:pPr>
            <a:r>
              <a:rPr lang="en-US" sz="2400" b="1" dirty="0" smtClean="0">
                <a:latin typeface="Times New Roman" panose="02020603050405020304" pitchFamily="18" charset="0"/>
                <a:cs typeface="Times New Roman" panose="02020603050405020304" pitchFamily="18" charset="0"/>
              </a:rPr>
              <a:t>They provide structure in forming bones and </a:t>
            </a:r>
            <a:r>
              <a:rPr lang="en-US" sz="2400" b="1" dirty="0" smtClean="0">
                <a:latin typeface="Times New Roman" panose="02020603050405020304" pitchFamily="18" charset="0"/>
                <a:cs typeface="Times New Roman" panose="02020603050405020304" pitchFamily="18" charset="0"/>
              </a:rPr>
              <a:t>teeth. </a:t>
            </a:r>
            <a:endParaRPr lang="en-US" sz="2400" b="1" dirty="0" smtClean="0">
              <a:latin typeface="Times New Roman" panose="02020603050405020304" pitchFamily="18" charset="0"/>
              <a:cs typeface="Times New Roman" panose="02020603050405020304" pitchFamily="18" charset="0"/>
            </a:endParaRPr>
          </a:p>
          <a:p>
            <a:pPr marL="514350" indent="-514350" algn="l" rtl="0">
              <a:buFont typeface="+mj-lt"/>
              <a:buAutoNum type="arabicParenR"/>
            </a:pPr>
            <a:r>
              <a:rPr lang="en-US" sz="2400" b="1" dirty="0" smtClean="0">
                <a:latin typeface="Times New Roman" panose="02020603050405020304" pitchFamily="18" charset="0"/>
                <a:cs typeface="Times New Roman" panose="02020603050405020304" pitchFamily="18" charset="0"/>
              </a:rPr>
              <a:t>They help maintain normal heart rhythm, muscle </a:t>
            </a:r>
            <a:r>
              <a:rPr lang="en-US" sz="2400" b="1" dirty="0" smtClean="0">
                <a:latin typeface="Times New Roman" panose="02020603050405020304" pitchFamily="18" charset="0"/>
                <a:cs typeface="Times New Roman" panose="02020603050405020304" pitchFamily="18" charset="0"/>
              </a:rPr>
              <a:t>contractility neural</a:t>
            </a:r>
            <a:r>
              <a:rPr lang="en-US" sz="2400" b="1"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conductivity, and acid-base balance. </a:t>
            </a:r>
          </a:p>
          <a:p>
            <a:pPr marL="514350" indent="-514350" algn="l" rtl="0">
              <a:buFont typeface="+mj-lt"/>
              <a:buAutoNum type="arabicParenR"/>
            </a:pPr>
            <a:r>
              <a:rPr lang="en-US" sz="2400" b="1" dirty="0" smtClean="0">
                <a:latin typeface="Times New Roman" panose="02020603050405020304" pitchFamily="18" charset="0"/>
                <a:cs typeface="Times New Roman" panose="02020603050405020304" pitchFamily="18" charset="0"/>
              </a:rPr>
              <a:t>They </a:t>
            </a:r>
            <a:r>
              <a:rPr lang="en-US" sz="2400" b="1" dirty="0" smtClean="0">
                <a:latin typeface="Times New Roman" panose="02020603050405020304" pitchFamily="18" charset="0"/>
                <a:cs typeface="Times New Roman" panose="02020603050405020304" pitchFamily="18" charset="0"/>
              </a:rPr>
              <a:t>help regulate cellular metabolism by becoming part of enzymes and hormones that modulate cellular </a:t>
            </a:r>
            <a:r>
              <a:rPr lang="en-US" sz="2400" b="1" dirty="0" smtClean="0">
                <a:latin typeface="Times New Roman" panose="02020603050405020304" pitchFamily="18" charset="0"/>
                <a:cs typeface="Times New Roman" panose="02020603050405020304" pitchFamily="18" charset="0"/>
              </a:rPr>
              <a:t>activity.</a:t>
            </a:r>
            <a:endParaRPr lang="en-US" sz="2400" b="1" dirty="0" smtClean="0">
              <a:latin typeface="Times New Roman" panose="02020603050405020304" pitchFamily="18" charset="0"/>
              <a:cs typeface="Times New Roman" panose="02020603050405020304" pitchFamily="18" charset="0"/>
            </a:endParaRPr>
          </a:p>
          <a:p>
            <a:pPr algn="l"/>
            <a:endParaRPr lang="en-US" sz="2400" dirty="0"/>
          </a:p>
        </p:txBody>
      </p:sp>
    </p:spTree>
    <p:extLst>
      <p:ext uri="{BB962C8B-B14F-4D97-AF65-F5344CB8AC3E}">
        <p14:creationId xmlns:p14="http://schemas.microsoft.com/office/powerpoint/2010/main" val="218711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927369" y="829936"/>
            <a:ext cx="8915400" cy="6028064"/>
          </a:xfrm>
        </p:spPr>
        <p:txBody>
          <a:bodyPr>
            <a:normAutofit lnSpcReduction="10000"/>
          </a:bodyPr>
          <a:lstStyle/>
          <a:p>
            <a:pPr algn="l" rtl="0">
              <a:buFont typeface="Wingdings" pitchFamily="2" charset="2"/>
              <a:buChar char="Ø"/>
            </a:pPr>
            <a:r>
              <a:rPr lang="en-US" sz="2600" b="1" dirty="0" smtClean="0">
                <a:solidFill>
                  <a:srgbClr val="FF0000"/>
                </a:solidFill>
                <a:latin typeface="Times New Roman" panose="02020603050405020304" pitchFamily="18" charset="0"/>
                <a:cs typeface="Times New Roman" panose="02020603050405020304" pitchFamily="18" charset="0"/>
              </a:rPr>
              <a:t> Daily Requirements</a:t>
            </a:r>
          </a:p>
          <a:p>
            <a:pPr algn="l" rtl="0">
              <a:buFont typeface="Wingdings" pitchFamily="2" charset="2"/>
              <a:buChar char="Ø"/>
            </a:pPr>
            <a:endParaRPr lang="en-US" sz="2600" b="1" dirty="0" smtClean="0">
              <a:solidFill>
                <a:srgbClr val="FF0000"/>
              </a:solidFill>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Minerals </a:t>
            </a:r>
            <a:r>
              <a:rPr lang="en-US" sz="2400" b="1" dirty="0" smtClean="0">
                <a:latin typeface="Times New Roman" panose="02020603050405020304" pitchFamily="18" charset="0"/>
                <a:cs typeface="Times New Roman" panose="02020603050405020304" pitchFamily="18" charset="0"/>
              </a:rPr>
              <a:t>cannot be made in the body and must be obtained in our diet. The daily requirements of minerals required by the body can be obtained from a well balanced diet. Like vitamins, excess minerals can produce toxic effects.</a:t>
            </a:r>
          </a:p>
          <a:p>
            <a:pPr algn="l" rtl="0"/>
            <a:endParaRPr lang="en-US" sz="2400" dirty="0" smtClean="0">
              <a:latin typeface="Times New Roman" panose="02020603050405020304" pitchFamily="18" charset="0"/>
              <a:cs typeface="Times New Roman" panose="02020603050405020304" pitchFamily="18" charset="0"/>
            </a:endParaRPr>
          </a:p>
          <a:p>
            <a:pPr algn="l" rtl="0">
              <a:buFont typeface="Wingdings" pitchFamily="2" charset="2"/>
              <a:buChar char="Ø"/>
            </a:pPr>
            <a:r>
              <a:rPr lang="en-US" sz="2400" b="1" dirty="0" smtClean="0">
                <a:latin typeface="Times New Roman" panose="02020603050405020304" pitchFamily="18" charset="0"/>
                <a:cs typeface="Times New Roman" panose="02020603050405020304" pitchFamily="18" charset="0"/>
              </a:rPr>
              <a:t> There </a:t>
            </a:r>
            <a:r>
              <a:rPr lang="en-US" sz="2400" b="1" dirty="0" smtClean="0">
                <a:latin typeface="Times New Roman" panose="02020603050405020304" pitchFamily="18" charset="0"/>
                <a:cs typeface="Times New Roman" panose="02020603050405020304" pitchFamily="18" charset="0"/>
              </a:rPr>
              <a:t>are seven major minerals that are needed by the body to function:</a:t>
            </a:r>
          </a:p>
          <a:p>
            <a:pPr algn="l" rtl="0"/>
            <a:endParaRPr lang="en-US" sz="2400" dirty="0" smtClean="0">
              <a:latin typeface="Times New Roman" panose="02020603050405020304" pitchFamily="18" charset="0"/>
              <a:cs typeface="Times New Roman" panose="02020603050405020304" pitchFamily="18" charset="0"/>
            </a:endParaRPr>
          </a:p>
          <a:p>
            <a:pPr algn="l" rtl="0"/>
            <a:r>
              <a:rPr lang="en-US" sz="2400" b="1" dirty="0" smtClean="0">
                <a:solidFill>
                  <a:srgbClr val="002060"/>
                </a:solidFill>
                <a:latin typeface="Times New Roman" panose="02020603050405020304" pitchFamily="18" charset="0"/>
                <a:cs typeface="Times New Roman" panose="02020603050405020304" pitchFamily="18" charset="0"/>
              </a:rPr>
              <a:t>Calcium: </a:t>
            </a:r>
            <a:r>
              <a:rPr lang="en-US" sz="2400" b="1" dirty="0" smtClean="0">
                <a:latin typeface="Times New Roman" panose="02020603050405020304" pitchFamily="18" charset="0"/>
                <a:cs typeface="Times New Roman" panose="02020603050405020304" pitchFamily="18" charset="0"/>
              </a:rPr>
              <a:t>Approximately three pounds of human body weight is calcium, most of which is in the teeth and bones. Calcium promotes strong teeth and bones, regulates blood pressure and clotting of blood, and also helps prevent and/or treat osteoporosis and high </a:t>
            </a:r>
            <a:r>
              <a:rPr lang="en-US" sz="2400" b="1" dirty="0" smtClean="0">
                <a:latin typeface="Times New Roman" panose="02020603050405020304" pitchFamily="18" charset="0"/>
                <a:cs typeface="Times New Roman" panose="02020603050405020304" pitchFamily="18" charset="0"/>
              </a:rPr>
              <a:t>cholesterol.</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1642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a:bodyPr>
          <a:lstStyle/>
          <a:p>
            <a:pPr algn="l" rtl="0"/>
            <a:r>
              <a:rPr lang="en-US" sz="2400" b="1" dirty="0" smtClean="0">
                <a:solidFill>
                  <a:srgbClr val="002060"/>
                </a:solidFill>
                <a:latin typeface="Times New Roman" panose="02020603050405020304" pitchFamily="18" charset="0"/>
                <a:cs typeface="Times New Roman" panose="02020603050405020304" pitchFamily="18" charset="0"/>
              </a:rPr>
              <a:t>Magnesium: </a:t>
            </a:r>
            <a:r>
              <a:rPr lang="en-US" sz="2400" b="1" dirty="0" smtClean="0">
                <a:latin typeface="Times New Roman" panose="02020603050405020304" pitchFamily="18" charset="0"/>
                <a:cs typeface="Times New Roman" panose="02020603050405020304" pitchFamily="18" charset="0"/>
              </a:rPr>
              <a:t>The body uses magnesium to convert food to energy and to maintain strong bones and teeth. Magnesium also enables muscles to relax (including the heart), and regulate blood pressure. </a:t>
            </a:r>
          </a:p>
          <a:p>
            <a:pPr algn="l" rtl="0"/>
            <a:endParaRPr lang="en-US" sz="2400" dirty="0" smtClean="0">
              <a:latin typeface="Times New Roman" panose="02020603050405020304" pitchFamily="18" charset="0"/>
              <a:cs typeface="Times New Roman" panose="02020603050405020304" pitchFamily="18" charset="0"/>
            </a:endParaRPr>
          </a:p>
          <a:p>
            <a:pPr algn="l" rtl="0"/>
            <a:r>
              <a:rPr lang="en-US" sz="2400" b="1" dirty="0" smtClean="0">
                <a:solidFill>
                  <a:srgbClr val="002060"/>
                </a:solidFill>
                <a:latin typeface="Times New Roman" panose="02020603050405020304" pitchFamily="18" charset="0"/>
                <a:cs typeface="Times New Roman" panose="02020603050405020304" pitchFamily="18" charset="0"/>
              </a:rPr>
              <a:t>Phosphorus: </a:t>
            </a:r>
            <a:r>
              <a:rPr lang="en-US" sz="2400" b="1" dirty="0" smtClean="0">
                <a:latin typeface="Times New Roman" panose="02020603050405020304" pitchFamily="18" charset="0"/>
                <a:cs typeface="Times New Roman" panose="02020603050405020304" pitchFamily="18" charset="0"/>
              </a:rPr>
              <a:t>The body needs phosphorus in order to build the structure of bones and teeth. Phosphorus also plays an important role in almost every bodily process. Protein foods, such as meat and dairy products, are the main food sources of phosphorus. Any diet that contains adequate</a:t>
            </a:r>
            <a:r>
              <a:rPr lang="ar-IQ" sz="2400" b="1"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amounts of protein and calcium also provides adequate amounts of phosphorus.</a:t>
            </a:r>
          </a:p>
          <a:p>
            <a:pPr algn="l"/>
            <a:endParaRPr lang="en-US" dirty="0"/>
          </a:p>
        </p:txBody>
      </p:sp>
    </p:spTree>
    <p:extLst>
      <p:ext uri="{BB962C8B-B14F-4D97-AF65-F5344CB8AC3E}">
        <p14:creationId xmlns:p14="http://schemas.microsoft.com/office/powerpoint/2010/main" val="554192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a:p>
        </p:txBody>
      </p:sp>
      <p:sp>
        <p:nvSpPr>
          <p:cNvPr id="3" name="عنصر نائب للمحتوى 2"/>
          <p:cNvSpPr>
            <a:spLocks noGrp="1"/>
          </p:cNvSpPr>
          <p:nvPr>
            <p:ph idx="1"/>
          </p:nvPr>
        </p:nvSpPr>
        <p:spPr/>
        <p:txBody>
          <a:bodyPr/>
          <a:lstStyle/>
          <a:p>
            <a:pPr algn="l" rtl="0"/>
            <a:endParaRPr lang="en-US" sz="2400" b="1" dirty="0" smtClean="0">
              <a:solidFill>
                <a:srgbClr val="002060"/>
              </a:solidFill>
              <a:latin typeface="Times New Roman" panose="02020603050405020304" pitchFamily="18" charset="0"/>
              <a:cs typeface="Times New Roman" panose="02020603050405020304" pitchFamily="18" charset="0"/>
            </a:endParaRPr>
          </a:p>
          <a:p>
            <a:pPr algn="l" rtl="0"/>
            <a:endParaRPr lang="en-US" sz="2400" b="1" dirty="0">
              <a:solidFill>
                <a:srgbClr val="002060"/>
              </a:solidFill>
              <a:latin typeface="Times New Roman" panose="02020603050405020304" pitchFamily="18" charset="0"/>
              <a:cs typeface="Times New Roman" panose="02020603050405020304" pitchFamily="18" charset="0"/>
            </a:endParaRPr>
          </a:p>
          <a:p>
            <a:pPr algn="l" rtl="0"/>
            <a:endParaRPr lang="en-US" sz="2400" b="1" dirty="0" smtClean="0">
              <a:solidFill>
                <a:srgbClr val="002060"/>
              </a:solidFill>
              <a:latin typeface="Times New Roman" panose="02020603050405020304" pitchFamily="18" charset="0"/>
              <a:cs typeface="Times New Roman" panose="02020603050405020304" pitchFamily="18" charset="0"/>
            </a:endParaRPr>
          </a:p>
          <a:p>
            <a:pPr algn="justLow" rtl="0"/>
            <a:r>
              <a:rPr lang="en-US" sz="2400" b="1" dirty="0" smtClean="0">
                <a:solidFill>
                  <a:srgbClr val="002060"/>
                </a:solidFill>
                <a:latin typeface="Times New Roman" panose="02020603050405020304" pitchFamily="18" charset="0"/>
                <a:cs typeface="Times New Roman" panose="02020603050405020304" pitchFamily="18" charset="0"/>
              </a:rPr>
              <a:t>Sulfur: </a:t>
            </a:r>
            <a:r>
              <a:rPr lang="en-US" sz="2400" b="1" dirty="0" smtClean="0">
                <a:latin typeface="Times New Roman" panose="02020603050405020304" pitchFamily="18" charset="0"/>
                <a:cs typeface="Times New Roman" panose="02020603050405020304" pitchFamily="18" charset="0"/>
              </a:rPr>
              <a:t>Sulfur is needed by the body to make amino acids, natural antioxidants, and B vitamins such as thiamin, biotin and </a:t>
            </a:r>
            <a:r>
              <a:rPr lang="en-US" sz="2400" b="1" dirty="0" smtClean="0">
                <a:latin typeface="Times New Roman" panose="02020603050405020304" pitchFamily="18" charset="0"/>
                <a:cs typeface="Times New Roman" panose="02020603050405020304" pitchFamily="18" charset="0"/>
              </a:rPr>
              <a:t>pantothenic acid </a:t>
            </a:r>
            <a:r>
              <a:rPr lang="en-US" sz="2400" b="1" dirty="0" smtClean="0">
                <a:latin typeface="Times New Roman" panose="02020603050405020304" pitchFamily="18" charset="0"/>
                <a:cs typeface="Times New Roman" panose="02020603050405020304" pitchFamily="18" charset="0"/>
              </a:rPr>
              <a:t>Since sulfur is common in food, it is rare that sulfur deficiency occurs. </a:t>
            </a:r>
          </a:p>
          <a:p>
            <a:pPr algn="l"/>
            <a:endParaRPr lang="en-US" dirty="0"/>
          </a:p>
        </p:txBody>
      </p:sp>
    </p:spTree>
    <p:extLst>
      <p:ext uri="{BB962C8B-B14F-4D97-AF65-F5344CB8AC3E}">
        <p14:creationId xmlns:p14="http://schemas.microsoft.com/office/powerpoint/2010/main" val="3230350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838200" y="1139825"/>
            <a:ext cx="10515600" cy="4351338"/>
          </a:xfrm>
        </p:spPr>
        <p:txBody>
          <a:bodyPr>
            <a:noAutofit/>
          </a:bodyPr>
          <a:lstStyle/>
          <a:p>
            <a:pPr algn="l" rtl="0">
              <a:buFont typeface="Wingdings" pitchFamily="2" charset="2"/>
              <a:buChar char="Ø"/>
            </a:pPr>
            <a:r>
              <a:rPr lang="en-US" sz="2400" b="1" dirty="0" smtClean="0">
                <a:solidFill>
                  <a:srgbClr val="002060"/>
                </a:solidFill>
                <a:latin typeface="Times New Roman" panose="02020603050405020304" pitchFamily="18" charset="0"/>
                <a:cs typeface="Times New Roman" panose="02020603050405020304" pitchFamily="18" charset="0"/>
              </a:rPr>
              <a:t> Electrolyte </a:t>
            </a:r>
            <a:r>
              <a:rPr lang="en-US" sz="2400" b="1" dirty="0" smtClean="0">
                <a:solidFill>
                  <a:srgbClr val="002060"/>
                </a:solidFill>
                <a:latin typeface="Times New Roman" panose="02020603050405020304" pitchFamily="18" charset="0"/>
                <a:cs typeface="Times New Roman" panose="02020603050405020304" pitchFamily="18" charset="0"/>
              </a:rPr>
              <a:t>Minerals: </a:t>
            </a:r>
            <a:r>
              <a:rPr lang="en-US" sz="2400" b="1" dirty="0" smtClean="0">
                <a:latin typeface="Times New Roman" panose="02020603050405020304" pitchFamily="18" charset="0"/>
                <a:cs typeface="Times New Roman" panose="02020603050405020304" pitchFamily="18" charset="0"/>
              </a:rPr>
              <a:t>The minerals chloride, potassium, and sodium make up electrolytes found in the body. Electrolytes are needed by the body to</a:t>
            </a:r>
            <a:r>
              <a:rPr lang="en-US" sz="2400" b="1" dirty="0" smtClean="0">
                <a:latin typeface="Times New Roman" panose="02020603050405020304" pitchFamily="18" charset="0"/>
                <a:cs typeface="Times New Roman" panose="02020603050405020304" pitchFamily="18" charset="0"/>
              </a:rPr>
              <a:t>:</a:t>
            </a:r>
          </a:p>
          <a:p>
            <a:pPr algn="l" rtl="0">
              <a:buFont typeface="Wingdings" pitchFamily="2" charset="2"/>
              <a:buChar char="Ø"/>
            </a:pPr>
            <a:endParaRPr lang="en-US" sz="2400" b="1" dirty="0" smtClean="0">
              <a:latin typeface="Times New Roman" panose="02020603050405020304" pitchFamily="18" charset="0"/>
              <a:cs typeface="Times New Roman" panose="02020603050405020304" pitchFamily="18" charset="0"/>
            </a:endParaRPr>
          </a:p>
          <a:p>
            <a:pPr marL="514350" indent="-514350" algn="l" rtl="0">
              <a:buFont typeface="+mj-lt"/>
              <a:buAutoNum type="arabicParenR"/>
            </a:pPr>
            <a:r>
              <a:rPr lang="en-US" sz="2400" b="1" dirty="0" smtClean="0">
                <a:latin typeface="Times New Roman" panose="02020603050405020304" pitchFamily="18" charset="0"/>
                <a:cs typeface="Times New Roman" panose="02020603050405020304" pitchFamily="18" charset="0"/>
              </a:rPr>
              <a:t>Keep fluid levels balanced and prevent </a:t>
            </a:r>
            <a:r>
              <a:rPr lang="en-US" sz="2400" b="1" dirty="0" smtClean="0">
                <a:latin typeface="Times New Roman" panose="02020603050405020304" pitchFamily="18" charset="0"/>
                <a:cs typeface="Times New Roman" panose="02020603050405020304" pitchFamily="18" charset="0"/>
              </a:rPr>
              <a:t>dehydration.</a:t>
            </a:r>
            <a:endParaRPr lang="en-US" sz="2400" b="1" dirty="0" smtClean="0">
              <a:latin typeface="Times New Roman" panose="02020603050405020304" pitchFamily="18" charset="0"/>
              <a:cs typeface="Times New Roman" panose="02020603050405020304" pitchFamily="18" charset="0"/>
            </a:endParaRPr>
          </a:p>
          <a:p>
            <a:pPr marL="514350" indent="-514350" algn="l" rtl="0">
              <a:buFont typeface="+mj-lt"/>
              <a:buAutoNum type="arabicParenR"/>
            </a:pPr>
            <a:r>
              <a:rPr lang="en-US" sz="2400" b="1" dirty="0" smtClean="0">
                <a:latin typeface="Times New Roman" panose="02020603050405020304" pitchFamily="18" charset="0"/>
                <a:cs typeface="Times New Roman" panose="02020603050405020304" pitchFamily="18" charset="0"/>
              </a:rPr>
              <a:t>Carry glucose and other nutrients throughout the </a:t>
            </a:r>
            <a:r>
              <a:rPr lang="en-US" sz="2400" b="1" dirty="0" smtClean="0">
                <a:latin typeface="Times New Roman" panose="02020603050405020304" pitchFamily="18" charset="0"/>
                <a:cs typeface="Times New Roman" panose="02020603050405020304" pitchFamily="18" charset="0"/>
              </a:rPr>
              <a:t>body.</a:t>
            </a:r>
            <a:endParaRPr lang="en-US" sz="2400" b="1" dirty="0" smtClean="0">
              <a:latin typeface="Times New Roman" panose="02020603050405020304" pitchFamily="18" charset="0"/>
              <a:cs typeface="Times New Roman" panose="02020603050405020304" pitchFamily="18" charset="0"/>
            </a:endParaRPr>
          </a:p>
          <a:p>
            <a:pPr marL="514350" indent="-514350" algn="l" rtl="0">
              <a:buFont typeface="+mj-lt"/>
              <a:buAutoNum type="arabicParenR"/>
            </a:pPr>
            <a:r>
              <a:rPr lang="en-US" sz="2400" b="1" dirty="0" smtClean="0">
                <a:latin typeface="Times New Roman" panose="02020603050405020304" pitchFamily="18" charset="0"/>
                <a:cs typeface="Times New Roman" panose="02020603050405020304" pitchFamily="18" charset="0"/>
              </a:rPr>
              <a:t>Carry waste products and extra water out of the </a:t>
            </a:r>
            <a:r>
              <a:rPr lang="en-US" sz="2400" b="1" dirty="0" smtClean="0">
                <a:latin typeface="Times New Roman" panose="02020603050405020304" pitchFamily="18" charset="0"/>
                <a:cs typeface="Times New Roman" panose="02020603050405020304" pitchFamily="18" charset="0"/>
              </a:rPr>
              <a:t>body. </a:t>
            </a:r>
            <a:endParaRPr lang="en-US" sz="2400" b="1" dirty="0" smtClean="0">
              <a:latin typeface="Times New Roman" panose="02020603050405020304" pitchFamily="18" charset="0"/>
              <a:cs typeface="Times New Roman" panose="02020603050405020304" pitchFamily="18" charset="0"/>
            </a:endParaRPr>
          </a:p>
          <a:p>
            <a:pPr marL="514350" indent="-514350" algn="l" rtl="0">
              <a:buFont typeface="+mj-lt"/>
              <a:buAutoNum type="arabicParenR"/>
            </a:pPr>
            <a:r>
              <a:rPr lang="en-US" sz="2400" b="1" dirty="0" smtClean="0">
                <a:latin typeface="Times New Roman" panose="02020603050405020304" pitchFamily="18" charset="0"/>
                <a:cs typeface="Times New Roman" panose="02020603050405020304" pitchFamily="18" charset="0"/>
              </a:rPr>
              <a:t>Regulate blood pressure and </a:t>
            </a:r>
            <a:r>
              <a:rPr lang="en-US" sz="2400" b="1" dirty="0" smtClean="0">
                <a:latin typeface="Times New Roman" panose="02020603050405020304" pitchFamily="18" charset="0"/>
                <a:cs typeface="Times New Roman" panose="02020603050405020304" pitchFamily="18" charset="0"/>
              </a:rPr>
              <a:t>heartbeat.</a:t>
            </a:r>
            <a:endParaRPr lang="en-US" sz="2400" b="1" dirty="0" smtClean="0">
              <a:latin typeface="Times New Roman" panose="02020603050405020304" pitchFamily="18" charset="0"/>
              <a:cs typeface="Times New Roman" panose="02020603050405020304" pitchFamily="18" charset="0"/>
            </a:endParaRPr>
          </a:p>
          <a:p>
            <a:pPr algn="l" rtl="0"/>
            <a:endParaRPr lang="en-US" sz="2400" dirty="0" smtClean="0">
              <a:latin typeface="Times New Roman" panose="02020603050405020304" pitchFamily="18" charset="0"/>
              <a:cs typeface="Times New Roman" panose="02020603050405020304" pitchFamily="18" charset="0"/>
            </a:endParaRPr>
          </a:p>
          <a:p>
            <a:pPr algn="l" rtl="0"/>
            <a:endParaRPr lang="en-US" sz="2400" dirty="0" smtClean="0">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Sodium balances the acidity and alkalinity of the body, potassium aids digestion and synthesizes proteins and starches, and chloride helps break down food in the stomach and may also aid the liver to filter out toxins.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751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655093" y="773372"/>
            <a:ext cx="10003808" cy="5763905"/>
          </a:xfrm>
        </p:spPr>
        <p:txBody>
          <a:bodyPr>
            <a:normAutofit lnSpcReduction="10000"/>
          </a:bodyPr>
          <a:lstStyle/>
          <a:p>
            <a:pPr algn="l" rtl="0">
              <a:buFont typeface="Wingdings" pitchFamily="2" charset="2"/>
              <a:buChar char="Ø"/>
            </a:pPr>
            <a:r>
              <a:rPr lang="en-US" sz="3100" b="1" dirty="0" smtClean="0">
                <a:solidFill>
                  <a:srgbClr val="002060"/>
                </a:solidFill>
                <a:latin typeface="Times New Roman" panose="02020603050405020304" pitchFamily="18" charset="0"/>
                <a:cs typeface="Times New Roman" panose="02020603050405020304" pitchFamily="18" charset="0"/>
              </a:rPr>
              <a:t> Electrolyte</a:t>
            </a:r>
            <a:endParaRPr lang="en-US" sz="3100" b="1" dirty="0">
              <a:solidFill>
                <a:srgbClr val="002060"/>
              </a:solidFill>
              <a:latin typeface="Times New Roman" panose="02020603050405020304" pitchFamily="18" charset="0"/>
              <a:cs typeface="Times New Roman" panose="02020603050405020304" pitchFamily="18" charset="0"/>
            </a:endParaRPr>
          </a:p>
          <a:p>
            <a:pPr algn="l" rtl="0">
              <a:buFont typeface="Wingdings" pitchFamily="2" charset="2"/>
              <a:buChar char="Ø"/>
            </a:pPr>
            <a:endParaRPr lang="en-US" sz="3100" b="1" dirty="0" smtClean="0">
              <a:solidFill>
                <a:srgbClr val="002060"/>
              </a:solidFill>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In chemistry, an electrolyte is any substance containing free ions that make the substance electrically conductive. The most typical electrolyte is an ionic solution, but molten electrolytes and solid electrolytes are also possible.</a:t>
            </a:r>
          </a:p>
          <a:p>
            <a:pPr algn="l" rtl="0"/>
            <a:endParaRPr lang="en-US" sz="2800" dirty="0" smtClean="0">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Electrolyte solutions are normally formed when a salt is placed into a solvent such as water and the individual components dissociate due to the thermodynamic interactions between solvent and solute molecules, in a process called solvation. For example, when table salt, </a:t>
            </a:r>
            <a:r>
              <a:rPr lang="en-US" sz="2400" b="1" dirty="0" err="1" smtClean="0">
                <a:latin typeface="Times New Roman" panose="02020603050405020304" pitchFamily="18" charset="0"/>
                <a:cs typeface="Times New Roman" panose="02020603050405020304" pitchFamily="18" charset="0"/>
              </a:rPr>
              <a:t>NaCl</a:t>
            </a:r>
            <a:r>
              <a:rPr lang="en-US" sz="2400" b="1" dirty="0" smtClean="0">
                <a:latin typeface="Times New Roman" panose="02020603050405020304" pitchFamily="18" charset="0"/>
                <a:cs typeface="Times New Roman" panose="02020603050405020304" pitchFamily="18" charset="0"/>
              </a:rPr>
              <a:t>, is placed in water, the salt (a solid) dissolves into its component elements, according to the dissociation reaction</a:t>
            </a:r>
          </a:p>
          <a:p>
            <a:pPr algn="l" rtl="0"/>
            <a:r>
              <a:rPr lang="en-US" sz="2400" b="1" dirty="0" err="1" smtClean="0">
                <a:latin typeface="Times New Roman" panose="02020603050405020304" pitchFamily="18" charset="0"/>
                <a:cs typeface="Times New Roman" panose="02020603050405020304" pitchFamily="18" charset="0"/>
              </a:rPr>
              <a:t>NaCl</a:t>
            </a:r>
            <a:r>
              <a:rPr lang="en-US" sz="2400" b="1" dirty="0" smtClean="0">
                <a:latin typeface="Times New Roman" panose="02020603050405020304" pitchFamily="18" charset="0"/>
                <a:cs typeface="Times New Roman" panose="02020603050405020304" pitchFamily="18" charset="0"/>
              </a:rPr>
              <a:t>(s) → Na+(</a:t>
            </a:r>
            <a:r>
              <a:rPr lang="en-US" sz="2400" b="1" dirty="0" err="1" smtClean="0">
                <a:latin typeface="Times New Roman" panose="02020603050405020304" pitchFamily="18" charset="0"/>
                <a:cs typeface="Times New Roman" panose="02020603050405020304" pitchFamily="18" charset="0"/>
              </a:rPr>
              <a:t>aq</a:t>
            </a:r>
            <a:r>
              <a:rPr lang="en-US" sz="2400" b="1" dirty="0" smtClean="0">
                <a:latin typeface="Times New Roman" panose="02020603050405020304" pitchFamily="18" charset="0"/>
                <a:cs typeface="Times New Roman" panose="02020603050405020304" pitchFamily="18" charset="0"/>
              </a:rPr>
              <a:t>) + Cl−(</a:t>
            </a:r>
            <a:r>
              <a:rPr lang="en-US" sz="2400" b="1" dirty="0" err="1" smtClean="0">
                <a:latin typeface="Times New Roman" panose="02020603050405020304" pitchFamily="18" charset="0"/>
                <a:cs typeface="Times New Roman" panose="02020603050405020304" pitchFamily="18" charset="0"/>
              </a:rPr>
              <a:t>aq</a:t>
            </a:r>
            <a:r>
              <a:rPr lang="en-US" sz="2400" b="1" dirty="0" smtClean="0">
                <a:latin typeface="Times New Roman" panose="02020603050405020304" pitchFamily="18" charset="0"/>
                <a:cs typeface="Times New Roman" panose="02020603050405020304" pitchFamily="18" charset="0"/>
              </a:rPr>
              <a:t>)</a:t>
            </a:r>
          </a:p>
          <a:p>
            <a:pPr algn="r" rtl="0"/>
            <a:endParaRPr lang="en-US" dirty="0"/>
          </a:p>
        </p:txBody>
      </p:sp>
    </p:spTree>
    <p:extLst>
      <p:ext uri="{BB962C8B-B14F-4D97-AF65-F5344CB8AC3E}">
        <p14:creationId xmlns:p14="http://schemas.microsoft.com/office/powerpoint/2010/main" val="996545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a:bodyPr>
          <a:lstStyle/>
          <a:p>
            <a:pPr algn="l" rtl="0">
              <a:buFont typeface="Wingdings" pitchFamily="2" charset="2"/>
              <a:buChar char="Ø"/>
            </a:pPr>
            <a:r>
              <a:rPr lang="en-US" sz="2600" b="1" dirty="0" smtClean="0">
                <a:solidFill>
                  <a:srgbClr val="002060"/>
                </a:solidFill>
                <a:latin typeface="Times New Roman" panose="02020603050405020304" pitchFamily="18" charset="0"/>
                <a:cs typeface="Times New Roman" panose="02020603050405020304" pitchFamily="18" charset="0"/>
              </a:rPr>
              <a:t> Chloride Test</a:t>
            </a:r>
          </a:p>
          <a:p>
            <a:pPr algn="l" rtl="0">
              <a:buFont typeface="Wingdings" pitchFamily="2" charset="2"/>
              <a:buChar char="Ø"/>
            </a:pPr>
            <a:endParaRPr lang="en-US" sz="2600" b="1" dirty="0" smtClean="0">
              <a:solidFill>
                <a:srgbClr val="002060"/>
              </a:solidFill>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This test is used to measure serum levels of chloride, the major extra cellular fluid anion. Chloride helps maintain osmotic pressure of blood and, therefore, helps regulate blood volume and arterial pressure. Chloride levels also affect acid-base balance. This mineral is absorbed from the intestines and excreted primarily by the kidneys.</a:t>
            </a:r>
          </a:p>
          <a:p>
            <a:pPr algn="l" rtl="0">
              <a:buFont typeface="Wingdings" pitchFamily="2" charset="2"/>
              <a:buChar char="Ø"/>
            </a:pPr>
            <a:r>
              <a:rPr lang="en-US" sz="2600" b="1" dirty="0" smtClean="0">
                <a:solidFill>
                  <a:srgbClr val="FF0000"/>
                </a:solidFill>
                <a:latin typeface="Times New Roman" panose="02020603050405020304" pitchFamily="18" charset="0"/>
                <a:cs typeface="Times New Roman" panose="02020603050405020304" pitchFamily="18" charset="0"/>
              </a:rPr>
              <a:t> Purpose</a:t>
            </a:r>
            <a:r>
              <a:rPr lang="en-US" sz="2600" dirty="0" smtClean="0">
                <a:latin typeface="Times New Roman" panose="02020603050405020304" pitchFamily="18" charset="0"/>
                <a:cs typeface="Times New Roman" panose="02020603050405020304" pitchFamily="18" charset="0"/>
              </a:rPr>
              <a:t> </a:t>
            </a:r>
          </a:p>
          <a:p>
            <a:pPr algn="l" rtl="0">
              <a:buFont typeface="Wingdings" pitchFamily="2" charset="2"/>
              <a:buChar char="Ø"/>
            </a:pPr>
            <a:endParaRPr lang="en-US" sz="2600" dirty="0" smtClean="0">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To detect acid-base imbalance (acidosis or alkalosis) and to aid evaluation of fluid status and extra cellular cat ion anion balance.</a:t>
            </a:r>
          </a:p>
          <a:p>
            <a:pPr algn="l"/>
            <a:endParaRPr lang="en-US" dirty="0"/>
          </a:p>
        </p:txBody>
      </p:sp>
    </p:spTree>
    <p:extLst>
      <p:ext uri="{BB962C8B-B14F-4D97-AF65-F5344CB8AC3E}">
        <p14:creationId xmlns:p14="http://schemas.microsoft.com/office/powerpoint/2010/main" val="909832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271142" y="368945"/>
            <a:ext cx="8915400" cy="5872480"/>
          </a:xfrm>
        </p:spPr>
        <p:txBody>
          <a:bodyPr>
            <a:normAutofit lnSpcReduction="10000"/>
          </a:bodyPr>
          <a:lstStyle/>
          <a:p>
            <a:pPr algn="l" rtl="0">
              <a:buFont typeface="Wingdings" pitchFamily="2" charset="2"/>
              <a:buChar char="Ø"/>
            </a:pPr>
            <a:r>
              <a:rPr lang="en-US" sz="2600" b="1" dirty="0" smtClean="0">
                <a:solidFill>
                  <a:srgbClr val="FF0000"/>
                </a:solidFill>
                <a:latin typeface="Times New Roman" panose="02020603050405020304" pitchFamily="18" charset="0"/>
                <a:cs typeface="Times New Roman" panose="02020603050405020304" pitchFamily="18" charset="0"/>
              </a:rPr>
              <a:t> Nutrients</a:t>
            </a:r>
            <a:endParaRPr lang="en-US" sz="2600" b="1" dirty="0" smtClean="0">
              <a:solidFill>
                <a:srgbClr val="FF0000"/>
              </a:solidFill>
              <a:latin typeface="Times New Roman" panose="02020603050405020304" pitchFamily="18" charset="0"/>
              <a:cs typeface="Times New Roman" panose="02020603050405020304" pitchFamily="18" charset="0"/>
            </a:endParaRPr>
          </a:p>
          <a:p>
            <a:pPr algn="l" rtl="0"/>
            <a:endParaRPr lang="en-US" sz="2400" dirty="0" smtClean="0">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An important aspect of nutrition is the daily intake of nutrients . Nutrients consist of various chemical substances in the food that makes up each person's diet . Many nutrients are essential for life, and an adequate amount of nutrients in the diet is necessary for providing energy , building and maintaining.</a:t>
            </a:r>
          </a:p>
          <a:p>
            <a:pPr algn="l" rtl="0"/>
            <a:endParaRPr lang="en-US" sz="2400" dirty="0" smtClean="0">
              <a:latin typeface="Times New Roman" panose="02020603050405020304" pitchFamily="18" charset="0"/>
              <a:cs typeface="Times New Roman" panose="02020603050405020304" pitchFamily="18" charset="0"/>
            </a:endParaRPr>
          </a:p>
          <a:p>
            <a:pPr algn="l" rtl="0"/>
            <a:r>
              <a:rPr lang="en-US" sz="2400" b="1" dirty="0" smtClean="0">
                <a:latin typeface="Times New Roman" panose="02020603050405020304" pitchFamily="18" charset="0"/>
                <a:cs typeface="Times New Roman" panose="02020603050405020304" pitchFamily="18" charset="0"/>
              </a:rPr>
              <a:t>Nutrients are essential to the human diet if they meet two characteristics. First, omitting the nutrient from the diet leads to a nutritional deficiency and a decline in some aspect of health. Second, if the omitted nutrient is put back into the diet, the symptoms of nutritional deficiency will decline and the individual will return to normal, barring any permanent damage caused by its absence.</a:t>
            </a:r>
          </a:p>
          <a:p>
            <a:pPr algn="r" rtl="0"/>
            <a:endParaRPr lang="en-US" dirty="0"/>
          </a:p>
        </p:txBody>
      </p:sp>
    </p:spTree>
    <p:extLst>
      <p:ext uri="{BB962C8B-B14F-4D97-AF65-F5344CB8AC3E}">
        <p14:creationId xmlns:p14="http://schemas.microsoft.com/office/powerpoint/2010/main" val="13131234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307</TotalTime>
  <Words>902</Words>
  <Application>Microsoft Office PowerPoint</Application>
  <PresentationFormat>Custom</PresentationFormat>
  <Paragraphs>61</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Adjacency</vt:lpstr>
      <vt:lpstr>Clinical Chemistry</vt:lpstr>
      <vt:lpstr>Minerals measurement instrument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Maher</dc:creator>
  <cp:lastModifiedBy>Maher</cp:lastModifiedBy>
  <cp:revision>20</cp:revision>
  <dcterms:created xsi:type="dcterms:W3CDTF">2024-10-06T16:10:27Z</dcterms:created>
  <dcterms:modified xsi:type="dcterms:W3CDTF">2024-10-15T18:07:50Z</dcterms:modified>
</cp:coreProperties>
</file>