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27"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94660"/>
  </p:normalViewPr>
  <p:slideViewPr>
    <p:cSldViewPr snapToGrid="0">
      <p:cViewPr>
        <p:scale>
          <a:sx n="82" d="100"/>
          <a:sy n="82" d="100"/>
        </p:scale>
        <p:origin x="-96"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ar-SA" smtClean="0"/>
              <a:t>انقر لتحرير نمط العنوان الرئيسي</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
        <p:nvSpPr>
          <p:cNvPr id="4" name="Date Placeholder 3"/>
          <p:cNvSpPr>
            <a:spLocks noGrp="1"/>
          </p:cNvSpPr>
          <p:nvPr>
            <p:ph type="dt" sz="half" idx="10"/>
          </p:nvPr>
        </p:nvSpPr>
        <p:spPr>
          <a:xfrm>
            <a:off x="7983232" y="5037663"/>
            <a:ext cx="897467" cy="279400"/>
          </a:xfrm>
        </p:spPr>
        <p:txBody>
          <a:bodyPr/>
          <a:lstStyle/>
          <a:p>
            <a:fld id="{3016AA81-FA99-4302-87DD-3AAEAD1A1AA2}" type="datetimeFigureOut">
              <a:rPr lang="en-US" smtClean="0"/>
              <a:t>10/9/2024</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C52B5E2E-B0C7-4D75-96E8-20A31BE59266}"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76958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idx="1"/>
          </p:nvPr>
        </p:nvSpPr>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3016AA81-FA99-4302-87DD-3AAEAD1A1AA2}"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2B5E2E-B0C7-4D75-96E8-20A31BE59266}" type="slidenum">
              <a:rPr lang="en-US" smtClean="0"/>
              <a:t>‹#›</a:t>
            </a:fld>
            <a:endParaRPr lang="en-US"/>
          </a:p>
        </p:txBody>
      </p:sp>
    </p:spTree>
    <p:extLst>
      <p:ext uri="{BB962C8B-B14F-4D97-AF65-F5344CB8AC3E}">
        <p14:creationId xmlns:p14="http://schemas.microsoft.com/office/powerpoint/2010/main" val="3269114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3016AA81-FA99-4302-87DD-3AAEAD1A1AA2}"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2B5E2E-B0C7-4D75-96E8-20A31BE59266}"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71018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Date Placeholder 4"/>
          <p:cNvSpPr>
            <a:spLocks noGrp="1"/>
          </p:cNvSpPr>
          <p:nvPr>
            <p:ph type="dt" sz="half" idx="10"/>
          </p:nvPr>
        </p:nvSpPr>
        <p:spPr/>
        <p:txBody>
          <a:bodyPr/>
          <a:lstStyle/>
          <a:p>
            <a:fld id="{3016AA81-FA99-4302-87DD-3AAEAD1A1AA2}"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2B5E2E-B0C7-4D75-96E8-20A31BE59266}" type="slidenum">
              <a:rPr lang="en-US" smtClean="0"/>
              <a:t>‹#›</a:t>
            </a:fld>
            <a:endParaRPr lang="en-US"/>
          </a:p>
        </p:txBody>
      </p:sp>
    </p:spTree>
    <p:extLst>
      <p:ext uri="{BB962C8B-B14F-4D97-AF65-F5344CB8AC3E}">
        <p14:creationId xmlns:p14="http://schemas.microsoft.com/office/powerpoint/2010/main" val="4191974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7" name="Date Placeholder 6"/>
          <p:cNvSpPr>
            <a:spLocks noGrp="1"/>
          </p:cNvSpPr>
          <p:nvPr>
            <p:ph type="dt" sz="half" idx="10"/>
          </p:nvPr>
        </p:nvSpPr>
        <p:spPr/>
        <p:txBody>
          <a:bodyPr/>
          <a:lstStyle/>
          <a:p>
            <a:fld id="{3016AA81-FA99-4302-87DD-3AAEAD1A1AA2}" type="datetimeFigureOut">
              <a:rPr lang="en-US" smtClean="0"/>
              <a:t>10/9/2024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2B5E2E-B0C7-4D75-96E8-20A31BE59266}"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9990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Date Placeholder 2"/>
          <p:cNvSpPr>
            <a:spLocks noGrp="1"/>
          </p:cNvSpPr>
          <p:nvPr>
            <p:ph type="dt" sz="half" idx="10"/>
          </p:nvPr>
        </p:nvSpPr>
        <p:spPr/>
        <p:txBody>
          <a:bodyPr/>
          <a:lstStyle/>
          <a:p>
            <a:fld id="{3016AA81-FA99-4302-87DD-3AAEAD1A1AA2}" type="datetimeFigureOut">
              <a:rPr lang="en-US" smtClean="0"/>
              <a:t>10/9/2024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2B5E2E-B0C7-4D75-96E8-20A31BE59266}"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7617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16AA81-FA99-4302-87DD-3AAEAD1A1AA2}" type="datetimeFigureOut">
              <a:rPr lang="en-US" smtClean="0"/>
              <a:t>10/9/2024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2B5E2E-B0C7-4D75-96E8-20A31BE59266}" type="slidenum">
              <a:rPr lang="en-US" smtClean="0"/>
              <a:t>‹#›</a:t>
            </a:fld>
            <a:endParaRPr lang="en-US"/>
          </a:p>
        </p:txBody>
      </p:sp>
    </p:spTree>
    <p:extLst>
      <p:ext uri="{BB962C8B-B14F-4D97-AF65-F5344CB8AC3E}">
        <p14:creationId xmlns:p14="http://schemas.microsoft.com/office/powerpoint/2010/main" val="3097817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ar-SA" smtClean="0"/>
              <a:t>انقر لتحرير نمط العنوان الرئيسي</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3016AA81-FA99-4302-87DD-3AAEAD1A1AA2}"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2B5E2E-B0C7-4D75-96E8-20A31BE59266}"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503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ar-SA" smtClean="0"/>
              <a:t>انقر لتحرير نمط العنوان الرئيسي</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3016AA81-FA99-4302-87DD-3AAEAD1A1AA2}"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2B5E2E-B0C7-4D75-96E8-20A31BE59266}" type="slidenum">
              <a:rPr lang="en-US" smtClean="0"/>
              <a:t>‹#›</a:t>
            </a:fld>
            <a:endParaRPr lang="en-US"/>
          </a:p>
        </p:txBody>
      </p:sp>
    </p:spTree>
    <p:extLst>
      <p:ext uri="{BB962C8B-B14F-4D97-AF65-F5344CB8AC3E}">
        <p14:creationId xmlns:p14="http://schemas.microsoft.com/office/powerpoint/2010/main" val="1037773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صورة بانورامي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ar-SA" smtClean="0"/>
              <a:t>انقر لتحرير نمط العنوان الرئيسي</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3016AA81-FA99-4302-87DD-3AAEAD1A1AA2}"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2B5E2E-B0C7-4D75-96E8-20A31BE59266}" type="slidenum">
              <a:rPr lang="en-US" smtClean="0"/>
              <a:t>‹#›</a:t>
            </a:fld>
            <a:endParaRPr lang="en-US"/>
          </a:p>
        </p:txBody>
      </p:sp>
    </p:spTree>
    <p:extLst>
      <p:ext uri="{BB962C8B-B14F-4D97-AF65-F5344CB8AC3E}">
        <p14:creationId xmlns:p14="http://schemas.microsoft.com/office/powerpoint/2010/main" val="1846772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العنوان والتسمية ال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3016AA81-FA99-4302-87DD-3AAEAD1A1AA2}"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2B5E2E-B0C7-4D75-96E8-20A31BE59266}"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21958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اقتباس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ar-SA" smtClean="0"/>
              <a:t>انقر لتحرير نمط العنوان الرئيسي</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ar-SA" smtClean="0"/>
              <a:t>تحرير أنماط النص الرئيسي</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3016AA81-FA99-4302-87DD-3AAEAD1A1AA2}"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2B5E2E-B0C7-4D75-96E8-20A31BE59266}"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41224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بطاقة اسم">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3016AA81-FA99-4302-87DD-3AAEAD1A1AA2}"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2B5E2E-B0C7-4D75-96E8-20A31BE59266}" type="slidenum">
              <a:rPr lang="en-US" smtClean="0"/>
              <a:t>‹#›</a:t>
            </a:fld>
            <a:endParaRPr lang="en-US"/>
          </a:p>
        </p:txBody>
      </p:sp>
    </p:spTree>
    <p:extLst>
      <p:ext uri="{BB962C8B-B14F-4D97-AF65-F5344CB8AC3E}">
        <p14:creationId xmlns:p14="http://schemas.microsoft.com/office/powerpoint/2010/main" val="33221061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بطاقة اسم ذات اقتباس">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ar-SA" smtClean="0"/>
              <a:t>انقر لتحرير نمط العنوان الرئيسي</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تحرير أنماط النص الرئيسي</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3016AA81-FA99-4302-87DD-3AAEAD1A1AA2}"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2B5E2E-B0C7-4D75-96E8-20A31BE59266}"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527011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صواب أو خطأ">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ar-SA" smtClean="0"/>
              <a:t>انقر لتحرير نمط العنوان الرئيسي</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تحرير أنماط النص الرئيسي</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3016AA81-FA99-4302-87DD-3AAEAD1A1AA2}"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2B5E2E-B0C7-4D75-96E8-20A31BE59266}"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279183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p:txBody>
          <a:bodyPr vert="eaVert" ancho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3016AA81-FA99-4302-87DD-3AAEAD1A1AA2}"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2B5E2E-B0C7-4D75-96E8-20A31BE59266}"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951519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3016AA81-FA99-4302-87DD-3AAEAD1A1AA2}"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2B5E2E-B0C7-4D75-96E8-20A31BE59266}"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04894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016AA81-FA99-4302-87DD-3AAEAD1A1AA2}" type="datetimeFigureOut">
              <a:rPr lang="en-US" smtClean="0"/>
              <a:t>10/9/2024</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52B5E2E-B0C7-4D75-96E8-20A31BE59266}" type="slidenum">
              <a:rPr lang="en-US" smtClean="0"/>
              <a:t>‹#›</a:t>
            </a:fld>
            <a:endParaRPr lang="en-US"/>
          </a:p>
        </p:txBody>
      </p:sp>
    </p:spTree>
    <p:extLst>
      <p:ext uri="{BB962C8B-B14F-4D97-AF65-F5344CB8AC3E}">
        <p14:creationId xmlns:p14="http://schemas.microsoft.com/office/powerpoint/2010/main" val="3194016116"/>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 id="2147483842" r:id="rId15"/>
    <p:sldLayoutId id="2147483843" r:id="rId16"/>
    <p:sldLayoutId id="2147483844"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p:txBody>
          <a:bodyPr/>
          <a:lstStyle/>
          <a:p>
            <a:r>
              <a:rPr lang="en-US" sz="4400" b="1" dirty="0" smtClean="0">
                <a:latin typeface="Times New Roman" pitchFamily="18" charset="0"/>
                <a:cs typeface="Times New Roman" pitchFamily="18" charset="0"/>
              </a:rPr>
              <a:t>Clinical chemistry </a:t>
            </a:r>
            <a:endParaRPr lang="en-US" sz="4400" b="1" dirty="0">
              <a:latin typeface="Times New Roman" pitchFamily="18" charset="0"/>
              <a:cs typeface="Times New Roman" pitchFamily="18" charset="0"/>
            </a:endParaRPr>
          </a:p>
        </p:txBody>
      </p:sp>
      <p:sp>
        <p:nvSpPr>
          <p:cNvPr id="3" name="عنوان فرعي 2"/>
          <p:cNvSpPr>
            <a:spLocks noGrp="1"/>
          </p:cNvSpPr>
          <p:nvPr>
            <p:ph type="subTitle" idx="1"/>
          </p:nvPr>
        </p:nvSpPr>
        <p:spPr/>
        <p:txBody>
          <a:bodyPr>
            <a:normAutofit fontScale="55000" lnSpcReduction="20000"/>
          </a:bodyPr>
          <a:lstStyle/>
          <a:p>
            <a:r>
              <a:rPr lang="en-US" sz="2600" b="1" dirty="0" smtClean="0">
                <a:latin typeface="Times New Roman" pitchFamily="18" charset="0"/>
                <a:cs typeface="Times New Roman" pitchFamily="18" charset="0"/>
              </a:rPr>
              <a:t>Second year </a:t>
            </a:r>
          </a:p>
          <a:p>
            <a:r>
              <a:rPr lang="en-US" sz="2600" b="1" dirty="0" smtClean="0">
                <a:latin typeface="Times New Roman" pitchFamily="18" charset="0"/>
                <a:cs typeface="Times New Roman" pitchFamily="18" charset="0"/>
              </a:rPr>
              <a:t>Lab (1) </a:t>
            </a:r>
          </a:p>
          <a:p>
            <a:r>
              <a:rPr lang="en-US" sz="2600" b="1" dirty="0" smtClean="0">
                <a:latin typeface="Times New Roman" pitchFamily="18" charset="0"/>
                <a:cs typeface="Times New Roman" pitchFamily="18" charset="0"/>
              </a:rPr>
              <a:t>By : </a:t>
            </a:r>
            <a:r>
              <a:rPr lang="en-US" sz="2600" b="1" smtClean="0">
                <a:latin typeface="Times New Roman" pitchFamily="18" charset="0"/>
                <a:cs typeface="Times New Roman" pitchFamily="18" charset="0"/>
              </a:rPr>
              <a:t>Assistant </a:t>
            </a:r>
            <a:r>
              <a:rPr lang="en-US" sz="2600" b="1" smtClean="0">
                <a:latin typeface="Times New Roman" pitchFamily="18" charset="0"/>
                <a:cs typeface="Times New Roman" pitchFamily="18" charset="0"/>
              </a:rPr>
              <a:t> lecturer</a:t>
            </a:r>
            <a:endParaRPr lang="en-US" sz="2600" b="1" dirty="0" smtClean="0">
              <a:latin typeface="Times New Roman" pitchFamily="18" charset="0"/>
              <a:cs typeface="Times New Roman" pitchFamily="18" charset="0"/>
            </a:endParaRPr>
          </a:p>
          <a:p>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Shahad</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Monther</a:t>
            </a:r>
            <a:r>
              <a:rPr lang="en-US" sz="2600" b="1" dirty="0" smtClean="0">
                <a:latin typeface="Times New Roman" pitchFamily="18" charset="0"/>
                <a:cs typeface="Times New Roman" pitchFamily="18" charset="0"/>
              </a:rPr>
              <a:t> Mahmoud </a:t>
            </a:r>
          </a:p>
          <a:p>
            <a:endParaRPr lang="en-US" dirty="0"/>
          </a:p>
        </p:txBody>
      </p:sp>
    </p:spTree>
    <p:extLst>
      <p:ext uri="{BB962C8B-B14F-4D97-AF65-F5344CB8AC3E}">
        <p14:creationId xmlns:p14="http://schemas.microsoft.com/office/powerpoint/2010/main" val="3518790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l"/>
            <a:r>
              <a:rPr lang="en-US" b="1" dirty="0" smtClean="0">
                <a:latin typeface="Times New Roman" pitchFamily="18" charset="0"/>
                <a:cs typeface="Times New Roman" panose="02020603050405020304" pitchFamily="18" charset="0"/>
              </a:rPr>
              <a:t>Objectives </a:t>
            </a:r>
            <a:endParaRPr lang="en-US" b="1" dirty="0">
              <a:latin typeface="Times New Roman" pitchFamily="18" charset="0"/>
              <a:cs typeface="Times New Roman" pitchFamily="18" charset="0"/>
            </a:endParaRPr>
          </a:p>
        </p:txBody>
      </p:sp>
      <p:sp>
        <p:nvSpPr>
          <p:cNvPr id="3" name="عنصر نائب للمحتوى 2"/>
          <p:cNvSpPr>
            <a:spLocks noGrp="1"/>
          </p:cNvSpPr>
          <p:nvPr>
            <p:ph idx="1"/>
          </p:nvPr>
        </p:nvSpPr>
        <p:spPr/>
        <p:txBody>
          <a:bodyPr>
            <a:normAutofit lnSpcReduction="10000"/>
          </a:bodyPr>
          <a:lstStyle/>
          <a:p>
            <a:pPr marL="514350" indent="-514350" algn="l" rtl="0">
              <a:buFont typeface="+mj-lt"/>
              <a:buAutoNum type="alphaUcPeriod"/>
            </a:pPr>
            <a:r>
              <a:rPr lang="en-US" b="1" dirty="0" smtClean="0">
                <a:solidFill>
                  <a:srgbClr val="0070C0"/>
                </a:solidFill>
                <a:latin typeface="Times New Roman" panose="02020603050405020304" pitchFamily="18" charset="0"/>
                <a:cs typeface="Times New Roman" panose="02020603050405020304" pitchFamily="18" charset="0"/>
              </a:rPr>
              <a:t>Introduction of clinical biochemistry.</a:t>
            </a:r>
          </a:p>
          <a:p>
            <a:pPr marL="514350" indent="-514350" algn="l" rtl="0">
              <a:buFont typeface="+mj-lt"/>
              <a:buAutoNum type="alphaUcPeriod"/>
            </a:pPr>
            <a:r>
              <a:rPr lang="en-US" b="1" dirty="0" smtClean="0">
                <a:solidFill>
                  <a:srgbClr val="0070C0"/>
                </a:solidFill>
                <a:latin typeface="Times New Roman" panose="02020603050405020304" pitchFamily="18" charset="0"/>
                <a:cs typeface="Times New Roman" panose="02020603050405020304" pitchFamily="18" charset="0"/>
              </a:rPr>
              <a:t>Types of specimens in clinical biochemistry analysis.</a:t>
            </a:r>
          </a:p>
          <a:p>
            <a:pPr marL="514350" indent="-514350" algn="l" rtl="0">
              <a:buFont typeface="+mj-lt"/>
              <a:buAutoNum type="alphaUcPeriod"/>
            </a:pPr>
            <a:r>
              <a:rPr lang="en-US" b="1" dirty="0" smtClean="0">
                <a:solidFill>
                  <a:srgbClr val="0070C0"/>
                </a:solidFill>
                <a:latin typeface="Times New Roman" panose="02020603050405020304" pitchFamily="18" charset="0"/>
                <a:cs typeface="Times New Roman" panose="02020603050405020304" pitchFamily="18" charset="0"/>
              </a:rPr>
              <a:t>Calorimetric analysis.</a:t>
            </a:r>
          </a:p>
          <a:p>
            <a:pPr marL="514350" indent="-514350" algn="l" rtl="0">
              <a:buFont typeface="+mj-lt"/>
              <a:buAutoNum type="alphaUcPeriod"/>
            </a:pPr>
            <a:r>
              <a:rPr lang="en-US" b="1" dirty="0" smtClean="0">
                <a:solidFill>
                  <a:srgbClr val="0070C0"/>
                </a:solidFill>
                <a:latin typeface="Times New Roman" panose="02020603050405020304" pitchFamily="18" charset="0"/>
                <a:cs typeface="Times New Roman" panose="02020603050405020304" pitchFamily="18" charset="0"/>
              </a:rPr>
              <a:t>Beer- lambert’s law.</a:t>
            </a:r>
          </a:p>
          <a:p>
            <a:pPr marL="514350" indent="-514350" algn="l" rtl="0">
              <a:buFont typeface="+mj-lt"/>
              <a:buAutoNum type="alphaUcPeriod"/>
            </a:pPr>
            <a:r>
              <a:rPr lang="en-US" b="1" dirty="0" smtClean="0">
                <a:solidFill>
                  <a:srgbClr val="0070C0"/>
                </a:solidFill>
                <a:latin typeface="Times New Roman" panose="02020603050405020304" pitchFamily="18" charset="0"/>
                <a:cs typeface="Times New Roman" panose="02020603050405020304" pitchFamily="18" charset="0"/>
              </a:rPr>
              <a:t>Transmittance</a:t>
            </a:r>
            <a:r>
              <a:rPr lang="en-US" dirty="0" smtClean="0">
                <a:solidFill>
                  <a:srgbClr val="0070C0"/>
                </a:solidFill>
                <a:latin typeface="Times New Roman" panose="02020603050405020304" pitchFamily="18" charset="0"/>
                <a:cs typeface="Times New Roman" panose="02020603050405020304" pitchFamily="18" charset="0"/>
              </a:rPr>
              <a:t>. </a:t>
            </a:r>
          </a:p>
          <a:p>
            <a:pPr marL="514350" indent="-514350" algn="l" rtl="0">
              <a:buFont typeface="+mj-lt"/>
              <a:buAutoNum type="alphaUcPeriod"/>
            </a:pPr>
            <a:r>
              <a:rPr lang="en-US" b="1" dirty="0" smtClean="0">
                <a:solidFill>
                  <a:srgbClr val="0070C0"/>
                </a:solidFill>
                <a:latin typeface="Times New Roman" panose="02020603050405020304" pitchFamily="18" charset="0"/>
                <a:cs typeface="Times New Roman" panose="02020603050405020304" pitchFamily="18" charset="0"/>
              </a:rPr>
              <a:t>Absorbance.</a:t>
            </a:r>
          </a:p>
          <a:p>
            <a:pPr marL="514350" indent="-514350" algn="l" rtl="0">
              <a:buFont typeface="+mj-lt"/>
              <a:buAutoNum type="alphaUcPeriod"/>
            </a:pPr>
            <a:r>
              <a:rPr lang="en-US" b="1" dirty="0" smtClean="0">
                <a:solidFill>
                  <a:srgbClr val="0070C0"/>
                </a:solidFill>
                <a:latin typeface="Times New Roman" panose="02020603050405020304" pitchFamily="18" charset="0"/>
                <a:cs typeface="Times New Roman" panose="02020603050405020304" pitchFamily="18" charset="0"/>
              </a:rPr>
              <a:t>Spectrophotometer.</a:t>
            </a:r>
            <a:endParaRPr lang="en-US"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6854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l"/>
            <a:r>
              <a:rPr lang="en-US" sz="4000" b="1" dirty="0" smtClean="0">
                <a:solidFill>
                  <a:srgbClr val="FF0000"/>
                </a:solidFill>
                <a:latin typeface="Times New Roman" panose="02020603050405020304" pitchFamily="18" charset="0"/>
                <a:cs typeface="Times New Roman" panose="02020603050405020304" pitchFamily="18" charset="0"/>
              </a:rPr>
              <a:t>Introduction of clinical biochemistry</a:t>
            </a:r>
            <a:endParaRPr lang="en-US" sz="4000" b="1" dirty="0">
              <a:solidFill>
                <a:srgbClr val="FF0000"/>
              </a:solidFill>
              <a:latin typeface="Times New Roman" panose="02020603050405020304" pitchFamily="18" charset="0"/>
              <a:cs typeface="Times New Roman" panose="02020603050405020304" pitchFamily="18" charset="0"/>
            </a:endParaRPr>
          </a:p>
        </p:txBody>
      </p:sp>
      <p:sp>
        <p:nvSpPr>
          <p:cNvPr id="3" name="عنصر نائب للمحتوى 2"/>
          <p:cNvSpPr>
            <a:spLocks noGrp="1"/>
          </p:cNvSpPr>
          <p:nvPr>
            <p:ph idx="1"/>
          </p:nvPr>
        </p:nvSpPr>
        <p:spPr/>
        <p:txBody>
          <a:bodyPr/>
          <a:lstStyle/>
          <a:p>
            <a:pPr algn="l" rtl="0"/>
            <a:r>
              <a:rPr lang="en-US" b="1" dirty="0" smtClean="0">
                <a:latin typeface="Times New Roman" panose="02020603050405020304" pitchFamily="18" charset="0"/>
                <a:cs typeface="Times New Roman" panose="02020603050405020304" pitchFamily="18" charset="0"/>
              </a:rPr>
              <a:t> </a:t>
            </a:r>
            <a:r>
              <a:rPr lang="en-US" b="1" dirty="0" smtClean="0">
                <a:solidFill>
                  <a:srgbClr val="FF0000"/>
                </a:solidFill>
                <a:latin typeface="Times New Roman" panose="02020603050405020304" pitchFamily="18" charset="0"/>
                <a:cs typeface="Times New Roman" panose="02020603050405020304" pitchFamily="18" charset="0"/>
              </a:rPr>
              <a:t>Clinical Biochemistry </a:t>
            </a:r>
            <a:r>
              <a:rPr lang="en-US" b="1" dirty="0" smtClean="0">
                <a:latin typeface="Times New Roman" panose="02020603050405020304" pitchFamily="18" charset="0"/>
                <a:cs typeface="Times New Roman" panose="02020603050405020304" pitchFamily="18" charset="0"/>
              </a:rPr>
              <a:t>is the division of laboratory medicine that deals with the measurement of chemicals (both natural and unnatural) in </a:t>
            </a:r>
            <a:r>
              <a:rPr lang="en-US" b="1" dirty="0" smtClean="0">
                <a:solidFill>
                  <a:srgbClr val="00B050"/>
                </a:solidFill>
                <a:latin typeface="Times New Roman" panose="02020603050405020304" pitchFamily="18" charset="0"/>
                <a:cs typeface="Times New Roman" panose="02020603050405020304" pitchFamily="18" charset="0"/>
              </a:rPr>
              <a:t>blood</a:t>
            </a:r>
            <a:r>
              <a:rPr lang="en-US" b="1" dirty="0" smtClean="0">
                <a:latin typeface="Times New Roman" panose="02020603050405020304" pitchFamily="18" charset="0"/>
                <a:cs typeface="Times New Roman" panose="02020603050405020304" pitchFamily="18" charset="0"/>
              </a:rPr>
              <a:t>, </a:t>
            </a:r>
            <a:r>
              <a:rPr lang="en-US" b="1" dirty="0" smtClean="0">
                <a:solidFill>
                  <a:srgbClr val="00B050"/>
                </a:solidFill>
                <a:latin typeface="Times New Roman" panose="02020603050405020304" pitchFamily="18" charset="0"/>
                <a:cs typeface="Times New Roman" panose="02020603050405020304" pitchFamily="18" charset="0"/>
              </a:rPr>
              <a:t>urine</a:t>
            </a:r>
            <a:r>
              <a:rPr lang="en-US" b="1" dirty="0" smtClean="0">
                <a:latin typeface="Times New Roman" panose="02020603050405020304" pitchFamily="18" charset="0"/>
                <a:cs typeface="Times New Roman" panose="02020603050405020304" pitchFamily="18" charset="0"/>
              </a:rPr>
              <a:t> and other </a:t>
            </a:r>
            <a:r>
              <a:rPr lang="en-US" b="1" dirty="0" smtClean="0">
                <a:solidFill>
                  <a:srgbClr val="00B050"/>
                </a:solidFill>
                <a:latin typeface="Times New Roman" panose="02020603050405020304" pitchFamily="18" charset="0"/>
                <a:cs typeface="Times New Roman" panose="02020603050405020304" pitchFamily="18" charset="0"/>
              </a:rPr>
              <a:t>body fluids</a:t>
            </a:r>
            <a:r>
              <a:rPr lang="en-US" b="1" dirty="0" smtClean="0">
                <a:latin typeface="Times New Roman" panose="02020603050405020304" pitchFamily="18" charset="0"/>
                <a:cs typeface="Times New Roman" panose="02020603050405020304" pitchFamily="18" charset="0"/>
              </a:rPr>
              <a:t>. These test results are useful for detecting health problems, determining prognosis and guiding the therapy of a patient .</a:t>
            </a:r>
          </a:p>
          <a:p>
            <a:pPr algn="l" rtl="0"/>
            <a:endParaRPr lang="en-US" dirty="0" smtClean="0"/>
          </a:p>
        </p:txBody>
      </p:sp>
    </p:spTree>
    <p:extLst>
      <p:ext uri="{BB962C8B-B14F-4D97-AF65-F5344CB8AC3E}">
        <p14:creationId xmlns:p14="http://schemas.microsoft.com/office/powerpoint/2010/main" val="2186007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pic>
        <p:nvPicPr>
          <p:cNvPr id="2050" name="Picture 2" descr="https://lh7-rt.googleusercontent.com/docsz/AD_4nXe_jrIcnRaB4gHixTfsZC5atAF24UbuzEznB34zil_SbgN_0wsLrweUoMNJUV_uFvQ4aG4XkTOLo5JT_Q5WEP4iaI0LpvOJ0yNH2ciOE7qlMFRxujb4QL_IfSgu_xTrD3HbK_b85cS31B3A1h2jhKJ7oy2JR3J1mb6iOtt999LqJBdbBa-LtR4?key=zygnNIO1fqa0hzDTTET45w"/>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81455" y="982133"/>
            <a:ext cx="9970476" cy="5003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6792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l"/>
            <a:r>
              <a:rPr lang="en-US" b="1" dirty="0" smtClean="0">
                <a:latin typeface="Times New Roman" panose="02020603050405020304" pitchFamily="18" charset="0"/>
                <a:cs typeface="Times New Roman" panose="02020603050405020304" pitchFamily="18" charset="0"/>
              </a:rPr>
              <a:t>Types of specimens in clinical biochemistry analysis</a:t>
            </a:r>
            <a:br>
              <a:rPr lang="en-US" b="1" dirty="0" smtClean="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p:txBody>
      </p:sp>
      <p:sp>
        <p:nvSpPr>
          <p:cNvPr id="3" name="عنصر نائب للمحتوى 2"/>
          <p:cNvSpPr>
            <a:spLocks noGrp="1"/>
          </p:cNvSpPr>
          <p:nvPr>
            <p:ph idx="1"/>
          </p:nvPr>
        </p:nvSpPr>
        <p:spPr/>
        <p:txBody>
          <a:bodyPr/>
          <a:lstStyle/>
          <a:p>
            <a:pPr algn="l" rtl="0"/>
            <a:r>
              <a:rPr lang="en-US" b="1" dirty="0" smtClean="0">
                <a:latin typeface="Times New Roman" panose="02020603050405020304" pitchFamily="18" charset="0"/>
                <a:cs typeface="Times New Roman" panose="02020603050405020304" pitchFamily="18" charset="0"/>
              </a:rPr>
              <a:t>A wide variety of specimen types may be collected for </a:t>
            </a:r>
            <a:r>
              <a:rPr lang="en-US" b="1" dirty="0" err="1" smtClean="0">
                <a:latin typeface="Times New Roman" panose="02020603050405020304" pitchFamily="18" charset="0"/>
                <a:cs typeface="Times New Roman" panose="02020603050405020304" pitchFamily="18" charset="0"/>
              </a:rPr>
              <a:t>storge</a:t>
            </a:r>
            <a:r>
              <a:rPr lang="en-US" b="1" dirty="0" smtClean="0">
                <a:latin typeface="Times New Roman" panose="02020603050405020304" pitchFamily="18" charset="0"/>
                <a:cs typeface="Times New Roman" panose="02020603050405020304" pitchFamily="18" charset="0"/>
              </a:rPr>
              <a:t> , </a:t>
            </a:r>
            <a:r>
              <a:rPr lang="en-US" b="1" dirty="0" smtClean="0">
                <a:latin typeface="Times New Roman" panose="02020603050405020304" pitchFamily="18" charset="0"/>
                <a:cs typeface="Times New Roman" panose="02020603050405020304" pitchFamily="18" charset="0"/>
              </a:rPr>
              <a:t>and in many molecular epidemiology studies depending on the study goals. </a:t>
            </a:r>
            <a:endParaRPr lang="en-US" b="1" dirty="0" smtClean="0">
              <a:latin typeface="Times New Roman" panose="02020603050405020304" pitchFamily="18" charset="0"/>
              <a:cs typeface="Times New Roman" panose="02020603050405020304" pitchFamily="18" charset="0"/>
            </a:endParaRPr>
          </a:p>
          <a:p>
            <a:pPr algn="l" rtl="0"/>
            <a:endParaRPr lang="en-US" b="1" dirty="0" smtClean="0">
              <a:latin typeface="Times New Roman" panose="02020603050405020304" pitchFamily="18" charset="0"/>
              <a:cs typeface="Times New Roman" panose="02020603050405020304" pitchFamily="18" charset="0"/>
            </a:endParaRPr>
          </a:p>
          <a:p>
            <a:pPr algn="l" rtl="0"/>
            <a:r>
              <a:rPr lang="en-US" b="1" dirty="0" smtClean="0">
                <a:latin typeface="Times New Roman" panose="02020603050405020304" pitchFamily="18" charset="0"/>
                <a:cs typeface="Times New Roman" panose="02020603050405020304" pitchFamily="18" charset="0"/>
              </a:rPr>
              <a:t>Adequate patient preparation, specimen collection, and specimen handling are essential prerequisites for accurate test results. The accuracy of test results is dependent on the integrity of specimens. </a:t>
            </a:r>
          </a:p>
          <a:p>
            <a:pPr algn="l" rtl="0"/>
            <a:endParaRPr lang="en-US" dirty="0"/>
          </a:p>
        </p:txBody>
      </p:sp>
    </p:spTree>
    <p:extLst>
      <p:ext uri="{BB962C8B-B14F-4D97-AF65-F5344CB8AC3E}">
        <p14:creationId xmlns:p14="http://schemas.microsoft.com/office/powerpoint/2010/main" val="3463582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l"/>
            <a:r>
              <a:rPr lang="en-US" b="1" dirty="0" smtClean="0">
                <a:latin typeface="Times New Roman" panose="02020603050405020304" pitchFamily="18" charset="0"/>
                <a:cs typeface="Times New Roman" panose="02020603050405020304" pitchFamily="18" charset="0"/>
              </a:rPr>
              <a:t>There are four steps involved in obtaining a good quality specimen for testing: </a:t>
            </a:r>
            <a:br>
              <a:rPr lang="en-US" b="1" dirty="0" smtClean="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p:txBody>
      </p:sp>
      <p:pic>
        <p:nvPicPr>
          <p:cNvPr id="3074" name="Picture 2" descr="https://lh7-rt.googleusercontent.com/docsz/AD_4nXehejnFql_a7zT2fMTk5XDC74YC3mz_AcxCWZPNC4ObQ4CtmKMyCwUnXw2qjfRMCLIRSZ3L-5SgYVCOQG8SxaG0xATpljsTqXOP3IA5AVkA2bTN9h1O1Ydsoq3OJLuSqWm9hES37dJr2KGRGAqsgyJImtm5JEEW9P9-9TvmKdyxUkpEyTWl0wM?key=zygnNIO1fqa0hzDTTET45w"/>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685070" y="2557463"/>
            <a:ext cx="6821859" cy="3317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5875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341698" y="1143052"/>
            <a:ext cx="6241816" cy="1371600"/>
          </a:xfrm>
        </p:spPr>
        <p:txBody>
          <a:bodyPr>
            <a:normAutofit/>
          </a:bodyPr>
          <a:lstStyle/>
          <a:p>
            <a:pPr algn="l"/>
            <a:r>
              <a:rPr lang="en-US" sz="4000" b="1" dirty="0" smtClean="0">
                <a:solidFill>
                  <a:srgbClr val="FF0000"/>
                </a:solidFill>
                <a:latin typeface="Times New Roman" panose="02020603050405020304" pitchFamily="18" charset="0"/>
                <a:cs typeface="Times New Roman" panose="02020603050405020304" pitchFamily="18" charset="0"/>
              </a:rPr>
              <a:t>Serum</a:t>
            </a:r>
            <a:r>
              <a:rPr lang="en-US" sz="4000" b="1" dirty="0" smtClean="0">
                <a:latin typeface="Times New Roman" panose="02020603050405020304" pitchFamily="18" charset="0"/>
                <a:cs typeface="Times New Roman" panose="02020603050405020304" pitchFamily="18" charset="0"/>
              </a:rPr>
              <a:t> </a:t>
            </a:r>
            <a:endParaRPr lang="en-US" sz="4000" b="1" dirty="0">
              <a:latin typeface="Times New Roman" panose="02020603050405020304" pitchFamily="18" charset="0"/>
              <a:cs typeface="Times New Roman" panose="02020603050405020304" pitchFamily="18" charset="0"/>
            </a:endParaRPr>
          </a:p>
        </p:txBody>
      </p:sp>
      <p:pic>
        <p:nvPicPr>
          <p:cNvPr id="4098" name="Picture 2" descr="https://lh7-rt.googleusercontent.com/docsz/AD_4nXfR4d0EwrYYRnuU4N_p2ionGieGa5M0v0jyvP_BWG22ItC-wX22MxI9WbQg_K9K76LPnOxzdNvdJIyeKU02BOaKzdenk_YgBN-_Qx8Am-3RE5813csg2ATc-4zIKfVLxy0ASs-_BF_Kdcr-4H3POiY4MqJQGuObBlVU9kiJvwxEFjZldaMOseE?key=zygnNIO1fqa0hzDTTET45w"/>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5362" r="25362"/>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4" name="عنصر نائب للنص 3"/>
          <p:cNvSpPr>
            <a:spLocks noGrp="1"/>
          </p:cNvSpPr>
          <p:nvPr>
            <p:ph type="body" sz="half" idx="2"/>
          </p:nvPr>
        </p:nvSpPr>
        <p:spPr/>
        <p:txBody>
          <a:bodyPr>
            <a:normAutofit fontScale="62500" lnSpcReduction="20000"/>
          </a:bodyPr>
          <a:lstStyle/>
          <a:p>
            <a:pPr marL="457200" indent="-457200" algn="l">
              <a:buFont typeface="Arial" pitchFamily="34" charset="0"/>
              <a:buChar char="•"/>
            </a:pPr>
            <a:r>
              <a:rPr lang="en-US" sz="3400" b="1" dirty="0" smtClean="0">
                <a:latin typeface="Times New Roman" panose="02020603050405020304" pitchFamily="18" charset="0"/>
                <a:cs typeface="Times New Roman" panose="02020603050405020304" pitchFamily="18" charset="0"/>
              </a:rPr>
              <a:t>It's the watery part of blood which is obtained by collected the blood in a tube and left the sample in water bath with 37C for 15 minutes then centrifuge for 10 minute . Serum contain albumin and globulin without fibrinogen or the other clotting factors.</a:t>
            </a:r>
          </a:p>
          <a:p>
            <a:pPr algn="l"/>
            <a:endParaRPr lang="en-US" dirty="0"/>
          </a:p>
        </p:txBody>
      </p:sp>
    </p:spTree>
    <p:extLst>
      <p:ext uri="{BB962C8B-B14F-4D97-AF65-F5344CB8AC3E}">
        <p14:creationId xmlns:p14="http://schemas.microsoft.com/office/powerpoint/2010/main" val="3264770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149032" y="685801"/>
            <a:ext cx="3865134" cy="1081454"/>
          </a:xfrm>
        </p:spPr>
        <p:txBody>
          <a:bodyPr>
            <a:normAutofit/>
          </a:bodyPr>
          <a:lstStyle/>
          <a:p>
            <a:pPr algn="l"/>
            <a:r>
              <a:rPr lang="en-US" sz="4000" b="1" dirty="0" smtClean="0">
                <a:solidFill>
                  <a:srgbClr val="FF0000"/>
                </a:solidFill>
                <a:latin typeface="Times New Roman" pitchFamily="18" charset="0"/>
                <a:cs typeface="Times New Roman" panose="02020603050405020304" pitchFamily="18" charset="0"/>
              </a:rPr>
              <a:t>Plasma</a:t>
            </a:r>
            <a:r>
              <a:rPr lang="en-US" sz="4000" b="1" dirty="0" smtClean="0">
                <a:latin typeface="Times New Roman" pitchFamily="18" charset="0"/>
                <a:cs typeface="Times New Roman" pitchFamily="18" charset="0"/>
              </a:rPr>
              <a:t> </a:t>
            </a:r>
            <a:endParaRPr lang="en-US" sz="4000" b="1" dirty="0">
              <a:latin typeface="Times New Roman" pitchFamily="18" charset="0"/>
              <a:cs typeface="Times New Roman" pitchFamily="18" charset="0"/>
            </a:endParaRPr>
          </a:p>
        </p:txBody>
      </p:sp>
      <p:pic>
        <p:nvPicPr>
          <p:cNvPr id="5122" name="Picture 2" descr="https://lh7-rt.googleusercontent.com/docsz/AD_4nXdgGmWHYP5f3S8xOoXz6RBv5pSF-yvBHt7Ol88SD01X8tpyMkxBF3iQyLYj1QsxW5ufjZMkgA-8rXQ5MIbXeEi0x3qYUQNHQARrnAHxYLLzK4OSpcLbr6xdr5YYD_KsBCySXnIOpmt7efpAAd8GgfnF1613gY29SPiUDkp-NU7t_jbs0r5248A?key=zygnNIO1fqa0hzDTTET45w"/>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4078" r="24078"/>
          <a:stretch>
            <a:fillRect/>
          </a:stretch>
        </p:blipFill>
        <p:spPr bwMode="auto">
          <a:xfrm>
            <a:off x="7007470" y="1050192"/>
            <a:ext cx="3904524" cy="4775200"/>
          </a:xfrm>
          <a:prstGeom prst="rect">
            <a:avLst/>
          </a:prstGeom>
          <a:noFill/>
          <a:extLst>
            <a:ext uri="{909E8E84-426E-40DD-AFC4-6F175D3DCCD1}">
              <a14:hiddenFill xmlns:a14="http://schemas.microsoft.com/office/drawing/2010/main">
                <a:solidFill>
                  <a:srgbClr val="FFFFFF"/>
                </a:solidFill>
              </a14:hiddenFill>
            </a:ext>
          </a:extLst>
        </p:spPr>
      </p:pic>
      <p:sp>
        <p:nvSpPr>
          <p:cNvPr id="4" name="عنصر نائب للنص 3"/>
          <p:cNvSpPr>
            <a:spLocks noGrp="1"/>
          </p:cNvSpPr>
          <p:nvPr>
            <p:ph type="body" sz="half" idx="2"/>
          </p:nvPr>
        </p:nvSpPr>
        <p:spPr>
          <a:xfrm>
            <a:off x="1120229" y="2173258"/>
            <a:ext cx="5326869" cy="3313142"/>
          </a:xfrm>
        </p:spPr>
        <p:txBody>
          <a:bodyPr>
            <a:noAutofit/>
          </a:bodyPr>
          <a:lstStyle/>
          <a:p>
            <a:pPr marL="342900" indent="-342900" algn="l">
              <a:buFont typeface="Arial" pitchFamily="34" charset="0"/>
              <a:buChar char="•"/>
            </a:pPr>
            <a:r>
              <a:rPr lang="en-US" sz="2400" b="1" dirty="0" smtClean="0">
                <a:latin typeface="Times New Roman" panose="02020603050405020304" pitchFamily="18" charset="0"/>
                <a:cs typeface="Times New Roman" panose="02020603050405020304" pitchFamily="18" charset="0"/>
              </a:rPr>
              <a:t>It's essentially the same as serum but it's obtained by centrifuging the blood sample that collected in a tube containing anticoagulant (like heparin), the upper layer is the plasma contains fibrinogen in addition to the albumin and globulin.</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3238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341697" y="1154627"/>
            <a:ext cx="6241816" cy="1371600"/>
          </a:xfrm>
        </p:spPr>
        <p:txBody>
          <a:bodyPr>
            <a:normAutofit/>
          </a:bodyPr>
          <a:lstStyle/>
          <a:p>
            <a:pPr algn="l"/>
            <a:r>
              <a:rPr lang="en-US" sz="4000" b="1" dirty="0" smtClean="0">
                <a:solidFill>
                  <a:srgbClr val="FF0000"/>
                </a:solidFill>
                <a:latin typeface="Times New Roman" panose="02020603050405020304" pitchFamily="18" charset="0"/>
                <a:cs typeface="Times New Roman" panose="02020603050405020304" pitchFamily="18" charset="0"/>
              </a:rPr>
              <a:t>Cerebrospinal spinal fluid (CSF)</a:t>
            </a:r>
            <a:endParaRPr lang="en-US" sz="4000" b="1" dirty="0">
              <a:solidFill>
                <a:srgbClr val="FF0000"/>
              </a:solidFill>
              <a:latin typeface="Times New Roman" panose="02020603050405020304" pitchFamily="18" charset="0"/>
              <a:cs typeface="Times New Roman" panose="02020603050405020304" pitchFamily="18" charset="0"/>
            </a:endParaRPr>
          </a:p>
        </p:txBody>
      </p:sp>
      <p:pic>
        <p:nvPicPr>
          <p:cNvPr id="6146" name="Picture 2" descr="https://lh7-rt.googleusercontent.com/docsz/AD_4nXfnUhN7Pew7uWTTwHYB7L8aVIJNARiCMtZcdF_pAaRoHTohD0QgGCGn4VF5w8VXf-QgELPPV97jiE_EzT8qIf5H9TP_pgG_OO1akZ272nKgiHqlJac6ums_dUTx8Zejxd3RuBQfa_VaxRzkjkcPtsrRN7nojbluRiafo5ee-JckV9W25pXKZA?key=zygnNIO1fqa0hzDTTET45w"/>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4463" r="24463"/>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4" name="عنصر نائب للنص 3"/>
          <p:cNvSpPr>
            <a:spLocks noGrp="1"/>
          </p:cNvSpPr>
          <p:nvPr>
            <p:ph type="body" sz="half" idx="2"/>
          </p:nvPr>
        </p:nvSpPr>
        <p:spPr>
          <a:xfrm>
            <a:off x="1295399" y="3255432"/>
            <a:ext cx="5765158" cy="1828800"/>
          </a:xfrm>
        </p:spPr>
        <p:txBody>
          <a:bodyPr>
            <a:noAutofit/>
          </a:bodyPr>
          <a:lstStyle/>
          <a:p>
            <a:pPr marL="457200" indent="-457200" algn="l">
              <a:buFont typeface="Arial" pitchFamily="34" charset="0"/>
              <a:buChar char="•"/>
            </a:pPr>
            <a:r>
              <a:rPr lang="en-US" sz="2400" b="1" dirty="0" smtClean="0">
                <a:latin typeface="Times New Roman" panose="02020603050405020304" pitchFamily="18" charset="0"/>
                <a:cs typeface="Times New Roman" panose="02020603050405020304" pitchFamily="18" charset="0"/>
              </a:rPr>
              <a:t>CSF is a clear fluid present in the brain and spine which is largely similar to blood plasma though it differs by containing nearly no protein. It is usually analyzed in clinical chemistry to identify or rule out meningitis </a:t>
            </a:r>
            <a:r>
              <a:rPr lang="en-US" sz="2400" b="1" dirty="0" smtClean="0">
                <a:latin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cs typeface="Times New Roman" panose="02020603050405020304" pitchFamily="18" charset="0"/>
            </a:endParaRPr>
          </a:p>
          <a:p>
            <a:pPr algn="l"/>
            <a:endParaRPr lang="en-US" sz="2400" dirty="0"/>
          </a:p>
        </p:txBody>
      </p:sp>
    </p:spTree>
    <p:extLst>
      <p:ext uri="{BB962C8B-B14F-4D97-AF65-F5344CB8AC3E}">
        <p14:creationId xmlns:p14="http://schemas.microsoft.com/office/powerpoint/2010/main" val="3068936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249101" y="1397696"/>
            <a:ext cx="6241816" cy="1371600"/>
          </a:xfrm>
        </p:spPr>
        <p:txBody>
          <a:bodyPr>
            <a:normAutofit/>
          </a:bodyPr>
          <a:lstStyle/>
          <a:p>
            <a:pPr algn="l"/>
            <a:r>
              <a:rPr lang="en-US" sz="4000" b="1" dirty="0" smtClean="0">
                <a:solidFill>
                  <a:srgbClr val="FF0000"/>
                </a:solidFill>
                <a:latin typeface="Times New Roman" pitchFamily="18" charset="0"/>
                <a:cs typeface="Times New Roman" panose="02020603050405020304" pitchFamily="18" charset="0"/>
              </a:rPr>
              <a:t>Urine</a:t>
            </a:r>
            <a:r>
              <a:rPr lang="en-US" sz="4000" b="1" dirty="0" smtClean="0">
                <a:latin typeface="Times New Roman" pitchFamily="18" charset="0"/>
                <a:cs typeface="Times New Roman" pitchFamily="18" charset="0"/>
              </a:rPr>
              <a:t> </a:t>
            </a:r>
            <a:endParaRPr lang="en-US" sz="4000" b="1" dirty="0">
              <a:latin typeface="Times New Roman" pitchFamily="18" charset="0"/>
              <a:cs typeface="Times New Roman" pitchFamily="18" charset="0"/>
            </a:endParaRPr>
          </a:p>
        </p:txBody>
      </p:sp>
      <p:pic>
        <p:nvPicPr>
          <p:cNvPr id="7170" name="Picture 2" descr="https://lh7-rt.googleusercontent.com/docsz/AD_4nXdDz2-4YSuqYAZ2a5UvL2ic1pG_4i5AuSpLVdal04ZzxvKFzZiZhE80t7nIsaexLZ49orQENnB94zNjlEYBmxEiXPO0lBlBBAIBTMtVg9VnQhmx2Zga1lZiQtiqJbV30H-SeX27ReGvOeoLHn68sF5cRal6ehGiCfipnBKhBbQIER7V3kGMlJE?key=zygnNIO1fqa0hzDTTET45w"/>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4565" r="24565"/>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4" name="عنصر نائب للنص 3"/>
          <p:cNvSpPr>
            <a:spLocks noGrp="1"/>
          </p:cNvSpPr>
          <p:nvPr>
            <p:ph type="body" sz="half" idx="2"/>
          </p:nvPr>
        </p:nvSpPr>
        <p:spPr>
          <a:xfrm>
            <a:off x="1847230" y="3182925"/>
            <a:ext cx="3971874" cy="2386394"/>
          </a:xfrm>
        </p:spPr>
        <p:txBody>
          <a:bodyPr>
            <a:normAutofit/>
          </a:bodyPr>
          <a:lstStyle/>
          <a:p>
            <a:pPr marL="342900" indent="-342900" algn="l">
              <a:buFont typeface="Arial" pitchFamily="34" charset="0"/>
              <a:buChar char="•"/>
            </a:pPr>
            <a:r>
              <a:rPr lang="en-US" sz="2400" b="1" dirty="0" smtClean="0">
                <a:latin typeface="Times New Roman" panose="02020603050405020304" pitchFamily="18" charset="0"/>
                <a:cs typeface="Times New Roman" panose="02020603050405020304" pitchFamily="18" charset="0"/>
              </a:rPr>
              <a:t>Clinical tests usually require a 24-hour urine collection. The collection container usually contains  a </a:t>
            </a:r>
            <a:r>
              <a:rPr lang="en-US" sz="2400" b="1" dirty="0" smtClean="0">
                <a:latin typeface="Times New Roman" panose="02020603050405020304" pitchFamily="18" charset="0"/>
                <a:cs typeface="Times New Roman" panose="02020603050405020304" pitchFamily="18" charset="0"/>
              </a:rPr>
              <a:t>preservative.</a:t>
            </a:r>
            <a:endParaRPr lang="en-US" sz="2400" b="1" dirty="0" smtClean="0">
              <a:latin typeface="Times New Roman" panose="02020603050405020304" pitchFamily="18" charset="0"/>
              <a:cs typeface="Times New Roman" panose="02020603050405020304" pitchFamily="18" charset="0"/>
            </a:endParaRPr>
          </a:p>
          <a:p>
            <a:pPr algn="l"/>
            <a:endParaRPr lang="en-US" dirty="0"/>
          </a:p>
        </p:txBody>
      </p:sp>
    </p:spTree>
    <p:extLst>
      <p:ext uri="{BB962C8B-B14F-4D97-AF65-F5344CB8AC3E}">
        <p14:creationId xmlns:p14="http://schemas.microsoft.com/office/powerpoint/2010/main" val="47112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lh7-rt.googleusercontent.com/docsz/AD_4nXdg9MYvKNQwRjMmF0QnaborJPin9-ZThq8-_5iZUn69j3wSw-I-9wBnWZtEODJx4gueS6p8tRQF5GW2D7oeKiIOmr3kGdMXAF4rHd3dewAEf-ooNrF6I5YHApN0VTaq__RCbVuTP8sIATXEFmespuzFBe5_2H4fwGXb-jmOfX0uvPVjsmXUXyc?key=zygnNIO1fqa0hzDTTET45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6092" y="1038714"/>
            <a:ext cx="9864969" cy="5133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457126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عضوي">
  <a:themeElements>
    <a:clrScheme name="عضوي">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عضوي">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عضوي">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73</TotalTime>
  <Words>329</Words>
  <Application>Microsoft Office PowerPoint</Application>
  <PresentationFormat>Custom</PresentationFormat>
  <Paragraphs>28</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عضوي</vt:lpstr>
      <vt:lpstr>Clinical chemistry </vt:lpstr>
      <vt:lpstr>Objectives </vt:lpstr>
      <vt:lpstr>Introduction of clinical biochemistry</vt:lpstr>
      <vt:lpstr>PowerPoint Presentation</vt:lpstr>
      <vt:lpstr>Types of specimens in clinical biochemistry analysis </vt:lpstr>
      <vt:lpstr>There are four steps involved in obtaining a good quality specimen for testing:  </vt:lpstr>
      <vt:lpstr>Serum </vt:lpstr>
      <vt:lpstr>Plasma </vt:lpstr>
      <vt:lpstr>Cerebrospinal spinal fluid (CSF)</vt:lpstr>
      <vt:lpstr>Urine </vt:lpstr>
      <vt:lpstr>PowerPoint Presentation</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Maher</dc:creator>
  <cp:lastModifiedBy>Maher</cp:lastModifiedBy>
  <cp:revision>11</cp:revision>
  <dcterms:created xsi:type="dcterms:W3CDTF">2024-10-09T15:38:58Z</dcterms:created>
  <dcterms:modified xsi:type="dcterms:W3CDTF">2024-10-09T18:07:39Z</dcterms:modified>
</cp:coreProperties>
</file>