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62" r:id="rId3"/>
    <p:sldId id="263" r:id="rId4"/>
    <p:sldId id="257" r:id="rId5"/>
    <p:sldId id="258" r:id="rId6"/>
    <p:sldId id="259" r:id="rId7"/>
    <p:sldId id="260" r:id="rId8"/>
    <p:sldId id="261"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19T22:25:49.739"/>
    </inkml:context>
    <inkml:brush xml:id="br0">
      <inkml:brushProperty name="width" value="0.035" units="cm"/>
      <inkml:brushProperty name="height" value="0.035" units="cm"/>
      <inkml:brushProperty name="color" value="#E71224"/>
    </inkml:brush>
  </inkml:definitions>
  <inkml:trace contextRef="#ctx0" brushRef="#br0">0 1 24575,'23'0'0,"23"0"0,-1 1 0,87 14 0,405 126-732,-14 44 0,-351-114 732,-5 9 0,209 132 0,492 277-1854,-192-190 1484,-129-61 120,-417-178-438,726 354-1431,-655-299 1966,206 155 0,165 168-717,-460-350 306,892 721-882,-693-545 1214,1177 917-1722,-1202-970 1966,-57-37 35,42 51 654,-201-160 881,97 118 0,-117-118-765,-27-33 225,1-1 0,2-1 1,36 32-1,19 1-1060,128 78-1,40 8-129,124 55-740,194 81-2514,151 61 1893,167 61-1122,33-6 1712,-737-322 738,984 438-1529,-17 34 1003,-33 38-128,-118-5 574,-87 47 313,-11 112-52,-49 38 0,-30 41 0,2 108 0,-74-25 0,-150-146 0,-173-194 88,-154-189 264,-253-350-330,58 79 96,-72-99-83,1 0 0,-1-1 1,1 1-1,1-1 0,-1 0 1,1 0-1,0-1 0,7 5 0,-11-8-14,-1-1-1,0 1 1,1-1-1,-1 0 1,0 0-1,1 0 1,-1 0-1,0 0 1,1 0-1,-1 0 1,0 0-1,1 0 1,-1-1-1,0 1 1,0 0-1,1-1 1,-1 1-1,0-1 1,0 0-1,0 1 1,1-1-1,-1 0 1,0 0-1,0 1 1,0-1-1,0 0 1,-1 0-1,1 0 1,0 0-1,0-1 1,0 1-1,-1 0 1,1 0-1,-1 0 1,1-2-1,5-9 128,-2 1-1,1-1 1,-2 0 0,5-25-1,19-180 219,-21 150-363,11-73 33,61-246 0,-56 310 253,3 0 0,4 2 0,3 1 0,76-127 0,-61 132-6,3 1 1,3 3-1,2 3 1,4 2 0,1 2-1,132-93 1,-112 97-29,2 3 0,3 4 0,2 3 0,1 5 0,152-46 0,-185 69 190,1 2-1,1 2 0,0 3 0,0 2 1,0 3-1,1 3 0,-1 1 0,61 11 1,205 16 4318,-5-28-5157,-167-2 635,-138 2-241,114 3 0,-104-1 0,0 1 0,-1 1 0,34 10 0,-38-8 0,0 1 0,-1 1 0,-1 0 0,1 1 0,-1 1 0,-1 0 0,0 2 0,0-1 0,16 18 0,-10-8-110,5 5-518,38 30 1,-46-43-6199</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19T22:25:59.762"/>
    </inkml:context>
    <inkml:brush xml:id="br0">
      <inkml:brushProperty name="width" value="0.035" units="cm"/>
      <inkml:brushProperty name="height" value="0.035" units="cm"/>
      <inkml:brushProperty name="color" value="#E71224"/>
    </inkml:brush>
  </inkml:definitions>
  <inkml:trace contextRef="#ctx0" brushRef="#br0">0 1 24575,'25'12'0,"123"59"0,488 259-1141,-16 27 0,1090 831 0,-651-321 273,117 91-970,-132-173 321,19-20-198,49 35 853,595 474-138,-479-353-156,13-19 584,2013 1262-643,102-164 1,-1864-1169 920,14-50 240,-1035-557 692,-57-41-478,-57-37-160,-59-34 367,-58-28 1100,59 12 524,-106-43 3705,-179-49-5305,18 4 1121,-30-8-1444,-1 0-1,1 1 1,-1-1-1,1 0 1,0 0-1,-1 0 1,1 0-1,0 0 1,-1-1-1,1 1 1,-1 0-1,1-1 1,-1 1-1,3-2 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19T22:26:00.574"/>
    </inkml:context>
    <inkml:brush xml:id="br0">
      <inkml:brushProperty name="width" value="0.035" units="cm"/>
      <inkml:brushProperty name="height" value="0.035" units="cm"/>
      <inkml:brushProperty name="color" value="#E71224"/>
    </inkml:brush>
  </inkml:definitions>
  <inkml:trace contextRef="#ctx0" brushRef="#br0">17 1 24575,'-2'1'0,"1"-1"0,0 0 0,0 0 0,1 0 0,-1 1 0,0-1 0,0 0 0,0 1 0,1-1 0,-1 0 0,0 1 0,0-1 0,1 1 0,-1 0 0,0-1 0,1 1 0,-1-1 0,0 2 0,1 2 0,-1-1 0,1 0 0,0 0 0,0 1 0,1-1 0,-1 0 0,1 0 0,0 1 0,1 3 0,6 20 0,1-1 0,21 41 0,39 57 0,-52-95 0,149 239-504,70 86-1514,62 71 870,57 59-1423,54 44 1928,53 32 643,53 21-736,1269 1174-3113,110-104 2533,-1635-1430 267,1623 1365-134,42-55-30,-210-262 1062,30-65 410,-1219-866 224,-71-59-362,-72-60-121,-71-55 352,-69-48 1056,65 2-472,-289-112-441,40 9 1081,-54-14-1394,1 0-1,0 0 1,-1-1 0,1 0-1,0 0 1,0 0 0,-1 0 0,9-3-1,-12 3-75,0 0 0,-1 0-1,1-1 1,0 1 0,0 0 0,0-1-1,0 1 1,-1-1 0,1 1 0,0-1-1,-1 0 1,1 1 0,0-1-1,-1 0 1,1 1 0,-1-1 0,1 0-1,-1 0 1,1 1 0,-1-1 0,0 0-1,1 0 1,-1 0 0,1-1 0,-3-23-1825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19T22:26:01.388"/>
    </inkml:context>
    <inkml:brush xml:id="br0">
      <inkml:brushProperty name="width" value="0.035" units="cm"/>
      <inkml:brushProperty name="height" value="0.035" units="cm"/>
      <inkml:brushProperty name="color" value="#E71224"/>
    </inkml:brush>
  </inkml:definitions>
  <inkml:trace contextRef="#ctx0" brushRef="#br0">1 10061 24575,'89'-109'0,"6"5"0,3 3 0,184-144 0,203-79-136,29 31-1303,-271 157 836,102-64-679,34-34 962,31-42 320,29-44-708,26-45-2123,846-758 2060,-31-44 842,-1258 1146-79,1600-1482-567,1414-1295-905,-2790 2576 1398,-35 34-246,91-70 1536,-209 184-115</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19T22:26:01.935"/>
    </inkml:context>
    <inkml:brush xml:id="br0">
      <inkml:brushProperty name="width" value="0.035" units="cm"/>
      <inkml:brushProperty name="height" value="0.035" units="cm"/>
      <inkml:brushProperty name="color" value="#E71224"/>
    </inkml:brush>
  </inkml:definitions>
  <inkml:trace contextRef="#ctx0" brushRef="#br0">1 9630 24575,'70'-71'0,"108"-105"0,141-130-1405,129-111-4214,99-81 3665,70-53-241,1676-1502 1399,-20-28-2268,-1701 1547 2596,-35 33 33,-39 37 326,-43 43 230,-44 48 362,-45 51-142,-45 52 544,-46 52-363,-50 49 682,-51 48-237,-45 37 2364</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19T22:26:02.529"/>
    </inkml:context>
    <inkml:brush xml:id="br0">
      <inkml:brushProperty name="width" value="0.035" units="cm"/>
      <inkml:brushProperty name="height" value="0.035" units="cm"/>
      <inkml:brushProperty name="color" value="#E71224"/>
    </inkml:brush>
  </inkml:definitions>
  <inkml:trace contextRef="#ctx0" brushRef="#br0">1 11740 24575,'82'-66'0,"121"-93"0,158-118-1467,143-99-4403,112-76 3864,79-53-146,54-38 1614,3096-2272-1637,-63-88 0,-3002 2278 2227,500-395 213,16 35 128,-902 703 337,-54 48-242,-55 48 736,-56 44-407,-56 41 1502,-47 33-415</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19T22:26:03.232"/>
    </inkml:context>
    <inkml:brush xml:id="br0">
      <inkml:brushProperty name="width" value="0.035" units="cm"/>
      <inkml:brushProperty name="height" value="0.035" units="cm"/>
      <inkml:brushProperty name="color" value="#E71224"/>
    </inkml:brush>
  </inkml:definitions>
  <inkml:trace contextRef="#ctx0" brushRef="#br0">0 9892 24575,'65'-37'0,"98"-57"0,136-74-1179,126-71-3539,99-60 3141,70-46-14,2672-1811-690,-1143 480 1380,-61-73-439,-1161 978 1140,-493 424 249,-41 33-36,-39 34-13,376-338 1009,-284 246-376,-397 351-341,223-184 3200,-200 171-2062,2 2 1,1 2-1,79-36 0,-103 55-593,36-10 0,-54 20-876,-1-1-1,0 1 1,1 0 0,-1 0-1,1 0 1,0 1 0,-1 0-1,1 1 1,-1-1 0,1 1-1,7 3 1,1 3-6776</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1B94B59-DF82-48EB-A553-F7F9421D33F1}"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2473924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B94B59-DF82-48EB-A553-F7F9421D33F1}"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3900279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B94B59-DF82-48EB-A553-F7F9421D33F1}"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3437042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1B94B59-DF82-48EB-A553-F7F9421D33F1}"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978737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1B94B59-DF82-48EB-A553-F7F9421D33F1}" type="datetimeFigureOut">
              <a:rPr lang="en-US" smtClean="0"/>
              <a:t>10/20/2024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2461294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B94B59-DF82-48EB-A553-F7F9421D33F1}" type="datetimeFigureOut">
              <a:rPr lang="en-US" smtClean="0"/>
              <a:t>10/20/2024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2735855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B94B59-DF82-48EB-A553-F7F9421D33F1}" type="datetimeFigureOut">
              <a:rPr lang="en-US" smtClean="0"/>
              <a:t>10/20/2024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3141959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1B94B59-DF82-48EB-A553-F7F9421D33F1}"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1466090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1B94B59-DF82-48EB-A553-F7F9421D33F1}" type="datetimeFigureOut">
              <a:rPr lang="en-US" smtClean="0"/>
              <a:t>10/20/2024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3918279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B94B59-DF82-48EB-A553-F7F9421D33F1}"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1235541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B94B59-DF82-48EB-A553-F7F9421D33F1}" type="datetimeFigureOut">
              <a:rPr lang="en-US" smtClean="0"/>
              <a:t>10/20/2024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6CCF02-5BF1-47E1-B1C8-32EDC5EAFC6A}" type="slidenum">
              <a:rPr lang="en-US" smtClean="0"/>
              <a:t>‹#›</a:t>
            </a:fld>
            <a:endParaRPr lang="en-US"/>
          </a:p>
        </p:txBody>
      </p:sp>
    </p:spTree>
    <p:extLst>
      <p:ext uri="{BB962C8B-B14F-4D97-AF65-F5344CB8AC3E}">
        <p14:creationId xmlns:p14="http://schemas.microsoft.com/office/powerpoint/2010/main" val="15859636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B94B59-DF82-48EB-A553-F7F9421D33F1}" type="datetimeFigureOut">
              <a:rPr lang="en-US" smtClean="0"/>
              <a:t>10/20/2024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CCF02-5BF1-47E1-B1C8-32EDC5EAFC6A}" type="slidenum">
              <a:rPr lang="en-US" smtClean="0"/>
              <a:t>‹#›</a:t>
            </a:fld>
            <a:endParaRPr lang="en-US"/>
          </a:p>
        </p:txBody>
      </p:sp>
    </p:spTree>
    <p:extLst>
      <p:ext uri="{BB962C8B-B14F-4D97-AF65-F5344CB8AC3E}">
        <p14:creationId xmlns:p14="http://schemas.microsoft.com/office/powerpoint/2010/main" val="32103986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customXml" Target="../ink/ink6.xml"/><Relationship Id="rId3" Type="http://schemas.openxmlformats.org/officeDocument/2006/relationships/customXml" Target="../ink/ink1.xml"/><Relationship Id="rId7" Type="http://schemas.openxmlformats.org/officeDocument/2006/relationships/customXml" Target="../ink/ink3.xml"/><Relationship Id="rId12" Type="http://schemas.openxmlformats.org/officeDocument/2006/relationships/image" Target="../media/image8.png"/><Relationship Id="rId2" Type="http://schemas.openxmlformats.org/officeDocument/2006/relationships/image" Target="../media/image3.png"/><Relationship Id="rId16"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customXml" Target="../ink/ink5.xml"/><Relationship Id="rId5" Type="http://schemas.openxmlformats.org/officeDocument/2006/relationships/customXml" Target="../ink/ink2.xml"/><Relationship Id="rId15" Type="http://schemas.openxmlformats.org/officeDocument/2006/relationships/customXml" Target="../ink/ink7.xml"/><Relationship Id="rId10" Type="http://schemas.openxmlformats.org/officeDocument/2006/relationships/image" Target="../media/image7.png"/><Relationship Id="rId4" Type="http://schemas.openxmlformats.org/officeDocument/2006/relationships/image" Target="../media/image4.png"/><Relationship Id="rId9" Type="http://schemas.openxmlformats.org/officeDocument/2006/relationships/customXml" Target="../ink/ink4.xml"/><Relationship Id="rId1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7593" y="2238170"/>
            <a:ext cx="5046407" cy="1325563"/>
          </a:xfrm>
        </p:spPr>
        <p:txBody>
          <a:bodyPr>
            <a:noAutofit/>
          </a:bodyPr>
          <a:lstStyle/>
          <a:p>
            <a:r>
              <a:rPr lang="en-US" sz="4800" b="1" dirty="0">
                <a:latin typeface="Times New Roman" panose="02020603050405020304" pitchFamily="18" charset="0"/>
                <a:cs typeface="Times New Roman" panose="02020603050405020304" pitchFamily="18" charset="0"/>
              </a:rPr>
              <a:t>Third lecture</a:t>
            </a:r>
          </a:p>
        </p:txBody>
      </p:sp>
    </p:spTree>
    <p:extLst>
      <p:ext uri="{BB962C8B-B14F-4D97-AF65-F5344CB8AC3E}">
        <p14:creationId xmlns:p14="http://schemas.microsoft.com/office/powerpoint/2010/main" val="78208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6759"/>
          </a:xfrm>
        </p:spPr>
        <p:txBody>
          <a:bodyPr>
            <a:normAutofit fontScale="90000"/>
          </a:bodyPr>
          <a:lstStyle/>
          <a:p>
            <a:r>
              <a:rPr lang="en-US" sz="4000" dirty="0">
                <a:latin typeface="Times New Roman" panose="02020603050405020304" pitchFamily="18" charset="0"/>
                <a:cs typeface="Times New Roman" panose="02020603050405020304" pitchFamily="18" charset="0"/>
              </a:rPr>
              <a:t>Network Types</a:t>
            </a:r>
            <a:br>
              <a:rPr lang="en-US" dirty="0"/>
            </a:br>
            <a:endParaRPr lang="en-US" dirty="0"/>
          </a:p>
        </p:txBody>
      </p:sp>
      <p:sp>
        <p:nvSpPr>
          <p:cNvPr id="3" name="Content Placeholder 2"/>
          <p:cNvSpPr>
            <a:spLocks noGrp="1"/>
          </p:cNvSpPr>
          <p:nvPr>
            <p:ph idx="1"/>
          </p:nvPr>
        </p:nvSpPr>
        <p:spPr>
          <a:xfrm>
            <a:off x="838200" y="870155"/>
            <a:ext cx="11034252" cy="5781368"/>
          </a:xfrm>
        </p:spPr>
        <p:txBody>
          <a:bodyPr>
            <a:normAutofit fontScale="70000" lnSpcReduction="20000"/>
          </a:bodyPr>
          <a:lstStyle/>
          <a:p>
            <a:pPr marL="0" indent="574675" algn="just">
              <a:buNone/>
            </a:pPr>
            <a:r>
              <a:rPr lang="en-US" sz="4000" dirty="0">
                <a:latin typeface="Times New Roman" panose="02020603050405020304" pitchFamily="18" charset="0"/>
                <a:cs typeface="Times New Roman" panose="02020603050405020304" pitchFamily="18" charset="0"/>
              </a:rPr>
              <a:t>The criteria for distinguishing one type of network from another is difficult and sometimes confusing. We use a few criteria such as size, geographical coverage, and ownership to make this distinction. </a:t>
            </a:r>
          </a:p>
          <a:p>
            <a:pPr marL="0" indent="0">
              <a:buNone/>
            </a:pPr>
            <a:endParaRPr lang="en-US" sz="4000" b="1" dirty="0">
              <a:latin typeface="Times New Roman" panose="02020603050405020304" pitchFamily="18" charset="0"/>
              <a:cs typeface="Times New Roman" panose="02020603050405020304" pitchFamily="18" charset="0"/>
            </a:endParaRPr>
          </a:p>
          <a:p>
            <a:pPr marL="0" indent="0">
              <a:buNone/>
            </a:pPr>
            <a:r>
              <a:rPr lang="en-US" sz="4000" b="1" dirty="0">
                <a:latin typeface="Times New Roman" panose="02020603050405020304" pitchFamily="18" charset="0"/>
                <a:cs typeface="Times New Roman" panose="02020603050405020304" pitchFamily="18" charset="0"/>
              </a:rPr>
              <a:t>1. Local Area Network</a:t>
            </a:r>
          </a:p>
          <a:p>
            <a:pPr marL="0" indent="574675" algn="just">
              <a:lnSpc>
                <a:spcPct val="120000"/>
              </a:lnSpc>
              <a:buNone/>
            </a:pPr>
            <a:r>
              <a:rPr lang="en-US" sz="4200" dirty="0">
                <a:solidFill>
                  <a:srgbClr val="C00000"/>
                </a:solidFill>
                <a:latin typeface="Times New Roman" panose="02020603050405020304" pitchFamily="18" charset="0"/>
                <a:cs typeface="Times New Roman" panose="02020603050405020304" pitchFamily="18" charset="0"/>
              </a:rPr>
              <a:t>A local area network (LAN) usually connects some hosts in a single office, building, or campus. Depending on the needs of an organization</a:t>
            </a:r>
            <a:r>
              <a:rPr lang="en-US" sz="4200" dirty="0">
                <a:latin typeface="Times New Roman" panose="02020603050405020304" pitchFamily="18" charset="0"/>
                <a:cs typeface="Times New Roman" panose="02020603050405020304" pitchFamily="18" charset="0"/>
              </a:rPr>
              <a:t>, a LAN can be as simple as two PCs and a printer in someone’s home office, or it can extend throughout a company and include audio and video devices. </a:t>
            </a:r>
          </a:p>
          <a:p>
            <a:pPr marL="0" indent="574675" algn="just">
              <a:lnSpc>
                <a:spcPct val="120000"/>
              </a:lnSpc>
              <a:buNone/>
            </a:pPr>
            <a:r>
              <a:rPr lang="en-US" sz="4200" dirty="0">
                <a:latin typeface="Times New Roman" panose="02020603050405020304" pitchFamily="18" charset="0"/>
                <a:cs typeface="Times New Roman" panose="02020603050405020304" pitchFamily="18" charset="0"/>
              </a:rPr>
              <a:t>Each host in a LAN has an identifier, an address, that uniquely defines the host in the LAN. A packet sent by a host to another host carries both the source host’s and the destination host’s addresses.</a:t>
            </a:r>
          </a:p>
          <a:p>
            <a:pPr marL="0" indent="574675" algn="just">
              <a:buNone/>
            </a:pPr>
            <a:endParaRPr lang="en-US" sz="3800" dirty="0">
              <a:latin typeface="Times New Roman" panose="02020603050405020304" pitchFamily="18" charset="0"/>
              <a:cs typeface="Times New Roman" panose="02020603050405020304" pitchFamily="18" charset="0"/>
            </a:endParaRPr>
          </a:p>
          <a:p>
            <a:pPr marL="0" indent="574675" algn="just">
              <a:buNone/>
            </a:pPr>
            <a:endParaRPr lang="en-US" sz="3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61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4465"/>
            <a:ext cx="10515600" cy="6327058"/>
          </a:xfrm>
        </p:spPr>
        <p:txBody>
          <a:bodyPr>
            <a:normAutofit/>
          </a:bodyPr>
          <a:lstStyle/>
          <a:p>
            <a:pPr marL="0" indent="339725" algn="just">
              <a:buNone/>
            </a:pPr>
            <a:r>
              <a:rPr lang="en-US" sz="3000" dirty="0">
                <a:latin typeface="Times New Roman" panose="02020603050405020304" pitchFamily="18" charset="0"/>
                <a:cs typeface="Times New Roman" panose="02020603050405020304" pitchFamily="18" charset="0"/>
              </a:rPr>
              <a:t>In the past, all hosts in a network were connected through a common cable, which meant that a packet sent from one host to another was received by all hosts. The intended recipient kept the packet; the others dropped the packet.</a:t>
            </a:r>
          </a:p>
          <a:p>
            <a:pPr marL="0" indent="280988" algn="just">
              <a:buNone/>
            </a:pPr>
            <a:endParaRPr lang="en-US" sz="3000" dirty="0">
              <a:latin typeface="Times New Roman" panose="02020603050405020304" pitchFamily="18" charset="0"/>
              <a:cs typeface="Times New Roman" panose="02020603050405020304" pitchFamily="18" charset="0"/>
            </a:endParaRPr>
          </a:p>
          <a:p>
            <a:pPr marL="0" indent="280988" algn="just">
              <a:buNone/>
            </a:pPr>
            <a:r>
              <a:rPr lang="en-US" sz="3000" dirty="0">
                <a:latin typeface="Times New Roman" panose="02020603050405020304" pitchFamily="18" charset="0"/>
                <a:cs typeface="Times New Roman" panose="02020603050405020304" pitchFamily="18" charset="0"/>
              </a:rPr>
              <a:t>Today, most LANs use a smart connecting switch, which is able to recognize the destination address of the packet and guide the packet to its destination without sending it to all other hosts. </a:t>
            </a:r>
          </a:p>
          <a:p>
            <a:pPr marL="0" indent="280988" algn="just">
              <a:buNone/>
            </a:pPr>
            <a:r>
              <a:rPr lang="en-US" sz="3000" dirty="0">
                <a:latin typeface="Times New Roman" panose="02020603050405020304" pitchFamily="18" charset="0"/>
                <a:cs typeface="Times New Roman" panose="02020603050405020304" pitchFamily="18" charset="0"/>
              </a:rPr>
              <a:t>The switch alleviates the traffic in the LAN and allows more than one pair to communicate with each other at the same time if there is no common source and destination among them. Note that the above definition of a LAN does not define the minimum or maximum number of hosts in a LAN. Figure 1 shows a LAN using either a common cable or a switch. </a:t>
            </a:r>
          </a:p>
          <a:p>
            <a:pPr marL="0" indent="0" algn="just">
              <a:buNone/>
            </a:pPr>
            <a:endParaRPr lang="en-US" sz="3000" dirty="0"/>
          </a:p>
        </p:txBody>
      </p:sp>
    </p:spTree>
    <p:extLst>
      <p:ext uri="{BB962C8B-B14F-4D97-AF65-F5344CB8AC3E}">
        <p14:creationId xmlns:p14="http://schemas.microsoft.com/office/powerpoint/2010/main" val="41256672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35974" y="427703"/>
            <a:ext cx="11547987" cy="5456903"/>
          </a:xfrm>
          <a:prstGeom prst="rect">
            <a:avLst/>
          </a:prstGeom>
        </p:spPr>
      </p:pic>
      <p:sp>
        <p:nvSpPr>
          <p:cNvPr id="6" name="Rectangle 5"/>
          <p:cNvSpPr/>
          <p:nvPr/>
        </p:nvSpPr>
        <p:spPr>
          <a:xfrm>
            <a:off x="2448233" y="5884606"/>
            <a:ext cx="7860890" cy="461665"/>
          </a:xfrm>
          <a:prstGeom prst="rect">
            <a:avLst/>
          </a:prstGeom>
        </p:spPr>
        <p:txBody>
          <a:bodyPr wrap="square">
            <a:spAutoFit/>
          </a:bodyPr>
          <a:lstStyle/>
          <a:p>
            <a:pPr algn="ctr"/>
            <a:r>
              <a:rPr lang="en-US" sz="2400" dirty="0">
                <a:latin typeface="Times New Roman" panose="02020603050405020304" pitchFamily="18" charset="0"/>
                <a:cs typeface="Times New Roman" panose="02020603050405020304" pitchFamily="18" charset="0"/>
              </a:rPr>
              <a:t>Figure 1 An isolated LAN in the past and today</a:t>
            </a:r>
          </a:p>
        </p:txBody>
      </p:sp>
    </p:spTree>
    <p:extLst>
      <p:ext uri="{BB962C8B-B14F-4D97-AF65-F5344CB8AC3E}">
        <p14:creationId xmlns:p14="http://schemas.microsoft.com/office/powerpoint/2010/main" val="2770364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34527"/>
          </a:xfrm>
        </p:spPr>
        <p:txBody>
          <a:bodyPr>
            <a:normAutofit fontScale="90000"/>
          </a:bodyPr>
          <a:lstStyle/>
          <a:p>
            <a:r>
              <a:rPr lang="en-US" sz="3200" b="1" dirty="0">
                <a:latin typeface="Times New Roman" panose="02020603050405020304" pitchFamily="18" charset="0"/>
                <a:cs typeface="Times New Roman" panose="02020603050405020304" pitchFamily="18" charset="0"/>
              </a:rPr>
              <a:t>2.Wide Area Network</a:t>
            </a:r>
            <a:br>
              <a:rPr lang="en-US" dirty="0"/>
            </a:br>
            <a:endParaRPr lang="en-US" dirty="0"/>
          </a:p>
        </p:txBody>
      </p:sp>
      <p:sp>
        <p:nvSpPr>
          <p:cNvPr id="3" name="Content Placeholder 2"/>
          <p:cNvSpPr>
            <a:spLocks noGrp="1"/>
          </p:cNvSpPr>
          <p:nvPr>
            <p:ph idx="1"/>
          </p:nvPr>
        </p:nvSpPr>
        <p:spPr>
          <a:xfrm>
            <a:off x="838200" y="678426"/>
            <a:ext cx="10515600" cy="5498537"/>
          </a:xfrm>
        </p:spPr>
        <p:txBody>
          <a:bodyPr>
            <a:normAutofit/>
          </a:bodyPr>
          <a:lstStyle/>
          <a:p>
            <a:pPr marL="0" indent="280988" algn="just">
              <a:buNone/>
            </a:pPr>
            <a:r>
              <a:rPr lang="en-US" dirty="0">
                <a:latin typeface="Times New Roman" panose="02020603050405020304" pitchFamily="18" charset="0"/>
                <a:cs typeface="Times New Roman" panose="02020603050405020304" pitchFamily="18" charset="0"/>
              </a:rPr>
              <a:t>A wide area network (WAN) is also an interconnection of devices capable of communication. However, there are some differences between a LAN and a WAN. A LAN is normally limited in size, spanning an office, a building, or a campus; a WAN has a wider geographical span, spanning a town, a state, a country, or even the world. </a:t>
            </a:r>
          </a:p>
          <a:p>
            <a:pPr marL="0" indent="280988" algn="just">
              <a:buNone/>
            </a:pPr>
            <a:endParaRPr lang="en-US" dirty="0">
              <a:latin typeface="Times New Roman" panose="02020603050405020304" pitchFamily="18" charset="0"/>
              <a:cs typeface="Times New Roman" panose="02020603050405020304" pitchFamily="18" charset="0"/>
            </a:endParaRPr>
          </a:p>
          <a:p>
            <a:pPr marL="0" indent="280988" algn="just">
              <a:buNone/>
            </a:pPr>
            <a:r>
              <a:rPr lang="en-US" dirty="0">
                <a:latin typeface="Times New Roman" panose="02020603050405020304" pitchFamily="18" charset="0"/>
                <a:cs typeface="Times New Roman" panose="02020603050405020304" pitchFamily="18" charset="0"/>
              </a:rPr>
              <a:t>A LAN interconnects hosts; a WAN interconnects connecting devices such as switches, routers, or modems. A LAN is normally privately owned by the organization that uses it; a WAN is normally created and run by communication companies and leased by an organization that uses it. </a:t>
            </a:r>
          </a:p>
        </p:txBody>
      </p:sp>
    </p:spTree>
    <p:extLst>
      <p:ext uri="{BB962C8B-B14F-4D97-AF65-F5344CB8AC3E}">
        <p14:creationId xmlns:p14="http://schemas.microsoft.com/office/powerpoint/2010/main" val="3626399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68710"/>
            <a:ext cx="10515600" cy="5808253"/>
          </a:xfrm>
        </p:spPr>
        <p:txBody>
          <a:bodyPr/>
          <a:lstStyle/>
          <a:p>
            <a:pPr marL="0" indent="0">
              <a:buNone/>
            </a:pPr>
            <a:r>
              <a:rPr lang="en-US" dirty="0">
                <a:solidFill>
                  <a:srgbClr val="C00000"/>
                </a:solidFill>
                <a:latin typeface="Times New Roman" panose="02020603050405020304" pitchFamily="18" charset="0"/>
                <a:cs typeface="Times New Roman" panose="02020603050405020304" pitchFamily="18" charset="0"/>
              </a:rPr>
              <a:t>two distinct examples of WANs:</a:t>
            </a:r>
          </a:p>
          <a:p>
            <a:pPr marL="0" indent="0">
              <a:buNone/>
            </a:pPr>
            <a:r>
              <a:rPr lang="en-US" b="1" dirty="0">
                <a:latin typeface="Times New Roman" panose="02020603050405020304" pitchFamily="18" charset="0"/>
                <a:cs typeface="Times New Roman" panose="02020603050405020304" pitchFamily="18" charset="0"/>
              </a:rPr>
              <a:t>A- point-to-point WANs:</a:t>
            </a:r>
          </a:p>
          <a:p>
            <a:pPr marL="0" indent="0" algn="just">
              <a:buNone/>
            </a:pPr>
            <a:r>
              <a:rPr lang="en-US" dirty="0">
                <a:latin typeface="Times New Roman" panose="02020603050405020304" pitchFamily="18" charset="0"/>
                <a:cs typeface="Times New Roman" panose="02020603050405020304" pitchFamily="18" charset="0"/>
              </a:rPr>
              <a:t>      A point-to-point WAN is a network that connects two communicating devices through a transmission media (cable or air). Figure 2  shows an example of a point-to-point WAN.</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sz="2400" dirty="0">
              <a:latin typeface="Times New Roman" panose="02020603050405020304" pitchFamily="18" charset="0"/>
              <a:cs typeface="Times New Roman" panose="02020603050405020304" pitchFamily="18" charset="0"/>
            </a:endParaRPr>
          </a:p>
          <a:p>
            <a:pPr marL="0" indent="0" algn="ctr">
              <a:buNone/>
            </a:pPr>
            <a:r>
              <a:rPr lang="en-US" sz="2400" dirty="0">
                <a:latin typeface="Times New Roman" panose="02020603050405020304" pitchFamily="18" charset="0"/>
                <a:cs typeface="Times New Roman" panose="02020603050405020304" pitchFamily="18" charset="0"/>
              </a:rPr>
              <a:t>Figure 2 A point-to-point WAN</a:t>
            </a:r>
          </a:p>
          <a:p>
            <a:pPr marL="0" indent="0">
              <a:buNone/>
            </a:pPr>
            <a:endParaRPr lang="en-US"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1556876" y="3099926"/>
            <a:ext cx="9078247" cy="2017764"/>
          </a:xfrm>
          <a:prstGeom prst="rect">
            <a:avLst/>
          </a:prstGeom>
        </p:spPr>
      </p:pic>
    </p:spTree>
    <p:extLst>
      <p:ext uri="{BB962C8B-B14F-4D97-AF65-F5344CB8AC3E}">
        <p14:creationId xmlns:p14="http://schemas.microsoft.com/office/powerpoint/2010/main" val="34379716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30942"/>
            <a:ext cx="10515600" cy="6164826"/>
          </a:xfrm>
        </p:spPr>
        <p:txBody>
          <a:bodyPr>
            <a:normAutofit/>
          </a:bodyPr>
          <a:lstStyle/>
          <a:p>
            <a:pPr marL="0" indent="0">
              <a:buNone/>
            </a:pPr>
            <a:r>
              <a:rPr lang="en-US" b="1" dirty="0">
                <a:latin typeface="Times New Roman" panose="02020603050405020304" pitchFamily="18" charset="0"/>
                <a:cs typeface="Times New Roman" panose="02020603050405020304" pitchFamily="18" charset="0"/>
              </a:rPr>
              <a:t>B- Switched WANs:</a:t>
            </a:r>
          </a:p>
          <a:p>
            <a:pPr marL="0" indent="0" algn="just">
              <a:buNone/>
            </a:pPr>
            <a:r>
              <a:rPr lang="en-US" dirty="0">
                <a:latin typeface="Times New Roman" panose="02020603050405020304" pitchFamily="18" charset="0"/>
                <a:cs typeface="Times New Roman" panose="02020603050405020304" pitchFamily="18" charset="0"/>
              </a:rPr>
              <a:t>       A switched WAN is a network with more than two ends. A switched WAN is used in the backbone of global communication today. We can say that a switched WAN is a  combination of several point-to-point WANs that are connected by switches. Figure 3 shows an example of a switched WAN. </a:t>
            </a: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sz="2400" dirty="0">
                <a:latin typeface="Times New Roman" panose="02020603050405020304" pitchFamily="18" charset="0"/>
                <a:cs typeface="Times New Roman" panose="02020603050405020304" pitchFamily="18" charset="0"/>
              </a:rPr>
              <a:t>Figure 3 A switched WAN</a:t>
            </a:r>
          </a:p>
          <a:p>
            <a:pPr marL="0" indent="0" algn="ctr">
              <a:buNone/>
            </a:pP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268207" y="3047846"/>
            <a:ext cx="10279780" cy="2886075"/>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28C3EE12-3BD4-2E79-AD12-34BA2DCC2428}"/>
                  </a:ext>
                </a:extLst>
              </p14:cNvPr>
              <p14:cNvContentPartPr/>
              <p14:nvPr/>
            </p14:nvContentPartPr>
            <p14:xfrm>
              <a:off x="548568" y="328824"/>
              <a:ext cx="10447560" cy="6286320"/>
            </p14:xfrm>
          </p:contentPart>
        </mc:Choice>
        <mc:Fallback>
          <p:pic>
            <p:nvPicPr>
              <p:cNvPr id="2" name="Ink 1">
                <a:extLst>
                  <a:ext uri="{FF2B5EF4-FFF2-40B4-BE49-F238E27FC236}">
                    <a16:creationId xmlns:a16="http://schemas.microsoft.com/office/drawing/2014/main" id="{28C3EE12-3BD4-2E79-AD12-34BA2DCC2428}"/>
                  </a:ext>
                </a:extLst>
              </p:cNvPr>
              <p:cNvPicPr/>
              <p:nvPr/>
            </p:nvPicPr>
            <p:blipFill>
              <a:blip r:embed="rId4"/>
              <a:stretch>
                <a:fillRect/>
              </a:stretch>
            </p:blipFill>
            <p:spPr>
              <a:xfrm>
                <a:off x="542448" y="322704"/>
                <a:ext cx="10459800" cy="6298560"/>
              </a:xfrm>
              <a:prstGeom prst="rect">
                <a:avLst/>
              </a:prstGeom>
            </p:spPr>
          </p:pic>
        </mc:Fallback>
      </mc:AlternateContent>
      <p:grpSp>
        <p:nvGrpSpPr>
          <p:cNvPr id="11" name="Group 10">
            <a:extLst>
              <a:ext uri="{FF2B5EF4-FFF2-40B4-BE49-F238E27FC236}">
                <a16:creationId xmlns:a16="http://schemas.microsoft.com/office/drawing/2014/main" id="{B2A77848-ABC6-4270-1C47-A4A5743BCCC1}"/>
              </a:ext>
            </a:extLst>
          </p:cNvPr>
          <p:cNvGrpSpPr/>
          <p:nvPr/>
        </p:nvGrpSpPr>
        <p:grpSpPr>
          <a:xfrm>
            <a:off x="796248" y="768024"/>
            <a:ext cx="11037960" cy="5797080"/>
            <a:chOff x="796248" y="768024"/>
            <a:chExt cx="11037960" cy="5797080"/>
          </a:xfrm>
        </p:grpSpPr>
        <mc:AlternateContent xmlns:mc="http://schemas.openxmlformats.org/markup-compatibility/2006">
          <mc:Choice xmlns:p14="http://schemas.microsoft.com/office/powerpoint/2010/main" Requires="p14">
            <p:contentPart p14:bwMode="auto" r:id="rId5">
              <p14:nvContentPartPr>
                <p14:cNvPr id="5" name="Ink 4">
                  <a:extLst>
                    <a:ext uri="{FF2B5EF4-FFF2-40B4-BE49-F238E27FC236}">
                      <a16:creationId xmlns:a16="http://schemas.microsoft.com/office/drawing/2014/main" id="{B988D51F-218F-9138-89A8-D1A62CFD6A13}"/>
                    </a:ext>
                  </a:extLst>
                </p14:cNvPr>
                <p14:cNvContentPartPr/>
                <p14:nvPr/>
              </p14:nvContentPartPr>
              <p14:xfrm>
                <a:off x="1244448" y="834624"/>
                <a:ext cx="8899560" cy="5730480"/>
              </p14:xfrm>
            </p:contentPart>
          </mc:Choice>
          <mc:Fallback>
            <p:pic>
              <p:nvPicPr>
                <p:cNvPr id="5" name="Ink 4">
                  <a:extLst>
                    <a:ext uri="{FF2B5EF4-FFF2-40B4-BE49-F238E27FC236}">
                      <a16:creationId xmlns:a16="http://schemas.microsoft.com/office/drawing/2014/main" id="{B988D51F-218F-9138-89A8-D1A62CFD6A13}"/>
                    </a:ext>
                  </a:extLst>
                </p:cNvPr>
                <p:cNvPicPr/>
                <p:nvPr/>
              </p:nvPicPr>
              <p:blipFill>
                <a:blip r:embed="rId6"/>
                <a:stretch>
                  <a:fillRect/>
                </a:stretch>
              </p:blipFill>
              <p:spPr>
                <a:xfrm>
                  <a:off x="1238328" y="828504"/>
                  <a:ext cx="8911800" cy="574272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6" name="Ink 5">
                  <a:extLst>
                    <a:ext uri="{FF2B5EF4-FFF2-40B4-BE49-F238E27FC236}">
                      <a16:creationId xmlns:a16="http://schemas.microsoft.com/office/drawing/2014/main" id="{76C424C5-8EF0-35C7-EA6A-1E3436F7CA72}"/>
                    </a:ext>
                  </a:extLst>
                </p14:cNvPr>
                <p14:cNvContentPartPr/>
                <p14:nvPr/>
              </p14:nvContentPartPr>
              <p14:xfrm>
                <a:off x="890928" y="1439424"/>
                <a:ext cx="5811480" cy="5038560"/>
              </p14:xfrm>
            </p:contentPart>
          </mc:Choice>
          <mc:Fallback>
            <p:pic>
              <p:nvPicPr>
                <p:cNvPr id="6" name="Ink 5">
                  <a:extLst>
                    <a:ext uri="{FF2B5EF4-FFF2-40B4-BE49-F238E27FC236}">
                      <a16:creationId xmlns:a16="http://schemas.microsoft.com/office/drawing/2014/main" id="{76C424C5-8EF0-35C7-EA6A-1E3436F7CA72}"/>
                    </a:ext>
                  </a:extLst>
                </p:cNvPr>
                <p:cNvPicPr/>
                <p:nvPr/>
              </p:nvPicPr>
              <p:blipFill>
                <a:blip r:embed="rId8"/>
                <a:stretch>
                  <a:fillRect/>
                </a:stretch>
              </p:blipFill>
              <p:spPr>
                <a:xfrm>
                  <a:off x="884808" y="1433304"/>
                  <a:ext cx="5823720" cy="50508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7" name="Ink 6">
                  <a:extLst>
                    <a:ext uri="{FF2B5EF4-FFF2-40B4-BE49-F238E27FC236}">
                      <a16:creationId xmlns:a16="http://schemas.microsoft.com/office/drawing/2014/main" id="{6C23AABF-9D6E-7CC9-EFD8-0338970FFE47}"/>
                    </a:ext>
                  </a:extLst>
                </p14:cNvPr>
                <p14:cNvContentPartPr/>
                <p14:nvPr/>
              </p14:nvContentPartPr>
              <p14:xfrm>
                <a:off x="796248" y="768024"/>
                <a:ext cx="4308480" cy="3622320"/>
              </p14:xfrm>
            </p:contentPart>
          </mc:Choice>
          <mc:Fallback>
            <p:pic>
              <p:nvPicPr>
                <p:cNvPr id="7" name="Ink 6">
                  <a:extLst>
                    <a:ext uri="{FF2B5EF4-FFF2-40B4-BE49-F238E27FC236}">
                      <a16:creationId xmlns:a16="http://schemas.microsoft.com/office/drawing/2014/main" id="{6C23AABF-9D6E-7CC9-EFD8-0338970FFE47}"/>
                    </a:ext>
                  </a:extLst>
                </p:cNvPr>
                <p:cNvPicPr/>
                <p:nvPr/>
              </p:nvPicPr>
              <p:blipFill>
                <a:blip r:embed="rId10"/>
                <a:stretch>
                  <a:fillRect/>
                </a:stretch>
              </p:blipFill>
              <p:spPr>
                <a:xfrm>
                  <a:off x="790128" y="761904"/>
                  <a:ext cx="4320720" cy="363456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8" name="Ink 7">
                  <a:extLst>
                    <a:ext uri="{FF2B5EF4-FFF2-40B4-BE49-F238E27FC236}">
                      <a16:creationId xmlns:a16="http://schemas.microsoft.com/office/drawing/2014/main" id="{C1297BBA-1D80-C6B7-5AD4-AD470B652531}"/>
                    </a:ext>
                  </a:extLst>
                </p14:cNvPr>
                <p14:cNvContentPartPr/>
                <p14:nvPr/>
              </p14:nvContentPartPr>
              <p14:xfrm>
                <a:off x="3194928" y="1431504"/>
                <a:ext cx="3855240" cy="3467160"/>
              </p14:xfrm>
            </p:contentPart>
          </mc:Choice>
          <mc:Fallback>
            <p:pic>
              <p:nvPicPr>
                <p:cNvPr id="8" name="Ink 7">
                  <a:extLst>
                    <a:ext uri="{FF2B5EF4-FFF2-40B4-BE49-F238E27FC236}">
                      <a16:creationId xmlns:a16="http://schemas.microsoft.com/office/drawing/2014/main" id="{C1297BBA-1D80-C6B7-5AD4-AD470B652531}"/>
                    </a:ext>
                  </a:extLst>
                </p:cNvPr>
                <p:cNvPicPr/>
                <p:nvPr/>
              </p:nvPicPr>
              <p:blipFill>
                <a:blip r:embed="rId12"/>
                <a:stretch>
                  <a:fillRect/>
                </a:stretch>
              </p:blipFill>
              <p:spPr>
                <a:xfrm>
                  <a:off x="3188808" y="1425384"/>
                  <a:ext cx="3867480" cy="347940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9" name="Ink 8">
                  <a:extLst>
                    <a:ext uri="{FF2B5EF4-FFF2-40B4-BE49-F238E27FC236}">
                      <a16:creationId xmlns:a16="http://schemas.microsoft.com/office/drawing/2014/main" id="{192A6816-5294-1728-F6C5-736BDBD85C08}"/>
                    </a:ext>
                  </a:extLst>
                </p14:cNvPr>
                <p14:cNvContentPartPr/>
                <p14:nvPr/>
              </p14:nvContentPartPr>
              <p14:xfrm>
                <a:off x="3833208" y="1677744"/>
                <a:ext cx="5666760" cy="4226400"/>
              </p14:xfrm>
            </p:contentPart>
          </mc:Choice>
          <mc:Fallback>
            <p:pic>
              <p:nvPicPr>
                <p:cNvPr id="9" name="Ink 8">
                  <a:extLst>
                    <a:ext uri="{FF2B5EF4-FFF2-40B4-BE49-F238E27FC236}">
                      <a16:creationId xmlns:a16="http://schemas.microsoft.com/office/drawing/2014/main" id="{192A6816-5294-1728-F6C5-736BDBD85C08}"/>
                    </a:ext>
                  </a:extLst>
                </p:cNvPr>
                <p:cNvPicPr/>
                <p:nvPr/>
              </p:nvPicPr>
              <p:blipFill>
                <a:blip r:embed="rId14"/>
                <a:stretch>
                  <a:fillRect/>
                </a:stretch>
              </p:blipFill>
              <p:spPr>
                <a:xfrm>
                  <a:off x="3827088" y="1671624"/>
                  <a:ext cx="5679000" cy="423864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0" name="Ink 9">
                  <a:extLst>
                    <a:ext uri="{FF2B5EF4-FFF2-40B4-BE49-F238E27FC236}">
                      <a16:creationId xmlns:a16="http://schemas.microsoft.com/office/drawing/2014/main" id="{70037645-79DE-D704-7E22-1D09ABF272A0}"/>
                    </a:ext>
                  </a:extLst>
                </p14:cNvPr>
                <p14:cNvContentPartPr/>
                <p14:nvPr/>
              </p14:nvContentPartPr>
              <p14:xfrm>
                <a:off x="7018488" y="2280744"/>
                <a:ext cx="4815720" cy="3561480"/>
              </p14:xfrm>
            </p:contentPart>
          </mc:Choice>
          <mc:Fallback>
            <p:pic>
              <p:nvPicPr>
                <p:cNvPr id="10" name="Ink 9">
                  <a:extLst>
                    <a:ext uri="{FF2B5EF4-FFF2-40B4-BE49-F238E27FC236}">
                      <a16:creationId xmlns:a16="http://schemas.microsoft.com/office/drawing/2014/main" id="{70037645-79DE-D704-7E22-1D09ABF272A0}"/>
                    </a:ext>
                  </a:extLst>
                </p:cNvPr>
                <p:cNvPicPr/>
                <p:nvPr/>
              </p:nvPicPr>
              <p:blipFill>
                <a:blip r:embed="rId16"/>
                <a:stretch>
                  <a:fillRect/>
                </a:stretch>
              </p:blipFill>
              <p:spPr>
                <a:xfrm>
                  <a:off x="7012368" y="2274624"/>
                  <a:ext cx="4827960" cy="3573720"/>
                </a:xfrm>
                <a:prstGeom prst="rect">
                  <a:avLst/>
                </a:prstGeom>
              </p:spPr>
            </p:pic>
          </mc:Fallback>
        </mc:AlternateContent>
      </p:grpSp>
    </p:spTree>
    <p:extLst>
      <p:ext uri="{BB962C8B-B14F-4D97-AF65-F5344CB8AC3E}">
        <p14:creationId xmlns:p14="http://schemas.microsoft.com/office/powerpoint/2010/main" val="3347665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2514"/>
          </a:xfrm>
        </p:spPr>
        <p:txBody>
          <a:bodyPr>
            <a:normAutofit fontScale="90000"/>
          </a:bodyPr>
          <a:lstStyle/>
          <a:p>
            <a:r>
              <a:rPr lang="en-US" b="1" dirty="0">
                <a:latin typeface="Times New Roman" panose="02020603050405020304" pitchFamily="18" charset="0"/>
                <a:cs typeface="Times New Roman" panose="02020603050405020304" pitchFamily="18" charset="0"/>
              </a:rPr>
              <a:t>Internetwork</a:t>
            </a:r>
            <a:br>
              <a:rPr lang="en-US" dirty="0"/>
            </a:br>
            <a:endParaRPr lang="en-US" dirty="0"/>
          </a:p>
        </p:txBody>
      </p:sp>
      <p:sp>
        <p:nvSpPr>
          <p:cNvPr id="3" name="Content Placeholder 2"/>
          <p:cNvSpPr>
            <a:spLocks noGrp="1"/>
          </p:cNvSpPr>
          <p:nvPr>
            <p:ph idx="1"/>
          </p:nvPr>
        </p:nvSpPr>
        <p:spPr>
          <a:xfrm>
            <a:off x="838200" y="693174"/>
            <a:ext cx="10990006" cy="5899355"/>
          </a:xfrm>
        </p:spPr>
        <p:txBody>
          <a:bodyPr>
            <a:normAutofit/>
          </a:bodyPr>
          <a:lstStyle/>
          <a:p>
            <a:pPr marL="0" indent="339725" algn="just">
              <a:buNone/>
            </a:pPr>
            <a:r>
              <a:rPr lang="en-US" dirty="0">
                <a:latin typeface="Times New Roman" panose="02020603050405020304" pitchFamily="18" charset="0"/>
                <a:cs typeface="Times New Roman" panose="02020603050405020304" pitchFamily="18" charset="0"/>
              </a:rPr>
              <a:t>Today, it is very rare to see a LAN or a WAN in isolation; they are connected to one another. When two or more networks are connected, they make an internetwork or internet. As an example, assume that an organization has two offices,  each one in a different country. Each office has a LAN that allows all employees in the office to communicate with each other. To make communication between employees at different offices possible, the management leases a point-to-point dedicated WAN from a service provider, such as a telephone company, and connects the two LANs. Now the company has internetwork or a private internet. Communication between offices is now possible. Figure 4 shows this internet. </a:t>
            </a:r>
          </a:p>
          <a:p>
            <a:pPr marL="0" indent="339725" algn="just">
              <a:buNone/>
            </a:pPr>
            <a:endParaRPr lang="en-US" dirty="0">
              <a:latin typeface="Times New Roman" panose="02020603050405020304" pitchFamily="18" charset="0"/>
              <a:cs typeface="Times New Roman" panose="02020603050405020304" pitchFamily="18" charset="0"/>
            </a:endParaRPr>
          </a:p>
          <a:p>
            <a:pPr marL="0" indent="339725" algn="just">
              <a:buNone/>
            </a:pPr>
            <a:endParaRPr lang="en-US" dirty="0">
              <a:latin typeface="Times New Roman" panose="02020603050405020304" pitchFamily="18" charset="0"/>
              <a:cs typeface="Times New Roman" panose="02020603050405020304" pitchFamily="18" charset="0"/>
            </a:endParaRPr>
          </a:p>
          <a:p>
            <a:pPr marL="0" indent="339725" algn="just">
              <a:buNone/>
            </a:pPr>
            <a:r>
              <a:rPr lang="en-US" dirty="0">
                <a:latin typeface="Times New Roman" panose="02020603050405020304" pitchFamily="18" charset="0"/>
                <a:cs typeface="Times New Roman" panose="02020603050405020304" pitchFamily="18" charset="0"/>
              </a:rPr>
              <a:t> </a:t>
            </a:r>
          </a:p>
          <a:p>
            <a:pPr marL="0" indent="339725" algn="just">
              <a:buNone/>
            </a:pP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2142202" y="4617013"/>
            <a:ext cx="9686003" cy="1724025"/>
          </a:xfrm>
          <a:prstGeom prst="rect">
            <a:avLst/>
          </a:prstGeom>
        </p:spPr>
      </p:pic>
      <p:sp>
        <p:nvSpPr>
          <p:cNvPr id="6" name="Rectangle 5"/>
          <p:cNvSpPr/>
          <p:nvPr/>
        </p:nvSpPr>
        <p:spPr>
          <a:xfrm>
            <a:off x="1696065" y="6223197"/>
            <a:ext cx="9866670" cy="424732"/>
          </a:xfrm>
          <a:prstGeom prst="rect">
            <a:avLst/>
          </a:prstGeom>
        </p:spPr>
        <p:txBody>
          <a:bodyPr wrap="square">
            <a:spAutoFit/>
          </a:bodyPr>
          <a:lstStyle/>
          <a:p>
            <a:pPr lvl="0" indent="339725" algn="just">
              <a:lnSpc>
                <a:spcPct val="90000"/>
              </a:lnSpc>
              <a:spcBef>
                <a:spcPts val="1000"/>
              </a:spcBef>
            </a:pPr>
            <a:r>
              <a:rPr lang="en-US" sz="2000" dirty="0">
                <a:solidFill>
                  <a:prstClr val="black"/>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Figure 4 An internetwork made of two LANs and one point-to-point WAN</a:t>
            </a:r>
          </a:p>
        </p:txBody>
      </p:sp>
    </p:spTree>
    <p:extLst>
      <p:ext uri="{BB962C8B-B14F-4D97-AF65-F5344CB8AC3E}">
        <p14:creationId xmlns:p14="http://schemas.microsoft.com/office/powerpoint/2010/main" val="4214608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226" y="188144"/>
            <a:ext cx="2421194" cy="785249"/>
          </a:xfrm>
        </p:spPr>
        <p:txBody>
          <a:bodyPr>
            <a:normAutofit fontScale="90000"/>
          </a:bodyPr>
          <a:lstStyle/>
          <a:p>
            <a:r>
              <a:rPr lang="en-US" sz="2900" b="1" dirty="0">
                <a:latin typeface="Times New Roman" panose="02020603050405020304" pitchFamily="18" charset="0"/>
                <a:cs typeface="Times New Roman" panose="02020603050405020304" pitchFamily="18" charset="0"/>
              </a:rPr>
              <a:t>3. The Internet</a:t>
            </a:r>
            <a:br>
              <a:rPr lang="en-US" dirty="0"/>
            </a:br>
            <a:endParaRPr lang="en-US" dirty="0"/>
          </a:p>
        </p:txBody>
      </p:sp>
      <p:sp>
        <p:nvSpPr>
          <p:cNvPr id="3" name="Content Placeholder 2"/>
          <p:cNvSpPr>
            <a:spLocks noGrp="1"/>
          </p:cNvSpPr>
          <p:nvPr>
            <p:ph idx="1"/>
          </p:nvPr>
        </p:nvSpPr>
        <p:spPr>
          <a:xfrm>
            <a:off x="294969" y="737419"/>
            <a:ext cx="11415250" cy="5914104"/>
          </a:xfrm>
        </p:spPr>
        <p:txBody>
          <a:bodyPr>
            <a:normAutofit fontScale="92500" lnSpcReduction="20000"/>
          </a:bodyPr>
          <a:lstStyle/>
          <a:p>
            <a:pPr marL="0" indent="280988" algn="just">
              <a:buNone/>
            </a:pPr>
            <a:r>
              <a:rPr lang="en-US" dirty="0">
                <a:latin typeface="Times New Roman" panose="02020603050405020304" pitchFamily="18" charset="0"/>
                <a:cs typeface="Times New Roman" panose="02020603050405020304" pitchFamily="18" charset="0"/>
              </a:rPr>
              <a:t>As we discussed before, the internet (note the lowercase </a:t>
            </a:r>
            <a:r>
              <a:rPr lang="en-US" dirty="0" err="1">
                <a:latin typeface="Times New Roman" panose="02020603050405020304" pitchFamily="18" charset="0"/>
                <a:cs typeface="Times New Roman" panose="02020603050405020304" pitchFamily="18" charset="0"/>
              </a:rPr>
              <a:t>i</a:t>
            </a:r>
            <a:r>
              <a:rPr lang="en-US" dirty="0">
                <a:latin typeface="Times New Roman" panose="02020603050405020304" pitchFamily="18" charset="0"/>
                <a:cs typeface="Times New Roman" panose="02020603050405020304" pitchFamily="18" charset="0"/>
              </a:rPr>
              <a:t>) is two or more networks that can communicate with each other, is composed of thousands of interconnected networks. Figure 5 shows a conceptual view of the Internet.</a:t>
            </a:r>
          </a:p>
          <a:p>
            <a:pPr marL="0" indent="280988" algn="just">
              <a:buNone/>
            </a:pPr>
            <a:r>
              <a:rPr lang="en-US" dirty="0">
                <a:latin typeface="Times New Roman" panose="02020603050405020304" pitchFamily="18" charset="0"/>
                <a:cs typeface="Times New Roman" panose="02020603050405020304" pitchFamily="18" charset="0"/>
              </a:rPr>
              <a:t>The figure shows the Internet as several backbones, provider networks, and customer networks. At the top level, the backbones are large networks owned by some communication companies such as Sprint, Verizon (MCI), AT&amp;T, and NTT. The backbone networks are connected through some complex switching systems, called peering points. </a:t>
            </a:r>
          </a:p>
          <a:p>
            <a:pPr marL="0" indent="280988" algn="just">
              <a:buNone/>
            </a:pPr>
            <a:r>
              <a:rPr lang="en-US" dirty="0">
                <a:latin typeface="Times New Roman" panose="02020603050405020304" pitchFamily="18" charset="0"/>
                <a:cs typeface="Times New Roman" panose="02020603050405020304" pitchFamily="18" charset="0"/>
              </a:rPr>
              <a:t>At the second level, there are smaller networks, called provider networks, that use the services of the backbones for a fee. The provider networks are connected to backbones and sometimes to other provider networks. </a:t>
            </a:r>
          </a:p>
          <a:p>
            <a:pPr marL="0" indent="280988" algn="just">
              <a:buNone/>
            </a:pPr>
            <a:r>
              <a:rPr lang="en-US" dirty="0">
                <a:latin typeface="Times New Roman" panose="02020603050405020304" pitchFamily="18" charset="0"/>
                <a:cs typeface="Times New Roman" panose="02020603050405020304" pitchFamily="18" charset="0"/>
              </a:rPr>
              <a:t>The customer networks are networks at the edge of the Internet that actually use the services provided by the Internet. They pay fees to provider networks for receiving services. </a:t>
            </a:r>
          </a:p>
          <a:p>
            <a:pPr marL="0" indent="280988" algn="just">
              <a:buNone/>
            </a:pPr>
            <a:r>
              <a:rPr lang="en-US" dirty="0">
                <a:latin typeface="Times New Roman" panose="02020603050405020304" pitchFamily="18" charset="0"/>
                <a:cs typeface="Times New Roman" panose="02020603050405020304" pitchFamily="18" charset="0"/>
              </a:rPr>
              <a:t>Backbones and provider networks are also called </a:t>
            </a:r>
            <a:r>
              <a:rPr lang="en-US" b="1" dirty="0">
                <a:solidFill>
                  <a:srgbClr val="FF0000"/>
                </a:solidFill>
                <a:latin typeface="Times New Roman" panose="02020603050405020304" pitchFamily="18" charset="0"/>
                <a:cs typeface="Times New Roman" panose="02020603050405020304" pitchFamily="18" charset="0"/>
              </a:rPr>
              <a:t>Internet Service Providers (ISPs)</a:t>
            </a:r>
            <a:r>
              <a:rPr lang="en-US" dirty="0">
                <a:latin typeface="Times New Roman" panose="02020603050405020304" pitchFamily="18" charset="0"/>
                <a:cs typeface="Times New Roman" panose="02020603050405020304" pitchFamily="18" charset="0"/>
              </a:rPr>
              <a:t> . The backbones are often referred to as international ISPs; the provider networks are often referred to as national or regional ISPs.</a:t>
            </a:r>
          </a:p>
        </p:txBody>
      </p:sp>
    </p:spTree>
    <p:extLst>
      <p:ext uri="{BB962C8B-B14F-4D97-AF65-F5344CB8AC3E}">
        <p14:creationId xmlns:p14="http://schemas.microsoft.com/office/powerpoint/2010/main" val="3665228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71948" y="265471"/>
            <a:ext cx="11385755" cy="5560141"/>
          </a:xfrm>
          <a:prstGeom prst="rect">
            <a:avLst/>
          </a:prstGeom>
        </p:spPr>
      </p:pic>
      <p:sp>
        <p:nvSpPr>
          <p:cNvPr id="5" name="Rectangle 4"/>
          <p:cNvSpPr/>
          <p:nvPr/>
        </p:nvSpPr>
        <p:spPr>
          <a:xfrm>
            <a:off x="4701073" y="6090773"/>
            <a:ext cx="5003365" cy="461665"/>
          </a:xfrm>
          <a:prstGeom prst="rect">
            <a:avLst/>
          </a:prstGeom>
        </p:spPr>
        <p:txBody>
          <a:bodyPr wrap="square">
            <a:spAutoFit/>
          </a:bodyPr>
          <a:lstStyle/>
          <a:p>
            <a:r>
              <a:rPr lang="en-US" sz="2400" dirty="0">
                <a:solidFill>
                  <a:prstClr val="black"/>
                </a:solidFill>
                <a:latin typeface="Times New Roman" panose="02020603050405020304" pitchFamily="18" charset="0"/>
                <a:cs typeface="Times New Roman" panose="02020603050405020304" pitchFamily="18" charset="0"/>
              </a:rPr>
              <a:t>Figure 5 The Internet today</a:t>
            </a:r>
          </a:p>
        </p:txBody>
      </p:sp>
    </p:spTree>
    <p:extLst>
      <p:ext uri="{BB962C8B-B14F-4D97-AF65-F5344CB8AC3E}">
        <p14:creationId xmlns:p14="http://schemas.microsoft.com/office/powerpoint/2010/main" val="34165250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477" y="365125"/>
            <a:ext cx="3969774" cy="313301"/>
          </a:xfrm>
        </p:spPr>
        <p:txBody>
          <a:bodyPr>
            <a:normAutofit fontScale="90000"/>
          </a:bodyPr>
          <a:lstStyle/>
          <a:p>
            <a:r>
              <a:rPr lang="en-US" sz="3100" b="1" dirty="0">
                <a:latin typeface="Times New Roman" panose="02020603050405020304" pitchFamily="18" charset="0"/>
                <a:ea typeface="+mn-ea"/>
                <a:cs typeface="Times New Roman" panose="02020603050405020304" pitchFamily="18" charset="0"/>
              </a:rPr>
              <a:t>Accessing the Internet</a:t>
            </a:r>
            <a:br>
              <a:rPr lang="en-US" dirty="0"/>
            </a:br>
            <a:endParaRPr lang="en-US" dirty="0"/>
          </a:p>
        </p:txBody>
      </p:sp>
      <p:sp>
        <p:nvSpPr>
          <p:cNvPr id="3" name="Content Placeholder 2"/>
          <p:cNvSpPr>
            <a:spLocks noGrp="1"/>
          </p:cNvSpPr>
          <p:nvPr>
            <p:ph idx="1"/>
          </p:nvPr>
        </p:nvSpPr>
        <p:spPr>
          <a:xfrm>
            <a:off x="838200" y="678426"/>
            <a:ext cx="10515600" cy="5498537"/>
          </a:xfrm>
        </p:spPr>
        <p:txBody>
          <a:bodyPr/>
          <a:lstStyle/>
          <a:p>
            <a:pPr marL="0" indent="236538" algn="just">
              <a:buNone/>
            </a:pPr>
            <a:r>
              <a:rPr lang="en-US" dirty="0">
                <a:latin typeface="Times New Roman" panose="02020603050405020304" pitchFamily="18" charset="0"/>
                <a:cs typeface="Times New Roman" panose="02020603050405020304" pitchFamily="18" charset="0"/>
              </a:rPr>
              <a:t>The Internet today is an internetwork that allows any user to become part of it. The user, however, needs to be physically connected to an ISP. The physical connection is normally done through a point-to-point WAN.</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b="1" dirty="0">
                <a:latin typeface="Times New Roman" panose="02020603050405020304" pitchFamily="18" charset="0"/>
                <a:cs typeface="Times New Roman" panose="02020603050405020304" pitchFamily="18" charset="0"/>
              </a:rPr>
              <a:t>1-Using Telephone Networks</a:t>
            </a:r>
          </a:p>
          <a:p>
            <a:pPr marL="0" indent="0" algn="just">
              <a:buNone/>
            </a:pPr>
            <a:r>
              <a:rPr lang="en-US" dirty="0">
                <a:latin typeface="Times New Roman" panose="02020603050405020304" pitchFamily="18" charset="0"/>
                <a:cs typeface="Times New Roman" panose="02020603050405020304" pitchFamily="18" charset="0"/>
              </a:rPr>
              <a:t>Today most residences and small businesses have telephone service, which means they are connected to a telephone network. Since most telephone networks have already connected themselves to the Internet, one option for residences and small businesses to connect to the Internet is to change the voice line between the residence or business and the telephone center to a point-to-point WAN. This can be done in two ways. AN.</a:t>
            </a:r>
          </a:p>
        </p:txBody>
      </p:sp>
    </p:spTree>
    <p:extLst>
      <p:ext uri="{BB962C8B-B14F-4D97-AF65-F5344CB8AC3E}">
        <p14:creationId xmlns:p14="http://schemas.microsoft.com/office/powerpoint/2010/main" val="1103091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65471"/>
            <a:ext cx="10515600" cy="5911492"/>
          </a:xfrm>
        </p:spPr>
        <p:txBody>
          <a:bodyPr/>
          <a:lstStyle/>
          <a:p>
            <a:pPr marL="0" indent="0" algn="just">
              <a:buNone/>
            </a:pPr>
            <a:endParaRPr lang="en-US" b="1" dirty="0">
              <a:latin typeface="Times New Roman" panose="02020603050405020304" pitchFamily="18" charset="0"/>
              <a:cs typeface="Times New Roman" panose="02020603050405020304" pitchFamily="18" charset="0"/>
            </a:endParaRPr>
          </a:p>
          <a:p>
            <a:pPr marL="0" indent="0" algn="just">
              <a:buNone/>
            </a:pPr>
            <a:r>
              <a:rPr lang="en-US" b="1" dirty="0">
                <a:latin typeface="Times New Roman" panose="02020603050405020304" pitchFamily="18" charset="0"/>
                <a:cs typeface="Times New Roman" panose="02020603050405020304" pitchFamily="18" charset="0"/>
              </a:rPr>
              <a:t>A-Dial-up service</a:t>
            </a:r>
            <a:r>
              <a:rPr lang="en-US" dirty="0">
                <a:latin typeface="Times New Roman" panose="02020603050405020304" pitchFamily="18" charset="0"/>
                <a:cs typeface="Times New Roman" panose="02020603050405020304" pitchFamily="18" charset="0"/>
              </a:rPr>
              <a:t>. The first solution is to add to the telephone line a modem that converts data to voice. The software installed on the computer dials the ISP and imitates making a telephone connection. Unfortunately, the dial-up service is very slow, and when the line is used for an Internet connection, it cannot be used for a telephone (voice) connection.</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b="1" dirty="0">
                <a:latin typeface="Times New Roman" panose="02020603050405020304" pitchFamily="18" charset="0"/>
                <a:cs typeface="Times New Roman" panose="02020603050405020304" pitchFamily="18" charset="0"/>
              </a:rPr>
              <a:t>B-DSL(Digital Subscriber Line)Service</a:t>
            </a:r>
            <a:r>
              <a:rPr lang="en-US" dirty="0">
                <a:latin typeface="Times New Roman" panose="02020603050405020304" pitchFamily="18" charset="0"/>
                <a:cs typeface="Times New Roman" panose="02020603050405020304" pitchFamily="18" charset="0"/>
              </a:rPr>
              <a:t>. Since the advent of the Internet, some telephone companies have upgraded their telephone lines to provide higher-speed Internet services to residences or small businesses. The DSL service also allows the line to be used simultaneously for voice and data communication.</a:t>
            </a:r>
          </a:p>
        </p:txBody>
      </p:sp>
    </p:spTree>
    <p:extLst>
      <p:ext uri="{BB962C8B-B14F-4D97-AF65-F5344CB8AC3E}">
        <p14:creationId xmlns:p14="http://schemas.microsoft.com/office/powerpoint/2010/main" val="3647855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53961"/>
            <a:ext cx="10515600" cy="5823002"/>
          </a:xfrm>
        </p:spPr>
        <p:txBody>
          <a:bodyPr>
            <a:normAutofit lnSpcReduction="10000"/>
          </a:bodyPr>
          <a:lstStyle/>
          <a:p>
            <a:pPr marL="0" indent="0" algn="just">
              <a:buNone/>
            </a:pPr>
            <a:r>
              <a:rPr lang="en-US" b="1" dirty="0">
                <a:latin typeface="Times New Roman" panose="02020603050405020304" pitchFamily="18" charset="0"/>
                <a:cs typeface="Times New Roman" panose="02020603050405020304" pitchFamily="18" charset="0"/>
              </a:rPr>
              <a:t>2-Using Cable Networks</a:t>
            </a:r>
          </a:p>
          <a:p>
            <a:pPr marL="0" indent="0" algn="just">
              <a:buNone/>
            </a:pPr>
            <a:r>
              <a:rPr lang="en-US" dirty="0">
                <a:latin typeface="Times New Roman" panose="02020603050405020304" pitchFamily="18" charset="0"/>
                <a:cs typeface="Times New Roman" panose="02020603050405020304" pitchFamily="18" charset="0"/>
              </a:rPr>
              <a:t>More and more residents over the last two decades have begun using cable TV services instead of antennas to receive TV broadcasting. The cable companies have been upgrading their cable networks and connecting to the Internet. A residence or a small business can be connected to the Internet by using this service. It provides a higher speed connection, but the speed varies depending on the number of neighbors that use the same cable.</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a:p>
            <a:pPr marL="0" indent="0" algn="just">
              <a:buNone/>
            </a:pPr>
            <a:r>
              <a:rPr lang="en-US" b="1" dirty="0">
                <a:latin typeface="Times New Roman" panose="02020603050405020304" pitchFamily="18" charset="0"/>
                <a:cs typeface="Times New Roman" panose="02020603050405020304" pitchFamily="18" charset="0"/>
              </a:rPr>
              <a:t>3-Using Wireless Networks</a:t>
            </a:r>
          </a:p>
          <a:p>
            <a:pPr marL="0" indent="0" algn="just">
              <a:buNone/>
            </a:pPr>
            <a:r>
              <a:rPr lang="en-US" dirty="0">
                <a:latin typeface="Times New Roman" panose="02020603050405020304" pitchFamily="18" charset="0"/>
                <a:cs typeface="Times New Roman" panose="02020603050405020304" pitchFamily="18" charset="0"/>
              </a:rPr>
              <a:t>Wireless connectivity has recently become increasingly popular. A household or a small business can use a combination of wireless and wired connections to access the Internet. With the growing wireless WAN access, a household or a small business can be connected to the Internet through a wireless WAN. </a:t>
            </a:r>
          </a:p>
        </p:txBody>
      </p:sp>
    </p:spTree>
    <p:extLst>
      <p:ext uri="{BB962C8B-B14F-4D97-AF65-F5344CB8AC3E}">
        <p14:creationId xmlns:p14="http://schemas.microsoft.com/office/powerpoint/2010/main" val="434100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39213"/>
            <a:ext cx="10515600" cy="5837750"/>
          </a:xfrm>
        </p:spPr>
        <p:txBody>
          <a:bodyPr/>
          <a:lstStyle/>
          <a:p>
            <a:pPr marL="0" indent="0" algn="just">
              <a:buNone/>
            </a:pPr>
            <a:r>
              <a:rPr lang="en-US" b="1" dirty="0">
                <a:latin typeface="Times New Roman" panose="02020603050405020304" pitchFamily="18" charset="0"/>
                <a:cs typeface="Times New Roman" panose="02020603050405020304" pitchFamily="18" charset="0"/>
              </a:rPr>
              <a:t>4-Direct Connection to the Internet</a:t>
            </a:r>
          </a:p>
          <a:p>
            <a:pPr marL="0" indent="0" algn="just">
              <a:buNone/>
            </a:pPr>
            <a:r>
              <a:rPr lang="en-US" dirty="0">
                <a:latin typeface="Times New Roman" panose="02020603050405020304" pitchFamily="18" charset="0"/>
                <a:cs typeface="Times New Roman" panose="02020603050405020304" pitchFamily="18" charset="0"/>
              </a:rPr>
              <a:t>A large organization or a large corporation can itself become a local ISP and be connected to the Internet. This can be done if the organization or the corporation leases a high-speed WAN from a carrier provider and connects itself to a regional ISP. For example, a large university with several campuses can create an internetwork and then connect the internetwork to the Internet.</a:t>
            </a:r>
          </a:p>
        </p:txBody>
      </p:sp>
    </p:spTree>
    <p:extLst>
      <p:ext uri="{BB962C8B-B14F-4D97-AF65-F5344CB8AC3E}">
        <p14:creationId xmlns:p14="http://schemas.microsoft.com/office/powerpoint/2010/main" val="6290325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TotalTime>
  <Words>1369</Words>
  <Application>Microsoft Office PowerPoint</Application>
  <PresentationFormat>Widescreen</PresentationFormat>
  <Paragraphs>62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 New Roman</vt:lpstr>
      <vt:lpstr>Office Theme</vt:lpstr>
      <vt:lpstr>Third lecture</vt:lpstr>
      <vt:lpstr>Network Types </vt:lpstr>
      <vt:lpstr>PowerPoint Presentation</vt:lpstr>
      <vt:lpstr>PowerPoint Presentation</vt:lpstr>
      <vt:lpstr>2.Wide Area Network </vt:lpstr>
      <vt:lpstr>PowerPoint Presentation</vt:lpstr>
      <vt:lpstr>PowerPoint Presentation</vt:lpstr>
      <vt:lpstr>Internetwork </vt:lpstr>
      <vt:lpstr>3. The Internet </vt:lpstr>
      <vt:lpstr>PowerPoint Presentation</vt:lpstr>
      <vt:lpstr>Accessing the Internet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GT</dc:creator>
  <cp:lastModifiedBy>Ezzulddin Alakkar</cp:lastModifiedBy>
  <cp:revision>14</cp:revision>
  <dcterms:created xsi:type="dcterms:W3CDTF">2023-09-29T22:01:28Z</dcterms:created>
  <dcterms:modified xsi:type="dcterms:W3CDTF">2024-10-19T22:26:06Z</dcterms:modified>
</cp:coreProperties>
</file>