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58" r:id="rId16"/>
    <p:sldId id="259" r:id="rId17"/>
    <p:sldId id="272" r:id="rId18"/>
    <p:sldId id="274" r:id="rId19"/>
    <p:sldId id="275" r:id="rId20"/>
    <p:sldId id="276" r:id="rId21"/>
    <p:sldId id="277" r:id="rId22"/>
    <p:sldId id="278" r:id="rId23"/>
    <p:sldId id="279" r:id="rId24"/>
    <p:sldId id="280" r:id="rId25"/>
    <p:sldId id="281" r:id="rId26"/>
    <p:sldId id="282" r:id="rId27"/>
    <p:sldId id="284" r:id="rId28"/>
    <p:sldId id="283" r:id="rId29"/>
    <p:sldId id="285" r:id="rId30"/>
    <p:sldId id="286" r:id="rId31"/>
    <p:sldId id="287" r:id="rId32"/>
    <p:sldId id="28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7B13D27-40D4-4552-BA0B-186720EAC6A6}"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430748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13D27-40D4-4552-BA0B-186720EAC6A6}"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15650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B13D27-40D4-4552-BA0B-186720EAC6A6}"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4020313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B13D27-40D4-4552-BA0B-186720EAC6A6}"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2937141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7B13D27-40D4-4552-BA0B-186720EAC6A6}" type="datetimeFigureOut">
              <a:rPr lang="en-US" smtClean="0"/>
              <a:t>10/4/2024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3536917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B13D27-40D4-4552-BA0B-186720EAC6A6}" type="datetimeFigureOut">
              <a:rPr lang="en-US" smtClean="0"/>
              <a:t>10/4/2024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4157082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13D27-40D4-4552-BA0B-186720EAC6A6}" type="datetimeFigureOut">
              <a:rPr lang="en-US" smtClean="0"/>
              <a:t>10/4/2024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1790454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13D27-40D4-4552-BA0B-186720EAC6A6}"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1329189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13D27-40D4-4552-BA0B-186720EAC6A6}"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3780893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13D27-40D4-4552-BA0B-186720EAC6A6}"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719571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13D27-40D4-4552-BA0B-186720EAC6A6}"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87304E-84E7-48A8-B765-7B2C70B51547}" type="slidenum">
              <a:rPr lang="en-US" smtClean="0"/>
              <a:t>‹#›</a:t>
            </a:fld>
            <a:endParaRPr lang="en-US"/>
          </a:p>
        </p:txBody>
      </p:sp>
    </p:spTree>
    <p:extLst>
      <p:ext uri="{BB962C8B-B14F-4D97-AF65-F5344CB8AC3E}">
        <p14:creationId xmlns:p14="http://schemas.microsoft.com/office/powerpoint/2010/main" val="3455602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13D27-40D4-4552-BA0B-186720EAC6A6}" type="datetimeFigureOut">
              <a:rPr lang="en-US" smtClean="0"/>
              <a:t>10/4/2024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87304E-84E7-48A8-B765-7B2C70B51547}" type="slidenum">
              <a:rPr lang="en-US" smtClean="0"/>
              <a:t>‹#›</a:t>
            </a:fld>
            <a:endParaRPr lang="en-US"/>
          </a:p>
        </p:txBody>
      </p:sp>
    </p:spTree>
    <p:extLst>
      <p:ext uri="{BB962C8B-B14F-4D97-AF65-F5344CB8AC3E}">
        <p14:creationId xmlns:p14="http://schemas.microsoft.com/office/powerpoint/2010/main" val="294234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48231"/>
            <a:ext cx="9144000" cy="1327356"/>
          </a:xfrm>
        </p:spPr>
        <p:txBody>
          <a:bodyPr>
            <a:normAutofit/>
          </a:bodyPr>
          <a:lstStyle/>
          <a:p>
            <a:r>
              <a:rPr lang="en-US" sz="4000" b="1" dirty="0">
                <a:latin typeface="Times New Roman" panose="02020603050405020304" pitchFamily="18" charset="0"/>
                <a:cs typeface="Times New Roman" panose="02020603050405020304" pitchFamily="18" charset="0"/>
              </a:rPr>
              <a:t>Fourth lecture</a:t>
            </a:r>
          </a:p>
        </p:txBody>
      </p:sp>
    </p:spTree>
    <p:extLst>
      <p:ext uri="{BB962C8B-B14F-4D97-AF65-F5344CB8AC3E}">
        <p14:creationId xmlns:p14="http://schemas.microsoft.com/office/powerpoint/2010/main" val="1805290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257197"/>
          </a:xfrm>
        </p:spPr>
        <p:txBody>
          <a:bodyPr>
            <a:normAutofit/>
          </a:bodyPr>
          <a:lstStyle/>
          <a:p>
            <a:r>
              <a:rPr lang="en-US" sz="3200" dirty="0">
                <a:latin typeface="Times New Roman" panose="02020603050405020304" pitchFamily="18" charset="0"/>
                <a:cs typeface="Times New Roman" panose="02020603050405020304" pitchFamily="18" charset="0"/>
              </a:rPr>
              <a:t>Protocol layering</a:t>
            </a:r>
            <a:br>
              <a:rPr lang="en-US"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06909" y="1917290"/>
            <a:ext cx="10515600" cy="3775587"/>
          </a:xfrm>
        </p:spPr>
        <p:txBody>
          <a:bodyPr>
            <a:normAutofit/>
          </a:bodyPr>
          <a:lstStyle/>
          <a:p>
            <a:pPr marL="0" indent="236538" algn="just">
              <a:buNone/>
            </a:pPr>
            <a:r>
              <a:rPr lang="en-US" sz="3200" dirty="0">
                <a:latin typeface="Times New Roman" panose="02020603050405020304" pitchFamily="18" charset="0"/>
                <a:cs typeface="Times New Roman" panose="02020603050405020304" pitchFamily="18" charset="0"/>
              </a:rPr>
              <a:t>In data communication and networking, a  protocol defines the rules that both the sender and receiver and all intermediate devices need to follow to be able to communicate effectively. When communication is simple,  we may need only one simple protocol; when communication is complex, we may need to divide the task between different layers, in which case we need a protocol at each layer or protocol layering</a:t>
            </a:r>
            <a:r>
              <a:rPr lang="en-US" sz="3200" dirty="0"/>
              <a:t>.</a:t>
            </a:r>
          </a:p>
        </p:txBody>
      </p:sp>
    </p:spTree>
    <p:extLst>
      <p:ext uri="{BB962C8B-B14F-4D97-AF65-F5344CB8AC3E}">
        <p14:creationId xmlns:p14="http://schemas.microsoft.com/office/powerpoint/2010/main" val="2773726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23017"/>
          </a:xfrm>
        </p:spPr>
        <p:txBody>
          <a:bodyPr>
            <a:normAutofit/>
          </a:bodyPr>
          <a:lstStyle/>
          <a:p>
            <a:r>
              <a:rPr lang="en-US" sz="3600" b="1" dirty="0">
                <a:latin typeface="Times New Roman" panose="02020603050405020304" pitchFamily="18" charset="0"/>
                <a:cs typeface="Times New Roman" panose="02020603050405020304" pitchFamily="18" charset="0"/>
              </a:rPr>
              <a:t>The OSI Model</a:t>
            </a:r>
          </a:p>
        </p:txBody>
      </p:sp>
      <p:sp>
        <p:nvSpPr>
          <p:cNvPr id="3" name="Content Placeholder 2"/>
          <p:cNvSpPr>
            <a:spLocks noGrp="1"/>
          </p:cNvSpPr>
          <p:nvPr>
            <p:ph idx="1"/>
          </p:nvPr>
        </p:nvSpPr>
        <p:spPr>
          <a:xfrm>
            <a:off x="545690" y="988142"/>
            <a:ext cx="11415252" cy="5471652"/>
          </a:xfrm>
        </p:spPr>
        <p:txBody>
          <a:bodyPr>
            <a:noAutofit/>
          </a:bodyPr>
          <a:lstStyle/>
          <a:p>
            <a:pPr marL="0" indent="236538" algn="just">
              <a:lnSpc>
                <a:spcPct val="120000"/>
              </a:lnSpc>
              <a:buNone/>
            </a:pPr>
            <a:r>
              <a:rPr lang="en-US" sz="2000" dirty="0"/>
              <a:t> </a:t>
            </a:r>
            <a:r>
              <a:rPr lang="en-US" sz="2400" dirty="0">
                <a:latin typeface="Times New Roman" panose="02020603050405020304" pitchFamily="18" charset="0"/>
                <a:cs typeface="Times New Roman" panose="02020603050405020304" pitchFamily="18" charset="0"/>
              </a:rPr>
              <a:t>Established in 1947, </a:t>
            </a:r>
            <a:r>
              <a:rPr lang="en-US" sz="2400" dirty="0">
                <a:solidFill>
                  <a:srgbClr val="C00000"/>
                </a:solidFill>
                <a:latin typeface="Times New Roman" panose="02020603050405020304" pitchFamily="18" charset="0"/>
                <a:cs typeface="Times New Roman" panose="02020603050405020304" pitchFamily="18" charset="0"/>
              </a:rPr>
              <a:t>the  International Organization for Standardization (ISO) </a:t>
            </a:r>
            <a:r>
              <a:rPr lang="en-US" sz="2400" dirty="0">
                <a:latin typeface="Times New Roman" panose="02020603050405020304" pitchFamily="18" charset="0"/>
                <a:cs typeface="Times New Roman" panose="02020603050405020304" pitchFamily="18" charset="0"/>
              </a:rPr>
              <a:t>is a multinational body dedicated to worldwide agreement on international standards. Almost three-fourths of the countries in the world are represented in the ISO. An ISO standard that covers all aspects of network communications is the </a:t>
            </a:r>
            <a:r>
              <a:rPr lang="en-US" sz="2400" dirty="0">
                <a:solidFill>
                  <a:srgbClr val="C00000"/>
                </a:solidFill>
                <a:latin typeface="Times New Roman" panose="02020603050405020304" pitchFamily="18" charset="0"/>
                <a:cs typeface="Times New Roman" panose="02020603050405020304" pitchFamily="18" charset="0"/>
              </a:rPr>
              <a:t>Open Systems Interconnection (OSI)  model</a:t>
            </a:r>
            <a:r>
              <a:rPr lang="en-US" sz="2400" dirty="0">
                <a:latin typeface="Times New Roman" panose="02020603050405020304" pitchFamily="18" charset="0"/>
                <a:cs typeface="Times New Roman" panose="02020603050405020304" pitchFamily="18" charset="0"/>
              </a:rPr>
              <a:t>. It was first introduced in the late 1970s.</a:t>
            </a:r>
          </a:p>
          <a:p>
            <a:pPr marL="0" indent="236538" algn="just">
              <a:lnSpc>
                <a:spcPct val="120000"/>
              </a:lnSpc>
              <a:buNone/>
            </a:pPr>
            <a:r>
              <a:rPr lang="en-US" sz="2400" dirty="0">
                <a:latin typeface="Times New Roman" panose="02020603050405020304" pitchFamily="18" charset="0"/>
                <a:cs typeface="Times New Roman" panose="02020603050405020304" pitchFamily="18" charset="0"/>
              </a:rPr>
              <a:t>An </a:t>
            </a:r>
            <a:r>
              <a:rPr lang="en-US" sz="2400" dirty="0">
                <a:solidFill>
                  <a:srgbClr val="C00000"/>
                </a:solidFill>
                <a:latin typeface="Times New Roman" panose="02020603050405020304" pitchFamily="18" charset="0"/>
                <a:cs typeface="Times New Roman" panose="02020603050405020304" pitchFamily="18" charset="0"/>
              </a:rPr>
              <a:t>open system </a:t>
            </a:r>
            <a:r>
              <a:rPr lang="en-US" sz="2400" dirty="0">
                <a:solidFill>
                  <a:schemeClr val="accent1">
                    <a:lumMod val="75000"/>
                  </a:schemeClr>
                </a:solidFill>
                <a:latin typeface="Times New Roman" panose="02020603050405020304" pitchFamily="18" charset="0"/>
                <a:cs typeface="Times New Roman" panose="02020603050405020304" pitchFamily="18" charset="0"/>
              </a:rPr>
              <a:t>is a set of protocols that allows any two different systems to communicate regardless of their underlying architecture</a:t>
            </a:r>
            <a:r>
              <a:rPr lang="en-US" sz="2400" dirty="0">
                <a:latin typeface="Times New Roman" panose="02020603050405020304" pitchFamily="18" charset="0"/>
                <a:cs typeface="Times New Roman" panose="02020603050405020304" pitchFamily="18" charset="0"/>
              </a:rPr>
              <a:t>. </a:t>
            </a:r>
          </a:p>
          <a:p>
            <a:pPr marL="0" indent="236538" algn="just">
              <a:lnSpc>
                <a:spcPct val="120000"/>
              </a:lnSpc>
              <a:buNone/>
            </a:pPr>
            <a:r>
              <a:rPr lang="en-US" sz="2400" dirty="0">
                <a:latin typeface="Times New Roman" panose="02020603050405020304" pitchFamily="18" charset="0"/>
                <a:cs typeface="Times New Roman" panose="02020603050405020304" pitchFamily="18" charset="0"/>
              </a:rPr>
              <a:t>The purpose of the OSI model is to show how to facilitate communication between different systems without requiring changes to the logic of the underlying hardware and software. The  OSI model is not a  protocol; it is a model for understanding and designing a network architecture that is flexible, robust, and interoperable. The OSI model was intended to be the basis for the creation of the protocols .</a:t>
            </a:r>
          </a:p>
        </p:txBody>
      </p:sp>
    </p:spTree>
    <p:extLst>
      <p:ext uri="{BB962C8B-B14F-4D97-AF65-F5344CB8AC3E}">
        <p14:creationId xmlns:p14="http://schemas.microsoft.com/office/powerpoint/2010/main" val="4284350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6697"/>
            <a:ext cx="10515600" cy="5690266"/>
          </a:xfrm>
          <a:ln>
            <a:solidFill>
              <a:schemeClr val="accent2">
                <a:lumMod val="60000"/>
                <a:lumOff val="40000"/>
              </a:schemeClr>
            </a:solidFill>
          </a:ln>
          <a:effectLst>
            <a:outerShdw blurRad="50800" dist="50800" dir="5400000" algn="ctr" rotWithShape="0">
              <a:schemeClr val="bg1"/>
            </a:outerShdw>
          </a:effectLst>
        </p:spPr>
        <p:txBody>
          <a:bodyPr/>
          <a:lstStyle/>
          <a:p>
            <a:pPr marL="0" indent="0" algn="ctr">
              <a:buNone/>
            </a:pPr>
            <a:r>
              <a:rPr lang="en-US" b="1" dirty="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ISO is the organization; OSI is the model.</a:t>
            </a:r>
          </a:p>
          <a:p>
            <a:pPr marL="0" indent="280988" algn="just">
              <a:buNone/>
            </a:pPr>
            <a:r>
              <a:rPr lang="en-US" sz="2400" dirty="0">
                <a:latin typeface="Times New Roman" panose="02020603050405020304" pitchFamily="18" charset="0"/>
                <a:cs typeface="Times New Roman" panose="02020603050405020304" pitchFamily="18" charset="0"/>
              </a:rPr>
              <a:t>The OSI model is a layered framework for the design of network systems that allows communication between all types of computer systems. It consists of seven separate but related layers, each of which defines a part of the process of moving information across a network (see Figure 1). </a:t>
            </a:r>
          </a:p>
          <a:p>
            <a:pPr marL="0" indent="0" algn="just">
              <a:buNone/>
            </a:pPr>
            <a:endParaRPr lang="en-US" dirty="0"/>
          </a:p>
        </p:txBody>
      </p:sp>
      <p:cxnSp>
        <p:nvCxnSpPr>
          <p:cNvPr id="5" name="Straight Arrow Connector 4"/>
          <p:cNvCxnSpPr/>
          <p:nvPr/>
        </p:nvCxnSpPr>
        <p:spPr>
          <a:xfrm>
            <a:off x="1946787" y="707923"/>
            <a:ext cx="825910" cy="0"/>
          </a:xfrm>
          <a:prstGeom prst="straightConnector1">
            <a:avLst/>
          </a:prstGeom>
          <a:ln w="698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9434051" y="825910"/>
            <a:ext cx="786581" cy="0"/>
          </a:xfrm>
          <a:prstGeom prst="straightConnector1">
            <a:avLst/>
          </a:prstGeom>
          <a:ln w="6985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a:stretch>
            <a:fillRect/>
          </a:stretch>
        </p:blipFill>
        <p:spPr>
          <a:xfrm>
            <a:off x="1946787" y="2256504"/>
            <a:ext cx="8273845" cy="4039138"/>
          </a:xfrm>
          <a:prstGeom prst="rect">
            <a:avLst/>
          </a:prstGeom>
        </p:spPr>
      </p:pic>
      <p:sp>
        <p:nvSpPr>
          <p:cNvPr id="10" name="Rectangle 9"/>
          <p:cNvSpPr/>
          <p:nvPr/>
        </p:nvSpPr>
        <p:spPr>
          <a:xfrm>
            <a:off x="4978141" y="6160944"/>
            <a:ext cx="2685543"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Figure 1 The OSI model</a:t>
            </a:r>
          </a:p>
        </p:txBody>
      </p:sp>
    </p:spTree>
    <p:extLst>
      <p:ext uri="{BB962C8B-B14F-4D97-AF65-F5344CB8AC3E}">
        <p14:creationId xmlns:p14="http://schemas.microsoft.com/office/powerpoint/2010/main" val="3780710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2010"/>
          </a:xfrm>
        </p:spPr>
        <p:txBody>
          <a:bodyPr>
            <a:normAutofit/>
          </a:bodyPr>
          <a:lstStyle/>
          <a:p>
            <a:r>
              <a:rPr lang="en-US" sz="3600" b="1" dirty="0">
                <a:latin typeface="Times New Roman"/>
                <a:ea typeface="Calibri"/>
              </a:rPr>
              <a:t>Layered Architecture</a:t>
            </a:r>
            <a:endParaRPr lang="en-US" sz="3600" dirty="0"/>
          </a:p>
        </p:txBody>
      </p:sp>
      <p:sp>
        <p:nvSpPr>
          <p:cNvPr id="3" name="Content Placeholder 2"/>
          <p:cNvSpPr>
            <a:spLocks noGrp="1"/>
          </p:cNvSpPr>
          <p:nvPr>
            <p:ph idx="1"/>
          </p:nvPr>
        </p:nvSpPr>
        <p:spPr>
          <a:xfrm>
            <a:off x="838199" y="1047136"/>
            <a:ext cx="10945761" cy="5129827"/>
          </a:xfrm>
        </p:spPr>
        <p:txBody>
          <a:bodyPr>
            <a:normAutofit fontScale="77500" lnSpcReduction="20000"/>
          </a:bodyPr>
          <a:lstStyle/>
          <a:p>
            <a:r>
              <a:rPr lang="en-US" dirty="0">
                <a:latin typeface="Times New Roman" panose="02020603050405020304" pitchFamily="18" charset="0"/>
                <a:cs typeface="Times New Roman" panose="02020603050405020304" pitchFamily="18" charset="0"/>
              </a:rPr>
              <a:t>Figure below  shows the layers involved when a message is sent from </a:t>
            </a:r>
            <a:r>
              <a:rPr lang="en-US" dirty="0">
                <a:solidFill>
                  <a:schemeClr val="accent1">
                    <a:lumMod val="75000"/>
                  </a:schemeClr>
                </a:solidFill>
                <a:latin typeface="Times New Roman" panose="02020603050405020304" pitchFamily="18" charset="0"/>
                <a:cs typeface="Times New Roman" panose="02020603050405020304" pitchFamily="18" charset="0"/>
              </a:rPr>
              <a:t>device A</a:t>
            </a:r>
            <a:r>
              <a:rPr lang="en-US" dirty="0">
                <a:latin typeface="Times New Roman" panose="02020603050405020304" pitchFamily="18" charset="0"/>
                <a:cs typeface="Times New Roman" panose="02020603050405020304" pitchFamily="18" charset="0"/>
              </a:rPr>
              <a:t> to </a:t>
            </a:r>
            <a:r>
              <a:rPr lang="en-US" dirty="0">
                <a:solidFill>
                  <a:schemeClr val="accent1">
                    <a:lumMod val="75000"/>
                  </a:schemeClr>
                </a:solidFill>
                <a:latin typeface="Times New Roman" panose="02020603050405020304" pitchFamily="18" charset="0"/>
                <a:cs typeface="Times New Roman" panose="02020603050405020304" pitchFamily="18" charset="0"/>
              </a:rPr>
              <a:t>device B</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As the message travels from A to B, it may pass through many  </a:t>
            </a:r>
            <a:r>
              <a:rPr lang="en-US" dirty="0">
                <a:highlight>
                  <a:srgbClr val="FFFF00"/>
                </a:highlight>
                <a:latin typeface="Times New Roman" panose="02020603050405020304" pitchFamily="18" charset="0"/>
                <a:cs typeface="Times New Roman" panose="02020603050405020304" pitchFamily="18" charset="0"/>
              </a:rPr>
              <a:t>intermediate nodes</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These </a:t>
            </a:r>
            <a:r>
              <a:rPr lang="en-US" dirty="0">
                <a:highlight>
                  <a:srgbClr val="FFFF00"/>
                </a:highlight>
                <a:latin typeface="Times New Roman" panose="02020603050405020304" pitchFamily="18" charset="0"/>
                <a:cs typeface="Times New Roman" panose="02020603050405020304" pitchFamily="18" charset="0"/>
              </a:rPr>
              <a:t>intermediate nodes</a:t>
            </a:r>
            <a:r>
              <a:rPr lang="en-US" dirty="0">
                <a:latin typeface="Times New Roman" panose="02020603050405020304" pitchFamily="18" charset="0"/>
                <a:cs typeface="Times New Roman" panose="02020603050405020304" pitchFamily="18" charset="0"/>
              </a:rPr>
              <a:t> usually </a:t>
            </a:r>
            <a:r>
              <a:rPr lang="en-US" b="1" u="sng" dirty="0">
                <a:latin typeface="Times New Roman" panose="02020603050405020304" pitchFamily="18" charset="0"/>
                <a:cs typeface="Times New Roman" panose="02020603050405020304" pitchFamily="18" charset="0"/>
              </a:rPr>
              <a:t>involve only the </a:t>
            </a:r>
            <a:r>
              <a:rPr lang="en-US" b="1" u="sng" dirty="0">
                <a:solidFill>
                  <a:srgbClr val="00B0F0"/>
                </a:solidFill>
                <a:latin typeface="Times New Roman" panose="02020603050405020304" pitchFamily="18" charset="0"/>
                <a:cs typeface="Times New Roman" panose="02020603050405020304" pitchFamily="18" charset="0"/>
              </a:rPr>
              <a:t>first three layers </a:t>
            </a:r>
            <a:r>
              <a:rPr lang="en-US" b="1" u="sng" dirty="0">
                <a:latin typeface="Times New Roman" panose="02020603050405020304" pitchFamily="18" charset="0"/>
                <a:cs typeface="Times New Roman" panose="02020603050405020304" pitchFamily="18" charset="0"/>
              </a:rPr>
              <a:t>of the OSI model</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Device A</a:t>
            </a:r>
            <a:r>
              <a:rPr lang="en-US" dirty="0">
                <a:latin typeface="Times New Roman" panose="02020603050405020304" pitchFamily="18" charset="0"/>
                <a:cs typeface="Times New Roman" panose="02020603050405020304" pitchFamily="18" charset="0"/>
              </a:rPr>
              <a:t> sends a message to </a:t>
            </a:r>
            <a:r>
              <a:rPr lang="en-US" dirty="0">
                <a:solidFill>
                  <a:schemeClr val="accent1">
                    <a:lumMod val="75000"/>
                  </a:schemeClr>
                </a:solidFill>
                <a:latin typeface="Times New Roman" panose="02020603050405020304" pitchFamily="18" charset="0"/>
                <a:cs typeface="Times New Roman" panose="02020603050405020304" pitchFamily="18" charset="0"/>
              </a:rPr>
              <a:t>device B</a:t>
            </a:r>
            <a:r>
              <a:rPr lang="en-US" dirty="0">
                <a:latin typeface="Times New Roman" panose="02020603050405020304" pitchFamily="18" charset="0"/>
                <a:cs typeface="Times New Roman" panose="02020603050405020304" pitchFamily="18" charset="0"/>
              </a:rPr>
              <a:t> (through intermediate nodes). </a:t>
            </a:r>
          </a:p>
          <a:p>
            <a:r>
              <a:rPr lang="en-US" dirty="0">
                <a:latin typeface="Times New Roman" panose="02020603050405020304" pitchFamily="18" charset="0"/>
                <a:cs typeface="Times New Roman" panose="02020603050405020304" pitchFamily="18" charset="0"/>
              </a:rPr>
              <a:t>At the </a:t>
            </a:r>
            <a:r>
              <a:rPr lang="en-US" dirty="0">
                <a:solidFill>
                  <a:srgbClr val="FFC000"/>
                </a:solidFill>
                <a:latin typeface="Times New Roman" panose="02020603050405020304" pitchFamily="18" charset="0"/>
                <a:cs typeface="Times New Roman" panose="02020603050405020304" pitchFamily="18" charset="0"/>
              </a:rPr>
              <a:t>sending site</a:t>
            </a:r>
            <a:r>
              <a:rPr lang="en-US" dirty="0">
                <a:latin typeface="Times New Roman" panose="02020603050405020304" pitchFamily="18" charset="0"/>
                <a:cs typeface="Times New Roman" panose="02020603050405020304" pitchFamily="18" charset="0"/>
              </a:rPr>
              <a:t>, the message is moved </a:t>
            </a:r>
            <a:r>
              <a:rPr lang="en-US" dirty="0">
                <a:solidFill>
                  <a:srgbClr val="FFC000"/>
                </a:solidFill>
                <a:latin typeface="Times New Roman" panose="02020603050405020304" pitchFamily="18" charset="0"/>
                <a:cs typeface="Times New Roman" panose="02020603050405020304" pitchFamily="18" charset="0"/>
              </a:rPr>
              <a:t>down from layer 7 to layer 1</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At layer 1 (</a:t>
            </a:r>
            <a:r>
              <a:rPr lang="en-US" dirty="0">
                <a:solidFill>
                  <a:srgbClr val="00B050"/>
                </a:solidFill>
                <a:latin typeface="Times New Roman" panose="02020603050405020304" pitchFamily="18" charset="0"/>
                <a:cs typeface="Times New Roman" panose="02020603050405020304" pitchFamily="18" charset="0"/>
              </a:rPr>
              <a:t>physical layer</a:t>
            </a:r>
            <a:r>
              <a:rPr lang="en-US" dirty="0">
                <a:latin typeface="Times New Roman" panose="02020603050405020304" pitchFamily="18" charset="0"/>
                <a:cs typeface="Times New Roman" panose="02020603050405020304" pitchFamily="18" charset="0"/>
              </a:rPr>
              <a:t>) the entire package is converted to a form that can be transferred to the receiving site. </a:t>
            </a:r>
          </a:p>
          <a:p>
            <a:r>
              <a:rPr lang="en-US" dirty="0">
                <a:latin typeface="Times New Roman" panose="02020603050405020304" pitchFamily="18" charset="0"/>
                <a:cs typeface="Times New Roman" panose="02020603050405020304" pitchFamily="18" charset="0"/>
              </a:rPr>
              <a:t>At the </a:t>
            </a:r>
            <a:r>
              <a:rPr lang="en-US" dirty="0">
                <a:solidFill>
                  <a:srgbClr val="FF0000"/>
                </a:solidFill>
                <a:latin typeface="Times New Roman" panose="02020603050405020304" pitchFamily="18" charset="0"/>
                <a:cs typeface="Times New Roman" panose="02020603050405020304" pitchFamily="18" charset="0"/>
              </a:rPr>
              <a:t>receiving site</a:t>
            </a:r>
            <a:r>
              <a:rPr lang="en-US" dirty="0">
                <a:latin typeface="Times New Roman" panose="02020603050405020304" pitchFamily="18" charset="0"/>
                <a:cs typeface="Times New Roman" panose="02020603050405020304" pitchFamily="18" charset="0"/>
              </a:rPr>
              <a:t>, the message is moved </a:t>
            </a:r>
            <a:r>
              <a:rPr lang="en-US" dirty="0">
                <a:solidFill>
                  <a:srgbClr val="FF0000"/>
                </a:solidFill>
                <a:latin typeface="Times New Roman" panose="02020603050405020304" pitchFamily="18" charset="0"/>
                <a:cs typeface="Times New Roman" panose="02020603050405020304" pitchFamily="18" charset="0"/>
              </a:rPr>
              <a:t>up from layer 1 to layer 7</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dirty="0">
                <a:latin typeface="Times New Roman" pitchFamily="18" charset="0"/>
                <a:cs typeface="Times New Roman" pitchFamily="18" charset="0"/>
              </a:rPr>
              <a:t>The passing of the data and network information </a:t>
            </a:r>
            <a:r>
              <a:rPr lang="en-US" b="1" i="1" dirty="0">
                <a:effectLst>
                  <a:outerShdw blurRad="38100" dist="38100" dir="2700000" algn="tl">
                    <a:srgbClr val="000000">
                      <a:alpha val="43137"/>
                    </a:srgbClr>
                  </a:outerShdw>
                </a:effectLst>
                <a:latin typeface="Times New Roman" pitchFamily="18" charset="0"/>
                <a:cs typeface="Times New Roman" pitchFamily="18" charset="0"/>
              </a:rPr>
              <a:t>down</a:t>
            </a:r>
            <a:r>
              <a:rPr lang="en-US" dirty="0">
                <a:effectLst>
                  <a:outerShdw blurRad="38100" dist="38100" dir="2700000" algn="tl">
                    <a:srgbClr val="000000">
                      <a:alpha val="43137"/>
                    </a:srgbClr>
                  </a:outerShdw>
                </a:effectLst>
                <a:latin typeface="Times New Roman" pitchFamily="18" charset="0"/>
                <a:cs typeface="Times New Roman" pitchFamily="18" charset="0"/>
              </a:rPr>
              <a:t> </a:t>
            </a:r>
            <a:r>
              <a:rPr lang="en-US" dirty="0">
                <a:latin typeface="Times New Roman" pitchFamily="18" charset="0"/>
                <a:cs typeface="Times New Roman" pitchFamily="18" charset="0"/>
              </a:rPr>
              <a:t>through the layers of the </a:t>
            </a:r>
            <a:r>
              <a:rPr lang="en-US" b="1" i="1" dirty="0">
                <a:effectLst>
                  <a:outerShdw blurRad="38100" dist="38100" dir="2700000" algn="tl">
                    <a:srgbClr val="000000">
                      <a:alpha val="43137"/>
                    </a:srgbClr>
                  </a:outerShdw>
                </a:effectLst>
                <a:latin typeface="Times New Roman" pitchFamily="18" charset="0"/>
                <a:cs typeface="Times New Roman" pitchFamily="18" charset="0"/>
              </a:rPr>
              <a:t>sending</a:t>
            </a:r>
            <a:r>
              <a:rPr lang="ar-IQ" b="1" i="1" dirty="0">
                <a:effectLst>
                  <a:outerShdw blurRad="38100" dist="38100" dir="2700000" algn="tl">
                    <a:srgbClr val="000000">
                      <a:alpha val="43137"/>
                    </a:srgbClr>
                  </a:outerShdw>
                </a:effectLst>
                <a:latin typeface="Times New Roman" pitchFamily="18" charset="0"/>
                <a:cs typeface="Times New Roman" pitchFamily="18" charset="0"/>
              </a:rPr>
              <a:t> </a:t>
            </a:r>
            <a:r>
              <a:rPr lang="en-US" b="1" i="1" dirty="0">
                <a:effectLst>
                  <a:outerShdw blurRad="38100" dist="38100" dir="2700000" algn="tl">
                    <a:srgbClr val="000000">
                      <a:alpha val="43137"/>
                    </a:srgbClr>
                  </a:outerShdw>
                </a:effectLst>
                <a:latin typeface="Times New Roman" pitchFamily="18" charset="0"/>
                <a:cs typeface="Times New Roman" pitchFamily="18" charset="0"/>
              </a:rPr>
              <a:t>device </a:t>
            </a:r>
            <a:r>
              <a:rPr lang="en-US" dirty="0">
                <a:latin typeface="Times New Roman" pitchFamily="18" charset="0"/>
                <a:cs typeface="Times New Roman" pitchFamily="18" charset="0"/>
              </a:rPr>
              <a:t>and </a:t>
            </a:r>
            <a:r>
              <a:rPr lang="en-US" b="1" i="1" dirty="0">
                <a:effectLst>
                  <a:outerShdw blurRad="38100" dist="38100" dir="2700000" algn="tl">
                    <a:srgbClr val="000000">
                      <a:alpha val="43137"/>
                    </a:srgbClr>
                  </a:outerShdw>
                </a:effectLst>
                <a:latin typeface="Times New Roman" pitchFamily="18" charset="0"/>
                <a:cs typeface="Times New Roman" pitchFamily="18" charset="0"/>
              </a:rPr>
              <a:t>back up </a:t>
            </a:r>
            <a:r>
              <a:rPr lang="en-US" dirty="0">
                <a:latin typeface="Times New Roman" pitchFamily="18" charset="0"/>
                <a:cs typeface="Times New Roman" pitchFamily="18" charset="0"/>
              </a:rPr>
              <a:t>through the layers of the </a:t>
            </a:r>
            <a:r>
              <a:rPr lang="en-US" b="1" i="1" dirty="0">
                <a:effectLst>
                  <a:outerShdw blurRad="38100" dist="38100" dir="2700000" algn="tl">
                    <a:srgbClr val="000000">
                      <a:alpha val="43137"/>
                    </a:srgbClr>
                  </a:outerShdw>
                </a:effectLst>
                <a:latin typeface="Times New Roman" pitchFamily="18" charset="0"/>
                <a:cs typeface="Times New Roman" pitchFamily="18" charset="0"/>
              </a:rPr>
              <a:t>receiving device</a:t>
            </a:r>
            <a:r>
              <a:rPr lang="en-US" dirty="0">
                <a:latin typeface="Times New Roman" pitchFamily="18" charset="0"/>
                <a:cs typeface="Times New Roman" pitchFamily="18" charset="0"/>
              </a:rPr>
              <a:t> is made possible by an </a:t>
            </a:r>
            <a:r>
              <a:rPr lang="en-US" b="1" dirty="0">
                <a:solidFill>
                  <a:srgbClr val="0000FF"/>
                </a:solidFill>
                <a:latin typeface="Times New Roman" pitchFamily="18" charset="0"/>
                <a:cs typeface="Times New Roman" pitchFamily="18" charset="0"/>
              </a:rPr>
              <a:t>interface </a:t>
            </a:r>
            <a:r>
              <a:rPr lang="en-US" b="1" i="1" dirty="0">
                <a:effectLst>
                  <a:outerShdw blurRad="38100" dist="38100" dir="2700000" algn="tl">
                    <a:srgbClr val="000000">
                      <a:alpha val="43137"/>
                    </a:srgbClr>
                  </a:outerShdw>
                </a:effectLst>
                <a:latin typeface="Times New Roman" pitchFamily="18" charset="0"/>
                <a:cs typeface="Times New Roman" pitchFamily="18" charset="0"/>
              </a:rPr>
              <a:t>between each pair of adjacent layers. </a:t>
            </a:r>
          </a:p>
          <a:p>
            <a:endParaRPr lang="en-US" b="1" i="1" dirty="0">
              <a:effectLst>
                <a:outerShdw blurRad="38100" dist="38100" dir="2700000" algn="tl">
                  <a:srgbClr val="000000">
                    <a:alpha val="43137"/>
                  </a:srgbClr>
                </a:outerShdw>
              </a:effectLst>
              <a:latin typeface="Times New Roman" pitchFamily="18" charset="0"/>
              <a:cs typeface="Times New Roman" pitchFamily="18" charset="0"/>
            </a:endParaRPr>
          </a:p>
          <a:p>
            <a:r>
              <a:rPr lang="en-US" dirty="0">
                <a:latin typeface="Times New Roman" pitchFamily="18" charset="0"/>
                <a:cs typeface="Times New Roman" pitchFamily="18" charset="0"/>
              </a:rPr>
              <a:t>The term “</a:t>
            </a:r>
            <a:r>
              <a:rPr lang="en-US" b="1" dirty="0">
                <a:solidFill>
                  <a:srgbClr val="0000FF"/>
                </a:solidFill>
                <a:latin typeface="Times New Roman" pitchFamily="18" charset="0"/>
                <a:cs typeface="Times New Roman" pitchFamily="18" charset="0"/>
              </a:rPr>
              <a:t>interface</a:t>
            </a:r>
            <a:r>
              <a:rPr lang="en-US" dirty="0">
                <a:latin typeface="Times New Roman" panose="02020603050405020304" pitchFamily="18" charset="0"/>
                <a:cs typeface="Times New Roman" panose="02020603050405020304" pitchFamily="18" charset="0"/>
              </a:rPr>
              <a:t>” is  a generic meaning refers to connecting just about anything together</a:t>
            </a:r>
          </a:p>
          <a:p>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8625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199"/>
            <a:ext cx="11872452" cy="6191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5133725" y="6268064"/>
            <a:ext cx="2896177" cy="461665"/>
          </a:xfrm>
          <a:prstGeom prst="rect">
            <a:avLst/>
          </a:prstGeom>
        </p:spPr>
        <p:txBody>
          <a:bodyPr wrap="none">
            <a:spAutoFit/>
          </a:bodyPr>
          <a:lstStyle/>
          <a:p>
            <a:r>
              <a:rPr lang="en-US" sz="2400" dirty="0">
                <a:latin typeface="Times New Roman"/>
              </a:rPr>
              <a:t>Figure 2    </a:t>
            </a:r>
            <a:r>
              <a:rPr lang="en-US" sz="2400" i="1" dirty="0">
                <a:latin typeface="Times New Roman"/>
              </a:rPr>
              <a:t>OSI layers</a:t>
            </a:r>
            <a:endParaRPr lang="en-US" sz="2400" dirty="0">
              <a:latin typeface="Times New Roman"/>
            </a:endParaRPr>
          </a:p>
        </p:txBody>
      </p:sp>
    </p:spTree>
    <p:extLst>
      <p:ext uri="{BB962C8B-B14F-4D97-AF65-F5344CB8AC3E}">
        <p14:creationId xmlns:p14="http://schemas.microsoft.com/office/powerpoint/2010/main" val="2877556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60785"/>
          </a:xfrm>
        </p:spPr>
        <p:txBody>
          <a:bodyPr>
            <a:normAutofit fontScale="90000"/>
          </a:bodyPr>
          <a:lstStyle/>
          <a:p>
            <a:r>
              <a:rPr lang="en-US" sz="3600" b="1" dirty="0">
                <a:latin typeface="Times New Roman"/>
                <a:ea typeface="Calibri"/>
              </a:rPr>
              <a:t>Organization of the Layers</a:t>
            </a:r>
            <a:endParaRPr lang="en-US" sz="3600" dirty="0"/>
          </a:p>
        </p:txBody>
      </p:sp>
      <p:sp>
        <p:nvSpPr>
          <p:cNvPr id="3" name="Content Placeholder 2"/>
          <p:cNvSpPr>
            <a:spLocks noGrp="1"/>
          </p:cNvSpPr>
          <p:nvPr>
            <p:ph idx="1"/>
          </p:nvPr>
        </p:nvSpPr>
        <p:spPr>
          <a:xfrm>
            <a:off x="838200" y="1091381"/>
            <a:ext cx="10515600" cy="5085582"/>
          </a:xfrm>
        </p:spPr>
        <p:txBody>
          <a:bodyPr>
            <a:normAutofit fontScale="77500" lnSpcReduction="20000"/>
          </a:bodyPr>
          <a:lstStyle/>
          <a:p>
            <a:r>
              <a:rPr lang="en-US" dirty="0">
                <a:latin typeface="Times New Roman" pitchFamily="18" charset="0"/>
                <a:cs typeface="Times New Roman" pitchFamily="18" charset="0"/>
              </a:rPr>
              <a:t>The seven layers can be thought of as belonging to three subgroups. </a:t>
            </a:r>
            <a:endParaRPr lang="ar-IQ" dirty="0">
              <a:latin typeface="Times New Roman" pitchFamily="18" charset="0"/>
              <a:cs typeface="Times New Roman" pitchFamily="18" charset="0"/>
            </a:endParaRPr>
          </a:p>
          <a:p>
            <a:endParaRPr lang="ar-IQ" sz="1600" b="1" dirty="0">
              <a:latin typeface="Times New Roman" pitchFamily="18" charset="0"/>
              <a:cs typeface="Times New Roman" pitchFamily="18" charset="0"/>
            </a:endParaRPr>
          </a:p>
          <a:p>
            <a:pPr algn="just"/>
            <a:r>
              <a:rPr lang="en-US" b="1" dirty="0">
                <a:latin typeface="Times New Roman" pitchFamily="18" charset="0"/>
                <a:cs typeface="Times New Roman" pitchFamily="18" charset="0"/>
              </a:rPr>
              <a:t>Layers 1, 2, and 3</a:t>
            </a:r>
            <a:r>
              <a:rPr lang="en-US" dirty="0">
                <a:latin typeface="Times New Roman" pitchFamily="18" charset="0"/>
                <a:cs typeface="Times New Roman" pitchFamily="18" charset="0"/>
              </a:rPr>
              <a:t>—</a:t>
            </a:r>
            <a:r>
              <a:rPr lang="en-US" dirty="0">
                <a:solidFill>
                  <a:srgbClr val="0000FF"/>
                </a:solidFill>
                <a:latin typeface="Times New Roman" pitchFamily="18" charset="0"/>
                <a:cs typeface="Times New Roman" pitchFamily="18" charset="0"/>
              </a:rPr>
              <a:t>physical, data link, and network</a:t>
            </a:r>
            <a:r>
              <a:rPr lang="en-US" dirty="0">
                <a:latin typeface="Times New Roman" pitchFamily="18" charset="0"/>
                <a:cs typeface="Times New Roman" pitchFamily="18" charset="0"/>
              </a:rPr>
              <a:t>—</a:t>
            </a:r>
            <a:r>
              <a:rPr lang="en-US" b="1" i="1" u="sng" dirty="0">
                <a:highlight>
                  <a:srgbClr val="FFFF00"/>
                </a:highlight>
                <a:latin typeface="Times New Roman" pitchFamily="18" charset="0"/>
                <a:cs typeface="Times New Roman" pitchFamily="18" charset="0"/>
              </a:rPr>
              <a:t>are the network support layers</a:t>
            </a:r>
            <a:r>
              <a:rPr lang="en-US" dirty="0">
                <a:latin typeface="Times New Roman" pitchFamily="18" charset="0"/>
                <a:cs typeface="Times New Roman" pitchFamily="18" charset="0"/>
              </a:rPr>
              <a:t>; they </a:t>
            </a:r>
            <a:r>
              <a:rPr lang="en-US" i="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deal with the physical aspects of moving data from one device to another </a:t>
            </a:r>
            <a:r>
              <a:rPr lang="en-US" dirty="0">
                <a:latin typeface="Times New Roman" pitchFamily="18" charset="0"/>
                <a:cs typeface="Times New Roman" pitchFamily="18" charset="0"/>
              </a:rPr>
              <a:t>(such as </a:t>
            </a:r>
            <a:r>
              <a:rPr lang="en-US" b="1" dirty="0">
                <a:latin typeface="Times New Roman" pitchFamily="18" charset="0"/>
                <a:cs typeface="Times New Roman" pitchFamily="18" charset="0"/>
              </a:rPr>
              <a:t>electrical specifications, physical connections, physical addressing, and transport timing and reliability</a:t>
            </a:r>
            <a:r>
              <a:rPr lang="en-US" dirty="0">
                <a:latin typeface="Times New Roman" pitchFamily="18" charset="0"/>
                <a:cs typeface="Times New Roman" pitchFamily="18" charset="0"/>
              </a:rPr>
              <a:t>).</a:t>
            </a:r>
          </a:p>
          <a:p>
            <a:pPr algn="just"/>
            <a:endParaRPr lang="en-US" dirty="0">
              <a:latin typeface="Times New Roman" pitchFamily="18" charset="0"/>
              <a:cs typeface="Times New Roman" pitchFamily="18" charset="0"/>
            </a:endParaRPr>
          </a:p>
          <a:p>
            <a:pPr algn="just"/>
            <a:r>
              <a:rPr lang="en-US" b="1" dirty="0">
                <a:latin typeface="Times New Roman" pitchFamily="18" charset="0"/>
                <a:cs typeface="Times New Roman" pitchFamily="18" charset="0"/>
              </a:rPr>
              <a:t>Layers 5, 6, and 7</a:t>
            </a:r>
            <a:r>
              <a:rPr lang="en-US" dirty="0">
                <a:latin typeface="Times New Roman" pitchFamily="18" charset="0"/>
                <a:cs typeface="Times New Roman" pitchFamily="18" charset="0"/>
              </a:rPr>
              <a:t>—</a:t>
            </a:r>
            <a:r>
              <a:rPr lang="en-US" dirty="0">
                <a:solidFill>
                  <a:srgbClr val="0000FF"/>
                </a:solidFill>
                <a:latin typeface="Times New Roman" pitchFamily="18" charset="0"/>
                <a:cs typeface="Times New Roman" pitchFamily="18" charset="0"/>
              </a:rPr>
              <a:t>session, presentation, and application</a:t>
            </a:r>
            <a:r>
              <a:rPr lang="en-US" dirty="0">
                <a:latin typeface="Times New Roman" pitchFamily="18" charset="0"/>
                <a:cs typeface="Times New Roman" pitchFamily="18" charset="0"/>
              </a:rPr>
              <a:t>—can be thought of as the </a:t>
            </a:r>
            <a:r>
              <a:rPr lang="en-US" b="1" i="1" u="sng" dirty="0">
                <a:highlight>
                  <a:srgbClr val="FFFF00"/>
                </a:highlight>
                <a:latin typeface="Times New Roman" pitchFamily="18" charset="0"/>
                <a:cs typeface="Times New Roman" pitchFamily="18" charset="0"/>
              </a:rPr>
              <a:t>user support layers</a:t>
            </a:r>
            <a:r>
              <a:rPr lang="en-US" dirty="0">
                <a:latin typeface="Times New Roman" pitchFamily="18" charset="0"/>
                <a:cs typeface="Times New Roman" pitchFamily="18" charset="0"/>
              </a:rPr>
              <a:t>; they </a:t>
            </a:r>
            <a:r>
              <a:rPr lang="en-US" i="1" dirty="0">
                <a:solidFill>
                  <a:srgbClr val="C00000"/>
                </a:solidFill>
                <a:latin typeface="Times New Roman" pitchFamily="18" charset="0"/>
                <a:cs typeface="Times New Roman" pitchFamily="18" charset="0"/>
              </a:rPr>
              <a:t>allow interoperability </a:t>
            </a:r>
            <a:r>
              <a:rPr lang="ar-IQ" sz="1400" b="1" i="1" dirty="0">
                <a:solidFill>
                  <a:srgbClr val="C00000"/>
                </a:solidFill>
                <a:latin typeface="Times New Roman" pitchFamily="18" charset="0"/>
                <a:cs typeface="Times New Roman" pitchFamily="18" charset="0"/>
              </a:rPr>
              <a:t>التشغيل البيني </a:t>
            </a:r>
            <a:r>
              <a:rPr lang="en-US" i="1" dirty="0">
                <a:solidFill>
                  <a:srgbClr val="C00000"/>
                </a:solidFill>
                <a:latin typeface="Times New Roman" pitchFamily="18" charset="0"/>
                <a:cs typeface="Times New Roman" pitchFamily="18" charset="0"/>
              </a:rPr>
              <a:t>among unrelated software systems</a:t>
            </a:r>
            <a:r>
              <a:rPr lang="en-US" dirty="0">
                <a:latin typeface="Times New Roman" pitchFamily="18" charset="0"/>
                <a:cs typeface="Times New Roman" pitchFamily="18" charset="0"/>
              </a:rPr>
              <a:t>. </a:t>
            </a:r>
          </a:p>
          <a:p>
            <a:endParaRPr lang="en-US" dirty="0">
              <a:latin typeface="Times New Roman" pitchFamily="18" charset="0"/>
              <a:cs typeface="Times New Roman" pitchFamily="18" charset="0"/>
            </a:endParaRPr>
          </a:p>
          <a:p>
            <a:pPr algn="just"/>
            <a:r>
              <a:rPr lang="en-US" b="1" dirty="0">
                <a:latin typeface="Times New Roman" pitchFamily="18" charset="0"/>
                <a:cs typeface="Times New Roman" pitchFamily="18" charset="0"/>
              </a:rPr>
              <a:t>Layer 4</a:t>
            </a:r>
            <a:r>
              <a:rPr lang="en-US" dirty="0">
                <a:latin typeface="Times New Roman" pitchFamily="18" charset="0"/>
                <a:cs typeface="Times New Roman" pitchFamily="18" charset="0"/>
              </a:rPr>
              <a:t>, the </a:t>
            </a:r>
            <a:r>
              <a:rPr lang="en-US" dirty="0">
                <a:highlight>
                  <a:srgbClr val="FFFF00"/>
                </a:highlight>
                <a:latin typeface="Times New Roman" pitchFamily="18" charset="0"/>
                <a:cs typeface="Times New Roman" pitchFamily="18" charset="0"/>
              </a:rPr>
              <a:t>transport layer</a:t>
            </a:r>
            <a:r>
              <a:rPr lang="en-US" dirty="0">
                <a:latin typeface="Times New Roman" pitchFamily="18" charset="0"/>
                <a:cs typeface="Times New Roman" pitchFamily="18" charset="0"/>
              </a:rPr>
              <a:t>, </a:t>
            </a:r>
            <a:r>
              <a:rPr lang="en-US" i="1" dirty="0">
                <a:solidFill>
                  <a:srgbClr val="C00000"/>
                </a:solidFill>
                <a:latin typeface="Times New Roman" pitchFamily="18" charset="0"/>
                <a:cs typeface="Times New Roman" pitchFamily="18" charset="0"/>
              </a:rPr>
              <a:t>links the two subgroups and ensures that what the </a:t>
            </a:r>
            <a:r>
              <a:rPr lang="en-US" b="1" i="1" dirty="0">
                <a:solidFill>
                  <a:srgbClr val="C00000"/>
                </a:solidFill>
                <a:latin typeface="Times New Roman" pitchFamily="18" charset="0"/>
                <a:cs typeface="Times New Roman" pitchFamily="18" charset="0"/>
              </a:rPr>
              <a:t>lower layers </a:t>
            </a:r>
            <a:r>
              <a:rPr lang="en-US" i="1" dirty="0">
                <a:solidFill>
                  <a:srgbClr val="C00000"/>
                </a:solidFill>
                <a:latin typeface="Times New Roman" pitchFamily="18" charset="0"/>
                <a:cs typeface="Times New Roman" pitchFamily="18" charset="0"/>
              </a:rPr>
              <a:t>have transmitted is in a form that the </a:t>
            </a:r>
            <a:r>
              <a:rPr lang="en-US" b="1" i="1" dirty="0">
                <a:solidFill>
                  <a:srgbClr val="C00000"/>
                </a:solidFill>
                <a:latin typeface="Times New Roman" pitchFamily="18" charset="0"/>
                <a:cs typeface="Times New Roman" pitchFamily="18" charset="0"/>
              </a:rPr>
              <a:t>upper layers </a:t>
            </a:r>
            <a:r>
              <a:rPr lang="en-US" i="1" dirty="0">
                <a:solidFill>
                  <a:srgbClr val="C00000"/>
                </a:solidFill>
                <a:latin typeface="Times New Roman" pitchFamily="18" charset="0"/>
                <a:cs typeface="Times New Roman" pitchFamily="18" charset="0"/>
              </a:rPr>
              <a:t>can use.</a:t>
            </a:r>
          </a:p>
          <a:p>
            <a:pPr marL="0" indent="0" algn="just">
              <a:buNone/>
            </a:pPr>
            <a:endParaRPr lang="en-US" i="1" dirty="0">
              <a:solidFill>
                <a:srgbClr val="C00000"/>
              </a:solidFill>
              <a:latin typeface="Times New Roman" pitchFamily="18" charset="0"/>
              <a:cs typeface="Times New Roman" pitchFamily="18" charset="0"/>
            </a:endParaRPr>
          </a:p>
          <a:p>
            <a:r>
              <a:rPr lang="en-US" b="1" i="1" dirty="0">
                <a:latin typeface="Times New Roman" panose="02020603050405020304" pitchFamily="18" charset="0"/>
                <a:cs typeface="Times New Roman" panose="02020603050405020304" pitchFamily="18" charset="0"/>
              </a:rPr>
              <a:t>The </a:t>
            </a:r>
            <a:r>
              <a:rPr lang="en-US" b="1" i="1" dirty="0">
                <a:solidFill>
                  <a:srgbClr val="00B0F0"/>
                </a:solidFill>
                <a:latin typeface="Times New Roman" panose="02020603050405020304" pitchFamily="18" charset="0"/>
                <a:cs typeface="Times New Roman" panose="02020603050405020304" pitchFamily="18" charset="0"/>
              </a:rPr>
              <a:t>upper OSI layers </a:t>
            </a:r>
            <a:r>
              <a:rPr lang="en-US" b="1" i="1" dirty="0">
                <a:latin typeface="Times New Roman" panose="02020603050405020304" pitchFamily="18" charset="0"/>
                <a:cs typeface="Times New Roman" panose="02020603050405020304" pitchFamily="18" charset="0"/>
              </a:rPr>
              <a:t>are almost always implemented in </a:t>
            </a:r>
            <a:r>
              <a:rPr lang="en-US" b="1" i="1" dirty="0">
                <a:solidFill>
                  <a:srgbClr val="00B0F0"/>
                </a:solidFill>
                <a:latin typeface="Times New Roman" panose="02020603050405020304" pitchFamily="18" charset="0"/>
                <a:cs typeface="Times New Roman" panose="02020603050405020304" pitchFamily="18" charset="0"/>
              </a:rPr>
              <a:t>software;</a:t>
            </a:r>
            <a:r>
              <a:rPr lang="en-US" b="1" i="1" dirty="0">
                <a:latin typeface="Times New Roman" panose="02020603050405020304" pitchFamily="18" charset="0"/>
                <a:cs typeface="Times New Roman" panose="02020603050405020304" pitchFamily="18" charset="0"/>
              </a:rPr>
              <a:t> </a:t>
            </a:r>
            <a:endParaRPr lang="ar-IQ" b="1" i="1"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The </a:t>
            </a:r>
            <a:r>
              <a:rPr lang="en-US" b="1" i="1" dirty="0">
                <a:solidFill>
                  <a:srgbClr val="00B0F0"/>
                </a:solidFill>
                <a:latin typeface="Times New Roman" panose="02020603050405020304" pitchFamily="18" charset="0"/>
                <a:cs typeface="Times New Roman" panose="02020603050405020304" pitchFamily="18" charset="0"/>
              </a:rPr>
              <a:t>lower layers </a:t>
            </a:r>
            <a:r>
              <a:rPr lang="en-US" b="1" i="1" dirty="0">
                <a:latin typeface="Times New Roman" panose="02020603050405020304" pitchFamily="18" charset="0"/>
                <a:cs typeface="Times New Roman" panose="02020603050405020304" pitchFamily="18" charset="0"/>
              </a:rPr>
              <a:t>are a combination of </a:t>
            </a:r>
            <a:r>
              <a:rPr lang="en-US" b="1" i="1" dirty="0">
                <a:solidFill>
                  <a:srgbClr val="00B0F0"/>
                </a:solidFill>
                <a:latin typeface="Times New Roman" panose="02020603050405020304" pitchFamily="18" charset="0"/>
                <a:cs typeface="Times New Roman" panose="02020603050405020304" pitchFamily="18" charset="0"/>
              </a:rPr>
              <a:t>hardware and software</a:t>
            </a:r>
            <a:r>
              <a:rPr lang="en-US" b="1" i="1" dirty="0">
                <a:latin typeface="Times New Roman" panose="02020603050405020304" pitchFamily="18" charset="0"/>
                <a:cs typeface="Times New Roman" panose="02020603050405020304" pitchFamily="18" charset="0"/>
              </a:rPr>
              <a:t>, except for the </a:t>
            </a:r>
            <a:r>
              <a:rPr lang="en-US" b="1" i="1" dirty="0">
                <a:solidFill>
                  <a:srgbClr val="7030A0"/>
                </a:solidFill>
                <a:latin typeface="Times New Roman" panose="02020603050405020304" pitchFamily="18" charset="0"/>
                <a:cs typeface="Times New Roman" panose="02020603050405020304" pitchFamily="18" charset="0"/>
              </a:rPr>
              <a:t>physical layer, which is mostly hardware</a:t>
            </a:r>
            <a:r>
              <a:rPr lang="en-US" b="1" i="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406246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1004"/>
          </a:xfrm>
        </p:spPr>
        <p:txBody>
          <a:bodyPr>
            <a:normAutofit/>
          </a:bodyPr>
          <a:lstStyle/>
          <a:p>
            <a:r>
              <a:rPr lang="en-US" sz="3600" b="1" dirty="0">
                <a:latin typeface="Times New Roman" panose="02020603050405020304" pitchFamily="18" charset="0"/>
                <a:cs typeface="Times New Roman" panose="02020603050405020304" pitchFamily="18" charset="0"/>
              </a:rPr>
              <a:t>Layers in the OSI Model</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106130"/>
            <a:ext cx="10515600" cy="5070833"/>
          </a:xfrm>
        </p:spPr>
        <p:txBody>
          <a:bodyPr>
            <a:normAutofit fontScale="92500" lnSpcReduction="10000"/>
          </a:bodyPr>
          <a:lstStyle/>
          <a:p>
            <a:pPr lvl="0">
              <a:buFont typeface="Wingdings" panose="05000000000000000000" pitchFamily="2" charset="2"/>
              <a:buChar char="v"/>
            </a:pPr>
            <a:r>
              <a:rPr lang="en-US" b="1" i="1" u="sng" dirty="0">
                <a:highlight>
                  <a:srgbClr val="00FF00"/>
                </a:highlight>
                <a:latin typeface="Times New Roman" panose="02020603050405020304" pitchFamily="18" charset="0"/>
                <a:cs typeface="Times New Roman" panose="02020603050405020304" pitchFamily="18" charset="0"/>
              </a:rPr>
              <a:t>Physical Layer </a:t>
            </a:r>
          </a:p>
          <a:p>
            <a:r>
              <a:rPr lang="en-US" b="1" dirty="0">
                <a:cs typeface="+mj-cs"/>
              </a:rPr>
              <a:t>The physical layer is responsible for moving individual bits from one</a:t>
            </a:r>
            <a:r>
              <a:rPr lang="ar-SA" b="1" dirty="0">
                <a:cs typeface="+mj-cs"/>
              </a:rPr>
              <a:t>  </a:t>
            </a:r>
            <a:r>
              <a:rPr lang="en-US" b="1" dirty="0">
                <a:cs typeface="+mj-cs"/>
              </a:rPr>
              <a:t>(node) to the next.</a:t>
            </a:r>
            <a:endParaRPr lang="en-US" dirty="0">
              <a:cs typeface="+mj-cs"/>
            </a:endParaRPr>
          </a:p>
          <a:p>
            <a:endParaRPr lang="en-US" sz="900" dirty="0">
              <a:cs typeface="+mj-cs"/>
            </a:endParaRPr>
          </a:p>
          <a:p>
            <a:r>
              <a:rPr lang="en-US" b="1" dirty="0">
                <a:cs typeface="+mj-cs"/>
              </a:rPr>
              <a:t>Physical characteristics of interfaces and media.</a:t>
            </a:r>
            <a:r>
              <a:rPr lang="ar-IQ" b="1" dirty="0">
                <a:cs typeface="+mj-cs"/>
              </a:rPr>
              <a:t> </a:t>
            </a:r>
            <a:endParaRPr lang="en-US" b="1" dirty="0">
              <a:cs typeface="+mj-cs"/>
            </a:endParaRPr>
          </a:p>
          <a:p>
            <a:r>
              <a:rPr lang="en-US" b="1" dirty="0">
                <a:cs typeface="+mj-cs"/>
              </a:rPr>
              <a:t>It also defines the type of transmission media</a:t>
            </a:r>
            <a:r>
              <a:rPr lang="en-US" dirty="0">
                <a:cs typeface="+mj-cs"/>
              </a:rPr>
              <a:t>.</a:t>
            </a:r>
          </a:p>
          <a:p>
            <a:pPr lvl="0"/>
            <a:r>
              <a:rPr lang="en-US" b="1" dirty="0">
                <a:cs typeface="+mj-cs"/>
              </a:rPr>
              <a:t>Representation of bits.</a:t>
            </a:r>
          </a:p>
          <a:p>
            <a:pPr lvl="0"/>
            <a:r>
              <a:rPr lang="en-US" b="1" dirty="0">
                <a:cs typeface="+mj-cs"/>
              </a:rPr>
              <a:t>Data rate.</a:t>
            </a:r>
          </a:p>
          <a:p>
            <a:pPr lvl="0"/>
            <a:r>
              <a:rPr lang="en-US" b="1" dirty="0">
                <a:cs typeface="+mj-cs"/>
              </a:rPr>
              <a:t>Synchronization of bits.</a:t>
            </a:r>
          </a:p>
          <a:p>
            <a:pPr lvl="0"/>
            <a:r>
              <a:rPr lang="en-US" b="1" dirty="0">
                <a:cs typeface="+mj-cs"/>
              </a:rPr>
              <a:t>Line configuration.</a:t>
            </a:r>
          </a:p>
          <a:p>
            <a:pPr lvl="0"/>
            <a:r>
              <a:rPr lang="en-US" b="1" dirty="0">
                <a:cs typeface="+mj-cs"/>
              </a:rPr>
              <a:t>Physical topology.</a:t>
            </a:r>
          </a:p>
          <a:p>
            <a:pPr lvl="0"/>
            <a:r>
              <a:rPr lang="en-US" b="1" dirty="0">
                <a:cs typeface="+mj-cs"/>
              </a:rPr>
              <a:t>Transmission mode.</a:t>
            </a:r>
          </a:p>
          <a:p>
            <a:pPr marL="0" indent="0">
              <a:buNone/>
            </a:pPr>
            <a:endParaRPr lang="en-US" dirty="0"/>
          </a:p>
        </p:txBody>
      </p:sp>
    </p:spTree>
    <p:extLst>
      <p:ext uri="{BB962C8B-B14F-4D97-AF65-F5344CB8AC3E}">
        <p14:creationId xmlns:p14="http://schemas.microsoft.com/office/powerpoint/2010/main" val="438647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65472"/>
            <a:ext cx="10515600" cy="5911492"/>
          </a:xfrm>
        </p:spPr>
        <p:txBody>
          <a:bodyPr>
            <a:normAutofit fontScale="85000" lnSpcReduction="20000"/>
          </a:bodyPr>
          <a:lstStyle/>
          <a:p>
            <a:pPr lvl="0">
              <a:buFont typeface="Wingdings" panose="05000000000000000000" pitchFamily="2" charset="2"/>
              <a:buChar char="v"/>
            </a:pPr>
            <a:r>
              <a:rPr lang="en-US" b="1" i="1" u="sng" dirty="0">
                <a:solidFill>
                  <a:srgbClr val="000000"/>
                </a:solidFill>
                <a:highlight>
                  <a:srgbClr val="00FF00"/>
                </a:highlight>
                <a:latin typeface="Times New Roman" panose="02020603050405020304" pitchFamily="18" charset="0"/>
                <a:cs typeface="Times New Roman" panose="02020603050405020304" pitchFamily="18" charset="0"/>
              </a:rPr>
              <a:t>Data Link Layer</a:t>
            </a:r>
          </a:p>
          <a:p>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data link layer </a:t>
            </a:r>
            <a:r>
              <a:rPr lang="en-US" dirty="0">
                <a:solidFill>
                  <a:srgbClr val="0000FF"/>
                </a:solidFill>
                <a:latin typeface="Times New Roman" panose="02020603050405020304" pitchFamily="18" charset="0"/>
                <a:cs typeface="Times New Roman" panose="02020603050405020304" pitchFamily="18" charset="0"/>
              </a:rPr>
              <a:t>transforms the physical layer, to a </a:t>
            </a:r>
            <a:r>
              <a:rPr lang="en-US"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reliable link</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It makes the physical layer appear error-free to the upper layer (network layer). </a:t>
            </a:r>
          </a:p>
          <a:p>
            <a:r>
              <a:rPr lang="en-US" b="1" dirty="0">
                <a:latin typeface="Times New Roman" panose="02020603050405020304" pitchFamily="18" charset="0"/>
                <a:cs typeface="Times New Roman" panose="02020603050405020304" pitchFamily="18" charset="0"/>
              </a:rPr>
              <a:t>Framing.     </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Physical addressing.</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Flow control.</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Error control.</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Access control.</a:t>
            </a:r>
          </a:p>
          <a:p>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b="1" i="1" u="sng" dirty="0">
                <a:highlight>
                  <a:srgbClr val="00FF00"/>
                </a:highlight>
                <a:cs typeface="+mj-cs"/>
              </a:rPr>
              <a:t>Network Layer</a:t>
            </a:r>
          </a:p>
          <a:p>
            <a:pPr algn="just"/>
            <a:r>
              <a:rPr lang="en-US" dirty="0">
                <a:latin typeface="Times New Roman" pitchFamily="18" charset="0"/>
                <a:cs typeface="+mj-cs"/>
              </a:rPr>
              <a:t>The </a:t>
            </a:r>
            <a:r>
              <a:rPr lang="en-US" b="1" dirty="0">
                <a:latin typeface="Times New Roman" pitchFamily="18" charset="0"/>
                <a:cs typeface="+mj-cs"/>
              </a:rPr>
              <a:t>network layer </a:t>
            </a:r>
            <a:r>
              <a:rPr lang="en-US" dirty="0">
                <a:latin typeface="Times New Roman" pitchFamily="18" charset="0"/>
                <a:cs typeface="+mj-cs"/>
              </a:rPr>
              <a:t>is responsible for the </a:t>
            </a:r>
            <a:r>
              <a:rPr lang="en-US" b="1" i="1" dirty="0">
                <a:solidFill>
                  <a:srgbClr val="C00000"/>
                </a:solidFill>
                <a:latin typeface="Times New Roman" pitchFamily="18" charset="0"/>
                <a:cs typeface="+mj-cs"/>
              </a:rPr>
              <a:t>source-to-destination</a:t>
            </a:r>
            <a:r>
              <a:rPr lang="en-US" dirty="0">
                <a:latin typeface="Times New Roman" pitchFamily="18" charset="0"/>
                <a:cs typeface="+mj-cs"/>
              </a:rPr>
              <a:t> delivery of a packet, possibly </a:t>
            </a:r>
            <a:r>
              <a:rPr lang="en-US" b="1" dirty="0">
                <a:latin typeface="Times New Roman" pitchFamily="18" charset="0"/>
                <a:cs typeface="+mj-cs"/>
              </a:rPr>
              <a:t>across multiple networks (links). </a:t>
            </a:r>
            <a:endParaRPr lang="ar-IQ" b="1" dirty="0">
              <a:latin typeface="Times New Roman" pitchFamily="18" charset="0"/>
              <a:cs typeface="+mj-cs"/>
            </a:endParaRPr>
          </a:p>
          <a:p>
            <a:pPr algn="just"/>
            <a:endParaRPr lang="ar-IQ" b="1" dirty="0">
              <a:latin typeface="Times New Roman" pitchFamily="18" charset="0"/>
              <a:cs typeface="+mj-cs"/>
            </a:endParaRPr>
          </a:p>
          <a:p>
            <a:pPr algn="just"/>
            <a:r>
              <a:rPr lang="en-US" dirty="0">
                <a:highlight>
                  <a:srgbClr val="FFFF00"/>
                </a:highlight>
                <a:latin typeface="Times New Roman" pitchFamily="18" charset="0"/>
                <a:cs typeface="+mj-cs"/>
              </a:rPr>
              <a:t>Whereas the </a:t>
            </a:r>
            <a:r>
              <a:rPr lang="en-US" b="1" dirty="0">
                <a:highlight>
                  <a:srgbClr val="FFFF00"/>
                </a:highlight>
                <a:latin typeface="Times New Roman" pitchFamily="18" charset="0"/>
                <a:cs typeface="+mj-cs"/>
              </a:rPr>
              <a:t>data link layer </a:t>
            </a:r>
            <a:r>
              <a:rPr lang="en-US" dirty="0">
                <a:highlight>
                  <a:srgbClr val="FFFF00"/>
                </a:highlight>
                <a:latin typeface="Times New Roman" pitchFamily="18" charset="0"/>
                <a:cs typeface="+mj-cs"/>
              </a:rPr>
              <a:t>supervises the delivery of the packet between two systems on the </a:t>
            </a:r>
            <a:r>
              <a:rPr lang="en-US" b="1" dirty="0">
                <a:highlight>
                  <a:srgbClr val="FFFF00"/>
                </a:highlight>
                <a:latin typeface="Times New Roman" pitchFamily="18" charset="0"/>
                <a:cs typeface="+mj-cs"/>
              </a:rPr>
              <a:t>same network (link)(</a:t>
            </a:r>
            <a:r>
              <a:rPr lang="en-US" b="1" i="1" dirty="0">
                <a:solidFill>
                  <a:srgbClr val="C00000"/>
                </a:solidFill>
                <a:highlight>
                  <a:srgbClr val="FFFF00"/>
                </a:highlight>
                <a:latin typeface="Times New Roman" pitchFamily="18" charset="0"/>
                <a:cs typeface="+mj-cs"/>
              </a:rPr>
              <a:t>node-to-node</a:t>
            </a:r>
            <a:r>
              <a:rPr lang="en-US" b="1" dirty="0">
                <a:highlight>
                  <a:srgbClr val="FFFF00"/>
                </a:highlight>
                <a:latin typeface="Times New Roman" pitchFamily="18" charset="0"/>
                <a:cs typeface="+mj-cs"/>
              </a:rPr>
              <a:t>), </a:t>
            </a:r>
            <a:r>
              <a:rPr lang="en-US" dirty="0">
                <a:highlight>
                  <a:srgbClr val="FFFF00"/>
                </a:highlight>
                <a:latin typeface="Times New Roman" pitchFamily="18" charset="0"/>
                <a:cs typeface="+mj-cs"/>
              </a:rPr>
              <a:t>the </a:t>
            </a:r>
            <a:r>
              <a:rPr lang="en-US" b="1" dirty="0">
                <a:highlight>
                  <a:srgbClr val="FFFF00"/>
                </a:highlight>
                <a:latin typeface="Times New Roman" pitchFamily="18" charset="0"/>
                <a:cs typeface="+mj-cs"/>
              </a:rPr>
              <a:t>network layer </a:t>
            </a:r>
            <a:r>
              <a:rPr lang="en-US" dirty="0">
                <a:highlight>
                  <a:srgbClr val="FFFF00"/>
                </a:highlight>
                <a:latin typeface="Times New Roman" pitchFamily="18" charset="0"/>
                <a:cs typeface="+mj-cs"/>
              </a:rPr>
              <a:t>ensures that each packet gets </a:t>
            </a:r>
            <a:r>
              <a:rPr lang="en-US" sz="2400" b="1" dirty="0">
                <a:highlight>
                  <a:srgbClr val="FFFF00"/>
                </a:highlight>
                <a:latin typeface="Times New Roman" pitchFamily="18" charset="0"/>
                <a:cs typeface="+mj-cs"/>
              </a:rPr>
              <a:t>from its point of origin to its final destination.</a:t>
            </a:r>
          </a:p>
          <a:p>
            <a:pPr marL="0" indent="0" algn="just">
              <a:buNone/>
            </a:pPr>
            <a:endParaRPr lang="en-US" dirty="0">
              <a:cs typeface="+mj-cs"/>
            </a:endParaRPr>
          </a:p>
        </p:txBody>
      </p:sp>
    </p:spTree>
    <p:extLst>
      <p:ext uri="{BB962C8B-B14F-4D97-AF65-F5344CB8AC3E}">
        <p14:creationId xmlns:p14="http://schemas.microsoft.com/office/powerpoint/2010/main" val="728332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4465"/>
            <a:ext cx="10515600" cy="5852498"/>
          </a:xfrm>
        </p:spPr>
        <p:txBody>
          <a:bodyPr>
            <a:normAutofit fontScale="85000" lnSpcReduction="20000"/>
          </a:bodyPr>
          <a:lstStyle/>
          <a:p>
            <a:pPr algn="just"/>
            <a:r>
              <a:rPr lang="en-US" b="1" dirty="0">
                <a:cs typeface="+mj-cs"/>
              </a:rPr>
              <a:t>If two systems </a:t>
            </a:r>
            <a:r>
              <a:rPr lang="en-US" dirty="0">
                <a:cs typeface="+mj-cs"/>
              </a:rPr>
              <a:t>are connected to the </a:t>
            </a:r>
            <a:r>
              <a:rPr lang="en-US" dirty="0">
                <a:solidFill>
                  <a:srgbClr val="0000FF"/>
                </a:solidFill>
                <a:effectLst>
                  <a:outerShdw blurRad="38100" dist="38100" dir="2700000" algn="tl">
                    <a:srgbClr val="000000">
                      <a:alpha val="43137"/>
                    </a:srgbClr>
                  </a:outerShdw>
                </a:effectLst>
                <a:cs typeface="+mj-cs"/>
              </a:rPr>
              <a:t>same network</a:t>
            </a:r>
            <a:r>
              <a:rPr lang="en-US" dirty="0">
                <a:cs typeface="+mj-cs"/>
              </a:rPr>
              <a:t>, there is usually </a:t>
            </a:r>
            <a:r>
              <a:rPr lang="en-US" b="1" i="1" dirty="0">
                <a:solidFill>
                  <a:srgbClr val="0000FF"/>
                </a:solidFill>
                <a:highlight>
                  <a:srgbClr val="FFFF00"/>
                </a:highlight>
                <a:latin typeface="Times New Roman" panose="02020603050405020304" pitchFamily="18" charset="0"/>
                <a:cs typeface="+mj-cs"/>
              </a:rPr>
              <a:t>no need for a network layer. </a:t>
            </a:r>
            <a:endParaRPr lang="ar-IQ" b="1" i="1" dirty="0">
              <a:solidFill>
                <a:srgbClr val="0000FF"/>
              </a:solidFill>
              <a:highlight>
                <a:srgbClr val="FFFF00"/>
              </a:highlight>
              <a:latin typeface="Times New Roman" panose="02020603050405020304" pitchFamily="18" charset="0"/>
              <a:cs typeface="+mj-cs"/>
            </a:endParaRPr>
          </a:p>
          <a:p>
            <a:pPr algn="just"/>
            <a:r>
              <a:rPr lang="en-US" dirty="0">
                <a:cs typeface="+mj-cs"/>
              </a:rPr>
              <a:t>However, </a:t>
            </a:r>
            <a:r>
              <a:rPr lang="en-US" b="1" dirty="0">
                <a:cs typeface="+mj-cs"/>
              </a:rPr>
              <a:t>if the two systems </a:t>
            </a:r>
            <a:r>
              <a:rPr lang="en-US" dirty="0">
                <a:cs typeface="+mj-cs"/>
              </a:rPr>
              <a:t>are attached to </a:t>
            </a:r>
            <a:r>
              <a:rPr lang="en-US" dirty="0">
                <a:solidFill>
                  <a:srgbClr val="0000FF"/>
                </a:solidFill>
                <a:effectLst>
                  <a:outerShdw blurRad="38100" dist="38100" dir="2700000" algn="tl">
                    <a:srgbClr val="000000">
                      <a:alpha val="43137"/>
                    </a:srgbClr>
                  </a:outerShdw>
                </a:effectLst>
                <a:cs typeface="+mj-cs"/>
              </a:rPr>
              <a:t>different networks </a:t>
            </a:r>
            <a:r>
              <a:rPr lang="en-US" dirty="0">
                <a:cs typeface="+mj-cs"/>
              </a:rPr>
              <a:t>(links) </a:t>
            </a:r>
            <a:r>
              <a:rPr lang="en-US" b="1" i="1" dirty="0">
                <a:cs typeface="+mj-cs"/>
              </a:rPr>
              <a:t>with connecting devices</a:t>
            </a:r>
            <a:r>
              <a:rPr lang="en-US" dirty="0">
                <a:cs typeface="+mj-cs"/>
              </a:rPr>
              <a:t> between the networks (links), there is often a </a:t>
            </a:r>
            <a:r>
              <a:rPr lang="en-US" b="1" i="1" dirty="0">
                <a:solidFill>
                  <a:srgbClr val="0000FF"/>
                </a:solidFill>
                <a:highlight>
                  <a:srgbClr val="FFFF00"/>
                </a:highlight>
                <a:latin typeface="Times New Roman" panose="02020603050405020304" pitchFamily="18" charset="0"/>
                <a:cs typeface="+mj-cs"/>
              </a:rPr>
              <a:t>need for the network layer</a:t>
            </a:r>
            <a:r>
              <a:rPr lang="en-US" dirty="0">
                <a:cs typeface="+mj-cs"/>
              </a:rPr>
              <a:t> to accomplish </a:t>
            </a:r>
            <a:r>
              <a:rPr lang="en-US" dirty="0">
                <a:effectLst>
                  <a:outerShdw blurRad="38100" dist="38100" dir="2700000" algn="tl">
                    <a:srgbClr val="000000">
                      <a:alpha val="43137"/>
                    </a:srgbClr>
                  </a:outerShdw>
                </a:effectLst>
                <a:cs typeface="+mj-cs"/>
              </a:rPr>
              <a:t>source-to-destination</a:t>
            </a:r>
            <a:r>
              <a:rPr lang="en-US" dirty="0">
                <a:cs typeface="+mj-cs"/>
              </a:rPr>
              <a:t> delivery. </a:t>
            </a:r>
          </a:p>
          <a:p>
            <a:pPr marL="0" indent="0">
              <a:buNone/>
            </a:pPr>
            <a:endParaRPr lang="en-US" dirty="0">
              <a:cs typeface="+mj-cs"/>
            </a:endParaRPr>
          </a:p>
          <a:p>
            <a:r>
              <a:rPr lang="en-US" dirty="0">
                <a:cs typeface="+mj-cs"/>
              </a:rPr>
              <a:t>Other responsibilities of the </a:t>
            </a:r>
            <a:r>
              <a:rPr lang="en-US" b="1" dirty="0">
                <a:cs typeface="+mj-cs"/>
              </a:rPr>
              <a:t>network layer</a:t>
            </a:r>
            <a:r>
              <a:rPr lang="en-US" dirty="0">
                <a:cs typeface="+mj-cs"/>
              </a:rPr>
              <a:t> include the following:</a:t>
            </a:r>
          </a:p>
          <a:p>
            <a:pPr marL="0" indent="0">
              <a:buNone/>
            </a:pPr>
            <a:r>
              <a:rPr lang="en-US" dirty="0">
                <a:cs typeface="+mj-cs"/>
              </a:rPr>
              <a:t> </a:t>
            </a:r>
            <a:r>
              <a:rPr lang="en-US" b="1" dirty="0">
                <a:cs typeface="+mj-cs"/>
              </a:rPr>
              <a:t>1- Logical addressing</a:t>
            </a:r>
          </a:p>
          <a:p>
            <a:pPr marL="0" indent="0">
              <a:buNone/>
            </a:pPr>
            <a:endParaRPr lang="en-US" sz="1000" b="1" dirty="0">
              <a:cs typeface="+mj-cs"/>
            </a:endParaRPr>
          </a:p>
          <a:p>
            <a:r>
              <a:rPr lang="en-US" b="1" dirty="0">
                <a:cs typeface="+mj-cs"/>
              </a:rPr>
              <a:t>The </a:t>
            </a:r>
            <a:r>
              <a:rPr lang="en-US" b="1" dirty="0">
                <a:highlight>
                  <a:srgbClr val="FFFF00"/>
                </a:highlight>
                <a:cs typeface="+mj-cs"/>
              </a:rPr>
              <a:t>address in layer-2 (MAC address or Physical address</a:t>
            </a:r>
            <a:r>
              <a:rPr lang="en-US" b="1" dirty="0">
                <a:cs typeface="+mj-cs"/>
              </a:rPr>
              <a:t>) is responsible for </a:t>
            </a:r>
            <a:r>
              <a:rPr lang="en-US" b="1" dirty="0">
                <a:solidFill>
                  <a:srgbClr val="0000FF"/>
                </a:solidFill>
                <a:cs typeface="+mj-cs"/>
              </a:rPr>
              <a:t>local identification </a:t>
            </a:r>
          </a:p>
          <a:p>
            <a:r>
              <a:rPr lang="en-US" b="1" dirty="0">
                <a:cs typeface="+mj-cs"/>
              </a:rPr>
              <a:t>While the </a:t>
            </a:r>
            <a:r>
              <a:rPr lang="en-US" b="1" dirty="0">
                <a:highlight>
                  <a:srgbClr val="FFFF00"/>
                </a:highlight>
                <a:cs typeface="+mj-cs"/>
              </a:rPr>
              <a:t>address in layer-3 (IP address or logical address</a:t>
            </a:r>
            <a:r>
              <a:rPr lang="en-US" b="1" dirty="0">
                <a:cs typeface="+mj-cs"/>
              </a:rPr>
              <a:t>) is for </a:t>
            </a:r>
            <a:r>
              <a:rPr lang="en-US" b="1" dirty="0">
                <a:solidFill>
                  <a:srgbClr val="0000FF"/>
                </a:solidFill>
                <a:cs typeface="+mj-cs"/>
              </a:rPr>
              <a:t>global identification</a:t>
            </a:r>
            <a:r>
              <a:rPr lang="en-US" b="1" dirty="0">
                <a:cs typeface="+mj-cs"/>
              </a:rPr>
              <a:t>.</a:t>
            </a:r>
            <a:endParaRPr lang="en-US" dirty="0">
              <a:cs typeface="+mj-cs"/>
            </a:endParaRPr>
          </a:p>
          <a:p>
            <a:r>
              <a:rPr lang="en-US" b="1" i="1" dirty="0">
                <a:solidFill>
                  <a:srgbClr val="C00000"/>
                </a:solidFill>
                <a:effectLst>
                  <a:outerShdw blurRad="38100" dist="38100" dir="2700000" algn="tl">
                    <a:srgbClr val="000000">
                      <a:alpha val="43137"/>
                    </a:srgbClr>
                  </a:outerShdw>
                </a:effectLst>
                <a:cs typeface="+mj-cs"/>
              </a:rPr>
              <a:t>The MAC address is 48 bit (for Ethernet)</a:t>
            </a:r>
          </a:p>
          <a:p>
            <a:r>
              <a:rPr lang="en-US" b="1" i="1" dirty="0">
                <a:solidFill>
                  <a:srgbClr val="C00000"/>
                </a:solidFill>
                <a:effectLst>
                  <a:outerShdw blurRad="38100" dist="38100" dir="2700000" algn="tl">
                    <a:srgbClr val="000000">
                      <a:alpha val="43137"/>
                    </a:srgbClr>
                  </a:outerShdw>
                </a:effectLst>
                <a:cs typeface="+mj-cs"/>
              </a:rPr>
              <a:t>The IP address is 32 bit (in IPv4)</a:t>
            </a:r>
          </a:p>
          <a:p>
            <a:pPr marL="0" indent="0">
              <a:buNone/>
            </a:pPr>
            <a:endParaRPr lang="en-US" sz="2000" dirty="0">
              <a:cs typeface="+mj-cs"/>
            </a:endParaRPr>
          </a:p>
          <a:p>
            <a:pPr marL="0" indent="0">
              <a:buNone/>
            </a:pPr>
            <a:r>
              <a:rPr lang="en-US" b="1" dirty="0">
                <a:cs typeface="+mj-cs"/>
              </a:rPr>
              <a:t>2- Routing: </a:t>
            </a:r>
            <a:r>
              <a:rPr lang="en-US" dirty="0">
                <a:cs typeface="+mj-cs"/>
              </a:rPr>
              <a:t>Choosing the path of packet</a:t>
            </a:r>
          </a:p>
          <a:p>
            <a:endParaRPr lang="en-US" dirty="0">
              <a:cs typeface="+mj-cs"/>
            </a:endParaRPr>
          </a:p>
          <a:p>
            <a:pPr marL="0" indent="0">
              <a:buNone/>
            </a:pPr>
            <a:endParaRPr lang="en-US" dirty="0"/>
          </a:p>
        </p:txBody>
      </p:sp>
    </p:spTree>
    <p:extLst>
      <p:ext uri="{BB962C8B-B14F-4D97-AF65-F5344CB8AC3E}">
        <p14:creationId xmlns:p14="http://schemas.microsoft.com/office/powerpoint/2010/main" val="1288096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6981"/>
            <a:ext cx="10515600" cy="5999982"/>
          </a:xfrm>
        </p:spPr>
        <p:txBody>
          <a:bodyPr>
            <a:normAutofit fontScale="92500" lnSpcReduction="20000"/>
          </a:bodyPr>
          <a:lstStyle/>
          <a:p>
            <a:pPr algn="just">
              <a:buFont typeface="Wingdings" panose="05000000000000000000" pitchFamily="2" charset="2"/>
              <a:buChar char="v"/>
            </a:pPr>
            <a:r>
              <a:rPr lang="en-US" sz="3200" b="1" i="1" u="sng" dirty="0">
                <a:highlight>
                  <a:srgbClr val="00FF00"/>
                </a:highlight>
                <a:latin typeface="Times New Roman" panose="02020603050405020304" pitchFamily="18" charset="0"/>
                <a:cs typeface="Times New Roman" panose="02020603050405020304" pitchFamily="18" charset="0"/>
              </a:rPr>
              <a:t>Transport Layer</a:t>
            </a:r>
            <a:endParaRPr lang="en-US" sz="3200" i="1" u="sng" dirty="0">
              <a:highlight>
                <a:srgbClr val="00FF00"/>
              </a:highlight>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transport layer </a:t>
            </a:r>
            <a:r>
              <a:rPr lang="en-US" dirty="0">
                <a:latin typeface="Times New Roman" panose="02020603050405020304" pitchFamily="18" charset="0"/>
                <a:cs typeface="Times New Roman" panose="02020603050405020304" pitchFamily="18" charset="0"/>
              </a:rPr>
              <a:t>is responsible for </a:t>
            </a:r>
            <a:r>
              <a:rPr lang="en-US" b="1" dirty="0">
                <a:latin typeface="Times New Roman" panose="02020603050405020304" pitchFamily="18" charset="0"/>
                <a:cs typeface="Times New Roman" panose="02020603050405020304" pitchFamily="18" charset="0"/>
              </a:rPr>
              <a:t>process-to-process delivery </a:t>
            </a:r>
            <a:r>
              <a:rPr lang="en-US" dirty="0">
                <a:latin typeface="Times New Roman" panose="02020603050405020304" pitchFamily="18" charset="0"/>
                <a:cs typeface="Times New Roman" panose="02020603050405020304" pitchFamily="18" charset="0"/>
              </a:rPr>
              <a:t>of the </a:t>
            </a:r>
            <a:r>
              <a:rPr lang="en-US" b="1" u="sng" dirty="0">
                <a:latin typeface="Times New Roman" panose="02020603050405020304" pitchFamily="18" charset="0"/>
                <a:cs typeface="Times New Roman" panose="02020603050405020304" pitchFamily="18" charset="0"/>
              </a:rPr>
              <a:t>entire message</a:t>
            </a:r>
            <a:r>
              <a:rPr lang="en-US" dirty="0">
                <a:latin typeface="Times New Roman" panose="02020603050405020304" pitchFamily="18" charset="0"/>
                <a:cs typeface="Times New Roman" panose="02020603050405020304" pitchFamily="18" charset="0"/>
              </a:rPr>
              <a:t>.</a:t>
            </a:r>
          </a:p>
          <a:p>
            <a:pPr algn="just"/>
            <a:r>
              <a:rPr lang="en-US" i="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process is an application program</a:t>
            </a:r>
            <a:r>
              <a:rPr lang="en-US" dirty="0">
                <a:latin typeface="Times New Roman" panose="02020603050405020304" pitchFamily="18" charset="0"/>
                <a:cs typeface="Times New Roman" panose="02020603050405020304" pitchFamily="18" charset="0"/>
              </a:rPr>
              <a:t>.</a:t>
            </a:r>
          </a:p>
          <a:p>
            <a:pPr algn="just">
              <a:tabLst>
                <a:tab pos="7086600" algn="l"/>
              </a:tabLst>
            </a:pPr>
            <a:r>
              <a:rPr lang="en-US" dirty="0">
                <a:solidFill>
                  <a:srgbClr val="C00000"/>
                </a:solidFill>
                <a:latin typeface="Times New Roman" panose="02020603050405020304" pitchFamily="18" charset="0"/>
                <a:cs typeface="Times New Roman" panose="02020603050405020304" pitchFamily="18" charset="0"/>
              </a:rPr>
              <a:t> Whereas the </a:t>
            </a:r>
            <a:r>
              <a:rPr lang="en-US" b="1" dirty="0">
                <a:latin typeface="Times New Roman" panose="02020603050405020304" pitchFamily="18" charset="0"/>
                <a:cs typeface="Times New Roman" panose="02020603050405020304" pitchFamily="18" charset="0"/>
              </a:rPr>
              <a:t>network layer</a:t>
            </a:r>
            <a:r>
              <a:rPr lang="en-US" dirty="0">
                <a:latin typeface="Times New Roman" panose="02020603050405020304" pitchFamily="18" charset="0"/>
                <a:cs typeface="Times New Roman" panose="02020603050405020304" pitchFamily="18" charset="0"/>
              </a:rPr>
              <a:t> </a:t>
            </a:r>
            <a:r>
              <a:rPr lang="en-US" dirty="0">
                <a:solidFill>
                  <a:srgbClr val="C00000"/>
                </a:solidFill>
                <a:highlight>
                  <a:srgbClr val="FFFF00"/>
                </a:highlight>
                <a:latin typeface="Times New Roman" panose="02020603050405020304" pitchFamily="18" charset="0"/>
                <a:cs typeface="Times New Roman" panose="02020603050405020304" pitchFamily="18" charset="0"/>
              </a:rPr>
              <a:t>supervises</a:t>
            </a:r>
            <a:r>
              <a:rPr lang="en-US" dirty="0">
                <a:solidFill>
                  <a:schemeClr val="bg2"/>
                </a:solidFill>
                <a:highlight>
                  <a:srgbClr val="FFFF00"/>
                </a:highlight>
                <a:latin typeface="Times New Roman" panose="02020603050405020304" pitchFamily="18" charset="0"/>
                <a:cs typeface="Times New Roman" panose="02020603050405020304" pitchFamily="18" charset="0"/>
              </a:rPr>
              <a:t> </a:t>
            </a:r>
            <a:r>
              <a:rPr lang="en-US" b="1" dirty="0">
                <a:highlight>
                  <a:srgbClr val="FFFF00"/>
                </a:highlight>
                <a:latin typeface="Times New Roman" panose="02020603050405020304" pitchFamily="18" charset="0"/>
                <a:cs typeface="Times New Roman" panose="02020603050405020304" pitchFamily="18" charset="0"/>
              </a:rPr>
              <a:t>source-to- destination delivery </a:t>
            </a:r>
            <a:r>
              <a:rPr lang="en-US" dirty="0">
                <a:solidFill>
                  <a:srgbClr val="C00000"/>
                </a:solidFill>
                <a:highlight>
                  <a:srgbClr val="FFFF00"/>
                </a:highlight>
                <a:latin typeface="Times New Roman" panose="02020603050405020304" pitchFamily="18" charset="0"/>
                <a:cs typeface="Times New Roman" panose="02020603050405020304" pitchFamily="18" charset="0"/>
              </a:rPr>
              <a:t>of </a:t>
            </a:r>
            <a:r>
              <a:rPr lang="en-US" b="1" dirty="0">
                <a:solidFill>
                  <a:srgbClr val="C00000"/>
                </a:solidFill>
                <a:highlight>
                  <a:srgbClr val="FFFF00"/>
                </a:highlight>
                <a:latin typeface="Times New Roman" panose="02020603050405020304" pitchFamily="18" charset="0"/>
                <a:cs typeface="Times New Roman" panose="02020603050405020304" pitchFamily="18" charset="0"/>
              </a:rPr>
              <a:t>individual packets</a:t>
            </a:r>
            <a:r>
              <a:rPr lang="en-US" dirty="0">
                <a:solidFill>
                  <a:srgbClr val="C00000"/>
                </a:solidFill>
                <a:highlight>
                  <a:srgbClr val="FFFF00"/>
                </a:highlight>
                <a:latin typeface="Times New Roman" panose="02020603050405020304" pitchFamily="18" charset="0"/>
                <a:cs typeface="Times New Roman" panose="02020603050405020304" pitchFamily="18" charset="0"/>
              </a:rPr>
              <a:t>, </a:t>
            </a:r>
            <a:r>
              <a:rPr lang="en-US" b="1" i="1" dirty="0">
                <a:solidFill>
                  <a:srgbClr val="C00000"/>
                </a:solidFill>
                <a:highlight>
                  <a:srgbClr val="FFFF00"/>
                </a:highlight>
                <a:latin typeface="Times New Roman" pitchFamily="18" charset="0"/>
                <a:cs typeface="Times New Roman" pitchFamily="18" charset="0"/>
              </a:rPr>
              <a:t>it </a:t>
            </a:r>
            <a:r>
              <a:rPr lang="en-US" b="1" i="1" u="sng" dirty="0">
                <a:solidFill>
                  <a:srgbClr val="C00000"/>
                </a:solidFill>
                <a:effectLst>
                  <a:outerShdw blurRad="38100" dist="38100" dir="2700000" algn="tl">
                    <a:srgbClr val="000000">
                      <a:alpha val="43137"/>
                    </a:srgbClr>
                  </a:outerShdw>
                </a:effectLst>
                <a:highlight>
                  <a:srgbClr val="FFFF00"/>
                </a:highlight>
                <a:latin typeface="Times New Roman" pitchFamily="18" charset="0"/>
                <a:cs typeface="Times New Roman" pitchFamily="18" charset="0"/>
              </a:rPr>
              <a:t>does not recognize </a:t>
            </a:r>
            <a:r>
              <a:rPr lang="en-US" b="1" i="1" dirty="0">
                <a:solidFill>
                  <a:srgbClr val="C00000"/>
                </a:solidFill>
                <a:highlight>
                  <a:srgbClr val="FFFF00"/>
                </a:highlight>
                <a:latin typeface="Times New Roman" pitchFamily="18" charset="0"/>
                <a:cs typeface="Times New Roman" pitchFamily="18" charset="0"/>
              </a:rPr>
              <a:t>any relationship between those packets. </a:t>
            </a:r>
          </a:p>
          <a:p>
            <a:pPr marL="347663" indent="-347663" algn="just"/>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transport layer</a:t>
            </a:r>
            <a:r>
              <a:rPr lang="en-US" dirty="0">
                <a:latin typeface="Times New Roman" panose="02020603050405020304" pitchFamily="18" charset="0"/>
                <a:cs typeface="Times New Roman" panose="02020603050405020304" pitchFamily="18" charset="0"/>
              </a:rPr>
              <a:t>, on the other hand, ensures that the </a:t>
            </a:r>
            <a:r>
              <a:rPr lang="en-US" sz="3200" b="1" i="1" dirty="0">
                <a:solidFill>
                  <a:srgbClr val="C00000"/>
                </a:solidFill>
                <a:highlight>
                  <a:srgbClr val="FFFF00"/>
                </a:highlight>
                <a:latin typeface="Times New Roman" pitchFamily="18" charset="0"/>
                <a:cs typeface="Times New Roman" pitchFamily="18" charset="0"/>
              </a:rPr>
              <a:t>whole message arrives intact and in order</a:t>
            </a:r>
            <a:r>
              <a:rPr lang="en-US" dirty="0">
                <a:highlight>
                  <a:srgbClr val="FFFF00"/>
                </a:highlight>
                <a:latin typeface="Times New Roman" panose="02020603050405020304" pitchFamily="18" charset="0"/>
                <a:cs typeface="Times New Roman" panose="02020603050405020304" pitchFamily="18" charset="0"/>
              </a:rPr>
              <a:t>, </a:t>
            </a:r>
            <a:r>
              <a:rPr lang="en-US" i="1" dirty="0">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supervising both error control and flow control at the source-to-destination level. </a:t>
            </a:r>
          </a:p>
          <a:p>
            <a:pPr>
              <a:buSzPct val="101000"/>
            </a:pPr>
            <a:r>
              <a:rPr lang="en-US" b="1" dirty="0"/>
              <a:t>Service-point (port) addressing.</a:t>
            </a:r>
          </a:p>
          <a:p>
            <a:pPr>
              <a:buSzPct val="101000"/>
            </a:pPr>
            <a:r>
              <a:rPr lang="en-US" b="1" dirty="0"/>
              <a:t>Segmentation and reassembly.</a:t>
            </a:r>
            <a:endParaRPr lang="ar-IQ" b="1" dirty="0"/>
          </a:p>
          <a:p>
            <a:pPr>
              <a:buSzPct val="101000"/>
            </a:pPr>
            <a:r>
              <a:rPr lang="en-US" b="1" dirty="0"/>
              <a:t>Connection control.</a:t>
            </a:r>
            <a:endParaRPr lang="ar-IQ" b="1" dirty="0"/>
          </a:p>
          <a:p>
            <a:pPr>
              <a:buSzPct val="101000"/>
            </a:pPr>
            <a:r>
              <a:rPr lang="en-US" b="1" dirty="0"/>
              <a:t>Flow control.</a:t>
            </a:r>
          </a:p>
          <a:p>
            <a:pPr>
              <a:buSzPct val="101000"/>
            </a:pPr>
            <a:r>
              <a:rPr lang="en-US" b="1" dirty="0"/>
              <a:t>Error control.</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385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4465"/>
            <a:ext cx="10515600" cy="5852498"/>
          </a:xfrm>
        </p:spPr>
        <p:txBody>
          <a:bodyPr>
            <a:normAutofit fontScale="92500" lnSpcReduction="10000"/>
          </a:bodyPr>
          <a:lstStyle/>
          <a:p>
            <a:pPr>
              <a:buFont typeface="Wingdings" panose="05000000000000000000" pitchFamily="2" charset="2"/>
              <a:buChar char="v"/>
            </a:pPr>
            <a:r>
              <a:rPr lang="en-US" b="1" i="1" u="sng" dirty="0">
                <a:highlight>
                  <a:srgbClr val="00FF00"/>
                </a:highlight>
                <a:cs typeface="+mj-cs"/>
              </a:rPr>
              <a:t>Session Layer</a:t>
            </a:r>
            <a:endParaRPr lang="en-US" sz="2000" i="1" u="sng" dirty="0">
              <a:highlight>
                <a:srgbClr val="00FF00"/>
              </a:highlight>
              <a:cs typeface="+mj-cs"/>
            </a:endParaRPr>
          </a:p>
          <a:p>
            <a:r>
              <a:rPr lang="en-US" dirty="0">
                <a:cs typeface="+mj-cs"/>
              </a:rPr>
              <a:t>The </a:t>
            </a:r>
            <a:r>
              <a:rPr lang="en-US" b="1" dirty="0">
                <a:cs typeface="+mj-cs"/>
              </a:rPr>
              <a:t>session layer </a:t>
            </a:r>
            <a:r>
              <a:rPr lang="en-US" dirty="0">
                <a:cs typeface="+mj-cs"/>
              </a:rPr>
              <a:t>is the </a:t>
            </a:r>
            <a:r>
              <a:rPr lang="en-US" b="1" i="1" dirty="0">
                <a:solidFill>
                  <a:srgbClr val="C00000"/>
                </a:solidFill>
                <a:latin typeface="Times New Roman" pitchFamily="18" charset="0"/>
                <a:cs typeface="+mj-cs"/>
              </a:rPr>
              <a:t>network dialog controller</a:t>
            </a:r>
            <a:r>
              <a:rPr lang="en-US" dirty="0">
                <a:cs typeface="+mj-cs"/>
              </a:rPr>
              <a:t>.</a:t>
            </a:r>
          </a:p>
          <a:p>
            <a:r>
              <a:rPr lang="en-US" i="1" dirty="0">
                <a:highlight>
                  <a:srgbClr val="FFFF00"/>
                </a:highlight>
                <a:latin typeface="Times New Roman" panose="02020603050405020304" pitchFamily="18" charset="0"/>
                <a:cs typeface="+mj-cs"/>
              </a:rPr>
              <a:t>It </a:t>
            </a:r>
            <a:r>
              <a:rPr lang="en-US" b="1" i="1" dirty="0">
                <a:highlight>
                  <a:srgbClr val="FFFF00"/>
                </a:highlight>
                <a:latin typeface="Times New Roman" panose="02020603050405020304" pitchFamily="18" charset="0"/>
                <a:cs typeface="+mj-cs"/>
              </a:rPr>
              <a:t>establishes</a:t>
            </a:r>
            <a:r>
              <a:rPr lang="en-US" i="1" dirty="0">
                <a:highlight>
                  <a:srgbClr val="FFFF00"/>
                </a:highlight>
                <a:latin typeface="Times New Roman" panose="02020603050405020304" pitchFamily="18" charset="0"/>
                <a:cs typeface="+mj-cs"/>
              </a:rPr>
              <a:t>, </a:t>
            </a:r>
            <a:r>
              <a:rPr lang="en-US" b="1" i="1" dirty="0">
                <a:highlight>
                  <a:srgbClr val="FFFF00"/>
                </a:highlight>
                <a:latin typeface="Times New Roman" panose="02020603050405020304" pitchFamily="18" charset="0"/>
                <a:cs typeface="+mj-cs"/>
              </a:rPr>
              <a:t>maintains</a:t>
            </a:r>
            <a:r>
              <a:rPr lang="en-US" i="1" dirty="0">
                <a:highlight>
                  <a:srgbClr val="FFFF00"/>
                </a:highlight>
                <a:latin typeface="Times New Roman" panose="02020603050405020304" pitchFamily="18" charset="0"/>
                <a:cs typeface="+mj-cs"/>
              </a:rPr>
              <a:t>, and </a:t>
            </a:r>
            <a:r>
              <a:rPr lang="en-US" b="1" i="1" dirty="0">
                <a:highlight>
                  <a:srgbClr val="FFFF00"/>
                </a:highlight>
                <a:latin typeface="Times New Roman" panose="02020603050405020304" pitchFamily="18" charset="0"/>
                <a:cs typeface="+mj-cs"/>
              </a:rPr>
              <a:t>synchronizes</a:t>
            </a:r>
            <a:r>
              <a:rPr lang="en-US" i="1" dirty="0">
                <a:highlight>
                  <a:srgbClr val="FFFF00"/>
                </a:highlight>
                <a:latin typeface="Times New Roman" panose="02020603050405020304" pitchFamily="18" charset="0"/>
                <a:cs typeface="+mj-cs"/>
              </a:rPr>
              <a:t> the interaction between communicating systems</a:t>
            </a:r>
            <a:r>
              <a:rPr lang="en-US" dirty="0">
                <a:highlight>
                  <a:srgbClr val="FFFF00"/>
                </a:highlight>
                <a:cs typeface="+mj-cs"/>
              </a:rPr>
              <a:t>. </a:t>
            </a:r>
            <a:endParaRPr lang="ar-IQ" dirty="0">
              <a:highlight>
                <a:srgbClr val="FFFF00"/>
              </a:highlight>
              <a:cs typeface="+mj-cs"/>
            </a:endParaRPr>
          </a:p>
          <a:p>
            <a:r>
              <a:rPr lang="en-US" b="1" dirty="0">
                <a:cs typeface="+mj-cs"/>
              </a:rPr>
              <a:t>Dialog control.</a:t>
            </a:r>
            <a:endParaRPr lang="ar-IQ" b="1" dirty="0">
              <a:cs typeface="+mj-cs"/>
            </a:endParaRPr>
          </a:p>
          <a:p>
            <a:r>
              <a:rPr lang="en-US" b="1" dirty="0">
                <a:cs typeface="+mj-cs"/>
              </a:rPr>
              <a:t>Synchronization.</a:t>
            </a:r>
          </a:p>
          <a:p>
            <a:endParaRPr lang="en-US" dirty="0">
              <a:cs typeface="+mj-cs"/>
            </a:endParaRPr>
          </a:p>
          <a:p>
            <a:pPr>
              <a:buFont typeface="Wingdings" panose="05000000000000000000" pitchFamily="2" charset="2"/>
              <a:buChar char="v"/>
            </a:pPr>
            <a:r>
              <a:rPr lang="en-US" b="1" i="1" u="sng" dirty="0">
                <a:highlight>
                  <a:srgbClr val="00FF00"/>
                </a:highlight>
                <a:cs typeface="+mj-cs"/>
              </a:rPr>
              <a:t>Presentation Layer</a:t>
            </a:r>
            <a:endParaRPr lang="en-US" i="1" u="sng" dirty="0">
              <a:highlight>
                <a:srgbClr val="00FF00"/>
              </a:highlight>
              <a:cs typeface="+mj-cs"/>
            </a:endParaRPr>
          </a:p>
          <a:p>
            <a:r>
              <a:rPr lang="en-US" dirty="0">
                <a:highlight>
                  <a:srgbClr val="FFFF00"/>
                </a:highlight>
                <a:latin typeface="Times New Roman" pitchFamily="18" charset="0"/>
                <a:cs typeface="+mj-cs"/>
              </a:rPr>
              <a:t>The </a:t>
            </a:r>
            <a:r>
              <a:rPr lang="en-US" b="1" dirty="0">
                <a:highlight>
                  <a:srgbClr val="FFFF00"/>
                </a:highlight>
                <a:latin typeface="Times New Roman" pitchFamily="18" charset="0"/>
                <a:cs typeface="+mj-cs"/>
              </a:rPr>
              <a:t>presentation layer </a:t>
            </a:r>
            <a:r>
              <a:rPr lang="en-US" dirty="0">
                <a:highlight>
                  <a:srgbClr val="FFFF00"/>
                </a:highlight>
                <a:latin typeface="Times New Roman" pitchFamily="18" charset="0"/>
                <a:cs typeface="+mj-cs"/>
              </a:rPr>
              <a:t>is concerned with the </a:t>
            </a:r>
            <a:r>
              <a:rPr lang="en-US" b="1" i="1" dirty="0">
                <a:highlight>
                  <a:srgbClr val="FFFF00"/>
                </a:highlight>
                <a:latin typeface="Times New Roman" pitchFamily="18" charset="0"/>
                <a:cs typeface="+mj-cs"/>
              </a:rPr>
              <a:t>syntax and semantics </a:t>
            </a:r>
            <a:r>
              <a:rPr lang="en-US" dirty="0">
                <a:highlight>
                  <a:srgbClr val="FFFF00"/>
                </a:highlight>
                <a:latin typeface="Times New Roman" pitchFamily="18" charset="0"/>
                <a:cs typeface="+mj-cs"/>
              </a:rPr>
              <a:t>of the information</a:t>
            </a:r>
            <a:r>
              <a:rPr lang="ar-IQ" dirty="0">
                <a:latin typeface="Times New Roman" pitchFamily="18" charset="0"/>
                <a:cs typeface="+mj-cs"/>
              </a:rPr>
              <a:t>   </a:t>
            </a:r>
            <a:r>
              <a:rPr lang="en-US" dirty="0">
                <a:latin typeface="Times New Roman" pitchFamily="18" charset="0"/>
                <a:cs typeface="+mj-cs"/>
              </a:rPr>
              <a:t>exchanged between two systems. </a:t>
            </a:r>
            <a:endParaRPr lang="ar-IQ" dirty="0">
              <a:latin typeface="Times New Roman" pitchFamily="18" charset="0"/>
              <a:cs typeface="+mj-cs"/>
            </a:endParaRPr>
          </a:p>
          <a:p>
            <a:r>
              <a:rPr lang="en-US" b="1" dirty="0">
                <a:cs typeface="+mj-cs"/>
              </a:rPr>
              <a:t>Translation.</a:t>
            </a:r>
            <a:endParaRPr lang="ar-IQ" b="1" dirty="0">
              <a:cs typeface="+mj-cs"/>
            </a:endParaRPr>
          </a:p>
          <a:p>
            <a:r>
              <a:rPr lang="en-US" b="1" dirty="0">
                <a:cs typeface="+mj-cs"/>
              </a:rPr>
              <a:t>Encryption.</a:t>
            </a:r>
            <a:endParaRPr lang="ar-IQ" b="1" dirty="0">
              <a:cs typeface="+mj-cs"/>
            </a:endParaRPr>
          </a:p>
          <a:p>
            <a:r>
              <a:rPr lang="en-US" b="1" dirty="0">
                <a:cs typeface="+mj-cs"/>
              </a:rPr>
              <a:t>Compression.</a:t>
            </a:r>
            <a:endParaRPr lang="en-US" dirty="0">
              <a:cs typeface="+mj-cs"/>
            </a:endParaRPr>
          </a:p>
          <a:p>
            <a:endParaRPr lang="en-US" dirty="0"/>
          </a:p>
        </p:txBody>
      </p:sp>
    </p:spTree>
    <p:extLst>
      <p:ext uri="{BB962C8B-B14F-4D97-AF65-F5344CB8AC3E}">
        <p14:creationId xmlns:p14="http://schemas.microsoft.com/office/powerpoint/2010/main" val="3511598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4465"/>
            <a:ext cx="10515600" cy="5852498"/>
          </a:xfrm>
        </p:spPr>
        <p:txBody>
          <a:bodyPr/>
          <a:lstStyle/>
          <a:p>
            <a:pPr algn="just">
              <a:buFont typeface="Wingdings" panose="05000000000000000000" pitchFamily="2" charset="2"/>
              <a:buChar char="v"/>
            </a:pPr>
            <a:r>
              <a:rPr lang="en-US" sz="2400" b="1" i="1" dirty="0">
                <a:highlight>
                  <a:srgbClr val="00FF00"/>
                </a:highlight>
                <a:cs typeface="+mj-cs"/>
              </a:rPr>
              <a:t>Application Layer</a:t>
            </a:r>
          </a:p>
          <a:p>
            <a:pPr algn="just"/>
            <a:r>
              <a:rPr lang="en-US" dirty="0">
                <a:highlight>
                  <a:srgbClr val="FFFF00"/>
                </a:highlight>
                <a:latin typeface="Times New Roman" pitchFamily="18" charset="0"/>
                <a:cs typeface="+mj-cs"/>
              </a:rPr>
              <a:t>The </a:t>
            </a:r>
            <a:r>
              <a:rPr lang="en-US" b="1" dirty="0">
                <a:highlight>
                  <a:srgbClr val="FFFF00"/>
                </a:highlight>
                <a:latin typeface="Times New Roman" pitchFamily="18" charset="0"/>
                <a:cs typeface="+mj-cs"/>
              </a:rPr>
              <a:t>application layer </a:t>
            </a:r>
            <a:r>
              <a:rPr lang="en-US" dirty="0">
                <a:highlight>
                  <a:srgbClr val="FFFF00"/>
                </a:highlight>
                <a:latin typeface="Times New Roman" pitchFamily="18" charset="0"/>
                <a:cs typeface="+mj-cs"/>
              </a:rPr>
              <a:t>enables the user, whether human or software, to access the network.</a:t>
            </a:r>
          </a:p>
          <a:p>
            <a:pPr algn="just"/>
            <a:r>
              <a:rPr lang="en-US" dirty="0">
                <a:latin typeface="Times New Roman" pitchFamily="18" charset="0"/>
                <a:cs typeface="+mj-cs"/>
              </a:rPr>
              <a:t>It provides </a:t>
            </a:r>
            <a:r>
              <a:rPr lang="en-US" b="1" dirty="0">
                <a:solidFill>
                  <a:srgbClr val="C00000"/>
                </a:solidFill>
                <a:latin typeface="Times New Roman" pitchFamily="18" charset="0"/>
                <a:cs typeface="+mj-cs"/>
              </a:rPr>
              <a:t>user interfaces </a:t>
            </a:r>
            <a:r>
              <a:rPr lang="en-US" dirty="0">
                <a:latin typeface="Times New Roman" pitchFamily="18" charset="0"/>
                <a:cs typeface="+mj-cs"/>
              </a:rPr>
              <a:t>and </a:t>
            </a:r>
            <a:r>
              <a:rPr lang="en-US" b="1" dirty="0">
                <a:latin typeface="Times New Roman" pitchFamily="18" charset="0"/>
                <a:cs typeface="+mj-cs"/>
              </a:rPr>
              <a:t>support for services</a:t>
            </a:r>
            <a:r>
              <a:rPr lang="en-US" dirty="0">
                <a:latin typeface="Times New Roman" pitchFamily="18" charset="0"/>
                <a:cs typeface="+mj-cs"/>
              </a:rPr>
              <a:t> such as </a:t>
            </a:r>
            <a:r>
              <a:rPr lang="en-US" b="1" dirty="0">
                <a:solidFill>
                  <a:srgbClr val="C00000"/>
                </a:solidFill>
                <a:latin typeface="Times New Roman" pitchFamily="18" charset="0"/>
                <a:cs typeface="+mj-cs"/>
              </a:rPr>
              <a:t>electronic mail, remote file access and transfer, shared database management</a:t>
            </a:r>
            <a:r>
              <a:rPr lang="en-US" dirty="0">
                <a:latin typeface="Times New Roman" pitchFamily="18" charset="0"/>
                <a:cs typeface="+mj-cs"/>
              </a:rPr>
              <a:t>,….etc.</a:t>
            </a:r>
          </a:p>
          <a:p>
            <a:pPr algn="just"/>
            <a:r>
              <a:rPr lang="en-US" b="1" dirty="0">
                <a:cs typeface="+mj-cs"/>
              </a:rPr>
              <a:t>File transfer, access, and management (FTAM).</a:t>
            </a:r>
            <a:endParaRPr lang="ar-IQ" b="1" dirty="0">
              <a:cs typeface="+mj-cs"/>
            </a:endParaRPr>
          </a:p>
          <a:p>
            <a:pPr algn="just"/>
            <a:r>
              <a:rPr lang="en-US" b="1" dirty="0">
                <a:cs typeface="+mj-cs"/>
              </a:rPr>
              <a:t>E-mail services</a:t>
            </a:r>
            <a:endParaRPr lang="ar-IQ" b="1" dirty="0">
              <a:cs typeface="+mj-cs"/>
            </a:endParaRPr>
          </a:p>
          <a:p>
            <a:pPr algn="just"/>
            <a:r>
              <a:rPr lang="en-US" b="1" dirty="0">
                <a:cs typeface="+mj-cs"/>
              </a:rPr>
              <a:t>Directory services.</a:t>
            </a:r>
            <a:endParaRPr lang="ar-IQ" b="1" dirty="0">
              <a:cs typeface="+mj-cs"/>
            </a:endParaRPr>
          </a:p>
          <a:p>
            <a:pPr marL="514350" indent="-514350" algn="just">
              <a:buFont typeface="+mj-lt"/>
              <a:buAutoNum type="arabicPeriod"/>
            </a:pPr>
            <a:endParaRPr lang="ar-IQ" b="1" dirty="0">
              <a:cs typeface="+mj-cs"/>
            </a:endParaRPr>
          </a:p>
          <a:p>
            <a:pPr algn="just"/>
            <a:endParaRPr lang="en-US" dirty="0">
              <a:cs typeface="+mj-cs"/>
            </a:endParaRPr>
          </a:p>
          <a:p>
            <a:pPr marL="0" indent="0" algn="just">
              <a:buNone/>
            </a:pPr>
            <a:endParaRPr lang="en-US" dirty="0">
              <a:cs typeface="+mj-cs"/>
            </a:endParaRPr>
          </a:p>
        </p:txBody>
      </p:sp>
    </p:spTree>
    <p:extLst>
      <p:ext uri="{BB962C8B-B14F-4D97-AF65-F5344CB8AC3E}">
        <p14:creationId xmlns:p14="http://schemas.microsoft.com/office/powerpoint/2010/main" val="3951115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hysical Layer In The OSI Model: Working and Implementation | Simplilear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3677"/>
            <a:ext cx="11975690" cy="495545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33971" y="294345"/>
            <a:ext cx="7746352"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Figure 3  shows a summary of duties for each layer.</a:t>
            </a:r>
            <a:endParaRPr lang="ar-IQ" sz="24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226449" y="5988467"/>
            <a:ext cx="5711074"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Figure 3 the  summary of duties for each layer.</a:t>
            </a:r>
            <a:endParaRPr lang="ar-IQ"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07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6759"/>
          </a:xfrm>
        </p:spPr>
        <p:txBody>
          <a:bodyPr>
            <a:normAutofit/>
          </a:bodyPr>
          <a:lstStyle/>
          <a:p>
            <a:r>
              <a:rPr lang="en-US" sz="2800" dirty="0">
                <a:latin typeface="Times New Roman" panose="02020603050405020304" pitchFamily="18" charset="0"/>
                <a:cs typeface="Times New Roman" panose="02020603050405020304" pitchFamily="18" charset="0"/>
              </a:rPr>
              <a:t>TCP/IP Protocol Suite</a:t>
            </a:r>
          </a:p>
        </p:txBody>
      </p:sp>
      <p:sp>
        <p:nvSpPr>
          <p:cNvPr id="3" name="Content Placeholder 2"/>
          <p:cNvSpPr>
            <a:spLocks noGrp="1"/>
          </p:cNvSpPr>
          <p:nvPr>
            <p:ph idx="1"/>
          </p:nvPr>
        </p:nvSpPr>
        <p:spPr>
          <a:xfrm>
            <a:off x="838200" y="1061884"/>
            <a:ext cx="10515600" cy="5115079"/>
          </a:xfrm>
        </p:spPr>
        <p:txBody>
          <a:bodyPr/>
          <a:lstStyle/>
          <a:p>
            <a:pPr marL="0" indent="280988" algn="just">
              <a:buNone/>
            </a:pPr>
            <a:r>
              <a:rPr lang="en-US" dirty="0"/>
              <a:t> </a:t>
            </a:r>
            <a:r>
              <a:rPr lang="en-US" dirty="0">
                <a:latin typeface="Times New Roman" panose="02020603050405020304" pitchFamily="18" charset="0"/>
                <a:cs typeface="Times New Roman" panose="02020603050405020304" pitchFamily="18" charset="0"/>
              </a:rPr>
              <a:t>TCP/IP  </a:t>
            </a:r>
            <a:r>
              <a:rPr lang="en-US" dirty="0">
                <a:solidFill>
                  <a:srgbClr val="FF0000"/>
                </a:solidFill>
                <a:latin typeface="Times New Roman" panose="02020603050405020304" pitchFamily="18" charset="0"/>
                <a:cs typeface="Times New Roman" panose="02020603050405020304" pitchFamily="18" charset="0"/>
              </a:rPr>
              <a:t>(Transmission  Control Protocol/Internet Protocol) is a protocol suite (a set of protocols organized in different layers) used in the Internet today</a:t>
            </a:r>
            <a:r>
              <a:rPr lang="en-US" dirty="0">
                <a:latin typeface="Times New Roman" panose="02020603050405020304" pitchFamily="18" charset="0"/>
                <a:cs typeface="Times New Roman" panose="02020603050405020304" pitchFamily="18" charset="0"/>
              </a:rPr>
              <a:t>. It is a hierarchical protocol made up of interactive modules, each of which provides a specific functionality. The term hierarchical means that each upper-level protocol is supported by the services provided by one or more lower-level protocols. The original TCP/IP protocol suite was defined as four software layers built upon the hardware. Today, however, TCP/IP is thought of as a  five-layer model. Figure 4 shows both configurations.</a:t>
            </a:r>
          </a:p>
        </p:txBody>
      </p:sp>
    </p:spTree>
    <p:extLst>
      <p:ext uri="{BB962C8B-B14F-4D97-AF65-F5344CB8AC3E}">
        <p14:creationId xmlns:p14="http://schemas.microsoft.com/office/powerpoint/2010/main" val="2847510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12606" y="530942"/>
            <a:ext cx="9763433" cy="5456903"/>
          </a:xfrm>
          <a:prstGeom prst="rect">
            <a:avLst/>
          </a:prstGeom>
        </p:spPr>
      </p:pic>
      <p:sp>
        <p:nvSpPr>
          <p:cNvPr id="2" name="Rectangle 1"/>
          <p:cNvSpPr/>
          <p:nvPr/>
        </p:nvSpPr>
        <p:spPr>
          <a:xfrm>
            <a:off x="3478787" y="5803179"/>
            <a:ext cx="5641929"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Figure 4 Layers in the TCP/IP protocol suite</a:t>
            </a:r>
          </a:p>
        </p:txBody>
      </p:sp>
    </p:spTree>
    <p:extLst>
      <p:ext uri="{BB962C8B-B14F-4D97-AF65-F5344CB8AC3E}">
        <p14:creationId xmlns:p14="http://schemas.microsoft.com/office/powerpoint/2010/main" val="1575564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7484"/>
            <a:ext cx="10515600" cy="6029479"/>
          </a:xfrm>
        </p:spPr>
        <p:txBody>
          <a:bodyPr>
            <a:normAutofit fontScale="92500" lnSpcReduction="20000"/>
          </a:bodyPr>
          <a:lstStyle/>
          <a:p>
            <a:pPr marL="0" indent="236538" algn="just">
              <a:buNone/>
            </a:pPr>
            <a:r>
              <a:rPr lang="en-US" sz="2600" dirty="0">
                <a:latin typeface="Times New Roman" panose="02020603050405020304" pitchFamily="18" charset="0"/>
                <a:cs typeface="Times New Roman" panose="02020603050405020304" pitchFamily="18" charset="0"/>
              </a:rPr>
              <a:t>To show how the layers in the TCP/IP protocol suite are involved in communication between two hosts, we assume that we want to use the suite in a small internet made up of three LANs (links), each with a link-layer switch. We also assume that the links are connected by one router, as shown in Figure 5. </a:t>
            </a:r>
          </a:p>
          <a:p>
            <a:pPr marL="0" indent="236538" algn="just">
              <a:buNone/>
            </a:pPr>
            <a:endParaRPr lang="en-US" sz="2600" dirty="0">
              <a:latin typeface="Times New Roman" panose="02020603050405020304" pitchFamily="18" charset="0"/>
              <a:cs typeface="Times New Roman" panose="02020603050405020304" pitchFamily="18" charset="0"/>
            </a:endParaRPr>
          </a:p>
          <a:p>
            <a:pPr marL="0" indent="236538" algn="just">
              <a:buNone/>
            </a:pPr>
            <a:r>
              <a:rPr lang="en-US" sz="2600" dirty="0">
                <a:latin typeface="Times New Roman" panose="02020603050405020304" pitchFamily="18" charset="0"/>
                <a:cs typeface="Times New Roman" panose="02020603050405020304" pitchFamily="18" charset="0"/>
              </a:rPr>
              <a:t>Each device is involved with a set of layers depending on the role of the device in the internet. The two hosts are involved in all five layers; the source host needs to create a message in the application layer and send it down the layers so that it is physically sent to the destination host. The destination host needs to receive the communication at the physical layer and then deliver it through the other layers to the application layer.</a:t>
            </a:r>
          </a:p>
          <a:p>
            <a:pPr marL="0" indent="236538" algn="just">
              <a:buNone/>
            </a:pPr>
            <a:endParaRPr lang="en-US" sz="2600" dirty="0">
              <a:latin typeface="Times New Roman" panose="02020603050405020304" pitchFamily="18" charset="0"/>
              <a:cs typeface="Times New Roman" panose="02020603050405020304" pitchFamily="18" charset="0"/>
            </a:endParaRPr>
          </a:p>
          <a:p>
            <a:pPr marL="0" indent="236538" algn="just">
              <a:buNone/>
            </a:pPr>
            <a:r>
              <a:rPr lang="en-US" sz="2600" dirty="0">
                <a:latin typeface="Times New Roman" panose="02020603050405020304" pitchFamily="18" charset="0"/>
                <a:cs typeface="Times New Roman" panose="02020603050405020304" pitchFamily="18" charset="0"/>
              </a:rPr>
              <a:t>The router is involved in only three layers; there is no transport or application layer in a router as long as the router is used only for routing. </a:t>
            </a:r>
          </a:p>
          <a:p>
            <a:pPr marL="0" indent="236538" algn="just">
              <a:buNone/>
            </a:pPr>
            <a:endParaRPr lang="en-US" sz="2600" dirty="0">
              <a:latin typeface="Times New Roman" panose="02020603050405020304" pitchFamily="18" charset="0"/>
              <a:cs typeface="Times New Roman" panose="02020603050405020304" pitchFamily="18" charset="0"/>
            </a:endParaRPr>
          </a:p>
          <a:p>
            <a:pPr marL="0" indent="236538" algn="just">
              <a:buNone/>
            </a:pPr>
            <a:r>
              <a:rPr lang="en-US" sz="2600" dirty="0">
                <a:latin typeface="Times New Roman" panose="02020603050405020304" pitchFamily="18" charset="0"/>
                <a:cs typeface="Times New Roman" panose="02020603050405020304" pitchFamily="18" charset="0"/>
              </a:rPr>
              <a:t>A link-layer switch in a link, however, is involved only in two layers, data-link and physical. Although each switch in the above figure has two different connections, the connections are in the same link, which uses only one set of protocols. This means that, unlike a router, a link-layer switch is involved only in one data-link and one physical layer</a:t>
            </a:r>
          </a:p>
          <a:p>
            <a:pPr marL="0" indent="236538"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4051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80220" y="516194"/>
            <a:ext cx="11282516" cy="5660769"/>
          </a:xfrm>
          <a:prstGeom prst="rect">
            <a:avLst/>
          </a:prstGeom>
        </p:spPr>
      </p:pic>
      <p:sp>
        <p:nvSpPr>
          <p:cNvPr id="5" name="Rectangle 4"/>
          <p:cNvSpPr/>
          <p:nvPr/>
        </p:nvSpPr>
        <p:spPr>
          <a:xfrm>
            <a:off x="3079955" y="6176963"/>
            <a:ext cx="4770858"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Figure 5 Communication through an internet</a:t>
            </a:r>
          </a:p>
        </p:txBody>
      </p:sp>
    </p:spTree>
    <p:extLst>
      <p:ext uri="{BB962C8B-B14F-4D97-AF65-F5344CB8AC3E}">
        <p14:creationId xmlns:p14="http://schemas.microsoft.com/office/powerpoint/2010/main" val="2199405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55752"/>
          </a:xfrm>
        </p:spPr>
        <p:txBody>
          <a:bodyPr>
            <a:normAutofit/>
          </a:bodyPr>
          <a:lstStyle/>
          <a:p>
            <a:r>
              <a:rPr lang="en-US" sz="3600" b="1" dirty="0">
                <a:latin typeface="Times New Roman" panose="02020603050405020304" pitchFamily="18" charset="0"/>
                <a:cs typeface="Times New Roman" panose="02020603050405020304" pitchFamily="18" charset="0"/>
              </a:rPr>
              <a:t>Layers in the TCP/IP Protocol Suite</a:t>
            </a:r>
          </a:p>
        </p:txBody>
      </p:sp>
      <p:sp>
        <p:nvSpPr>
          <p:cNvPr id="3" name="Content Placeholder 2"/>
          <p:cNvSpPr>
            <a:spLocks noGrp="1"/>
          </p:cNvSpPr>
          <p:nvPr>
            <p:ph idx="1"/>
          </p:nvPr>
        </p:nvSpPr>
        <p:spPr>
          <a:xfrm>
            <a:off x="838200" y="1120878"/>
            <a:ext cx="10515600" cy="5026588"/>
          </a:xfrm>
        </p:spPr>
        <p:txBody>
          <a:bodyPr>
            <a:normAutofit fontScale="85000" lnSpcReduction="20000"/>
          </a:bodyPr>
          <a:lstStyle/>
          <a:p>
            <a:pPr marL="0" indent="236538" algn="just">
              <a:buNone/>
            </a:pPr>
            <a:r>
              <a:rPr lang="en-US" dirty="0">
                <a:latin typeface="Times New Roman" panose="02020603050405020304" pitchFamily="18" charset="0"/>
                <a:cs typeface="Times New Roman" panose="02020603050405020304" pitchFamily="18" charset="0"/>
              </a:rPr>
              <a:t>Using logical connections makes it easier for us to think about the duty of each layer, as show in figure 6.</a:t>
            </a:r>
          </a:p>
          <a:p>
            <a:pPr algn="just"/>
            <a:r>
              <a:rPr lang="en-US" dirty="0">
                <a:latin typeface="Times New Roman" panose="02020603050405020304" pitchFamily="18" charset="0"/>
                <a:cs typeface="Times New Roman" panose="02020603050405020304" pitchFamily="18" charset="0"/>
              </a:rPr>
              <a:t> As the figure shows, </a:t>
            </a:r>
            <a:r>
              <a:rPr lang="en-US" dirty="0">
                <a:solidFill>
                  <a:srgbClr val="FF0000"/>
                </a:solidFill>
                <a:latin typeface="Times New Roman" panose="02020603050405020304" pitchFamily="18" charset="0"/>
                <a:cs typeface="Times New Roman" panose="02020603050405020304" pitchFamily="18" charset="0"/>
              </a:rPr>
              <a:t>the duty of the application, transport, and network layers is </a:t>
            </a:r>
            <a:r>
              <a:rPr lang="en-US" dirty="0">
                <a:solidFill>
                  <a:srgbClr val="0070C0"/>
                </a:solidFill>
                <a:latin typeface="Times New Roman" panose="02020603050405020304" pitchFamily="18" charset="0"/>
                <a:cs typeface="Times New Roman" panose="02020603050405020304" pitchFamily="18" charset="0"/>
              </a:rPr>
              <a:t>end-to-end</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However, </a:t>
            </a:r>
            <a:r>
              <a:rPr lang="en-US" dirty="0">
                <a:solidFill>
                  <a:srgbClr val="FF0000"/>
                </a:solidFill>
                <a:latin typeface="Times New Roman" panose="02020603050405020304" pitchFamily="18" charset="0"/>
                <a:cs typeface="Times New Roman" panose="02020603050405020304" pitchFamily="18" charset="0"/>
              </a:rPr>
              <a:t>the duty of the data-link and physical layers </a:t>
            </a:r>
            <a:r>
              <a:rPr lang="en-US" dirty="0">
                <a:solidFill>
                  <a:srgbClr val="0070C0"/>
                </a:solidFill>
                <a:latin typeface="Times New Roman" panose="02020603050405020304" pitchFamily="18" charset="0"/>
                <a:cs typeface="Times New Roman" panose="02020603050405020304" pitchFamily="18" charset="0"/>
              </a:rPr>
              <a:t>is hop-to-hop</a:t>
            </a:r>
            <a:r>
              <a:rPr lang="en-US" dirty="0">
                <a:latin typeface="Times New Roman" panose="02020603050405020304" pitchFamily="18" charset="0"/>
                <a:cs typeface="Times New Roman" panose="02020603050405020304" pitchFamily="18" charset="0"/>
              </a:rPr>
              <a:t>, in which</a:t>
            </a:r>
          </a:p>
          <a:p>
            <a:pPr algn="just"/>
            <a:endParaRPr lang="en-US" dirty="0">
              <a:latin typeface="Times New Roman" panose="02020603050405020304" pitchFamily="18" charset="0"/>
              <a:cs typeface="Times New Roman" panose="02020603050405020304" pitchFamily="18" charset="0"/>
            </a:endParaRPr>
          </a:p>
          <a:p>
            <a:pPr algn="just"/>
            <a:r>
              <a:rPr lang="en-US" dirty="0">
                <a:solidFill>
                  <a:srgbClr val="C00000"/>
                </a:solidFill>
                <a:latin typeface="Times New Roman" panose="02020603050405020304" pitchFamily="18" charset="0"/>
                <a:cs typeface="Times New Roman" panose="02020603050405020304" pitchFamily="18" charset="0"/>
              </a:rPr>
              <a:t>The domain of duty of the top three layers </a:t>
            </a:r>
            <a:r>
              <a:rPr lang="en-US" dirty="0">
                <a:solidFill>
                  <a:srgbClr val="0070C0"/>
                </a:solidFill>
                <a:latin typeface="Times New Roman" panose="02020603050405020304" pitchFamily="18" charset="0"/>
                <a:cs typeface="Times New Roman" panose="02020603050405020304" pitchFamily="18" charset="0"/>
              </a:rPr>
              <a:t>is the internet</a:t>
            </a:r>
            <a:r>
              <a:rPr lang="en-US" dirty="0">
                <a:latin typeface="Times New Roman" panose="02020603050405020304" pitchFamily="18" charset="0"/>
                <a:cs typeface="Times New Roman" panose="02020603050405020304" pitchFamily="18" charset="0"/>
              </a:rPr>
              <a:t>, and </a:t>
            </a:r>
            <a:r>
              <a:rPr lang="en-US" dirty="0">
                <a:solidFill>
                  <a:srgbClr val="C00000"/>
                </a:solidFill>
                <a:latin typeface="Times New Roman" panose="02020603050405020304" pitchFamily="18" charset="0"/>
                <a:cs typeface="Times New Roman" panose="02020603050405020304" pitchFamily="18" charset="0"/>
              </a:rPr>
              <a:t>the domain of duty of the two lower layers</a:t>
            </a:r>
            <a:r>
              <a:rPr lang="en-US" dirty="0">
                <a:latin typeface="Times New Roman" panose="02020603050405020304" pitchFamily="18" charset="0"/>
                <a:cs typeface="Times New Roman" panose="02020603050405020304" pitchFamily="18" charset="0"/>
              </a:rPr>
              <a:t> </a:t>
            </a:r>
            <a:r>
              <a:rPr lang="en-US" dirty="0">
                <a:solidFill>
                  <a:srgbClr val="0070C0"/>
                </a:solidFill>
                <a:latin typeface="Times New Roman" panose="02020603050405020304" pitchFamily="18" charset="0"/>
                <a:cs typeface="Times New Roman" panose="02020603050405020304" pitchFamily="18" charset="0"/>
              </a:rPr>
              <a:t>is the link</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Another way of thinking of the logical connections is to think about the data unit created from each layer. </a:t>
            </a:r>
            <a:r>
              <a:rPr lang="en-US" dirty="0">
                <a:solidFill>
                  <a:srgbClr val="FFC000"/>
                </a:solidFill>
                <a:latin typeface="Times New Roman" panose="02020603050405020304" pitchFamily="18" charset="0"/>
                <a:cs typeface="Times New Roman" panose="02020603050405020304" pitchFamily="18" charset="0"/>
              </a:rPr>
              <a:t>In the top three layers</a:t>
            </a:r>
            <a:r>
              <a:rPr lang="en-US" dirty="0">
                <a:solidFill>
                  <a:srgbClr val="92D050"/>
                </a:solidFill>
                <a:latin typeface="Times New Roman" panose="02020603050405020304" pitchFamily="18" charset="0"/>
                <a:cs typeface="Times New Roman" panose="02020603050405020304" pitchFamily="18" charset="0"/>
              </a:rPr>
              <a:t>, the data unit (packets) should not be changed by any router or link-layer switch</a:t>
            </a:r>
            <a:r>
              <a:rPr lang="en-US" dirty="0">
                <a:latin typeface="Times New Roman" panose="02020603050405020304" pitchFamily="18" charset="0"/>
                <a:cs typeface="Times New Roman" panose="02020603050405020304" pitchFamily="18" charset="0"/>
              </a:rPr>
              <a:t>. </a:t>
            </a:r>
            <a:r>
              <a:rPr lang="en-US" dirty="0">
                <a:solidFill>
                  <a:srgbClr val="FFC000"/>
                </a:solidFill>
                <a:latin typeface="Times New Roman" panose="02020603050405020304" pitchFamily="18" charset="0"/>
                <a:cs typeface="Times New Roman" panose="02020603050405020304" pitchFamily="18" charset="0"/>
              </a:rPr>
              <a:t>In the bottom two layers</a:t>
            </a:r>
            <a:r>
              <a:rPr lang="en-US" dirty="0">
                <a:latin typeface="Times New Roman" panose="02020603050405020304" pitchFamily="18" charset="0"/>
                <a:cs typeface="Times New Roman" panose="02020603050405020304" pitchFamily="18" charset="0"/>
              </a:rPr>
              <a:t>, </a:t>
            </a:r>
            <a:r>
              <a:rPr lang="en-US" dirty="0">
                <a:solidFill>
                  <a:srgbClr val="92D050"/>
                </a:solidFill>
                <a:latin typeface="Times New Roman" panose="02020603050405020304" pitchFamily="18" charset="0"/>
                <a:cs typeface="Times New Roman" panose="02020603050405020304" pitchFamily="18" charset="0"/>
              </a:rPr>
              <a:t>the packet created by the host is changed only by the routers, not by the link-layer switches</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150726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30943" y="353961"/>
            <a:ext cx="11061290" cy="5766620"/>
          </a:xfrm>
          <a:prstGeom prst="rect">
            <a:avLst/>
          </a:prstGeom>
        </p:spPr>
      </p:pic>
      <p:sp>
        <p:nvSpPr>
          <p:cNvPr id="5" name="Rectangle 4"/>
          <p:cNvSpPr/>
          <p:nvPr/>
        </p:nvSpPr>
        <p:spPr>
          <a:xfrm>
            <a:off x="3013587" y="6120581"/>
            <a:ext cx="7708489" cy="400110"/>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Figure 6 Logical connections between layers of the TCP/IP protocol suite</a:t>
            </a:r>
          </a:p>
        </p:txBody>
      </p:sp>
    </p:spTree>
    <p:extLst>
      <p:ext uri="{BB962C8B-B14F-4D97-AF65-F5344CB8AC3E}">
        <p14:creationId xmlns:p14="http://schemas.microsoft.com/office/powerpoint/2010/main" val="3177219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9716"/>
            <a:ext cx="10515600" cy="5867247"/>
          </a:xfrm>
        </p:spPr>
        <p:txBody>
          <a:bodyPr/>
          <a:lstStyle/>
          <a:p>
            <a:pPr marL="0" indent="0">
              <a:buNone/>
            </a:pPr>
            <a:r>
              <a:rPr lang="en-US" dirty="0">
                <a:latin typeface="Times New Roman" panose="02020603050405020304" pitchFamily="18" charset="0"/>
                <a:cs typeface="Times New Roman" panose="02020603050405020304" pitchFamily="18" charset="0"/>
              </a:rPr>
              <a:t>Figure 2.7 shows the identical objects below each layer related to each device. </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86697" y="1165123"/>
            <a:ext cx="11297263" cy="5176683"/>
          </a:xfrm>
          <a:prstGeom prst="rect">
            <a:avLst/>
          </a:prstGeom>
        </p:spPr>
      </p:pic>
    </p:spTree>
    <p:extLst>
      <p:ext uri="{BB962C8B-B14F-4D97-AF65-F5344CB8AC3E}">
        <p14:creationId xmlns:p14="http://schemas.microsoft.com/office/powerpoint/2010/main" val="193105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19778"/>
          </a:xfrm>
        </p:spPr>
        <p:txBody>
          <a:bodyPr>
            <a:normAutofit fontScale="90000"/>
          </a:bodyPr>
          <a:lstStyle/>
          <a:p>
            <a:pPr marL="571500" indent="-571500">
              <a:buFont typeface="Wingdings" panose="05000000000000000000" pitchFamily="2" charset="2"/>
              <a:buChar char="v"/>
            </a:pPr>
            <a:r>
              <a:rPr lang="en-US" sz="3600" b="1" dirty="0">
                <a:latin typeface="Times New Roman" panose="02020603050405020304" pitchFamily="18" charset="0"/>
                <a:cs typeface="Times New Roman" panose="02020603050405020304" pitchFamily="18" charset="0"/>
              </a:rPr>
              <a:t>Physical layer</a:t>
            </a:r>
          </a:p>
        </p:txBody>
      </p:sp>
      <p:sp>
        <p:nvSpPr>
          <p:cNvPr id="3" name="Content Placeholder 2"/>
          <p:cNvSpPr>
            <a:spLocks noGrp="1"/>
          </p:cNvSpPr>
          <p:nvPr>
            <p:ph idx="1"/>
          </p:nvPr>
        </p:nvSpPr>
        <p:spPr>
          <a:xfrm>
            <a:off x="838200" y="884904"/>
            <a:ext cx="10515600" cy="5292059"/>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The physical layer is responsible for </a:t>
            </a:r>
            <a:r>
              <a:rPr lang="en-US" dirty="0">
                <a:solidFill>
                  <a:srgbClr val="FF0000"/>
                </a:solidFill>
                <a:latin typeface="Times New Roman" panose="02020603050405020304" pitchFamily="18" charset="0"/>
                <a:cs typeface="Times New Roman" panose="02020603050405020304" pitchFamily="18" charset="0"/>
              </a:rPr>
              <a:t>carrying individual bits in a frame across the link.</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communication between two devices at the physical layer is still </a:t>
            </a:r>
            <a:r>
              <a:rPr lang="en-US" dirty="0">
                <a:solidFill>
                  <a:srgbClr val="FF0000"/>
                </a:solidFill>
                <a:latin typeface="Times New Roman" panose="02020603050405020304" pitchFamily="18" charset="0"/>
                <a:cs typeface="Times New Roman" panose="02020603050405020304" pitchFamily="18" charset="0"/>
              </a:rPr>
              <a:t>logical communication </a:t>
            </a:r>
            <a:r>
              <a:rPr lang="en-US" dirty="0">
                <a:latin typeface="Times New Roman" panose="02020603050405020304" pitchFamily="18" charset="0"/>
                <a:cs typeface="Times New Roman" panose="02020603050405020304" pitchFamily="18" charset="0"/>
              </a:rPr>
              <a:t>because </a:t>
            </a:r>
            <a:r>
              <a:rPr lang="en-US" dirty="0">
                <a:solidFill>
                  <a:schemeClr val="accent1">
                    <a:lumMod val="75000"/>
                  </a:schemeClr>
                </a:solidFill>
                <a:latin typeface="Times New Roman" panose="02020603050405020304" pitchFamily="18" charset="0"/>
                <a:cs typeface="Times New Roman" panose="02020603050405020304" pitchFamily="18" charset="0"/>
              </a:rPr>
              <a:t>there is another, hidden layer, the transmission media</a:t>
            </a:r>
            <a:r>
              <a:rPr lang="en-US" dirty="0">
                <a:latin typeface="Times New Roman" panose="02020603050405020304" pitchFamily="18" charset="0"/>
                <a:cs typeface="Times New Roman" panose="02020603050405020304" pitchFamily="18" charset="0"/>
              </a:rPr>
              <a:t>, under the physical layer. Two devices are connected by a transmission medium (cable or air).</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transmission medium does not carry bits; </a:t>
            </a:r>
            <a:r>
              <a:rPr lang="en-US" dirty="0">
                <a:solidFill>
                  <a:schemeClr val="accent1">
                    <a:lumMod val="75000"/>
                  </a:schemeClr>
                </a:solidFill>
                <a:latin typeface="Times New Roman" panose="02020603050405020304" pitchFamily="18" charset="0"/>
                <a:cs typeface="Times New Roman" panose="02020603050405020304" pitchFamily="18" charset="0"/>
              </a:rPr>
              <a:t>it carries electrical or optical signals</a:t>
            </a:r>
            <a:r>
              <a:rPr lang="en-US" dirty="0">
                <a:latin typeface="Times New Roman" panose="02020603050405020304" pitchFamily="18" charset="0"/>
                <a:cs typeface="Times New Roman" panose="02020603050405020304" pitchFamily="18" charset="0"/>
              </a:rPr>
              <a:t>. So the bits received in a frame from the data-link layer are transformed and sent through the transmission media.</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The </a:t>
            </a:r>
            <a:r>
              <a:rPr lang="en-US" dirty="0">
                <a:solidFill>
                  <a:srgbClr val="C00000"/>
                </a:solidFill>
                <a:latin typeface="Times New Roman" panose="02020603050405020304" pitchFamily="18" charset="0"/>
                <a:cs typeface="Times New Roman" panose="02020603050405020304" pitchFamily="18" charset="0"/>
              </a:rPr>
              <a:t>logical unit </a:t>
            </a:r>
            <a:r>
              <a:rPr lang="en-US" dirty="0">
                <a:latin typeface="Times New Roman" panose="02020603050405020304" pitchFamily="18" charset="0"/>
                <a:cs typeface="Times New Roman" panose="02020603050405020304" pitchFamily="18" charset="0"/>
              </a:rPr>
              <a:t>between two physical layers in two devices is </a:t>
            </a:r>
            <a:r>
              <a:rPr lang="en-US" dirty="0">
                <a:solidFill>
                  <a:srgbClr val="0070C0"/>
                </a:solidFill>
                <a:latin typeface="Times New Roman" panose="02020603050405020304" pitchFamily="18" charset="0"/>
                <a:cs typeface="Times New Roman" panose="02020603050405020304" pitchFamily="18" charset="0"/>
              </a:rPr>
              <a:t>a bit</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060516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13301"/>
          </a:xfrm>
        </p:spPr>
        <p:txBody>
          <a:bodyPr>
            <a:normAutofit fontScale="90000"/>
          </a:bodyPr>
          <a:lstStyle/>
          <a:p>
            <a:pPr marL="58738" indent="-58738">
              <a:buFont typeface="Wingdings" panose="05000000000000000000" pitchFamily="2" charset="2"/>
              <a:buChar char="v"/>
            </a:pPr>
            <a:r>
              <a:rPr lang="en-US" sz="3600" b="1" dirty="0">
                <a:latin typeface="Times New Roman" panose="02020603050405020304" pitchFamily="18" charset="0"/>
                <a:cs typeface="Times New Roman" panose="02020603050405020304" pitchFamily="18" charset="0"/>
              </a:rPr>
              <a:t>Data-link Layer</a:t>
            </a:r>
          </a:p>
        </p:txBody>
      </p:sp>
      <p:sp>
        <p:nvSpPr>
          <p:cNvPr id="3" name="Content Placeholder 2"/>
          <p:cNvSpPr>
            <a:spLocks noGrp="1"/>
          </p:cNvSpPr>
          <p:nvPr>
            <p:ph idx="1"/>
          </p:nvPr>
        </p:nvSpPr>
        <p:spPr>
          <a:xfrm>
            <a:off x="294968" y="678426"/>
            <a:ext cx="11430000" cy="6017342"/>
          </a:xfrm>
        </p:spPr>
        <p:txBody>
          <a:bodyPr>
            <a:normAutofit fontScale="70000" lnSpcReduction="20000"/>
          </a:bodyPr>
          <a:lstStyle/>
          <a:p>
            <a:pPr algn="just"/>
            <a:r>
              <a:rPr lang="en-US" dirty="0">
                <a:latin typeface="Times New Roman" panose="02020603050405020304" pitchFamily="18" charset="0"/>
                <a:cs typeface="Times New Roman" panose="02020603050405020304" pitchFamily="18" charset="0"/>
              </a:rPr>
              <a:t>The internet is </a:t>
            </a:r>
            <a:r>
              <a:rPr lang="en-US" dirty="0">
                <a:solidFill>
                  <a:srgbClr val="C00000"/>
                </a:solidFill>
                <a:latin typeface="Times New Roman" panose="02020603050405020304" pitchFamily="18" charset="0"/>
                <a:cs typeface="Times New Roman" panose="02020603050405020304" pitchFamily="18" charset="0"/>
              </a:rPr>
              <a:t>made up of several links (LANs and WANs) connected by routers</a:t>
            </a:r>
            <a:r>
              <a:rPr lang="en-US" dirty="0">
                <a:latin typeface="Times New Roman" panose="02020603050405020304" pitchFamily="18" charset="0"/>
                <a:cs typeface="Times New Roman" panose="02020603050405020304" pitchFamily="18" charset="0"/>
              </a:rPr>
              <a:t>. There may be several overlapping sets of links that a datagram can travel from the host to the destination. </a:t>
            </a:r>
            <a:r>
              <a:rPr lang="en-US" dirty="0">
                <a:solidFill>
                  <a:srgbClr val="C00000"/>
                </a:solidFill>
                <a:latin typeface="Times New Roman" panose="02020603050405020304" pitchFamily="18" charset="0"/>
                <a:cs typeface="Times New Roman" panose="02020603050405020304" pitchFamily="18" charset="0"/>
              </a:rPr>
              <a:t>The routers are responsible for choosing the best links.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However, when the next link to travel is determined by the router, the data-link layer is </a:t>
            </a:r>
            <a:r>
              <a:rPr lang="en-US" dirty="0">
                <a:solidFill>
                  <a:srgbClr val="0070C0"/>
                </a:solidFill>
                <a:latin typeface="Times New Roman" panose="02020603050405020304" pitchFamily="18" charset="0"/>
                <a:cs typeface="Times New Roman" panose="02020603050405020304" pitchFamily="18" charset="0"/>
              </a:rPr>
              <a:t>responsible for taking the datagram and moving it across the link</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link can be </a:t>
            </a:r>
            <a:r>
              <a:rPr lang="en-US" dirty="0">
                <a:solidFill>
                  <a:srgbClr val="0070C0"/>
                </a:solidFill>
                <a:latin typeface="Times New Roman" panose="02020603050405020304" pitchFamily="18" charset="0"/>
                <a:cs typeface="Times New Roman" panose="02020603050405020304" pitchFamily="18" charset="0"/>
              </a:rPr>
              <a:t>a  wired LAN with a link-layer switch</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a wireless LAN</a:t>
            </a:r>
            <a:r>
              <a:rPr lang="en-US" dirty="0">
                <a:latin typeface="Times New Roman" panose="02020603050405020304" pitchFamily="18" charset="0"/>
                <a:cs typeface="Times New Roman" panose="02020603050405020304" pitchFamily="18" charset="0"/>
              </a:rPr>
              <a:t>, </a:t>
            </a:r>
            <a:r>
              <a:rPr lang="en-US" dirty="0">
                <a:solidFill>
                  <a:srgbClr val="92D050"/>
                </a:solidFill>
                <a:latin typeface="Times New Roman" panose="02020603050405020304" pitchFamily="18" charset="0"/>
                <a:cs typeface="Times New Roman" panose="02020603050405020304" pitchFamily="18" charset="0"/>
              </a:rPr>
              <a:t>a wired WAN</a:t>
            </a:r>
            <a:r>
              <a:rPr lang="en-US" dirty="0">
                <a:latin typeface="Times New Roman" panose="02020603050405020304" pitchFamily="18" charset="0"/>
                <a:cs typeface="Times New Roman" panose="02020603050405020304" pitchFamily="18" charset="0"/>
              </a:rPr>
              <a:t>, or a </a:t>
            </a:r>
            <a:r>
              <a:rPr lang="en-US" dirty="0">
                <a:solidFill>
                  <a:srgbClr val="FFC000"/>
                </a:solidFill>
                <a:latin typeface="Times New Roman" panose="02020603050405020304" pitchFamily="18" charset="0"/>
                <a:cs typeface="Times New Roman" panose="02020603050405020304" pitchFamily="18" charset="0"/>
              </a:rPr>
              <a:t>wireless  WAN</a:t>
            </a:r>
            <a:r>
              <a:rPr lang="en-US" dirty="0">
                <a:latin typeface="Times New Roman" panose="02020603050405020304" pitchFamily="18" charset="0"/>
                <a:cs typeface="Times New Roman" panose="02020603050405020304" pitchFamily="18" charset="0"/>
              </a:rPr>
              <a:t>. We can also have different protocols used with any link type.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 each case, the data-link layer is responsible </a:t>
            </a:r>
            <a:r>
              <a:rPr lang="en-US" dirty="0">
                <a:solidFill>
                  <a:srgbClr val="FF0000"/>
                </a:solidFill>
                <a:latin typeface="Times New Roman" panose="02020603050405020304" pitchFamily="18" charset="0"/>
                <a:cs typeface="Times New Roman" panose="02020603050405020304" pitchFamily="18" charset="0"/>
              </a:rPr>
              <a:t>for moving the packet through the link</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TCP/IP does </a:t>
            </a:r>
            <a:r>
              <a:rPr lang="en-US" dirty="0">
                <a:solidFill>
                  <a:srgbClr val="FF0000"/>
                </a:solidFill>
                <a:latin typeface="Times New Roman" panose="02020603050405020304" pitchFamily="18" charset="0"/>
                <a:cs typeface="Times New Roman" panose="02020603050405020304" pitchFamily="18" charset="0"/>
              </a:rPr>
              <a:t>not define any specific protocol for the data-link layer</a:t>
            </a:r>
            <a:r>
              <a:rPr lang="en-US" dirty="0">
                <a:latin typeface="Times New Roman" panose="02020603050405020304" pitchFamily="18" charset="0"/>
                <a:cs typeface="Times New Roman" panose="02020603050405020304" pitchFamily="18" charset="0"/>
              </a:rPr>
              <a:t>. It supports all the standard and proprietary protocols.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data-link layer </a:t>
            </a:r>
            <a:r>
              <a:rPr lang="en-US" dirty="0">
                <a:solidFill>
                  <a:srgbClr val="FF0000"/>
                </a:solidFill>
                <a:latin typeface="Times New Roman" panose="02020603050405020304" pitchFamily="18" charset="0"/>
                <a:cs typeface="Times New Roman" panose="02020603050405020304" pitchFamily="18" charset="0"/>
              </a:rPr>
              <a:t>takes a datagram and encapsulates it in a packet called a frame</a:t>
            </a: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Each link-layer protocol may provide a different service. Some link-layer protocols provide </a:t>
            </a:r>
            <a:r>
              <a:rPr lang="en-US" dirty="0">
                <a:solidFill>
                  <a:srgbClr val="0070C0"/>
                </a:solidFill>
                <a:latin typeface="Times New Roman" panose="02020603050405020304" pitchFamily="18" charset="0"/>
                <a:cs typeface="Times New Roman" panose="02020603050405020304" pitchFamily="18" charset="0"/>
              </a:rPr>
              <a:t>complete error detection and correction, some provide only error correction. </a:t>
            </a:r>
          </a:p>
        </p:txBody>
      </p:sp>
    </p:spTree>
    <p:extLst>
      <p:ext uri="{BB962C8B-B14F-4D97-AF65-F5344CB8AC3E}">
        <p14:creationId xmlns:p14="http://schemas.microsoft.com/office/powerpoint/2010/main" val="42329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60785"/>
          </a:xfrm>
        </p:spPr>
        <p:txBody>
          <a:bodyPr>
            <a:normAutofit fontScale="90000"/>
          </a:bodyPr>
          <a:lstStyle/>
          <a:p>
            <a:pPr marL="571500" indent="-571500">
              <a:buFont typeface="Wingdings" panose="05000000000000000000" pitchFamily="2" charset="2"/>
              <a:buChar char="v"/>
            </a:pPr>
            <a:r>
              <a:rPr lang="en-US" sz="3600" b="1" dirty="0">
                <a:latin typeface="Times New Roman" panose="02020603050405020304" pitchFamily="18" charset="0"/>
                <a:cs typeface="Times New Roman" panose="02020603050405020304" pitchFamily="18" charset="0"/>
              </a:rPr>
              <a:t>Network Layer</a:t>
            </a:r>
          </a:p>
        </p:txBody>
      </p:sp>
      <p:sp>
        <p:nvSpPr>
          <p:cNvPr id="3" name="Content Placeholder 2"/>
          <p:cNvSpPr>
            <a:spLocks noGrp="1"/>
          </p:cNvSpPr>
          <p:nvPr>
            <p:ph idx="1"/>
          </p:nvPr>
        </p:nvSpPr>
        <p:spPr>
          <a:xfrm>
            <a:off x="838200" y="825910"/>
            <a:ext cx="11049000" cy="5899355"/>
          </a:xfrm>
        </p:spPr>
        <p:txBody>
          <a:bodyPr>
            <a:normAutofit fontScale="85000" lnSpcReduction="20000"/>
          </a:bodyPr>
          <a:lstStyle/>
          <a:p>
            <a:pPr algn="just"/>
            <a:r>
              <a:rPr lang="en-US" dirty="0">
                <a:latin typeface="Times New Roman" panose="02020603050405020304" pitchFamily="18" charset="0"/>
                <a:cs typeface="Times New Roman" panose="02020603050405020304" pitchFamily="18" charset="0"/>
              </a:rPr>
              <a:t>The network layer is responsible </a:t>
            </a:r>
            <a:r>
              <a:rPr lang="en-US" dirty="0">
                <a:solidFill>
                  <a:srgbClr val="C00000"/>
                </a:solidFill>
                <a:latin typeface="Times New Roman" panose="02020603050405020304" pitchFamily="18" charset="0"/>
                <a:cs typeface="Times New Roman" panose="02020603050405020304" pitchFamily="18" charset="0"/>
              </a:rPr>
              <a:t>for creating a connection between the source computer and the destination computer</a:t>
            </a:r>
            <a:r>
              <a:rPr lang="en-US" dirty="0">
                <a:latin typeface="Times New Roman" panose="02020603050405020304" pitchFamily="18" charset="0"/>
                <a:cs typeface="Times New Roman" panose="02020603050405020304" pitchFamily="18" charset="0"/>
              </a:rPr>
              <a:t>. The communication at the network layer </a:t>
            </a:r>
            <a:r>
              <a:rPr lang="en-US" dirty="0">
                <a:solidFill>
                  <a:srgbClr val="0070C0"/>
                </a:solidFill>
                <a:latin typeface="Times New Roman" panose="02020603050405020304" pitchFamily="18" charset="0"/>
                <a:cs typeface="Times New Roman" panose="02020603050405020304" pitchFamily="18" charset="0"/>
              </a:rPr>
              <a:t>is host-to-host.</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However, since there can be several routers from the source to the destination</a:t>
            </a:r>
            <a:r>
              <a:rPr lang="en-US" dirty="0">
                <a:solidFill>
                  <a:srgbClr val="0070C0"/>
                </a:solidFill>
                <a:latin typeface="Times New Roman" panose="02020603050405020304" pitchFamily="18" charset="0"/>
                <a:cs typeface="Times New Roman" panose="02020603050405020304" pitchFamily="18" charset="0"/>
              </a:rPr>
              <a:t>, the routers in the path are responsible for choosing the best route for each packet</a:t>
            </a:r>
            <a:r>
              <a:rPr lang="en-US" dirty="0">
                <a:latin typeface="Times New Roman" panose="02020603050405020304" pitchFamily="18" charset="0"/>
                <a:cs typeface="Times New Roman" panose="02020603050405020304" pitchFamily="18" charset="0"/>
              </a:rPr>
              <a:t>. We can say that the network layer is responsible for host-to-host communication and routing the packet through possible routes.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The network layer in the Internet includes the main protocol:</a:t>
            </a:r>
          </a:p>
          <a:p>
            <a:pPr marL="0" indent="0" algn="just">
              <a:buNone/>
            </a:pPr>
            <a:r>
              <a:rPr lang="en-US" b="1" dirty="0">
                <a:latin typeface="Times New Roman" panose="02020603050405020304" pitchFamily="18" charset="0"/>
                <a:cs typeface="Times New Roman" panose="02020603050405020304" pitchFamily="18" charset="0"/>
              </a:rPr>
              <a:t>A- Internet Protocol  (IP):</a:t>
            </a:r>
          </a:p>
          <a:p>
            <a:pPr marL="398463" indent="-117475" algn="just"/>
            <a:r>
              <a:rPr lang="en-US" dirty="0">
                <a:latin typeface="Times New Roman" panose="02020603050405020304" pitchFamily="18" charset="0"/>
                <a:cs typeface="Times New Roman" panose="02020603050405020304" pitchFamily="18" charset="0"/>
              </a:rPr>
              <a:t>Which defines the format of the packet, called </a:t>
            </a:r>
            <a:r>
              <a:rPr lang="en-US" dirty="0">
                <a:solidFill>
                  <a:srgbClr val="FF0000"/>
                </a:solidFill>
                <a:latin typeface="Times New Roman" panose="02020603050405020304" pitchFamily="18" charset="0"/>
                <a:cs typeface="Times New Roman" panose="02020603050405020304" pitchFamily="18" charset="0"/>
              </a:rPr>
              <a:t>a datagram</a:t>
            </a:r>
            <a:r>
              <a:rPr lang="en-US" dirty="0">
                <a:latin typeface="Times New Roman" panose="02020603050405020304" pitchFamily="18" charset="0"/>
                <a:cs typeface="Times New Roman" panose="02020603050405020304" pitchFamily="18" charset="0"/>
              </a:rPr>
              <a:t> at the network layer. </a:t>
            </a:r>
          </a:p>
          <a:p>
            <a:pPr marL="398463" indent="-117475" algn="just"/>
            <a:r>
              <a:rPr lang="en-US" dirty="0">
                <a:latin typeface="Times New Roman" panose="02020603050405020304" pitchFamily="18" charset="0"/>
                <a:cs typeface="Times New Roman" panose="02020603050405020304" pitchFamily="18" charset="0"/>
              </a:rPr>
              <a:t>IP  also defines the format and the structure of addresses used in this layer.</a:t>
            </a:r>
          </a:p>
          <a:p>
            <a:pPr marL="398463" indent="-117475" algn="just"/>
            <a:r>
              <a:rPr lang="en-US" dirty="0">
                <a:latin typeface="Times New Roman" panose="02020603050405020304" pitchFamily="18" charset="0"/>
                <a:cs typeface="Times New Roman" panose="02020603050405020304" pitchFamily="18" charset="0"/>
              </a:rPr>
              <a:t> IP is also responsible for routing a packet from its source to its destination, which is achieved by each router forwarding the datagram to the next router in its path. </a:t>
            </a:r>
          </a:p>
          <a:p>
            <a:pPr marL="398463" indent="-117475" algn="just"/>
            <a:r>
              <a:rPr lang="en-US" dirty="0">
                <a:latin typeface="Times New Roman" panose="02020603050405020304" pitchFamily="18" charset="0"/>
                <a:cs typeface="Times New Roman" panose="02020603050405020304" pitchFamily="18" charset="0"/>
              </a:rPr>
              <a:t>IP is a connectionless protocol that </a:t>
            </a:r>
            <a:r>
              <a:rPr lang="en-US" dirty="0">
                <a:solidFill>
                  <a:srgbClr val="FF0000"/>
                </a:solidFill>
                <a:latin typeface="Times New Roman" panose="02020603050405020304" pitchFamily="18" charset="0"/>
                <a:cs typeface="Times New Roman" panose="02020603050405020304" pitchFamily="18" charset="0"/>
              </a:rPr>
              <a:t>provides no flow control, no error control, and no congestion control services. </a:t>
            </a:r>
            <a:r>
              <a:rPr lang="en-US" dirty="0">
                <a:latin typeface="Times New Roman" panose="02020603050405020304" pitchFamily="18" charset="0"/>
                <a:cs typeface="Times New Roman" panose="02020603050405020304" pitchFamily="18" charset="0"/>
              </a:rPr>
              <a:t>This means that </a:t>
            </a:r>
            <a:r>
              <a:rPr lang="en-US" dirty="0">
                <a:solidFill>
                  <a:srgbClr val="00B0F0"/>
                </a:solidFill>
                <a:latin typeface="Times New Roman" panose="02020603050405020304" pitchFamily="18" charset="0"/>
                <a:cs typeface="Times New Roman" panose="02020603050405020304" pitchFamily="18" charset="0"/>
              </a:rPr>
              <a:t>if any of these services is required for an application, the application should rely only on the transport-layer protocol</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594946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9716"/>
            <a:ext cx="10515600" cy="5867247"/>
          </a:xfrm>
        </p:spPr>
        <p:txBody>
          <a:bodyPr>
            <a:normAutofit fontScale="85000" lnSpcReduction="20000"/>
          </a:bodyPr>
          <a:lstStyle/>
          <a:p>
            <a:pPr marL="280988" indent="-280988" algn="just">
              <a:buNone/>
            </a:pPr>
            <a:r>
              <a:rPr lang="en-US" b="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The network layer also includes unicast (one-to-one) and multicast (one-to-many) routing protocols. A routing protocol does not take part in routing (it is the responsibility of IP),  but it creates forwarding tables for routers to help them in the routing process.</a:t>
            </a:r>
          </a:p>
          <a:p>
            <a:pPr marL="0" indent="0" algn="just">
              <a:buNone/>
            </a:pPr>
            <a:endParaRPr lang="en-US" dirty="0">
              <a:latin typeface="Times New Roman" panose="02020603050405020304" pitchFamily="18" charset="0"/>
              <a:cs typeface="Times New Roman" panose="02020603050405020304" pitchFamily="18" charset="0"/>
            </a:endParaRPr>
          </a:p>
          <a:p>
            <a:pPr marL="280988" indent="-280988" algn="just">
              <a:buNone/>
            </a:pPr>
            <a:r>
              <a:rPr lang="en-US" b="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The network layer also has some auxiliary protocols that </a:t>
            </a:r>
            <a:r>
              <a:rPr lang="en-US" dirty="0">
                <a:solidFill>
                  <a:srgbClr val="FF0000"/>
                </a:solidFill>
                <a:latin typeface="Times New Roman" panose="02020603050405020304" pitchFamily="18" charset="0"/>
                <a:cs typeface="Times New Roman" panose="02020603050405020304" pitchFamily="18" charset="0"/>
              </a:rPr>
              <a:t>help IP in its delivery and routing tasks</a:t>
            </a:r>
            <a:r>
              <a:rPr lang="en-US" dirty="0">
                <a:latin typeface="Times New Roman" panose="02020603050405020304" pitchFamily="18" charset="0"/>
                <a:cs typeface="Times New Roman" panose="02020603050405020304" pitchFamily="18" charset="0"/>
              </a:rPr>
              <a:t>. </a:t>
            </a:r>
            <a:r>
              <a:rPr lang="en-US" dirty="0">
                <a:solidFill>
                  <a:srgbClr val="00B0F0"/>
                </a:solidFill>
                <a:latin typeface="Times New Roman" panose="02020603050405020304" pitchFamily="18" charset="0"/>
                <a:cs typeface="Times New Roman" panose="02020603050405020304" pitchFamily="18" charset="0"/>
              </a:rPr>
              <a:t>The Internet Control Message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ICMP</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helps IP to report some problems when routing a packet.</a:t>
            </a:r>
          </a:p>
          <a:p>
            <a:pPr algn="just"/>
            <a:endParaRPr lang="en-US" dirty="0">
              <a:latin typeface="Times New Roman" panose="02020603050405020304" pitchFamily="18" charset="0"/>
              <a:cs typeface="Times New Roman" panose="02020603050405020304" pitchFamily="18" charset="0"/>
            </a:endParaRPr>
          </a:p>
          <a:p>
            <a:pPr marL="339725" indent="-339725" algn="just">
              <a:buNone/>
            </a:pPr>
            <a:r>
              <a:rPr lang="en-US" b="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dirty="0">
                <a:solidFill>
                  <a:srgbClr val="00B0F0"/>
                </a:solidFill>
                <a:latin typeface="Times New Roman" panose="02020603050405020304" pitchFamily="18" charset="0"/>
                <a:cs typeface="Times New Roman" panose="02020603050405020304" pitchFamily="18" charset="0"/>
              </a:rPr>
              <a:t>The Internet Group Management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IGMP</a:t>
            </a:r>
            <a:r>
              <a:rPr lang="en-US" dirty="0">
                <a:latin typeface="Times New Roman" panose="02020603050405020304" pitchFamily="18" charset="0"/>
                <a:cs typeface="Times New Roman" panose="02020603050405020304" pitchFamily="18" charset="0"/>
              </a:rPr>
              <a:t>) is another protocol that </a:t>
            </a:r>
            <a:r>
              <a:rPr lang="en-US" dirty="0">
                <a:solidFill>
                  <a:srgbClr val="FF0000"/>
                </a:solidFill>
                <a:latin typeface="Times New Roman" panose="02020603050405020304" pitchFamily="18" charset="0"/>
                <a:cs typeface="Times New Roman" panose="02020603050405020304" pitchFamily="18" charset="0"/>
              </a:rPr>
              <a:t>helps IP in multitasking. </a:t>
            </a:r>
          </a:p>
          <a:p>
            <a:pPr algn="just"/>
            <a:endParaRPr lang="en-US" dirty="0">
              <a:latin typeface="Times New Roman" panose="02020603050405020304" pitchFamily="18" charset="0"/>
              <a:cs typeface="Times New Roman" panose="02020603050405020304" pitchFamily="18" charset="0"/>
            </a:endParaRPr>
          </a:p>
          <a:p>
            <a:pPr marL="339725" indent="-339725" algn="just">
              <a:buNone/>
            </a:pPr>
            <a:r>
              <a:rPr lang="en-US" b="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a:t>
            </a:r>
            <a:r>
              <a:rPr lang="en-US" dirty="0">
                <a:solidFill>
                  <a:srgbClr val="00B0F0"/>
                </a:solidFill>
                <a:latin typeface="Times New Roman" panose="02020603050405020304" pitchFamily="18" charset="0"/>
                <a:cs typeface="Times New Roman" panose="02020603050405020304" pitchFamily="18" charset="0"/>
              </a:rPr>
              <a:t>The Dynamic Host Configuration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DHCP</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helps IP to get the network-layer address for a host.</a:t>
            </a:r>
          </a:p>
          <a:p>
            <a:pPr algn="just"/>
            <a:endParaRPr lang="en-US" dirty="0">
              <a:latin typeface="Times New Roman" panose="02020603050405020304" pitchFamily="18" charset="0"/>
              <a:cs typeface="Times New Roman" panose="02020603050405020304" pitchFamily="18" charset="0"/>
            </a:endParaRPr>
          </a:p>
          <a:p>
            <a:pPr marL="236538" indent="-236538" algn="just">
              <a:buNone/>
            </a:pPr>
            <a:r>
              <a:rPr lang="en-US" b="1" dirty="0">
                <a:latin typeface="Times New Roman" panose="02020603050405020304" pitchFamily="18" charset="0"/>
                <a:cs typeface="Times New Roman" panose="02020603050405020304" pitchFamily="18" charset="0"/>
              </a:rPr>
              <a:t>F-</a:t>
            </a:r>
            <a:r>
              <a:rPr lang="en-US" dirty="0">
                <a:solidFill>
                  <a:srgbClr val="00B0F0"/>
                </a:solidFill>
                <a:latin typeface="Times New Roman" panose="02020603050405020304" pitchFamily="18" charset="0"/>
                <a:cs typeface="Times New Roman" panose="02020603050405020304" pitchFamily="18" charset="0"/>
              </a:rPr>
              <a:t>The Address Resolution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ARP</a:t>
            </a:r>
            <a:r>
              <a:rPr lang="en-US" dirty="0">
                <a:latin typeface="Times New Roman" panose="02020603050405020304" pitchFamily="18" charset="0"/>
                <a:cs typeface="Times New Roman" panose="02020603050405020304" pitchFamily="18" charset="0"/>
              </a:rPr>
              <a:t>) is a protocol that </a:t>
            </a:r>
            <a:r>
              <a:rPr lang="en-US" dirty="0">
                <a:solidFill>
                  <a:srgbClr val="FF0000"/>
                </a:solidFill>
                <a:latin typeface="Times New Roman" panose="02020603050405020304" pitchFamily="18" charset="0"/>
                <a:cs typeface="Times New Roman" panose="02020603050405020304" pitchFamily="18" charset="0"/>
              </a:rPr>
              <a:t>helps IP to find the link-layer address of a host or a router when its network-layer address is given</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35462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05030"/>
          </a:xfrm>
        </p:spPr>
        <p:txBody>
          <a:bodyPr>
            <a:normAutofit fontScale="90000"/>
          </a:bodyPr>
          <a:lstStyle/>
          <a:p>
            <a:pPr marL="571500" indent="-571500">
              <a:buFont typeface="Wingdings" panose="05000000000000000000" pitchFamily="2" charset="2"/>
              <a:buChar char="v"/>
            </a:pPr>
            <a:r>
              <a:rPr lang="en-US" sz="3600" b="1" dirty="0">
                <a:latin typeface="Times New Roman" panose="02020603050405020304" pitchFamily="18" charset="0"/>
                <a:cs typeface="Times New Roman" panose="02020603050405020304" pitchFamily="18" charset="0"/>
              </a:rPr>
              <a:t>Transport Layer</a:t>
            </a:r>
            <a:br>
              <a:rPr lang="en-US" dirty="0"/>
            </a:br>
            <a:endParaRPr lang="en-US" dirty="0"/>
          </a:p>
        </p:txBody>
      </p:sp>
      <p:sp>
        <p:nvSpPr>
          <p:cNvPr id="3" name="Content Placeholder 2"/>
          <p:cNvSpPr>
            <a:spLocks noGrp="1"/>
          </p:cNvSpPr>
          <p:nvPr>
            <p:ph idx="1"/>
          </p:nvPr>
        </p:nvSpPr>
        <p:spPr>
          <a:xfrm>
            <a:off x="379771" y="870156"/>
            <a:ext cx="11078497" cy="5401493"/>
          </a:xfrm>
        </p:spPr>
        <p:txBody>
          <a:bodyPr>
            <a:noAutofit/>
          </a:bodyPr>
          <a:lstStyle/>
          <a:p>
            <a:pPr algn="just"/>
            <a:r>
              <a:rPr lang="en-US" sz="2400" dirty="0">
                <a:latin typeface="Times New Roman" panose="02020603050405020304" pitchFamily="18" charset="0"/>
                <a:cs typeface="Times New Roman" panose="02020603050405020304" pitchFamily="18" charset="0"/>
              </a:rPr>
              <a:t>The logical connection at the transport layer is also </a:t>
            </a:r>
            <a:r>
              <a:rPr lang="en-US" sz="2400" dirty="0">
                <a:solidFill>
                  <a:srgbClr val="FF0000"/>
                </a:solidFill>
                <a:latin typeface="Times New Roman" panose="02020603050405020304" pitchFamily="18" charset="0"/>
                <a:cs typeface="Times New Roman" panose="02020603050405020304" pitchFamily="18" charset="0"/>
              </a:rPr>
              <a:t>end-to-end</a:t>
            </a:r>
            <a:r>
              <a:rPr lang="en-US" sz="2400" dirty="0">
                <a:latin typeface="Times New Roman" panose="02020603050405020304" pitchFamily="18" charset="0"/>
                <a:cs typeface="Times New Roman" panose="02020603050405020304" pitchFamily="18" charset="0"/>
              </a:rPr>
              <a:t>. </a:t>
            </a:r>
            <a:r>
              <a:rPr lang="en-US" sz="2400" dirty="0">
                <a:solidFill>
                  <a:srgbClr val="00B0F0"/>
                </a:solidFill>
                <a:latin typeface="Times New Roman" panose="02020603050405020304" pitchFamily="18" charset="0"/>
                <a:cs typeface="Times New Roman" panose="02020603050405020304" pitchFamily="18" charset="0"/>
              </a:rPr>
              <a:t>The transport layer at the source host gets the message from the application layer, encapsulates it in a transport layer packet </a:t>
            </a:r>
            <a:r>
              <a:rPr lang="en-US" sz="2400" dirty="0">
                <a:latin typeface="Times New Roman" panose="02020603050405020304" pitchFamily="18" charset="0"/>
                <a:cs typeface="Times New Roman" panose="02020603050405020304" pitchFamily="18" charset="0"/>
              </a:rPr>
              <a:t>(</a:t>
            </a:r>
            <a:r>
              <a:rPr lang="en-US" sz="2400" dirty="0">
                <a:solidFill>
                  <a:srgbClr val="FF0000"/>
                </a:solidFill>
                <a:latin typeface="Times New Roman" panose="02020603050405020304" pitchFamily="18" charset="0"/>
                <a:cs typeface="Times New Roman" panose="02020603050405020304" pitchFamily="18" charset="0"/>
              </a:rPr>
              <a:t>called a segment or a user datagram in different protocols</a:t>
            </a:r>
            <a:r>
              <a:rPr lang="en-US" sz="2400" dirty="0">
                <a:solidFill>
                  <a:srgbClr val="00B0F0"/>
                </a:solidFill>
                <a:latin typeface="Times New Roman" panose="02020603050405020304" pitchFamily="18" charset="0"/>
                <a:cs typeface="Times New Roman" panose="02020603050405020304" pitchFamily="18" charset="0"/>
              </a:rPr>
              <a:t>), and sends it,  through the logical (imaginary) connection, to the transport layer at the destination host.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In other words, the transport layer is responsible </a:t>
            </a:r>
            <a:r>
              <a:rPr lang="en-US" sz="2400" dirty="0">
                <a:solidFill>
                  <a:srgbClr val="C00000"/>
                </a:solidFill>
                <a:latin typeface="Times New Roman" panose="02020603050405020304" pitchFamily="18" charset="0"/>
                <a:cs typeface="Times New Roman" panose="02020603050405020304" pitchFamily="18" charset="0"/>
              </a:rPr>
              <a:t>for giving services to the application layer:</a:t>
            </a:r>
            <a:r>
              <a:rPr lang="en-US" sz="2400" dirty="0">
                <a:latin typeface="Times New Roman" panose="02020603050405020304" pitchFamily="18" charset="0"/>
                <a:cs typeface="Times New Roman" panose="02020603050405020304" pitchFamily="18" charset="0"/>
              </a:rPr>
              <a:t> to get a message from an application program running on the source host and deliver it to the corresponding application program on the destination host.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The transport layer should </a:t>
            </a:r>
            <a:r>
              <a:rPr lang="en-US" sz="2400" dirty="0">
                <a:solidFill>
                  <a:srgbClr val="C00000"/>
                </a:solidFill>
                <a:latin typeface="Times New Roman" panose="02020603050405020304" pitchFamily="18" charset="0"/>
                <a:cs typeface="Times New Roman" panose="02020603050405020304" pitchFamily="18" charset="0"/>
              </a:rPr>
              <a:t>be independent of the application layer</a:t>
            </a:r>
            <a:r>
              <a:rPr lang="en-US" sz="2400" dirty="0">
                <a:latin typeface="Times New Roman" panose="02020603050405020304" pitchFamily="18" charset="0"/>
                <a:cs typeface="Times New Roman" panose="02020603050405020304" pitchFamily="18" charset="0"/>
              </a:rPr>
              <a:t>. In addition, we will see that we have more than one protocol in the transport layer, which means </a:t>
            </a:r>
            <a:r>
              <a:rPr lang="en-US" sz="2400" dirty="0">
                <a:solidFill>
                  <a:srgbClr val="C00000"/>
                </a:solidFill>
                <a:latin typeface="Times New Roman" panose="02020603050405020304" pitchFamily="18" charset="0"/>
                <a:cs typeface="Times New Roman" panose="02020603050405020304" pitchFamily="18" charset="0"/>
              </a:rPr>
              <a:t>that each application program can use the protocol that best matches its requirements.</a:t>
            </a:r>
          </a:p>
          <a:p>
            <a:pPr algn="just"/>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2524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1729"/>
            <a:ext cx="10515600" cy="6312310"/>
          </a:xfrm>
        </p:spPr>
        <p:txBody>
          <a:bodyPr>
            <a:normAutofit/>
          </a:bodyPr>
          <a:lstStyle/>
          <a:p>
            <a:pPr algn="just"/>
            <a:r>
              <a:rPr lang="en-US" dirty="0">
                <a:solidFill>
                  <a:srgbClr val="0070C0"/>
                </a:solidFill>
                <a:latin typeface="Times New Roman" panose="02020603050405020304" pitchFamily="18" charset="0"/>
                <a:cs typeface="Times New Roman" panose="02020603050405020304" pitchFamily="18" charset="0"/>
              </a:rPr>
              <a:t>As we said, there are a few transport-layer protocols on the Internet, each designed for some specific task. </a:t>
            </a:r>
          </a:p>
          <a:p>
            <a:pPr marL="0" indent="0" algn="just">
              <a:buNone/>
            </a:pPr>
            <a:r>
              <a:rPr lang="en-US" b="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The main protocol, </a:t>
            </a:r>
            <a:r>
              <a:rPr lang="en-US" dirty="0">
                <a:solidFill>
                  <a:srgbClr val="00B0F0"/>
                </a:solidFill>
                <a:latin typeface="Times New Roman" panose="02020603050405020304" pitchFamily="18" charset="0"/>
                <a:cs typeface="Times New Roman" panose="02020603050405020304" pitchFamily="18" charset="0"/>
              </a:rPr>
              <a:t>Transmission Control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TCP</a:t>
            </a:r>
            <a:r>
              <a:rPr lang="en-US" dirty="0">
                <a:latin typeface="Times New Roman" panose="02020603050405020304" pitchFamily="18" charset="0"/>
                <a:cs typeface="Times New Roman" panose="02020603050405020304" pitchFamily="18" charset="0"/>
              </a:rPr>
              <a:t>):</a:t>
            </a:r>
          </a:p>
          <a:p>
            <a:pPr marL="457200" indent="-176213" algn="just"/>
            <a:r>
              <a:rPr lang="en-US" dirty="0">
                <a:latin typeface="Times New Roman" panose="02020603050405020304" pitchFamily="18" charset="0"/>
                <a:cs typeface="Times New Roman" panose="02020603050405020304" pitchFamily="18" charset="0"/>
              </a:rPr>
              <a:t>Is a  connection-oriented protocol that first establishes a logical connection between transport layers at two hosts before transferring data. </a:t>
            </a:r>
          </a:p>
          <a:p>
            <a:pPr marL="457200" indent="-176213" algn="just"/>
            <a:r>
              <a:rPr lang="en-US" dirty="0">
                <a:latin typeface="Times New Roman" panose="02020603050405020304" pitchFamily="18" charset="0"/>
                <a:cs typeface="Times New Roman" panose="02020603050405020304" pitchFamily="18" charset="0"/>
              </a:rPr>
              <a:t>It creates a logical pipe between two  TCPs for transferring a stream of bytes.</a:t>
            </a:r>
          </a:p>
          <a:p>
            <a:pPr marL="457200" indent="-176213" algn="just"/>
            <a:r>
              <a:rPr lang="en-US" dirty="0">
                <a:latin typeface="Times New Roman" panose="02020603050405020304" pitchFamily="18" charset="0"/>
                <a:cs typeface="Times New Roman" panose="02020603050405020304" pitchFamily="18" charset="0"/>
              </a:rPr>
              <a:t>TCP provides </a:t>
            </a:r>
            <a:r>
              <a:rPr lang="en-US" dirty="0">
                <a:solidFill>
                  <a:srgbClr val="0070C0"/>
                </a:solidFill>
                <a:latin typeface="Times New Roman" panose="02020603050405020304" pitchFamily="18" charset="0"/>
                <a:cs typeface="Times New Roman" panose="02020603050405020304" pitchFamily="18" charset="0"/>
              </a:rPr>
              <a:t>flow control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matching the sending data rate of the source host with the receiving data rate of the destination host to prevent overwhelming the destination</a:t>
            </a:r>
            <a:r>
              <a:rPr lang="en-US" dirty="0">
                <a:latin typeface="Times New Roman" panose="02020603050405020304" pitchFamily="18" charset="0"/>
                <a:cs typeface="Times New Roman" panose="02020603050405020304" pitchFamily="18" charset="0"/>
              </a:rPr>
              <a:t>), </a:t>
            </a:r>
            <a:r>
              <a:rPr lang="en-US" dirty="0">
                <a:solidFill>
                  <a:srgbClr val="0070C0"/>
                </a:solidFill>
                <a:latin typeface="Times New Roman" panose="02020603050405020304" pitchFamily="18" charset="0"/>
                <a:cs typeface="Times New Roman" panose="02020603050405020304" pitchFamily="18" charset="0"/>
              </a:rPr>
              <a:t>error control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to guarantee that the segments arrive at the destination without error and resending the corrupted ones</a:t>
            </a:r>
            <a:r>
              <a:rPr lang="en-US" dirty="0">
                <a:latin typeface="Times New Roman" panose="02020603050405020304" pitchFamily="18" charset="0"/>
                <a:cs typeface="Times New Roman" panose="02020603050405020304" pitchFamily="18" charset="0"/>
              </a:rPr>
              <a:t>), </a:t>
            </a:r>
            <a:r>
              <a:rPr lang="en-US" dirty="0">
                <a:solidFill>
                  <a:srgbClr val="0070C0"/>
                </a:solidFill>
                <a:latin typeface="Times New Roman" panose="02020603050405020304" pitchFamily="18" charset="0"/>
                <a:cs typeface="Times New Roman" panose="02020603050405020304" pitchFamily="18" charset="0"/>
              </a:rPr>
              <a:t>and congestion control </a:t>
            </a:r>
            <a:r>
              <a:rPr lang="en-US" dirty="0">
                <a:solidFill>
                  <a:srgbClr val="FF0000"/>
                </a:solidFill>
                <a:latin typeface="Times New Roman" panose="02020603050405020304" pitchFamily="18" charset="0"/>
                <a:cs typeface="Times New Roman" panose="02020603050405020304" pitchFamily="18" charset="0"/>
              </a:rPr>
              <a:t>to reduce the loss of segments due to congestion in the network. </a:t>
            </a:r>
          </a:p>
          <a:p>
            <a:pPr marL="457200" indent="-176213" algn="just"/>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48907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9213"/>
            <a:ext cx="10515600" cy="5837750"/>
          </a:xfrm>
        </p:spPr>
        <p:txBody>
          <a:bodyPr>
            <a:normAutofit fontScale="92500" lnSpcReduction="20000"/>
          </a:bodyPr>
          <a:lstStyle/>
          <a:p>
            <a:pPr marL="0" indent="0" algn="just">
              <a:buNone/>
            </a:pPr>
            <a:r>
              <a:rPr lang="en-US" b="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The other common protocol, </a:t>
            </a:r>
            <a:r>
              <a:rPr lang="en-US" dirty="0">
                <a:solidFill>
                  <a:srgbClr val="00B0F0"/>
                </a:solidFill>
                <a:latin typeface="Times New Roman" panose="02020603050405020304" pitchFamily="18" charset="0"/>
                <a:cs typeface="Times New Roman" panose="02020603050405020304" pitchFamily="18" charset="0"/>
              </a:rPr>
              <a:t>User Datagram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UDP</a:t>
            </a:r>
            <a:r>
              <a:rPr lang="en-US" dirty="0">
                <a:latin typeface="Times New Roman" panose="02020603050405020304" pitchFamily="18" charset="0"/>
                <a:cs typeface="Times New Roman" panose="02020603050405020304" pitchFamily="18" charset="0"/>
              </a:rPr>
              <a:t>)</a:t>
            </a:r>
          </a:p>
          <a:p>
            <a:pPr marL="457200" indent="-220663" algn="just"/>
            <a:r>
              <a:rPr lang="en-US" dirty="0">
                <a:latin typeface="Times New Roman" panose="02020603050405020304" pitchFamily="18" charset="0"/>
                <a:cs typeface="Times New Roman" panose="02020603050405020304" pitchFamily="18" charset="0"/>
              </a:rPr>
              <a:t> Is a connectionless protocol </a:t>
            </a:r>
            <a:r>
              <a:rPr lang="en-US" dirty="0">
                <a:solidFill>
                  <a:srgbClr val="C00000"/>
                </a:solidFill>
                <a:latin typeface="Times New Roman" panose="02020603050405020304" pitchFamily="18" charset="0"/>
                <a:cs typeface="Times New Roman" panose="02020603050405020304" pitchFamily="18" charset="0"/>
              </a:rPr>
              <a:t>that transmits user datagrams without first creating a logical connection</a:t>
            </a:r>
            <a:r>
              <a:rPr lang="en-US" dirty="0">
                <a:latin typeface="Times New Roman" panose="02020603050405020304" pitchFamily="18" charset="0"/>
                <a:cs typeface="Times New Roman" panose="02020603050405020304" pitchFamily="18" charset="0"/>
              </a:rPr>
              <a:t>. </a:t>
            </a:r>
          </a:p>
          <a:p>
            <a:pPr marL="457200" indent="-220663" algn="just"/>
            <a:r>
              <a:rPr lang="en-US" dirty="0">
                <a:latin typeface="Times New Roman" panose="02020603050405020304" pitchFamily="18" charset="0"/>
                <a:cs typeface="Times New Roman" panose="02020603050405020304" pitchFamily="18" charset="0"/>
              </a:rPr>
              <a:t>In UDP, each user datagram is an independent entity without being related to the previous or the next one  (</a:t>
            </a:r>
            <a:r>
              <a:rPr lang="en-US" dirty="0">
                <a:solidFill>
                  <a:srgbClr val="C00000"/>
                </a:solidFill>
                <a:latin typeface="Times New Roman" panose="02020603050405020304" pitchFamily="18" charset="0"/>
                <a:cs typeface="Times New Roman" panose="02020603050405020304" pitchFamily="18" charset="0"/>
              </a:rPr>
              <a:t>the meaning of the term connectionless</a:t>
            </a:r>
            <a:r>
              <a:rPr lang="en-US" dirty="0">
                <a:latin typeface="Times New Roman" panose="02020603050405020304" pitchFamily="18" charset="0"/>
                <a:cs typeface="Times New Roman" panose="02020603050405020304" pitchFamily="18" charset="0"/>
              </a:rPr>
              <a:t>). </a:t>
            </a:r>
          </a:p>
          <a:p>
            <a:pPr marL="236537" indent="0" algn="just">
              <a:buNone/>
            </a:pPr>
            <a:endParaRPr lang="en-US" dirty="0">
              <a:latin typeface="Times New Roman" panose="02020603050405020304" pitchFamily="18" charset="0"/>
              <a:cs typeface="Times New Roman" panose="02020603050405020304" pitchFamily="18" charset="0"/>
            </a:endParaRPr>
          </a:p>
          <a:p>
            <a:pPr marL="457200" indent="-220663" algn="just"/>
            <a:r>
              <a:rPr lang="en-US" dirty="0">
                <a:latin typeface="Times New Roman" panose="02020603050405020304" pitchFamily="18" charset="0"/>
                <a:cs typeface="Times New Roman" panose="02020603050405020304" pitchFamily="18" charset="0"/>
              </a:rPr>
              <a:t>UDP is a simple protocol that </a:t>
            </a:r>
            <a:r>
              <a:rPr lang="en-US" dirty="0">
                <a:solidFill>
                  <a:srgbClr val="C00000"/>
                </a:solidFill>
                <a:latin typeface="Times New Roman" panose="02020603050405020304" pitchFamily="18" charset="0"/>
                <a:cs typeface="Times New Roman" panose="02020603050405020304" pitchFamily="18" charset="0"/>
              </a:rPr>
              <a:t>does not provide flow, error, or congestion control.</a:t>
            </a:r>
            <a:r>
              <a:rPr lang="en-US" dirty="0">
                <a:latin typeface="Times New Roman" panose="02020603050405020304" pitchFamily="18" charset="0"/>
                <a:cs typeface="Times New Roman" panose="02020603050405020304" pitchFamily="18" charset="0"/>
              </a:rPr>
              <a:t> </a:t>
            </a:r>
          </a:p>
          <a:p>
            <a:pPr marL="236537" indent="0" algn="just">
              <a:buNone/>
            </a:pPr>
            <a:endParaRPr lang="en-US" dirty="0">
              <a:latin typeface="Times New Roman" panose="02020603050405020304" pitchFamily="18" charset="0"/>
              <a:cs typeface="Times New Roman" panose="02020603050405020304" pitchFamily="18" charset="0"/>
            </a:endParaRPr>
          </a:p>
          <a:p>
            <a:pPr marL="457200" indent="-220663" algn="just"/>
            <a:r>
              <a:rPr lang="en-US" dirty="0">
                <a:latin typeface="Times New Roman" panose="02020603050405020304" pitchFamily="18" charset="0"/>
                <a:cs typeface="Times New Roman" panose="02020603050405020304" pitchFamily="18" charset="0"/>
              </a:rPr>
              <a:t>Its simplicity, which means </a:t>
            </a:r>
            <a:r>
              <a:rPr lang="en-US" dirty="0">
                <a:solidFill>
                  <a:srgbClr val="0070C0"/>
                </a:solidFill>
                <a:latin typeface="Times New Roman" panose="02020603050405020304" pitchFamily="18" charset="0"/>
                <a:cs typeface="Times New Roman" panose="02020603050405020304" pitchFamily="18" charset="0"/>
              </a:rPr>
              <a:t>small overhead</a:t>
            </a:r>
            <a:r>
              <a:rPr lang="en-US" dirty="0">
                <a:latin typeface="Times New Roman" panose="02020603050405020304" pitchFamily="18" charset="0"/>
                <a:cs typeface="Times New Roman" panose="02020603050405020304" pitchFamily="18" charset="0"/>
              </a:rPr>
              <a:t>, is attractive to an application program </a:t>
            </a:r>
            <a:r>
              <a:rPr lang="en-US" dirty="0">
                <a:solidFill>
                  <a:srgbClr val="0070C0"/>
                </a:solidFill>
                <a:latin typeface="Times New Roman" panose="02020603050405020304" pitchFamily="18" charset="0"/>
                <a:cs typeface="Times New Roman" panose="02020603050405020304" pitchFamily="18" charset="0"/>
              </a:rPr>
              <a:t>that needs to send short messages and cannot afford the retransmission of the packets involved in TCP when a packet is corrupted or lost. </a:t>
            </a:r>
          </a:p>
          <a:p>
            <a:pPr algn="just"/>
            <a:endParaRPr lang="en-US" dirty="0">
              <a:latin typeface="Times New Roman" panose="02020603050405020304" pitchFamily="18" charset="0"/>
              <a:cs typeface="Times New Roman" panose="02020603050405020304" pitchFamily="18" charset="0"/>
            </a:endParaRPr>
          </a:p>
          <a:p>
            <a:pPr marL="339725" indent="-339725" algn="just">
              <a:buNone/>
            </a:pPr>
            <a:r>
              <a:rPr lang="en-US" b="1" dirty="0">
                <a:latin typeface="Times New Roman" panose="02020603050405020304" pitchFamily="18" charset="0"/>
                <a:cs typeface="Times New Roman" panose="02020603050405020304" pitchFamily="18" charset="0"/>
              </a:rPr>
              <a:t>C-</a:t>
            </a:r>
            <a:r>
              <a:rPr lang="en-US" dirty="0">
                <a:solidFill>
                  <a:srgbClr val="FF0000"/>
                </a:solidFill>
                <a:latin typeface="Times New Roman" panose="02020603050405020304" pitchFamily="18" charset="0"/>
                <a:cs typeface="Times New Roman" panose="02020603050405020304" pitchFamily="18" charset="0"/>
              </a:rPr>
              <a:t>A new protocol, Stream Control Transmission Protocol (SCTP) is designed to respond to new applications that are emerging in multimedia.</a:t>
            </a:r>
          </a:p>
          <a:p>
            <a:endParaRPr lang="en-US" dirty="0"/>
          </a:p>
        </p:txBody>
      </p:sp>
    </p:spTree>
    <p:extLst>
      <p:ext uri="{BB962C8B-B14F-4D97-AF65-F5344CB8AC3E}">
        <p14:creationId xmlns:p14="http://schemas.microsoft.com/office/powerpoint/2010/main" val="42382743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717" y="335629"/>
            <a:ext cx="10515600" cy="475533"/>
          </a:xfrm>
        </p:spPr>
        <p:txBody>
          <a:bodyPr>
            <a:normAutofit fontScale="90000"/>
          </a:bodyPr>
          <a:lstStyle/>
          <a:p>
            <a:pPr marL="571500" indent="-571500">
              <a:buFont typeface="Wingdings" panose="05000000000000000000" pitchFamily="2" charset="2"/>
              <a:buChar char="v"/>
            </a:pPr>
            <a:r>
              <a:rPr lang="en-US" sz="3600" b="1" dirty="0">
                <a:latin typeface="Times New Roman" panose="02020603050405020304" pitchFamily="18" charset="0"/>
                <a:cs typeface="Times New Roman" panose="02020603050405020304" pitchFamily="18" charset="0"/>
              </a:rPr>
              <a:t>Application Layer</a:t>
            </a:r>
            <a:br>
              <a:rPr lang="en-US" dirty="0"/>
            </a:br>
            <a:endParaRPr lang="en-US" dirty="0"/>
          </a:p>
        </p:txBody>
      </p:sp>
      <p:sp>
        <p:nvSpPr>
          <p:cNvPr id="3" name="Content Placeholder 2"/>
          <p:cNvSpPr>
            <a:spLocks noGrp="1"/>
          </p:cNvSpPr>
          <p:nvPr>
            <p:ph idx="1"/>
          </p:nvPr>
        </p:nvSpPr>
        <p:spPr>
          <a:xfrm>
            <a:off x="516194" y="707923"/>
            <a:ext cx="11250561" cy="6150077"/>
          </a:xfrm>
        </p:spPr>
        <p:txBody>
          <a:bodyPr>
            <a:noAutofit/>
          </a:bodyPr>
          <a:lstStyle/>
          <a:p>
            <a:pPr algn="just"/>
            <a:r>
              <a:rPr lang="en-US" dirty="0">
                <a:latin typeface="Times New Roman" panose="02020603050405020304" pitchFamily="18" charset="0"/>
                <a:cs typeface="Times New Roman" panose="02020603050405020304" pitchFamily="18" charset="0"/>
              </a:rPr>
              <a:t>The logical connection between the two application layers is </a:t>
            </a:r>
            <a:r>
              <a:rPr lang="en-US" dirty="0">
                <a:solidFill>
                  <a:srgbClr val="FF0000"/>
                </a:solidFill>
                <a:latin typeface="Times New Roman" panose="02020603050405020304" pitchFamily="18" charset="0"/>
                <a:cs typeface="Times New Roman" panose="02020603050405020304" pitchFamily="18" charset="0"/>
              </a:rPr>
              <a:t>end-to-end</a:t>
            </a:r>
            <a:r>
              <a:rPr lang="en-US" dirty="0">
                <a:latin typeface="Times New Roman" panose="02020603050405020304" pitchFamily="18" charset="0"/>
                <a:cs typeface="Times New Roman" panose="02020603050405020304" pitchFamily="18" charset="0"/>
              </a:rPr>
              <a:t>.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two application layers exchange messages between each other as though there were a bridge between the two layers. However, we should know that the communication is done through all the layers. Communication at the application layer is between two processes (</a:t>
            </a:r>
            <a:r>
              <a:rPr lang="en-US" dirty="0">
                <a:solidFill>
                  <a:srgbClr val="FF0000"/>
                </a:solidFill>
                <a:latin typeface="Times New Roman" panose="02020603050405020304" pitchFamily="18" charset="0"/>
                <a:cs typeface="Times New Roman" panose="02020603050405020304" pitchFamily="18" charset="0"/>
              </a:rPr>
              <a:t>two programs running at this layer</a:t>
            </a:r>
            <a:r>
              <a:rPr lang="en-US" dirty="0">
                <a:latin typeface="Times New Roman" panose="02020603050405020304" pitchFamily="18" charset="0"/>
                <a:cs typeface="Times New Roman" panose="02020603050405020304" pitchFamily="18" charset="0"/>
              </a:rPr>
              <a:t>).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To communicate, a process sends a request to the other process and receives a response. </a:t>
            </a:r>
            <a:r>
              <a:rPr lang="en-US" dirty="0">
                <a:solidFill>
                  <a:srgbClr val="FF0000"/>
                </a:solidFill>
                <a:latin typeface="Times New Roman" panose="02020603050405020304" pitchFamily="18" charset="0"/>
                <a:cs typeface="Times New Roman" panose="02020603050405020304" pitchFamily="18" charset="0"/>
              </a:rPr>
              <a:t>Process-to-process communication is the duty of the application layer. </a:t>
            </a:r>
          </a:p>
        </p:txBody>
      </p:sp>
    </p:spTree>
    <p:extLst>
      <p:ext uri="{BB962C8B-B14F-4D97-AF65-F5344CB8AC3E}">
        <p14:creationId xmlns:p14="http://schemas.microsoft.com/office/powerpoint/2010/main" val="1693842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1226"/>
            <a:ext cx="10515600" cy="5955737"/>
          </a:xfrm>
        </p:spPr>
        <p:txBody>
          <a:bodyPr>
            <a:normAutofit fontScale="92500"/>
          </a:bodyPr>
          <a:lstStyle/>
          <a:p>
            <a:r>
              <a:rPr lang="en-US" dirty="0">
                <a:latin typeface="Times New Roman" panose="02020603050405020304" pitchFamily="18" charset="0"/>
                <a:cs typeface="Times New Roman" panose="02020603050405020304" pitchFamily="18" charset="0"/>
              </a:rPr>
              <a:t>The application layer on the Internet includes many predefined protocols:</a:t>
            </a:r>
          </a:p>
          <a:p>
            <a:pPr marL="457200" indent="-280988" algn="just">
              <a:buNone/>
            </a:pPr>
            <a:r>
              <a:rPr lang="en-US" b="1" dirty="0">
                <a:latin typeface="Times New Roman" panose="02020603050405020304" pitchFamily="18" charset="0"/>
                <a:cs typeface="Times New Roman" panose="02020603050405020304" pitchFamily="18" charset="0"/>
              </a:rPr>
              <a:t>A-</a:t>
            </a:r>
            <a:r>
              <a:rPr lang="en-US" dirty="0">
                <a:solidFill>
                  <a:srgbClr val="00B0F0"/>
                </a:solidFill>
                <a:latin typeface="Times New Roman" panose="02020603050405020304" pitchFamily="18" charset="0"/>
                <a:cs typeface="Times New Roman" panose="02020603050405020304" pitchFamily="18" charset="0"/>
              </a:rPr>
              <a:t>The Hypertext Transfer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HTTP</a:t>
            </a:r>
            <a:r>
              <a:rPr lang="en-US" dirty="0">
                <a:latin typeface="Times New Roman" panose="02020603050405020304" pitchFamily="18" charset="0"/>
                <a:cs typeface="Times New Roman" panose="02020603050405020304" pitchFamily="18" charset="0"/>
              </a:rPr>
              <a:t>) is a vehicle for accessing the World  Wide Web (WWW). </a:t>
            </a:r>
          </a:p>
          <a:p>
            <a:pPr marL="457200" indent="-280988" algn="just">
              <a:buNone/>
            </a:pPr>
            <a:r>
              <a:rPr lang="en-US" b="1" dirty="0">
                <a:latin typeface="Times New Roman" panose="02020603050405020304" pitchFamily="18" charset="0"/>
                <a:cs typeface="Times New Roman" panose="02020603050405020304" pitchFamily="18" charset="0"/>
              </a:rPr>
              <a:t>B-</a:t>
            </a:r>
            <a:r>
              <a:rPr lang="en-US" dirty="0">
                <a:solidFill>
                  <a:srgbClr val="00B0F0"/>
                </a:solidFill>
                <a:latin typeface="Times New Roman" panose="02020603050405020304" pitchFamily="18" charset="0"/>
                <a:cs typeface="Times New Roman" panose="02020603050405020304" pitchFamily="18" charset="0"/>
              </a:rPr>
              <a:t>The Simple Mail Transfer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SMTP</a:t>
            </a:r>
            <a:r>
              <a:rPr lang="en-US" dirty="0">
                <a:latin typeface="Times New Roman" panose="02020603050405020304" pitchFamily="18" charset="0"/>
                <a:cs typeface="Times New Roman" panose="02020603050405020304" pitchFamily="18" charset="0"/>
              </a:rPr>
              <a:t>) is the main protocol used in electronic mail (e-mail) service. </a:t>
            </a:r>
          </a:p>
          <a:p>
            <a:pPr marL="457200" indent="-280988" algn="just">
              <a:buNone/>
            </a:pPr>
            <a:r>
              <a:rPr lang="en-US" b="1" dirty="0">
                <a:latin typeface="Times New Roman" panose="02020603050405020304" pitchFamily="18" charset="0"/>
                <a:cs typeface="Times New Roman" panose="02020603050405020304" pitchFamily="18" charset="0"/>
              </a:rPr>
              <a:t>C-</a:t>
            </a:r>
            <a:r>
              <a:rPr lang="en-US" dirty="0">
                <a:solidFill>
                  <a:srgbClr val="00B0F0"/>
                </a:solidFill>
                <a:latin typeface="Times New Roman" panose="02020603050405020304" pitchFamily="18" charset="0"/>
                <a:cs typeface="Times New Roman" panose="02020603050405020304" pitchFamily="18" charset="0"/>
              </a:rPr>
              <a:t>The File Transfer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FTP</a:t>
            </a:r>
            <a:r>
              <a:rPr lang="en-US" dirty="0">
                <a:latin typeface="Times New Roman" panose="02020603050405020304" pitchFamily="18" charset="0"/>
                <a:cs typeface="Times New Roman" panose="02020603050405020304" pitchFamily="18" charset="0"/>
              </a:rPr>
              <a:t>) is used for transferring files from one host to another. The Terminal Network (TELNET) and  Secure Shell (SSH) are used for accessing a site remotely. </a:t>
            </a:r>
          </a:p>
          <a:p>
            <a:pPr marL="457200" indent="-280988" algn="just">
              <a:buNone/>
            </a:pPr>
            <a:r>
              <a:rPr lang="en-US" b="1" dirty="0">
                <a:latin typeface="Times New Roman" panose="02020603050405020304" pitchFamily="18" charset="0"/>
                <a:cs typeface="Times New Roman" panose="02020603050405020304" pitchFamily="18" charset="0"/>
              </a:rPr>
              <a:t>D-</a:t>
            </a:r>
            <a:r>
              <a:rPr lang="en-US" dirty="0">
                <a:solidFill>
                  <a:srgbClr val="00B0F0"/>
                </a:solidFill>
                <a:latin typeface="Times New Roman" panose="02020603050405020304" pitchFamily="18" charset="0"/>
                <a:cs typeface="Times New Roman" panose="02020603050405020304" pitchFamily="18" charset="0"/>
              </a:rPr>
              <a:t>The Simple Network Management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SNMP</a:t>
            </a:r>
            <a:r>
              <a:rPr lang="en-US" dirty="0">
                <a:latin typeface="Times New Roman" panose="02020603050405020304" pitchFamily="18" charset="0"/>
                <a:cs typeface="Times New Roman" panose="02020603050405020304" pitchFamily="18" charset="0"/>
              </a:rPr>
              <a:t>) is used by an administrator to manage the Internet at global and local levels. </a:t>
            </a:r>
          </a:p>
          <a:p>
            <a:pPr marL="457200" indent="-280988" algn="just">
              <a:buNone/>
            </a:pPr>
            <a:r>
              <a:rPr lang="en-US" b="1" dirty="0">
                <a:latin typeface="Times New Roman" panose="02020603050405020304" pitchFamily="18" charset="0"/>
                <a:cs typeface="Times New Roman" panose="02020603050405020304" pitchFamily="18" charset="0"/>
              </a:rPr>
              <a:t>E-</a:t>
            </a:r>
            <a:r>
              <a:rPr lang="en-US" dirty="0">
                <a:solidFill>
                  <a:srgbClr val="00B0F0"/>
                </a:solidFill>
                <a:latin typeface="Times New Roman" panose="02020603050405020304" pitchFamily="18" charset="0"/>
                <a:cs typeface="Times New Roman" panose="02020603050405020304" pitchFamily="18" charset="0"/>
              </a:rPr>
              <a:t>The Domain Name System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DNS</a:t>
            </a:r>
            <a:r>
              <a:rPr lang="en-US" dirty="0">
                <a:latin typeface="Times New Roman" panose="02020603050405020304" pitchFamily="18" charset="0"/>
                <a:cs typeface="Times New Roman" panose="02020603050405020304" pitchFamily="18" charset="0"/>
              </a:rPr>
              <a:t>) is used by other protocols to find the network-layer address of a computer. </a:t>
            </a:r>
          </a:p>
          <a:p>
            <a:pPr marL="457200" indent="-280988" algn="just">
              <a:buNone/>
            </a:pPr>
            <a:r>
              <a:rPr lang="en-US" b="1" dirty="0">
                <a:latin typeface="Times New Roman" panose="02020603050405020304" pitchFamily="18" charset="0"/>
                <a:cs typeface="Times New Roman" panose="02020603050405020304" pitchFamily="18" charset="0"/>
              </a:rPr>
              <a:t>F-</a:t>
            </a:r>
            <a:r>
              <a:rPr lang="en-US" dirty="0">
                <a:solidFill>
                  <a:srgbClr val="00B0F0"/>
                </a:solidFill>
                <a:latin typeface="Times New Roman" panose="02020603050405020304" pitchFamily="18" charset="0"/>
                <a:cs typeface="Times New Roman" panose="02020603050405020304" pitchFamily="18" charset="0"/>
              </a:rPr>
              <a:t>The Internet Group Management Protocol </a:t>
            </a:r>
            <a:r>
              <a:rPr lang="en-US" dirty="0">
                <a:latin typeface="Times New Roman" panose="02020603050405020304" pitchFamily="18" charset="0"/>
                <a:cs typeface="Times New Roman" panose="02020603050405020304" pitchFamily="18" charset="0"/>
              </a:rPr>
              <a:t>(</a:t>
            </a:r>
            <a:r>
              <a:rPr lang="en-US" dirty="0">
                <a:solidFill>
                  <a:srgbClr val="FF0000"/>
                </a:solidFill>
                <a:latin typeface="Times New Roman" panose="02020603050405020304" pitchFamily="18" charset="0"/>
                <a:cs typeface="Times New Roman" panose="02020603050405020304" pitchFamily="18" charset="0"/>
              </a:rPr>
              <a:t>IGMP</a:t>
            </a:r>
            <a:r>
              <a:rPr lang="en-US" dirty="0">
                <a:latin typeface="Times New Roman" panose="02020603050405020304" pitchFamily="18" charset="0"/>
                <a:cs typeface="Times New Roman" panose="02020603050405020304" pitchFamily="18" charset="0"/>
              </a:rPr>
              <a:t>) is used to collect membership in a group.</a:t>
            </a:r>
          </a:p>
          <a:p>
            <a:pPr marL="457200" indent="-280988"/>
            <a:endParaRPr lang="en-US" dirty="0"/>
          </a:p>
        </p:txBody>
      </p:sp>
    </p:spTree>
    <p:extLst>
      <p:ext uri="{BB962C8B-B14F-4D97-AF65-F5344CB8AC3E}">
        <p14:creationId xmlns:p14="http://schemas.microsoft.com/office/powerpoint/2010/main" val="296055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9275"/>
          </a:xfrm>
        </p:spPr>
        <p:txBody>
          <a:bodyPr>
            <a:normAutofit fontScale="90000"/>
          </a:bodyPr>
          <a:lstStyle/>
          <a:p>
            <a:r>
              <a:rPr lang="en-US" sz="3600" b="1" dirty="0">
                <a:latin typeface="Times New Roman" panose="02020603050405020304" pitchFamily="18" charset="0"/>
                <a:cs typeface="Times New Roman" panose="02020603050405020304" pitchFamily="18" charset="0"/>
              </a:rPr>
              <a:t>OSI versus TCP/IP</a:t>
            </a:r>
            <a:br>
              <a:rPr lang="en-US" dirty="0"/>
            </a:br>
            <a:endParaRPr lang="en-US" dirty="0"/>
          </a:p>
        </p:txBody>
      </p:sp>
      <p:sp>
        <p:nvSpPr>
          <p:cNvPr id="3" name="Content Placeholder 2"/>
          <p:cNvSpPr>
            <a:spLocks noGrp="1"/>
          </p:cNvSpPr>
          <p:nvPr>
            <p:ph idx="1"/>
          </p:nvPr>
        </p:nvSpPr>
        <p:spPr>
          <a:xfrm>
            <a:off x="838200" y="737419"/>
            <a:ext cx="10515600" cy="5439544"/>
          </a:xfrm>
        </p:spPr>
        <p:txBody>
          <a:bodyPr>
            <a:normAutofit fontScale="62500" lnSpcReduction="20000"/>
          </a:bodyPr>
          <a:lstStyle/>
          <a:p>
            <a:pPr marL="0" indent="0">
              <a:buNone/>
            </a:pPr>
            <a:endParaRPr lang="en-US" dirty="0"/>
          </a:p>
          <a:p>
            <a:pPr marL="0" indent="236538" algn="just">
              <a:buNone/>
            </a:pPr>
            <a:r>
              <a:rPr lang="en-US" sz="3600" dirty="0">
                <a:latin typeface="Times New Roman" panose="02020603050405020304" pitchFamily="18" charset="0"/>
                <a:cs typeface="Times New Roman" panose="02020603050405020304" pitchFamily="18" charset="0"/>
              </a:rPr>
              <a:t> When we compare the two models, we find that two layers, session and presentation, are missing from the TCP/IP protocol suite. These two layers were not added to the  TCP/IP protocol suite after the publication of the OSI model. The application layer in the suite is usually considered to be the combination of three layers in the OSI model,  as shown in Figure 8. </a:t>
            </a:r>
          </a:p>
          <a:p>
            <a:pPr marL="0" indent="236538" algn="just">
              <a:buNone/>
            </a:pPr>
            <a:endParaRPr lang="en-US" sz="3600" dirty="0">
              <a:latin typeface="Times New Roman" panose="02020603050405020304" pitchFamily="18" charset="0"/>
              <a:cs typeface="Times New Roman" panose="02020603050405020304" pitchFamily="18" charset="0"/>
            </a:endParaRPr>
          </a:p>
          <a:p>
            <a:pPr marL="0" indent="0" algn="just">
              <a:buNone/>
            </a:pPr>
            <a:r>
              <a:rPr lang="en-US" sz="3600" b="1" dirty="0">
                <a:latin typeface="Times New Roman" panose="02020603050405020304" pitchFamily="18" charset="0"/>
                <a:cs typeface="Times New Roman" panose="02020603050405020304" pitchFamily="18" charset="0"/>
              </a:rPr>
              <a:t>Two reasons were mentioned for this </a:t>
            </a:r>
            <a:r>
              <a:rPr lang="en-US" sz="3600" b="1">
                <a:latin typeface="Times New Roman" panose="02020603050405020304" pitchFamily="18" charset="0"/>
                <a:cs typeface="Times New Roman" panose="02020603050405020304" pitchFamily="18" charset="0"/>
              </a:rPr>
              <a:t>decision:</a:t>
            </a:r>
          </a:p>
          <a:p>
            <a:pPr marL="0" indent="0" algn="just">
              <a:buNone/>
            </a:pPr>
            <a:endParaRPr lang="en-US" sz="3600" b="1" dirty="0">
              <a:latin typeface="Times New Roman" panose="02020603050405020304" pitchFamily="18" charset="0"/>
              <a:cs typeface="Times New Roman" panose="02020603050405020304" pitchFamily="18" charset="0"/>
            </a:endParaRPr>
          </a:p>
          <a:p>
            <a:pPr marL="0" indent="236538" algn="just">
              <a:buNone/>
            </a:pPr>
            <a:r>
              <a:rPr lang="en-US" sz="3600"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First,</a:t>
            </a:r>
            <a:r>
              <a:rPr lang="en-US" sz="3600" dirty="0">
                <a:latin typeface="Times New Roman" panose="02020603050405020304" pitchFamily="18" charset="0"/>
                <a:cs typeface="Times New Roman" panose="02020603050405020304" pitchFamily="18" charset="0"/>
              </a:rPr>
              <a:t> TCP/IP has more than one transport-layer protocol. Some of the functionalities of the session layer are available in some of the transport-layer protocols.</a:t>
            </a:r>
          </a:p>
          <a:p>
            <a:pPr marL="0" indent="236538" algn="just">
              <a:buNone/>
            </a:pPr>
            <a:endParaRPr lang="en-US" sz="3600" dirty="0">
              <a:latin typeface="Times New Roman" panose="02020603050405020304" pitchFamily="18" charset="0"/>
              <a:cs typeface="Times New Roman" panose="02020603050405020304" pitchFamily="18" charset="0"/>
            </a:endParaRPr>
          </a:p>
          <a:p>
            <a:pPr marL="0" indent="236538" algn="just">
              <a:buNone/>
            </a:pPr>
            <a:r>
              <a:rPr lang="en-US" sz="3600"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Second,</a:t>
            </a:r>
            <a:r>
              <a:rPr lang="en-US" sz="3600" dirty="0">
                <a:latin typeface="Times New Roman" panose="02020603050405020304" pitchFamily="18" charset="0"/>
                <a:cs typeface="Times New Roman" panose="02020603050405020304" pitchFamily="18" charset="0"/>
              </a:rPr>
              <a:t> the application layer is not only one piece of software. Many applications can be developed at this layer. If some of the functionalities mentioned in the session and presentation layers are needed for a particular application, they can be included in the development of that piece of software. </a:t>
            </a:r>
          </a:p>
        </p:txBody>
      </p:sp>
    </p:spTree>
    <p:extLst>
      <p:ext uri="{BB962C8B-B14F-4D97-AF65-F5344CB8AC3E}">
        <p14:creationId xmlns:p14="http://schemas.microsoft.com/office/powerpoint/2010/main" val="425451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42452" y="516194"/>
            <a:ext cx="11444748" cy="5501148"/>
          </a:xfrm>
          <a:prstGeom prst="rect">
            <a:avLst/>
          </a:prstGeom>
        </p:spPr>
      </p:pic>
      <p:sp>
        <p:nvSpPr>
          <p:cNvPr id="5" name="Rectangle 4"/>
          <p:cNvSpPr/>
          <p:nvPr/>
        </p:nvSpPr>
        <p:spPr>
          <a:xfrm>
            <a:off x="4509917" y="6017342"/>
            <a:ext cx="4141518"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Figure 8 TCP/IP and OSI model</a:t>
            </a:r>
          </a:p>
        </p:txBody>
      </p:sp>
    </p:spTree>
    <p:extLst>
      <p:ext uri="{BB962C8B-B14F-4D97-AF65-F5344CB8AC3E}">
        <p14:creationId xmlns:p14="http://schemas.microsoft.com/office/powerpoint/2010/main" val="3559579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TotalTime>
  <Words>3289</Words>
  <Application>Microsoft Office PowerPoint</Application>
  <PresentationFormat>Widescreen</PresentationFormat>
  <Paragraphs>208</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Times New Roman</vt:lpstr>
      <vt:lpstr>Wingdings</vt:lpstr>
      <vt:lpstr>Office Theme</vt:lpstr>
      <vt:lpstr>Fourth lecture</vt:lpstr>
      <vt:lpstr>Protocol layering </vt:lpstr>
      <vt:lpstr>The OSI Model</vt:lpstr>
      <vt:lpstr>PowerPoint Presentation</vt:lpstr>
      <vt:lpstr>Layered Architecture</vt:lpstr>
      <vt:lpstr>PowerPoint Presentation</vt:lpstr>
      <vt:lpstr>Organization of the Layers</vt:lpstr>
      <vt:lpstr>Layers in the OSI Model</vt:lpstr>
      <vt:lpstr>PowerPoint Presentation</vt:lpstr>
      <vt:lpstr>PowerPoint Presentation</vt:lpstr>
      <vt:lpstr>PowerPoint Presentation</vt:lpstr>
      <vt:lpstr>PowerPoint Presentation</vt:lpstr>
      <vt:lpstr>PowerPoint Presentation</vt:lpstr>
      <vt:lpstr>PowerPoint Presentation</vt:lpstr>
      <vt:lpstr>TCP/IP Protocol Suite</vt:lpstr>
      <vt:lpstr>PowerPoint Presentation</vt:lpstr>
      <vt:lpstr>PowerPoint Presentation</vt:lpstr>
      <vt:lpstr>PowerPoint Presentation</vt:lpstr>
      <vt:lpstr>Layers in the TCP/IP Protocol Suite</vt:lpstr>
      <vt:lpstr>PowerPoint Presentation</vt:lpstr>
      <vt:lpstr>PowerPoint Presentation</vt:lpstr>
      <vt:lpstr>Physical layer</vt:lpstr>
      <vt:lpstr>Data-link Layer</vt:lpstr>
      <vt:lpstr>Network Layer</vt:lpstr>
      <vt:lpstr>PowerPoint Presentation</vt:lpstr>
      <vt:lpstr>Transport Layer </vt:lpstr>
      <vt:lpstr>PowerPoint Presentation</vt:lpstr>
      <vt:lpstr>PowerPoint Presentation</vt:lpstr>
      <vt:lpstr>Application Layer </vt:lpstr>
      <vt:lpstr>PowerPoint Presentation</vt:lpstr>
      <vt:lpstr>OSI versus TCP/IP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Fourth lecture</dc:title>
  <dc:creator>GT</dc:creator>
  <cp:lastModifiedBy>Ezzulddin Alakkar</cp:lastModifiedBy>
  <cp:revision>23</cp:revision>
  <dcterms:created xsi:type="dcterms:W3CDTF">2023-10-27T20:48:20Z</dcterms:created>
  <dcterms:modified xsi:type="dcterms:W3CDTF">2024-10-04T17:06:38Z</dcterms:modified>
</cp:coreProperties>
</file>