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7" r:id="rId6"/>
    <p:sldId id="264" r:id="rId7"/>
    <p:sldId id="265" r:id="rId8"/>
    <p:sldId id="266" r:id="rId9"/>
    <p:sldId id="268" r:id="rId10"/>
    <p:sldId id="269" r:id="rId11"/>
    <p:sldId id="270" r:id="rId12"/>
    <p:sldId id="271" r:id="rId13"/>
    <p:sldId id="272" r:id="rId14"/>
    <p:sldId id="273" r:id="rId15"/>
    <p:sldId id="274" r:id="rId16"/>
    <p:sldId id="275" r:id="rId17"/>
    <p:sldId id="276"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76" d="100"/>
          <a:sy n="76" d="100"/>
        </p:scale>
        <p:origin x="4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13"/>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32"/>
            <a:ext cx="2356674" cy="6853285"/>
            <a:chOff x="6627813" y="195454"/>
            <a:chExt cx="1952625" cy="5678297"/>
          </a:xfrm>
        </p:grpSpPr>
        <p:sp>
          <p:nvSpPr>
            <p:cNvPr id="11" name="Freeform 27"/>
            <p:cNvSpPr/>
            <p:nvPr/>
          </p:nvSpPr>
          <p:spPr bwMode="auto">
            <a:xfrm>
              <a:off x="6627813" y="195454"/>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10/26/2024</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4CB40FFE-45AA-1BAF-778F-68E8A35C00B7}"/>
              </a:ext>
            </a:extLst>
          </p:cNvPr>
          <p:cNvSpPr>
            <a:spLocks noGrp="1"/>
          </p:cNvSpPr>
          <p:nvPr>
            <p:ph sz="half" idx="1"/>
          </p:nvPr>
        </p:nvSpPr>
        <p:spPr>
          <a:xfrm>
            <a:off x="450574" y="622852"/>
            <a:ext cx="6452502" cy="5473148"/>
          </a:xfrm>
        </p:spPr>
        <p:txBody>
          <a:bodyPr>
            <a:noAutofit/>
          </a:bodyPr>
          <a:lstStyle/>
          <a:p>
            <a:r>
              <a:rPr lang="en-US" sz="3200" b="1" dirty="0"/>
              <a:t>Henry Howard was a famous English poet. He was also a soldier, but he loved writing poetry. He wrote many sonnets and translated ancient Greek and Roman poems into English. His work helped to change English poetry and influenced later poets like William Shakespeare.</a:t>
            </a:r>
          </a:p>
        </p:txBody>
      </p:sp>
    </p:spTree>
    <p:extLst>
      <p:ext uri="{BB962C8B-B14F-4D97-AF65-F5344CB8AC3E}">
        <p14:creationId xmlns:p14="http://schemas.microsoft.com/office/powerpoint/2010/main" val="31996364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270B0-21D8-4E54-1165-2FF2B2C90DB7}"/>
              </a:ext>
            </a:extLst>
          </p:cNvPr>
          <p:cNvSpPr>
            <a:spLocks noGrp="1"/>
          </p:cNvSpPr>
          <p:nvPr>
            <p:ph type="title"/>
          </p:nvPr>
        </p:nvSpPr>
        <p:spPr>
          <a:xfrm>
            <a:off x="1073426" y="172278"/>
            <a:ext cx="8892209" cy="1404731"/>
          </a:xfrm>
        </p:spPr>
        <p:txBody>
          <a:bodyPr>
            <a:normAutofit fontScale="90000"/>
          </a:bodyPr>
          <a:lstStyle/>
          <a:p>
            <a:r>
              <a:rPr lang="en-US" b="1" dirty="0">
                <a:solidFill>
                  <a:srgbClr val="FF0000"/>
                </a:solidFill>
              </a:rPr>
              <a:t>Spring by Henry Howard</a:t>
            </a:r>
            <a:br>
              <a:rPr lang="en-US" b="1" dirty="0">
                <a:solidFill>
                  <a:srgbClr val="FF0000"/>
                </a:solidFill>
              </a:rPr>
            </a:br>
            <a:r>
              <a:rPr lang="en-US" b="1" dirty="0">
                <a:solidFill>
                  <a:srgbClr val="FF0000"/>
                </a:solidFill>
              </a:rPr>
              <a:t>general meaning</a:t>
            </a:r>
            <a:br>
              <a:rPr lang="en-US" b="1" dirty="0"/>
            </a:br>
            <a:endParaRPr lang="en-US" b="1" dirty="0"/>
          </a:p>
        </p:txBody>
      </p:sp>
      <p:sp>
        <p:nvSpPr>
          <p:cNvPr id="3" name="Content Placeholder 2">
            <a:extLst>
              <a:ext uri="{FF2B5EF4-FFF2-40B4-BE49-F238E27FC236}">
                <a16:creationId xmlns:a16="http://schemas.microsoft.com/office/drawing/2014/main" id="{ACFD3874-2396-2FD3-FEF1-2986B4057260}"/>
              </a:ext>
            </a:extLst>
          </p:cNvPr>
          <p:cNvSpPr>
            <a:spLocks noGrp="1"/>
          </p:cNvSpPr>
          <p:nvPr>
            <p:ph sz="half" idx="1"/>
          </p:nvPr>
        </p:nvSpPr>
        <p:spPr>
          <a:xfrm>
            <a:off x="687389" y="1338471"/>
            <a:ext cx="6215687" cy="4572752"/>
          </a:xfrm>
        </p:spPr>
        <p:txBody>
          <a:bodyPr>
            <a:normAutofit fontScale="92500"/>
          </a:bodyPr>
          <a:lstStyle/>
          <a:p>
            <a:r>
              <a:rPr lang="en-US" sz="2400" b="1" dirty="0"/>
              <a:t>Spring is a sonnet written by courtier and poet Henry Howard, Earl of Surrey, during the reign (</a:t>
            </a:r>
            <a:r>
              <a:rPr lang="en-US" sz="2400" b="1" dirty="0" err="1"/>
              <a:t>rin</a:t>
            </a:r>
            <a:r>
              <a:rPr lang="en-US" sz="2400" b="1" dirty="0"/>
              <a:t>)of Henry VIII (the eighth) (1509-1547). The poem describes the bountiful beauty of spring and summer, when the world is filled with green hills, blooming flowers, and singing birds. Yet even as the natural world seems happy and glorious, the heartbroken speaker feels rotten. The change in the seasons doesn't soften the speaker's pain; on the contrary, the only thing that blossoms is the speaker's sorrow.</a:t>
            </a:r>
          </a:p>
          <a:p>
            <a:endParaRPr lang="en-US" sz="2400" b="1" dirty="0"/>
          </a:p>
          <a:p>
            <a:endParaRPr lang="en-US" dirty="0"/>
          </a:p>
        </p:txBody>
      </p:sp>
    </p:spTree>
    <p:extLst>
      <p:ext uri="{BB962C8B-B14F-4D97-AF65-F5344CB8AC3E}">
        <p14:creationId xmlns:p14="http://schemas.microsoft.com/office/powerpoint/2010/main" val="3014909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903EE3-7BC6-0E05-AC93-BAD1DD67B828}"/>
              </a:ext>
            </a:extLst>
          </p:cNvPr>
          <p:cNvSpPr>
            <a:spLocks noGrp="1"/>
          </p:cNvSpPr>
          <p:nvPr>
            <p:ph sz="half" idx="1"/>
          </p:nvPr>
        </p:nvSpPr>
        <p:spPr>
          <a:xfrm>
            <a:off x="530087" y="225287"/>
            <a:ext cx="8666922" cy="6281530"/>
          </a:xfrm>
        </p:spPr>
        <p:txBody>
          <a:bodyPr>
            <a:normAutofit lnSpcReduction="10000"/>
          </a:bodyPr>
          <a:lstStyle/>
          <a:p>
            <a:r>
              <a:rPr lang="en-US" sz="2000" b="1" dirty="0"/>
              <a:t>Wherein each thing renews, save only the lover</a:t>
            </a:r>
          </a:p>
          <a:p>
            <a:r>
              <a:rPr lang="en-US" sz="2000" b="1" dirty="0"/>
              <a:t>The </a:t>
            </a:r>
            <a:r>
              <a:rPr lang="en-US" sz="2000" b="1" dirty="0" err="1"/>
              <a:t>soote</a:t>
            </a:r>
            <a:r>
              <a:rPr lang="en-US" sz="2000" b="1" dirty="0"/>
              <a:t> season, that bud and bloom forth brings,</a:t>
            </a:r>
          </a:p>
          <a:p>
            <a:r>
              <a:rPr lang="en-US" sz="2000" b="1" dirty="0"/>
              <a:t>With green hath clad the hill and eke the vale:</a:t>
            </a:r>
          </a:p>
          <a:p>
            <a:r>
              <a:rPr lang="en-US" sz="2000" b="1" dirty="0"/>
              <a:t>The nightingale with feathers new she sings:</a:t>
            </a:r>
          </a:p>
          <a:p>
            <a:r>
              <a:rPr lang="en-US" sz="2000" b="1" dirty="0"/>
              <a:t>The turtle to her make hath told her tale:</a:t>
            </a:r>
          </a:p>
          <a:p>
            <a:r>
              <a:rPr lang="en-US" sz="2000" b="1" dirty="0"/>
              <a:t>Summer is come, for every spray now springs,</a:t>
            </a:r>
          </a:p>
          <a:p>
            <a:r>
              <a:rPr lang="en-US" sz="2000" b="1" dirty="0"/>
              <a:t>The hart hath hung his old head on the pale:</a:t>
            </a:r>
          </a:p>
          <a:p>
            <a:r>
              <a:rPr lang="en-US" sz="2000" b="1" dirty="0"/>
              <a:t>The buck in brake his winter coat he flings:</a:t>
            </a:r>
          </a:p>
          <a:p>
            <a:r>
              <a:rPr lang="en-US" sz="2000" b="1" dirty="0"/>
              <a:t>The fishes </a:t>
            </a:r>
            <a:r>
              <a:rPr lang="en-US" sz="2000" b="1" dirty="0" err="1"/>
              <a:t>flete</a:t>
            </a:r>
            <a:r>
              <a:rPr lang="en-US" sz="2000" b="1" dirty="0"/>
              <a:t> with new repaired scale:</a:t>
            </a:r>
          </a:p>
          <a:p>
            <a:r>
              <a:rPr lang="en-US" sz="2000" b="1" dirty="0"/>
              <a:t>The adder all her slough away she slings:</a:t>
            </a:r>
          </a:p>
          <a:p>
            <a:r>
              <a:rPr lang="en-US" sz="2000" b="1" dirty="0"/>
              <a:t>The swift swallow pursueth the flies smale:</a:t>
            </a:r>
          </a:p>
          <a:p>
            <a:r>
              <a:rPr lang="en-US" sz="2000" b="1" dirty="0"/>
              <a:t>The busy bee her honey now she mings:</a:t>
            </a:r>
          </a:p>
          <a:p>
            <a:r>
              <a:rPr lang="en-US" sz="2000" b="1" dirty="0"/>
              <a:t>Winter is worn that was the flowers' bale.</a:t>
            </a:r>
          </a:p>
          <a:p>
            <a:r>
              <a:rPr lang="en-US" sz="2000" b="1" dirty="0"/>
              <a:t>And thus I see among these pleasant things</a:t>
            </a:r>
          </a:p>
          <a:p>
            <a:r>
              <a:rPr lang="en-US" sz="2000" b="1" dirty="0"/>
              <a:t>Each care decays, and yet my sorrow springs.</a:t>
            </a:r>
          </a:p>
          <a:p>
            <a:endParaRPr lang="en-US" dirty="0"/>
          </a:p>
        </p:txBody>
      </p:sp>
    </p:spTree>
    <p:extLst>
      <p:ext uri="{BB962C8B-B14F-4D97-AF65-F5344CB8AC3E}">
        <p14:creationId xmlns:p14="http://schemas.microsoft.com/office/powerpoint/2010/main" val="3024224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FC4AC1-3338-1918-460A-5EAE0D006FDE}"/>
              </a:ext>
            </a:extLst>
          </p:cNvPr>
          <p:cNvSpPr>
            <a:spLocks noGrp="1"/>
          </p:cNvSpPr>
          <p:nvPr>
            <p:ph type="title"/>
          </p:nvPr>
        </p:nvSpPr>
        <p:spPr>
          <a:xfrm>
            <a:off x="742122" y="265044"/>
            <a:ext cx="4055165" cy="1033669"/>
          </a:xfrm>
        </p:spPr>
        <p:txBody>
          <a:bodyPr>
            <a:normAutofit/>
          </a:bodyPr>
          <a:lstStyle/>
          <a:p>
            <a:r>
              <a:rPr lang="en-US" sz="4000" b="1" dirty="0">
                <a:solidFill>
                  <a:srgbClr val="FF0000"/>
                </a:solidFill>
              </a:rPr>
              <a:t>Explanation</a:t>
            </a:r>
          </a:p>
        </p:txBody>
      </p:sp>
      <p:sp>
        <p:nvSpPr>
          <p:cNvPr id="3" name="Content Placeholder 2">
            <a:extLst>
              <a:ext uri="{FF2B5EF4-FFF2-40B4-BE49-F238E27FC236}">
                <a16:creationId xmlns:a16="http://schemas.microsoft.com/office/drawing/2014/main" id="{C2ADF302-FBDC-79FB-68CB-892D96C3DA55}"/>
              </a:ext>
            </a:extLst>
          </p:cNvPr>
          <p:cNvSpPr>
            <a:spLocks noGrp="1"/>
          </p:cNvSpPr>
          <p:nvPr>
            <p:ph sz="half" idx="1"/>
          </p:nvPr>
        </p:nvSpPr>
        <p:spPr>
          <a:xfrm>
            <a:off x="92765" y="1073426"/>
            <a:ext cx="6810311" cy="5519530"/>
          </a:xfrm>
        </p:spPr>
        <p:txBody>
          <a:bodyPr>
            <a:noAutofit/>
          </a:bodyPr>
          <a:lstStyle/>
          <a:p>
            <a:r>
              <a:rPr lang="en-US" sz="2400" b="1" dirty="0"/>
              <a:t>The sweet season makes plants bud and bloom. The hills and valleys are covered with green. The nightingale sings with fresh new feathers. The turtledove sings her song to her mate. Summer has arrived, and flowers blossom from the ground. The hart has left his old antlers(</a:t>
            </a:r>
            <a:r>
              <a:rPr lang="en-US" sz="2400" b="1" dirty="0" err="1"/>
              <a:t>antilens</a:t>
            </a:r>
            <a:r>
              <a:rPr lang="en-US" sz="2400" b="1" dirty="0"/>
              <a:t>) on a fence. The buck has shed his winter coat. Fish dart about with fresh scales. The snake sloughs away her old skin. The swallow quickly chases little flies. The busy bee mixes her honey. Winter, the flowers' enemy, has faded. Yet even as I watch this pleasantness make worries melt away, my sadness blooms.</a:t>
            </a:r>
          </a:p>
        </p:txBody>
      </p:sp>
    </p:spTree>
    <p:extLst>
      <p:ext uri="{BB962C8B-B14F-4D97-AF65-F5344CB8AC3E}">
        <p14:creationId xmlns:p14="http://schemas.microsoft.com/office/powerpoint/2010/main" val="3728086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FE4F-431C-3562-282B-C646950A30F7}"/>
              </a:ext>
            </a:extLst>
          </p:cNvPr>
          <p:cNvSpPr>
            <a:spLocks noGrp="1"/>
          </p:cNvSpPr>
          <p:nvPr>
            <p:ph type="title"/>
          </p:nvPr>
        </p:nvSpPr>
        <p:spPr>
          <a:xfrm>
            <a:off x="584200" y="185806"/>
            <a:ext cx="10425111" cy="1198494"/>
          </a:xfrm>
        </p:spPr>
        <p:txBody>
          <a:bodyPr>
            <a:normAutofit fontScale="90000"/>
          </a:bodyPr>
          <a:lstStyle/>
          <a:p>
            <a:r>
              <a:rPr lang="en-US" b="1" dirty="0">
                <a:solidFill>
                  <a:srgbClr val="FF0000"/>
                </a:solidFill>
              </a:rPr>
              <a:t>main theme </a:t>
            </a:r>
            <a:br>
              <a:rPr lang="en-US" b="1" dirty="0">
                <a:solidFill>
                  <a:srgbClr val="FF0000"/>
                </a:solidFill>
              </a:rPr>
            </a:br>
            <a:r>
              <a:rPr lang="en-US" b="1" dirty="0">
                <a:solidFill>
                  <a:srgbClr val="FF0000"/>
                </a:solidFill>
              </a:rPr>
              <a:t>Nature's Beauty vs. Heartbreak </a:t>
            </a:r>
            <a:br>
              <a:rPr lang="en-US" b="1" dirty="0">
                <a:solidFill>
                  <a:srgbClr val="FF0000"/>
                </a:solidFill>
              </a:rPr>
            </a:br>
            <a:endParaRPr lang="en-US" b="1" dirty="0">
              <a:solidFill>
                <a:srgbClr val="FF0000"/>
              </a:solidFill>
            </a:endParaRPr>
          </a:p>
        </p:txBody>
      </p:sp>
      <p:sp>
        <p:nvSpPr>
          <p:cNvPr id="3" name="Content Placeholder 2">
            <a:extLst>
              <a:ext uri="{FF2B5EF4-FFF2-40B4-BE49-F238E27FC236}">
                <a16:creationId xmlns:a16="http://schemas.microsoft.com/office/drawing/2014/main" id="{F377297A-C834-F4F8-7D4D-97AA275EA5A7}"/>
              </a:ext>
            </a:extLst>
          </p:cNvPr>
          <p:cNvSpPr>
            <a:spLocks noGrp="1"/>
          </p:cNvSpPr>
          <p:nvPr>
            <p:ph sz="half" idx="1"/>
          </p:nvPr>
        </p:nvSpPr>
        <p:spPr>
          <a:xfrm>
            <a:off x="254000" y="1511300"/>
            <a:ext cx="6649076" cy="5054600"/>
          </a:xfrm>
        </p:spPr>
        <p:txBody>
          <a:bodyPr>
            <a:normAutofit/>
          </a:bodyPr>
          <a:lstStyle/>
          <a:p>
            <a:r>
              <a:rPr lang="en-US" sz="3200" b="1" dirty="0"/>
              <a:t>Henry Howard's poem "Description of Spring" celebrates the beauty and </a:t>
            </a:r>
          </a:p>
          <a:p>
            <a:r>
              <a:rPr lang="en-US" sz="3200" b="1" dirty="0"/>
              <a:t>renewal of spring and summer, yet contrasts this natural vibrancy with the deep </a:t>
            </a:r>
          </a:p>
          <a:p>
            <a:r>
              <a:rPr lang="en-US" sz="3200" b="1" dirty="0"/>
              <a:t>sorrow of the speaker.</a:t>
            </a:r>
          </a:p>
        </p:txBody>
      </p:sp>
    </p:spTree>
    <p:extLst>
      <p:ext uri="{BB962C8B-B14F-4D97-AF65-F5344CB8AC3E}">
        <p14:creationId xmlns:p14="http://schemas.microsoft.com/office/powerpoint/2010/main" val="2812964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14A680B-9F82-7DF5-2D71-1EAC353B85B9}"/>
              </a:ext>
            </a:extLst>
          </p:cNvPr>
          <p:cNvSpPr>
            <a:spLocks noGrp="1"/>
          </p:cNvSpPr>
          <p:nvPr>
            <p:ph sz="half" idx="1"/>
          </p:nvPr>
        </p:nvSpPr>
        <p:spPr>
          <a:xfrm>
            <a:off x="238539" y="355600"/>
            <a:ext cx="6679097" cy="5555622"/>
          </a:xfrm>
        </p:spPr>
        <p:txBody>
          <a:bodyPr>
            <a:normAutofit lnSpcReduction="10000"/>
          </a:bodyPr>
          <a:lstStyle/>
          <a:p>
            <a:r>
              <a:rPr lang="en-US" sz="2600" b="1" dirty="0">
                <a:solidFill>
                  <a:srgbClr val="FF0000"/>
                </a:solidFill>
              </a:rPr>
              <a:t>Nature's Rejuvenation</a:t>
            </a:r>
          </a:p>
          <a:p>
            <a:r>
              <a:rPr lang="en-US" sz="2800" b="1" dirty="0"/>
              <a:t>The poem begins with a lively description of spring, called the "</a:t>
            </a:r>
            <a:r>
              <a:rPr lang="en-US" sz="2800" b="1" dirty="0" err="1"/>
              <a:t>soote</a:t>
            </a:r>
            <a:r>
              <a:rPr lang="en-US" sz="2800" b="1" dirty="0"/>
              <a:t>" season, where flowers bloom, greenery grows, and animals come to life. The imagery shows a vibrant world: snakes shed their skins, deer lose their winter coats, and birds sing happily. This change represents a joyful time in nature, as animals participate in mating rituals and enjoy the plentiful surroundings.</a:t>
            </a:r>
          </a:p>
        </p:txBody>
      </p:sp>
    </p:spTree>
    <p:extLst>
      <p:ext uri="{BB962C8B-B14F-4D97-AF65-F5344CB8AC3E}">
        <p14:creationId xmlns:p14="http://schemas.microsoft.com/office/powerpoint/2010/main" val="32395694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6F05D9-E352-6C5E-4CD5-9B026765D86C}"/>
              </a:ext>
            </a:extLst>
          </p:cNvPr>
          <p:cNvSpPr>
            <a:spLocks noGrp="1"/>
          </p:cNvSpPr>
          <p:nvPr>
            <p:ph sz="half" idx="1"/>
          </p:nvPr>
        </p:nvSpPr>
        <p:spPr>
          <a:xfrm>
            <a:off x="437323" y="530087"/>
            <a:ext cx="6465754" cy="5381135"/>
          </a:xfrm>
        </p:spPr>
        <p:txBody>
          <a:bodyPr>
            <a:noAutofit/>
          </a:bodyPr>
          <a:lstStyle/>
          <a:p>
            <a:r>
              <a:rPr lang="en-US" sz="2400" b="1" dirty="0">
                <a:solidFill>
                  <a:srgbClr val="FF0000"/>
                </a:solidFill>
              </a:rPr>
              <a:t>The Speaker's Heartbreak</a:t>
            </a:r>
          </a:p>
          <a:p>
            <a:r>
              <a:rPr lang="en-US" sz="2400" b="1" dirty="0"/>
              <a:t>Despite the joyful setting, the speaker's grief stands out. The line "each thing renews save only the lover" captures the poem's essence: while nature thrives, the speaker's sorrow deepens. The beauty of spring highlights the absence of love in the speaker's life. Ironically, as nature rejuvenates, the speaker's heartache grows, showing that happiness doesn't change with the seasons.</a:t>
            </a:r>
          </a:p>
          <a:p>
            <a:endParaRPr lang="en-US" sz="2400" b="1" dirty="0"/>
          </a:p>
        </p:txBody>
      </p:sp>
    </p:spTree>
    <p:extLst>
      <p:ext uri="{BB962C8B-B14F-4D97-AF65-F5344CB8AC3E}">
        <p14:creationId xmlns:p14="http://schemas.microsoft.com/office/powerpoint/2010/main" val="23127664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5BE61BD-51F5-5ECF-B543-9E89E5345475}"/>
              </a:ext>
            </a:extLst>
          </p:cNvPr>
          <p:cNvSpPr>
            <a:spLocks noGrp="1"/>
          </p:cNvSpPr>
          <p:nvPr>
            <p:ph sz="half" idx="1"/>
          </p:nvPr>
        </p:nvSpPr>
        <p:spPr>
          <a:xfrm>
            <a:off x="477078" y="450574"/>
            <a:ext cx="6425998" cy="5460648"/>
          </a:xfrm>
        </p:spPr>
        <p:txBody>
          <a:bodyPr/>
          <a:lstStyle/>
          <a:p>
            <a:r>
              <a:rPr lang="en-US" sz="2800" b="1" dirty="0"/>
              <a:t>Conclusion</a:t>
            </a:r>
          </a:p>
          <a:p>
            <a:r>
              <a:rPr lang="en-US" sz="2800" b="1" dirty="0"/>
              <a:t>In summary, "Description of Spring" contrasts the beauty of nature with human feelings. The poem shows how heartbreak can overshadow even the loveliest seasons, indicating that personal sadness can remain despite the joy around us.</a:t>
            </a:r>
          </a:p>
        </p:txBody>
      </p:sp>
    </p:spTree>
    <p:extLst>
      <p:ext uri="{BB962C8B-B14F-4D97-AF65-F5344CB8AC3E}">
        <p14:creationId xmlns:p14="http://schemas.microsoft.com/office/powerpoint/2010/main" val="37302096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91D3A-83B0-1751-79A6-2609F89BE0AA}"/>
              </a:ext>
            </a:extLst>
          </p:cNvPr>
          <p:cNvSpPr>
            <a:spLocks noGrp="1"/>
          </p:cNvSpPr>
          <p:nvPr>
            <p:ph type="title"/>
          </p:nvPr>
        </p:nvSpPr>
        <p:spPr>
          <a:xfrm>
            <a:off x="368300" y="139700"/>
            <a:ext cx="11136311" cy="1168400"/>
          </a:xfrm>
        </p:spPr>
        <p:txBody>
          <a:bodyPr>
            <a:normAutofit fontScale="90000"/>
          </a:bodyPr>
          <a:lstStyle/>
          <a:p>
            <a:r>
              <a:rPr lang="en-US" b="1" dirty="0">
                <a:solidFill>
                  <a:srgbClr val="FF0000"/>
                </a:solidFill>
              </a:rPr>
              <a:t>symbols and Imagery with lines in Henry Howard's "Spring"</a:t>
            </a:r>
          </a:p>
        </p:txBody>
      </p:sp>
      <p:sp>
        <p:nvSpPr>
          <p:cNvPr id="3" name="Content Placeholder 2">
            <a:extLst>
              <a:ext uri="{FF2B5EF4-FFF2-40B4-BE49-F238E27FC236}">
                <a16:creationId xmlns:a16="http://schemas.microsoft.com/office/drawing/2014/main" id="{461E4DAA-3E9E-892B-249B-9E71A2AD53B5}"/>
              </a:ext>
            </a:extLst>
          </p:cNvPr>
          <p:cNvSpPr>
            <a:spLocks noGrp="1"/>
          </p:cNvSpPr>
          <p:nvPr>
            <p:ph sz="half" idx="1"/>
          </p:nvPr>
        </p:nvSpPr>
        <p:spPr>
          <a:xfrm>
            <a:off x="482600" y="1460500"/>
            <a:ext cx="6420476" cy="4450722"/>
          </a:xfrm>
        </p:spPr>
        <p:txBody>
          <a:bodyPr>
            <a:normAutofit/>
          </a:bodyPr>
          <a:lstStyle/>
          <a:p>
            <a:r>
              <a:rPr lang="en-US" sz="3200" b="1" dirty="0">
                <a:solidFill>
                  <a:srgbClr val="FF0000"/>
                </a:solidFill>
              </a:rPr>
              <a:t>The nightingale with feathers new she sings:</a:t>
            </a:r>
          </a:p>
          <a:p>
            <a:r>
              <a:rPr lang="en-US" sz="3200" b="1" dirty="0">
                <a:solidFill>
                  <a:schemeClr val="tx1"/>
                </a:solidFill>
              </a:rPr>
              <a:t>The nightingale </a:t>
            </a:r>
          </a:p>
          <a:p>
            <a:r>
              <a:rPr lang="en-US" sz="3200" b="1" dirty="0">
                <a:solidFill>
                  <a:srgbClr val="FF0000"/>
                </a:solidFill>
              </a:rPr>
              <a:t>Represents renewal and joy; its new plumage symbolizes transformation and vitality.</a:t>
            </a:r>
          </a:p>
        </p:txBody>
      </p:sp>
    </p:spTree>
    <p:extLst>
      <p:ext uri="{BB962C8B-B14F-4D97-AF65-F5344CB8AC3E}">
        <p14:creationId xmlns:p14="http://schemas.microsoft.com/office/powerpoint/2010/main" val="1654807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437D3F8-4861-2464-70D1-175B4CD5858A}"/>
              </a:ext>
            </a:extLst>
          </p:cNvPr>
          <p:cNvSpPr>
            <a:spLocks noGrp="1"/>
          </p:cNvSpPr>
          <p:nvPr>
            <p:ph sz="half" idx="1"/>
          </p:nvPr>
        </p:nvSpPr>
        <p:spPr>
          <a:xfrm>
            <a:off x="279400" y="520700"/>
            <a:ext cx="6623676" cy="5390522"/>
          </a:xfrm>
        </p:spPr>
        <p:txBody>
          <a:bodyPr>
            <a:normAutofit/>
          </a:bodyPr>
          <a:lstStyle/>
          <a:p>
            <a:r>
              <a:rPr lang="en-US" sz="3600" b="1" dirty="0">
                <a:solidFill>
                  <a:schemeClr val="accent2"/>
                </a:solidFill>
              </a:rPr>
              <a:t>Line :The hart hath hung his old head on the pale</a:t>
            </a:r>
          </a:p>
          <a:p>
            <a:r>
              <a:rPr lang="en-US" sz="3600" b="1" dirty="0">
                <a:solidFill>
                  <a:schemeClr val="tx2"/>
                </a:solidFill>
              </a:rPr>
              <a:t>The Hart (Deer)</a:t>
            </a:r>
          </a:p>
          <a:p>
            <a:r>
              <a:rPr lang="en-US" sz="3600" b="1" dirty="0">
                <a:solidFill>
                  <a:srgbClr val="FF0000"/>
                </a:solidFill>
              </a:rPr>
              <a:t>Symbolizes shedding the past (winter coat) and embracing new life; reflects the theme of rejuvenation.</a:t>
            </a:r>
          </a:p>
          <a:p>
            <a:endParaRPr lang="en-US" sz="3600" b="1" dirty="0">
              <a:solidFill>
                <a:srgbClr val="FF0000"/>
              </a:solidFill>
            </a:endParaRPr>
          </a:p>
        </p:txBody>
      </p:sp>
    </p:spTree>
    <p:extLst>
      <p:ext uri="{BB962C8B-B14F-4D97-AF65-F5344CB8AC3E}">
        <p14:creationId xmlns:p14="http://schemas.microsoft.com/office/powerpoint/2010/main" val="40695181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2A29270-5BF2-67A6-2442-750D14A1F3A8}"/>
              </a:ext>
            </a:extLst>
          </p:cNvPr>
          <p:cNvSpPr>
            <a:spLocks noGrp="1"/>
          </p:cNvSpPr>
          <p:nvPr>
            <p:ph sz="half" idx="1"/>
          </p:nvPr>
        </p:nvSpPr>
        <p:spPr>
          <a:xfrm>
            <a:off x="457200" y="533400"/>
            <a:ext cx="6445876" cy="5377822"/>
          </a:xfrm>
        </p:spPr>
        <p:txBody>
          <a:bodyPr>
            <a:normAutofit/>
          </a:bodyPr>
          <a:lstStyle/>
          <a:p>
            <a:r>
              <a:rPr lang="en-US" sz="3600" b="1" dirty="0">
                <a:solidFill>
                  <a:schemeClr val="tx1"/>
                </a:solidFill>
              </a:rPr>
              <a:t>Line :The buck in brake his winter coat he flings:</a:t>
            </a:r>
          </a:p>
          <a:p>
            <a:r>
              <a:rPr lang="en-US" sz="3600" b="1" dirty="0">
                <a:solidFill>
                  <a:srgbClr val="FF0000"/>
                </a:solidFill>
              </a:rPr>
              <a:t>The Buck</a:t>
            </a:r>
          </a:p>
          <a:p>
            <a:r>
              <a:rPr lang="en-US" sz="3600" b="1" dirty="0">
                <a:solidFill>
                  <a:schemeClr val="tx1"/>
                </a:solidFill>
              </a:rPr>
              <a:t>Similar to the hart, it signifies the transition from winter to spring, emphasizing growth and change.</a:t>
            </a:r>
          </a:p>
        </p:txBody>
      </p:sp>
    </p:spTree>
    <p:extLst>
      <p:ext uri="{BB962C8B-B14F-4D97-AF65-F5344CB8AC3E}">
        <p14:creationId xmlns:p14="http://schemas.microsoft.com/office/powerpoint/2010/main" val="33965025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FB71BB8-7BDC-7E98-3A2F-BC0253616856}"/>
              </a:ext>
            </a:extLst>
          </p:cNvPr>
          <p:cNvSpPr>
            <a:spLocks noGrp="1"/>
          </p:cNvSpPr>
          <p:nvPr>
            <p:ph sz="half" idx="1"/>
          </p:nvPr>
        </p:nvSpPr>
        <p:spPr>
          <a:xfrm>
            <a:off x="687389" y="482600"/>
            <a:ext cx="6215687" cy="5428622"/>
          </a:xfrm>
        </p:spPr>
        <p:txBody>
          <a:bodyPr>
            <a:normAutofit/>
          </a:bodyPr>
          <a:lstStyle/>
          <a:p>
            <a:r>
              <a:rPr lang="en-US" sz="3600" b="1" dirty="0">
                <a:solidFill>
                  <a:schemeClr val="tx1"/>
                </a:solidFill>
              </a:rPr>
              <a:t>Line: The adder all her slough away she slings:</a:t>
            </a:r>
          </a:p>
          <a:p>
            <a:r>
              <a:rPr lang="en-US" sz="3600" b="1" dirty="0">
                <a:solidFill>
                  <a:srgbClr val="FF0000"/>
                </a:solidFill>
              </a:rPr>
              <a:t>The Adder (Snake)</a:t>
            </a:r>
          </a:p>
          <a:p>
            <a:r>
              <a:rPr lang="en-US" sz="3600" b="1" dirty="0">
                <a:solidFill>
                  <a:schemeClr val="tx1"/>
                </a:solidFill>
              </a:rPr>
              <a:t>Represents shedding old skin, symbolizing renewal and the cyclical nature of life.</a:t>
            </a:r>
          </a:p>
        </p:txBody>
      </p:sp>
    </p:spTree>
    <p:extLst>
      <p:ext uri="{BB962C8B-B14F-4D97-AF65-F5344CB8AC3E}">
        <p14:creationId xmlns:p14="http://schemas.microsoft.com/office/powerpoint/2010/main" val="33310804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29138D7-D0B8-BB47-DC19-36CA9DCA683D}"/>
              </a:ext>
            </a:extLst>
          </p:cNvPr>
          <p:cNvSpPr>
            <a:spLocks noGrp="1"/>
          </p:cNvSpPr>
          <p:nvPr>
            <p:ph sz="half" idx="1"/>
          </p:nvPr>
        </p:nvSpPr>
        <p:spPr>
          <a:xfrm>
            <a:off x="687389" y="558800"/>
            <a:ext cx="6215687" cy="5352422"/>
          </a:xfrm>
        </p:spPr>
        <p:txBody>
          <a:bodyPr>
            <a:normAutofit/>
          </a:bodyPr>
          <a:lstStyle/>
          <a:p>
            <a:r>
              <a:rPr lang="en-US" sz="3200" b="1" dirty="0"/>
              <a:t>Line:The swift swallow pursueth the flies smale:</a:t>
            </a:r>
          </a:p>
          <a:p>
            <a:r>
              <a:rPr lang="en-US" sz="3200" b="1" dirty="0">
                <a:solidFill>
                  <a:srgbClr val="FF0000"/>
                </a:solidFill>
              </a:rPr>
              <a:t>The Swallow</a:t>
            </a:r>
          </a:p>
          <a:p>
            <a:r>
              <a:rPr lang="en-US" sz="3200" b="1" dirty="0"/>
              <a:t>Symbolizes freedom and joy as it actively hunts for flies, embodying the spirit of spring.</a:t>
            </a:r>
          </a:p>
        </p:txBody>
      </p:sp>
    </p:spTree>
    <p:extLst>
      <p:ext uri="{BB962C8B-B14F-4D97-AF65-F5344CB8AC3E}">
        <p14:creationId xmlns:p14="http://schemas.microsoft.com/office/powerpoint/2010/main" val="2805803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901D3C7-A7D1-5658-5A3A-A2B578B28EA4}"/>
              </a:ext>
            </a:extLst>
          </p:cNvPr>
          <p:cNvSpPr>
            <a:spLocks noGrp="1"/>
          </p:cNvSpPr>
          <p:nvPr>
            <p:ph sz="half" idx="1"/>
          </p:nvPr>
        </p:nvSpPr>
        <p:spPr>
          <a:xfrm>
            <a:off x="687389" y="584200"/>
            <a:ext cx="6215687" cy="5327022"/>
          </a:xfrm>
        </p:spPr>
        <p:txBody>
          <a:bodyPr>
            <a:normAutofit/>
          </a:bodyPr>
          <a:lstStyle/>
          <a:p>
            <a:r>
              <a:rPr lang="en-US" sz="2800" b="1" dirty="0">
                <a:solidFill>
                  <a:schemeClr val="tx1"/>
                </a:solidFill>
              </a:rPr>
              <a:t>Line :The busy bee her honey now she mings:</a:t>
            </a:r>
            <a:endParaRPr lang="en-US" sz="2800" b="1" dirty="0">
              <a:solidFill>
                <a:srgbClr val="FF0000"/>
              </a:solidFill>
            </a:endParaRPr>
          </a:p>
          <a:p>
            <a:r>
              <a:rPr lang="en-US" sz="2800" b="1" dirty="0">
                <a:solidFill>
                  <a:srgbClr val="FF0000"/>
                </a:solidFill>
              </a:rPr>
              <a:t>The Bee</a:t>
            </a:r>
          </a:p>
          <a:p>
            <a:r>
              <a:rPr lang="en-US" sz="2800" b="1" dirty="0">
                <a:solidFill>
                  <a:schemeClr val="tx1"/>
                </a:solidFill>
              </a:rPr>
              <a:t>Represents Hard work</a:t>
            </a:r>
          </a:p>
          <a:p>
            <a:r>
              <a:rPr lang="en-US" sz="2800" b="1" dirty="0">
                <a:solidFill>
                  <a:schemeClr val="tx1"/>
                </a:solidFill>
              </a:rPr>
              <a:t> and the sweetness of life, highlighting the busy, productive nature of spring.</a:t>
            </a:r>
          </a:p>
          <a:p>
            <a:endParaRPr lang="en-US" sz="2800" b="1" dirty="0">
              <a:solidFill>
                <a:schemeClr val="tx1"/>
              </a:solidFill>
            </a:endParaRPr>
          </a:p>
        </p:txBody>
      </p:sp>
    </p:spTree>
    <p:extLst>
      <p:ext uri="{BB962C8B-B14F-4D97-AF65-F5344CB8AC3E}">
        <p14:creationId xmlns:p14="http://schemas.microsoft.com/office/powerpoint/2010/main" val="37841364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5E3661-1B37-7A5D-D434-59D7B63528D3}"/>
              </a:ext>
            </a:extLst>
          </p:cNvPr>
          <p:cNvSpPr>
            <a:spLocks noGrp="1"/>
          </p:cNvSpPr>
          <p:nvPr>
            <p:ph sz="half" idx="1"/>
          </p:nvPr>
        </p:nvSpPr>
        <p:spPr>
          <a:xfrm>
            <a:off x="355600" y="546100"/>
            <a:ext cx="6547476" cy="5365122"/>
          </a:xfrm>
        </p:spPr>
        <p:txBody>
          <a:bodyPr>
            <a:normAutofit/>
          </a:bodyPr>
          <a:lstStyle/>
          <a:p>
            <a:r>
              <a:rPr lang="en-US" sz="3200" b="1" dirty="0"/>
              <a:t>Line: Winter is worn that was the flowers' bale.</a:t>
            </a:r>
          </a:p>
          <a:p>
            <a:r>
              <a:rPr lang="en-US" sz="3200" b="1" dirty="0"/>
              <a:t>Symbolizes dormancy and sorrow; its departure signifies hope but also contrasts with the speaker's persistent grief.</a:t>
            </a:r>
          </a:p>
          <a:p>
            <a:r>
              <a:rPr lang="en-US" sz="3200" b="1" dirty="0"/>
              <a:t>Winter</a:t>
            </a:r>
          </a:p>
          <a:p>
            <a:endParaRPr lang="en-US" sz="3200" b="1" dirty="0"/>
          </a:p>
        </p:txBody>
      </p:sp>
    </p:spTree>
    <p:extLst>
      <p:ext uri="{BB962C8B-B14F-4D97-AF65-F5344CB8AC3E}">
        <p14:creationId xmlns:p14="http://schemas.microsoft.com/office/powerpoint/2010/main" val="25426225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6F7226-204D-5D20-AFBC-E299F23AE654}"/>
              </a:ext>
            </a:extLst>
          </p:cNvPr>
          <p:cNvSpPr>
            <a:spLocks noGrp="1"/>
          </p:cNvSpPr>
          <p:nvPr>
            <p:ph sz="half" idx="1"/>
          </p:nvPr>
        </p:nvSpPr>
        <p:spPr>
          <a:xfrm>
            <a:off x="558800" y="342900"/>
            <a:ext cx="6344276" cy="5568322"/>
          </a:xfrm>
        </p:spPr>
        <p:txBody>
          <a:bodyPr>
            <a:normAutofit/>
          </a:bodyPr>
          <a:lstStyle/>
          <a:p>
            <a:r>
              <a:rPr lang="en-US" sz="3200" b="1" dirty="0" err="1">
                <a:solidFill>
                  <a:schemeClr val="tx1"/>
                </a:solidFill>
              </a:rPr>
              <a:t>Line:Each</a:t>
            </a:r>
            <a:r>
              <a:rPr lang="en-US" sz="3200" b="1" dirty="0">
                <a:solidFill>
                  <a:schemeClr val="tx1"/>
                </a:solidFill>
              </a:rPr>
              <a:t> care decays, and yet my sorrow springs.</a:t>
            </a:r>
          </a:p>
          <a:p>
            <a:r>
              <a:rPr lang="en-US" sz="3200" b="1" dirty="0">
                <a:solidFill>
                  <a:schemeClr val="tx1"/>
                </a:solidFill>
              </a:rPr>
              <a:t>Sorrow</a:t>
            </a:r>
          </a:p>
          <a:p>
            <a:r>
              <a:rPr lang="en-US" sz="3200" b="1" dirty="0">
                <a:solidFill>
                  <a:schemeClr val="tx1"/>
                </a:solidFill>
              </a:rPr>
              <a:t>The speaker’s personal anguish that "springs" forth amidst the beauty of nature, indicating a disconnect between external joy and internal pain.</a:t>
            </a:r>
          </a:p>
          <a:p>
            <a:endParaRPr lang="en-US" sz="3200" b="1" dirty="0">
              <a:solidFill>
                <a:schemeClr val="tx1"/>
              </a:solidFill>
            </a:endParaRPr>
          </a:p>
        </p:txBody>
      </p:sp>
    </p:spTree>
    <p:extLst>
      <p:ext uri="{BB962C8B-B14F-4D97-AF65-F5344CB8AC3E}">
        <p14:creationId xmlns:p14="http://schemas.microsoft.com/office/powerpoint/2010/main" val="17628957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B2D2E98-FA0C-4DE7-CB60-A3A94B85AC76}"/>
              </a:ext>
            </a:extLst>
          </p:cNvPr>
          <p:cNvSpPr>
            <a:spLocks noGrp="1"/>
          </p:cNvSpPr>
          <p:nvPr>
            <p:ph sz="half" idx="1"/>
          </p:nvPr>
        </p:nvSpPr>
        <p:spPr>
          <a:xfrm>
            <a:off x="508000" y="533400"/>
            <a:ext cx="6540500" cy="5994400"/>
          </a:xfrm>
        </p:spPr>
        <p:txBody>
          <a:bodyPr>
            <a:normAutofit fontScale="92500" lnSpcReduction="20000"/>
          </a:bodyPr>
          <a:lstStyle/>
          <a:p>
            <a:r>
              <a:rPr lang="en-US" sz="2800" b="1" dirty="0">
                <a:solidFill>
                  <a:srgbClr val="FF0000"/>
                </a:solidFill>
              </a:rPr>
              <a:t>Q1 How does the imagery of the hart and the buck contrast with the speaker's emotions</a:t>
            </a:r>
          </a:p>
          <a:p>
            <a:endParaRPr lang="en-US" sz="2800" b="1" dirty="0">
              <a:solidFill>
                <a:srgbClr val="FF0000"/>
              </a:solidFill>
            </a:endParaRPr>
          </a:p>
          <a:p>
            <a:r>
              <a:rPr lang="en-US" sz="3000" b="1" dirty="0">
                <a:solidFill>
                  <a:schemeClr val="tx1"/>
                </a:solidFill>
              </a:rPr>
              <a:t>In "Spring," Henry Howard uses the imagery of the hart and the buck to highlight the contrast between the joy of nature and the speaker's sadness. While these animals shed their old winter coats, symbolizing renewal and a fresh start, the speaker's sorrow grows stronger. Essentially, the poem shows how nature is happy and full of life, while the speaker feels lonely and upset.</a:t>
            </a:r>
          </a:p>
        </p:txBody>
      </p:sp>
    </p:spTree>
    <p:extLst>
      <p:ext uri="{BB962C8B-B14F-4D97-AF65-F5344CB8AC3E}">
        <p14:creationId xmlns:p14="http://schemas.microsoft.com/office/powerpoint/2010/main" val="499985714"/>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docProps/app.xml><?xml version="1.0" encoding="utf-8"?>
<Properties xmlns="http://schemas.openxmlformats.org/officeDocument/2006/extended-properties" xmlns:vt="http://schemas.openxmlformats.org/officeDocument/2006/docPropsVTypes">
  <Template>Wisp</Template>
  <TotalTime>174</TotalTime>
  <Words>1007</Words>
  <Application>Microsoft Office PowerPoint</Application>
  <PresentationFormat>Widescreen</PresentationFormat>
  <Paragraphs>59</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Century Gothic</vt:lpstr>
      <vt:lpstr>Wingdings 3</vt:lpstr>
      <vt:lpstr>Wisp</vt:lpstr>
      <vt:lpstr>PowerPoint Presentation</vt:lpstr>
      <vt:lpstr>Spring by Henry Howard general meaning </vt:lpstr>
      <vt:lpstr>PowerPoint Presentation</vt:lpstr>
      <vt:lpstr>Explanation</vt:lpstr>
      <vt:lpstr>main theme  Nature's Beauty vs. Heartbreak  </vt:lpstr>
      <vt:lpstr>PowerPoint Presentation</vt:lpstr>
      <vt:lpstr>PowerPoint Presentation</vt:lpstr>
      <vt:lpstr>PowerPoint Presentation</vt:lpstr>
      <vt:lpstr>symbols and Imagery with lines in Henry Howard's "Spring"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Aya aya</dc:creator>
  <cp:lastModifiedBy>Aya aya</cp:lastModifiedBy>
  <cp:revision>16</cp:revision>
  <dcterms:created xsi:type="dcterms:W3CDTF">2024-10-17T13:12:37Z</dcterms:created>
  <dcterms:modified xsi:type="dcterms:W3CDTF">2024-10-26T17:11:32Z</dcterms:modified>
</cp:coreProperties>
</file>