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2" d="100"/>
          <a:sy n="112" d="100"/>
        </p:scale>
        <p:origin x="552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546100" y="-4763"/>
            <a:ext cx="5014912" cy="6862763"/>
            <a:chOff x="2928938" y="-4763"/>
            <a:chExt cx="5014912" cy="6862763"/>
          </a:xfrm>
        </p:grpSpPr>
        <p:sp>
          <p:nvSpPr>
            <p:cNvPr id="22" name="Freeform 6"/>
            <p:cNvSpPr/>
            <p:nvPr/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3" name="Freeform 7"/>
            <p:cNvSpPr/>
            <p:nvPr/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4" name="Freeform 9"/>
            <p:cNvSpPr/>
            <p:nvPr/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5" name="Freeform 10"/>
            <p:cNvSpPr/>
            <p:nvPr/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6" name="Freeform 11"/>
            <p:cNvSpPr/>
            <p:nvPr/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7" name="Freeform 12"/>
            <p:cNvSpPr/>
            <p:nvPr/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28401" y="1380068"/>
            <a:ext cx="8574622" cy="2616199"/>
          </a:xfrm>
        </p:spPr>
        <p:txBody>
          <a:bodyPr anchor="b">
            <a:normAutofit/>
          </a:bodyPr>
          <a:lstStyle>
            <a:lvl1pPr algn="r">
              <a:defRPr sz="60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15377" y="3996267"/>
            <a:ext cx="6987645" cy="1388534"/>
          </a:xfrm>
        </p:spPr>
        <p:txBody>
          <a:bodyPr anchor="t">
            <a:normAutofit/>
          </a:bodyPr>
          <a:lstStyle>
            <a:lvl1pPr marL="0" indent="0" algn="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16133D-AEBD-4848-9096-2EC0786BBCC5}" type="datetimeFigureOut">
              <a:rPr lang="en-US" smtClean="0"/>
              <a:t>4/28/2023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2412" y="5883275"/>
            <a:ext cx="4324044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7D1571-7C07-4F4C-A64E-5A5A1C6CF9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21681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16133D-AEBD-4848-9096-2EC0786BBCC5}" type="datetimeFigureOut">
              <a:rPr lang="en-US" smtClean="0"/>
              <a:t>4/28/2023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51856" y="5867131"/>
            <a:ext cx="551167" cy="365125"/>
          </a:xfrm>
        </p:spPr>
        <p:txBody>
          <a:bodyPr/>
          <a:lstStyle/>
          <a:p>
            <a:fld id="{417D1571-7C07-4F4C-A64E-5A5A1C6CF9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62731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2279" y="2666999"/>
            <a:ext cx="8930747" cy="2110382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2278" y="4777381"/>
            <a:ext cx="893074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16133D-AEBD-4848-9096-2EC0786BBCC5}" type="datetimeFigureOut">
              <a:rPr lang="en-US" smtClean="0"/>
              <a:t>4/28/2023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7D1571-7C07-4F4C-A64E-5A5A1C6CF9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4642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84312" y="2666999"/>
            <a:ext cx="4895055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07967" y="2667000"/>
            <a:ext cx="4895056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16133D-AEBD-4848-9096-2EC0786BBCC5}" type="datetimeFigureOut">
              <a:rPr lang="en-US" smtClean="0"/>
              <a:t>4/28/2023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7D1571-7C07-4F4C-A64E-5A5A1C6CF9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7076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2179" y="2658533"/>
            <a:ext cx="4607188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84311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880487" y="2667000"/>
            <a:ext cx="462253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7967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16133D-AEBD-4848-9096-2EC0786BBCC5}" type="datetimeFigureOut">
              <a:rPr lang="en-US" smtClean="0"/>
              <a:t>4/28/2023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7D1571-7C07-4F4C-A64E-5A5A1C6CF9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29948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16133D-AEBD-4848-9096-2EC0786BBCC5}" type="datetimeFigureOut">
              <a:rPr lang="en-US" smtClean="0"/>
              <a:t>4/28/2023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7D1571-7C07-4F4C-A64E-5A5A1C6CF9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99290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16133D-AEBD-4848-9096-2EC0786BBCC5}" type="datetimeFigureOut">
              <a:rPr lang="en-US" smtClean="0"/>
              <a:t>4/28/2023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7D1571-7C07-4F4C-A64E-5A5A1C6CF9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33563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1600200"/>
            <a:ext cx="3549121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62033" y="685799"/>
            <a:ext cx="6240990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2" y="2971800"/>
            <a:ext cx="3549121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16133D-AEBD-4848-9096-2EC0786BBCC5}" type="datetimeFigureOut">
              <a:rPr lang="en-US" smtClean="0"/>
              <a:t>4/28/2023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7D1571-7C07-4F4C-A64E-5A5A1C6CF9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0292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2724" y="1752599"/>
            <a:ext cx="5426158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94682" y="914400"/>
            <a:ext cx="3280974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2724" y="3124199"/>
            <a:ext cx="5426158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16133D-AEBD-4848-9096-2EC0786BBCC5}" type="datetimeFigureOut">
              <a:rPr lang="en-US" smtClean="0"/>
              <a:t>4/28/2023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7D1571-7C07-4F4C-A64E-5A5A1C6CF9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71001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4732865"/>
            <a:ext cx="1001871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3860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1" y="5299603"/>
            <a:ext cx="1001871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16133D-AEBD-4848-9096-2EC0786BBCC5}" type="datetimeFigureOut">
              <a:rPr lang="en-US" smtClean="0"/>
              <a:t>4/28/2023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7D1571-7C07-4F4C-A64E-5A5A1C6CF9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3135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685800"/>
            <a:ext cx="1001871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343400"/>
            <a:ext cx="10018713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16133D-AEBD-4848-9096-2EC0786BBCC5}" type="datetimeFigureOut">
              <a:rPr lang="en-US" smtClean="0"/>
              <a:t>4/28/2023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7D1571-7C07-4F4C-A64E-5A5A1C6CF9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488308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36811" y="3428999"/>
            <a:ext cx="8532815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16133D-AEBD-4848-9096-2EC0786BBCC5}" type="datetimeFigureOut">
              <a:rPr lang="en-US" smtClean="0"/>
              <a:t>4/28/2023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7D1571-7C07-4F4C-A64E-5A5A1C6CF9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758019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3308581"/>
            <a:ext cx="1001870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7381"/>
            <a:ext cx="1001871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16133D-AEBD-4848-9096-2EC0786BBCC5}" type="datetimeFigureOut">
              <a:rPr lang="en-US" smtClean="0"/>
              <a:t>4/28/2023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7D1571-7C07-4F4C-A64E-5A5A1C6CF9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10983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3" y="3886200"/>
            <a:ext cx="1001871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5200"/>
            <a:ext cx="1001871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16133D-AEBD-4848-9096-2EC0786BBCC5}" type="datetimeFigureOut">
              <a:rPr lang="en-US" smtClean="0"/>
              <a:t>4/28/2023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7D1571-7C07-4F4C-A64E-5A5A1C6CF9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703492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685800"/>
            <a:ext cx="10018712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2" y="3505200"/>
            <a:ext cx="10018713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3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16133D-AEBD-4848-9096-2EC0786BBCC5}" type="datetimeFigureOut">
              <a:rPr lang="en-US" smtClean="0"/>
              <a:t>4/28/2023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7D1571-7C07-4F4C-A64E-5A5A1C6CF9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468123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16133D-AEBD-4848-9096-2EC0786BBCC5}" type="datetimeFigureOut">
              <a:rPr lang="en-US" smtClean="0"/>
              <a:t>4/28/2023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7D1571-7C07-4F4C-A64E-5A5A1C6CF9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283637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732655" y="685800"/>
            <a:ext cx="1770369" cy="5105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84312" y="685800"/>
            <a:ext cx="8019742" cy="510540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16133D-AEBD-4848-9096-2EC0786BBCC5}" type="datetimeFigureOut">
              <a:rPr lang="en-US" smtClean="0"/>
              <a:t>4/28/2023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7D1571-7C07-4F4C-A64E-5A5A1C6CF9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34042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8" name="Freeform 6"/>
            <p:cNvSpPr/>
            <p:nvPr/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9" name="Freeform 7"/>
            <p:cNvSpPr/>
            <p:nvPr/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0" name="Freeform 8"/>
            <p:cNvSpPr/>
            <p:nvPr/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1" name="Freeform 9"/>
            <p:cNvSpPr/>
            <p:nvPr/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2" name="Freeform 10"/>
            <p:cNvSpPr/>
            <p:nvPr/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3" name="Freeform 11"/>
            <p:cNvSpPr/>
            <p:nvPr/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0" y="2666999"/>
            <a:ext cx="10018713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732656" y="5883275"/>
            <a:ext cx="1143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9F16133D-AEBD-4848-9096-2EC0786BBCC5}" type="datetimeFigureOut">
              <a:rPr lang="en-US" smtClean="0"/>
              <a:t>4/28/2023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72279" y="5883275"/>
            <a:ext cx="70841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51856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417D1571-7C07-4F4C-A64E-5A5A1C6CF9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1386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A62DC9-F9FB-6ADC-C675-D755084E4AB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8000" b="1" dirty="0">
                <a:solidFill>
                  <a:srgbClr val="7030A0"/>
                </a:solidFill>
              </a:rPr>
              <a:t>Endocrine System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258180-69ED-E90B-B493-16906EBFDBB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Done by: </a:t>
            </a:r>
          </a:p>
          <a:p>
            <a:r>
              <a:rPr lang="ar-IQ" dirty="0"/>
              <a:t>د. ثامر سعدي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29498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3139AF-B1AC-45BD-D6CB-475F4D7396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84309" y="219973"/>
            <a:ext cx="4805395" cy="1160253"/>
          </a:xfrm>
        </p:spPr>
        <p:txBody>
          <a:bodyPr>
            <a:normAutofit/>
          </a:bodyPr>
          <a:lstStyle/>
          <a:p>
            <a:r>
              <a:rPr lang="en-US" sz="4400" b="1" dirty="0">
                <a:solidFill>
                  <a:srgbClr val="FF0000"/>
                </a:solidFill>
              </a:rPr>
              <a:t>INTRODUCTION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19A7E9C-6035-8BA0-E142-F82165DD4A14}"/>
              </a:ext>
            </a:extLst>
          </p:cNvPr>
          <p:cNvSpPr txBox="1"/>
          <p:nvPr/>
        </p:nvSpPr>
        <p:spPr>
          <a:xfrm>
            <a:off x="1484310" y="2134561"/>
            <a:ext cx="10489721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2400" dirty="0"/>
              <a:t>o The endocrine system is made up of glands and</a:t>
            </a:r>
            <a:r>
              <a:rPr lang="ar-IQ" sz="2400" dirty="0"/>
              <a:t> </a:t>
            </a:r>
            <a:r>
              <a:rPr lang="en-US" sz="2400" dirty="0"/>
              <a:t>the hormones they secrete.</a:t>
            </a:r>
            <a:endParaRPr lang="ar-IQ" sz="2400" dirty="0"/>
          </a:p>
          <a:p>
            <a:pPr algn="just"/>
            <a:endParaRPr lang="en-US" sz="2400" dirty="0"/>
          </a:p>
          <a:p>
            <a:pPr algn="just"/>
            <a:r>
              <a:rPr lang="en-US" sz="2400" dirty="0"/>
              <a:t>0 The vital function of this system is the</a:t>
            </a:r>
            <a:r>
              <a:rPr lang="ar-IQ" sz="2400" dirty="0"/>
              <a:t> </a:t>
            </a:r>
            <a:r>
              <a:rPr lang="en-US" sz="2400" dirty="0"/>
              <a:t>production and regulation of hormones.</a:t>
            </a:r>
          </a:p>
          <a:p>
            <a:pPr algn="just"/>
            <a:r>
              <a:rPr lang="en-US" sz="2400" dirty="0"/>
              <a:t>° A hormone is a substance that regulates different</a:t>
            </a:r>
            <a:r>
              <a:rPr lang="ar-IQ" sz="2400" dirty="0"/>
              <a:t> </a:t>
            </a:r>
            <a:r>
              <a:rPr lang="en-US" sz="2400" dirty="0"/>
              <a:t>body functions.</a:t>
            </a:r>
          </a:p>
          <a:p>
            <a:pPr algn="just"/>
            <a:r>
              <a:rPr lang="en-US" sz="2400" dirty="0"/>
              <a:t>° Hormones are chemical messengers that regulate</a:t>
            </a:r>
            <a:r>
              <a:rPr lang="ar-IQ" sz="2400" dirty="0"/>
              <a:t> </a:t>
            </a:r>
            <a:r>
              <a:rPr lang="en-US" sz="2400" dirty="0"/>
              <a:t>growth and development, mood, tissue</a:t>
            </a:r>
            <a:r>
              <a:rPr lang="ar-IQ" sz="2400" dirty="0"/>
              <a:t> </a:t>
            </a:r>
            <a:r>
              <a:rPr lang="en-US" sz="2400" dirty="0"/>
              <a:t>function</a:t>
            </a:r>
            <a:r>
              <a:rPr lang="ar-IQ" sz="2400" dirty="0"/>
              <a:t> </a:t>
            </a:r>
            <a:r>
              <a:rPr lang="en-US" sz="2400" dirty="0"/>
              <a:t>metabolism and sexual function in males and</a:t>
            </a:r>
            <a:r>
              <a:rPr lang="ar-IQ" sz="2400" dirty="0"/>
              <a:t> </a:t>
            </a:r>
            <a:r>
              <a:rPr lang="en-US" sz="2400" dirty="0"/>
              <a:t>females.</a:t>
            </a:r>
            <a:endParaRPr lang="ar-IQ" sz="2400" dirty="0"/>
          </a:p>
          <a:p>
            <a:pPr algn="just"/>
            <a:endParaRPr lang="en-US" sz="2400" dirty="0"/>
          </a:p>
          <a:p>
            <a:pPr algn="just"/>
            <a:r>
              <a:rPr lang="en-US" sz="2400" dirty="0"/>
              <a:t>o The nervous system works closely with the</a:t>
            </a:r>
            <a:r>
              <a:rPr lang="ar-IQ" sz="2400" dirty="0"/>
              <a:t> </a:t>
            </a:r>
            <a:r>
              <a:rPr lang="en-US" sz="2400" dirty="0"/>
              <a:t>endocrine system in the maintenance of</a:t>
            </a:r>
            <a:r>
              <a:rPr lang="ar-IQ" sz="2400" dirty="0"/>
              <a:t> </a:t>
            </a:r>
            <a:r>
              <a:rPr lang="en-US" sz="2400" dirty="0"/>
              <a:t>homeostasis.</a:t>
            </a:r>
          </a:p>
        </p:txBody>
      </p:sp>
    </p:spTree>
    <p:extLst>
      <p:ext uri="{BB962C8B-B14F-4D97-AF65-F5344CB8AC3E}">
        <p14:creationId xmlns:p14="http://schemas.microsoft.com/office/powerpoint/2010/main" val="10496829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B96F68-FFC7-A416-16C3-70B3F7A55E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84310" y="190500"/>
            <a:ext cx="10018713" cy="1327749"/>
          </a:xfrm>
        </p:spPr>
        <p:txBody>
          <a:bodyPr/>
          <a:lstStyle/>
          <a:p>
            <a:r>
              <a:rPr lang="en-US" dirty="0"/>
              <a:t>PRIMARY GLANDS OF THE</a:t>
            </a:r>
            <a:r>
              <a:rPr lang="ar-IQ" dirty="0"/>
              <a:t> </a:t>
            </a:r>
            <a:r>
              <a:rPr lang="en-US" dirty="0"/>
              <a:t>PITUITARY SYSTEM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14F9778-3EE4-CC56-24B4-7E1C6B2708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03153" y="1528762"/>
            <a:ext cx="7781026" cy="5329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4356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BACAF2-14CE-F2D8-9DED-2F9CEAB25A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84311" y="182592"/>
            <a:ext cx="4611689" cy="884208"/>
          </a:xfrm>
        </p:spPr>
        <p:txBody>
          <a:bodyPr/>
          <a:lstStyle/>
          <a:p>
            <a:r>
              <a:rPr lang="en-US" b="1" dirty="0">
                <a:solidFill>
                  <a:srgbClr val="FF0000"/>
                </a:solidFill>
              </a:rPr>
              <a:t>PITUITARY GLAND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59715A7-05B5-445C-892B-5871C0FB4E4E}"/>
              </a:ext>
            </a:extLst>
          </p:cNvPr>
          <p:cNvSpPr txBox="1"/>
          <p:nvPr/>
        </p:nvSpPr>
        <p:spPr>
          <a:xfrm>
            <a:off x="1892661" y="1319138"/>
            <a:ext cx="6718679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o Located near the base of</a:t>
            </a:r>
            <a:r>
              <a:rPr lang="ar-IQ" dirty="0"/>
              <a:t> </a:t>
            </a:r>
            <a:r>
              <a:rPr lang="en-US" dirty="0"/>
              <a:t>the brain</a:t>
            </a:r>
            <a:r>
              <a:rPr lang="ar-IQ" dirty="0"/>
              <a:t>.</a:t>
            </a:r>
          </a:p>
          <a:p>
            <a:endParaRPr lang="en-US" dirty="0"/>
          </a:p>
          <a:p>
            <a:r>
              <a:rPr lang="en-US" dirty="0"/>
              <a:t>o Attached to the</a:t>
            </a:r>
            <a:r>
              <a:rPr lang="ar-IQ" dirty="0"/>
              <a:t> </a:t>
            </a:r>
            <a:r>
              <a:rPr lang="en-US" dirty="0"/>
              <a:t>hypothalamus</a:t>
            </a:r>
            <a:r>
              <a:rPr lang="ar-IQ" dirty="0"/>
              <a:t>:</a:t>
            </a:r>
            <a:endParaRPr lang="en-US" dirty="0"/>
          </a:p>
          <a:p>
            <a:r>
              <a:rPr lang="en-US" dirty="0"/>
              <a:t>° “Master Gland of the</a:t>
            </a:r>
            <a:r>
              <a:rPr lang="ar-IQ" dirty="0"/>
              <a:t> </a:t>
            </a:r>
            <a:r>
              <a:rPr lang="en-US" dirty="0"/>
              <a:t>Body”- regulates all other</a:t>
            </a:r>
            <a:r>
              <a:rPr lang="ar-IQ" dirty="0"/>
              <a:t> </a:t>
            </a:r>
            <a:r>
              <a:rPr lang="en-US" dirty="0"/>
              <a:t>endocrine</a:t>
            </a:r>
            <a:r>
              <a:rPr lang="ar-IQ" dirty="0"/>
              <a:t> </a:t>
            </a:r>
            <a:r>
              <a:rPr lang="en-US" dirty="0"/>
              <a:t>glands</a:t>
            </a:r>
          </a:p>
          <a:p>
            <a:r>
              <a:rPr lang="en-US" dirty="0"/>
              <a:t>° Consists of anterior and</a:t>
            </a:r>
            <a:r>
              <a:rPr lang="ar-IQ" dirty="0"/>
              <a:t> </a:t>
            </a:r>
            <a:r>
              <a:rPr lang="en-US" dirty="0"/>
              <a:t>posterior lobes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5756FB8-63C7-45C4-0C05-5975B64249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32629" y="2796466"/>
            <a:ext cx="5983549" cy="37197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08520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A97A21-1A27-5D90-09F1-27A832A931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84310" y="182592"/>
            <a:ext cx="10018713" cy="884208"/>
          </a:xfrm>
        </p:spPr>
        <p:txBody>
          <a:bodyPr>
            <a:normAutofit/>
          </a:bodyPr>
          <a:lstStyle/>
          <a:p>
            <a:r>
              <a:rPr lang="en-US" sz="4800" b="1" dirty="0">
                <a:solidFill>
                  <a:srgbClr val="FF0000"/>
                </a:solidFill>
              </a:rPr>
              <a:t>PITUITARY GLAND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2F15641-DD58-50F2-61EE-173FF33191A9}"/>
              </a:ext>
            </a:extLst>
          </p:cNvPr>
          <p:cNvSpPr txBox="1"/>
          <p:nvPr/>
        </p:nvSpPr>
        <p:spPr>
          <a:xfrm>
            <a:off x="2812211" y="1328468"/>
            <a:ext cx="2432649" cy="523220"/>
          </a:xfrm>
          <a:custGeom>
            <a:avLst/>
            <a:gdLst>
              <a:gd name="connsiteX0" fmla="*/ 0 w 2432649"/>
              <a:gd name="connsiteY0" fmla="*/ 0 h 523220"/>
              <a:gd name="connsiteX1" fmla="*/ 535183 w 2432649"/>
              <a:gd name="connsiteY1" fmla="*/ 0 h 523220"/>
              <a:gd name="connsiteX2" fmla="*/ 1070366 w 2432649"/>
              <a:gd name="connsiteY2" fmla="*/ 0 h 523220"/>
              <a:gd name="connsiteX3" fmla="*/ 1629875 w 2432649"/>
              <a:gd name="connsiteY3" fmla="*/ 0 h 523220"/>
              <a:gd name="connsiteX4" fmla="*/ 2432649 w 2432649"/>
              <a:gd name="connsiteY4" fmla="*/ 0 h 523220"/>
              <a:gd name="connsiteX5" fmla="*/ 2432649 w 2432649"/>
              <a:gd name="connsiteY5" fmla="*/ 523220 h 523220"/>
              <a:gd name="connsiteX6" fmla="*/ 1848813 w 2432649"/>
              <a:gd name="connsiteY6" fmla="*/ 523220 h 523220"/>
              <a:gd name="connsiteX7" fmla="*/ 1240651 w 2432649"/>
              <a:gd name="connsiteY7" fmla="*/ 523220 h 523220"/>
              <a:gd name="connsiteX8" fmla="*/ 583836 w 2432649"/>
              <a:gd name="connsiteY8" fmla="*/ 523220 h 523220"/>
              <a:gd name="connsiteX9" fmla="*/ 0 w 2432649"/>
              <a:gd name="connsiteY9" fmla="*/ 523220 h 523220"/>
              <a:gd name="connsiteX10" fmla="*/ 0 w 2432649"/>
              <a:gd name="connsiteY10" fmla="*/ 0 h 523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432649" h="523220" fill="none" extrusionOk="0">
                <a:moveTo>
                  <a:pt x="0" y="0"/>
                </a:moveTo>
                <a:cubicBezTo>
                  <a:pt x="252845" y="22449"/>
                  <a:pt x="325684" y="3287"/>
                  <a:pt x="535183" y="0"/>
                </a:cubicBezTo>
                <a:cubicBezTo>
                  <a:pt x="744682" y="-3287"/>
                  <a:pt x="853587" y="-4129"/>
                  <a:pt x="1070366" y="0"/>
                </a:cubicBezTo>
                <a:cubicBezTo>
                  <a:pt x="1287145" y="4129"/>
                  <a:pt x="1488268" y="-7470"/>
                  <a:pt x="1629875" y="0"/>
                </a:cubicBezTo>
                <a:cubicBezTo>
                  <a:pt x="1771482" y="7470"/>
                  <a:pt x="2105678" y="-37031"/>
                  <a:pt x="2432649" y="0"/>
                </a:cubicBezTo>
                <a:cubicBezTo>
                  <a:pt x="2433744" y="148834"/>
                  <a:pt x="2420436" y="267850"/>
                  <a:pt x="2432649" y="523220"/>
                </a:cubicBezTo>
                <a:cubicBezTo>
                  <a:pt x="2176882" y="525148"/>
                  <a:pt x="2079986" y="501082"/>
                  <a:pt x="1848813" y="523220"/>
                </a:cubicBezTo>
                <a:cubicBezTo>
                  <a:pt x="1617640" y="545358"/>
                  <a:pt x="1383488" y="528385"/>
                  <a:pt x="1240651" y="523220"/>
                </a:cubicBezTo>
                <a:cubicBezTo>
                  <a:pt x="1097814" y="518055"/>
                  <a:pt x="729701" y="511898"/>
                  <a:pt x="583836" y="523220"/>
                </a:cubicBezTo>
                <a:cubicBezTo>
                  <a:pt x="437971" y="534542"/>
                  <a:pt x="130660" y="527968"/>
                  <a:pt x="0" y="523220"/>
                </a:cubicBezTo>
                <a:cubicBezTo>
                  <a:pt x="-5184" y="355620"/>
                  <a:pt x="18285" y="179370"/>
                  <a:pt x="0" y="0"/>
                </a:cubicBezTo>
                <a:close/>
              </a:path>
              <a:path w="2432649" h="523220" stroke="0" extrusionOk="0">
                <a:moveTo>
                  <a:pt x="0" y="0"/>
                </a:moveTo>
                <a:cubicBezTo>
                  <a:pt x="220974" y="-13793"/>
                  <a:pt x="376087" y="13000"/>
                  <a:pt x="583836" y="0"/>
                </a:cubicBezTo>
                <a:cubicBezTo>
                  <a:pt x="791585" y="-13000"/>
                  <a:pt x="887922" y="-2590"/>
                  <a:pt x="1167672" y="0"/>
                </a:cubicBezTo>
                <a:cubicBezTo>
                  <a:pt x="1447422" y="2590"/>
                  <a:pt x="1525874" y="-3268"/>
                  <a:pt x="1727181" y="0"/>
                </a:cubicBezTo>
                <a:cubicBezTo>
                  <a:pt x="1928488" y="3268"/>
                  <a:pt x="2170324" y="-23528"/>
                  <a:pt x="2432649" y="0"/>
                </a:cubicBezTo>
                <a:cubicBezTo>
                  <a:pt x="2448820" y="255092"/>
                  <a:pt x="2438399" y="408463"/>
                  <a:pt x="2432649" y="523220"/>
                </a:cubicBezTo>
                <a:cubicBezTo>
                  <a:pt x="2144617" y="533932"/>
                  <a:pt x="2069251" y="512947"/>
                  <a:pt x="1848813" y="523220"/>
                </a:cubicBezTo>
                <a:cubicBezTo>
                  <a:pt x="1628375" y="533493"/>
                  <a:pt x="1433724" y="532916"/>
                  <a:pt x="1313630" y="523220"/>
                </a:cubicBezTo>
                <a:cubicBezTo>
                  <a:pt x="1193536" y="513524"/>
                  <a:pt x="855135" y="500836"/>
                  <a:pt x="729795" y="523220"/>
                </a:cubicBezTo>
                <a:cubicBezTo>
                  <a:pt x="604455" y="545604"/>
                  <a:pt x="264447" y="517209"/>
                  <a:pt x="0" y="523220"/>
                </a:cubicBezTo>
                <a:cubicBezTo>
                  <a:pt x="-7416" y="357926"/>
                  <a:pt x="7030" y="180572"/>
                  <a:pt x="0" y="0"/>
                </a:cubicBezTo>
                <a:close/>
              </a:path>
            </a:pathLst>
          </a:custGeom>
          <a:solidFill>
            <a:srgbClr val="00B050"/>
          </a:solidFill>
          <a:ln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3182446374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sz="2800" b="1" dirty="0"/>
              <a:t>Anterior Lobe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0F8938B-D487-84D5-274E-BAB11A7F5631}"/>
              </a:ext>
            </a:extLst>
          </p:cNvPr>
          <p:cNvSpPr txBox="1"/>
          <p:nvPr/>
        </p:nvSpPr>
        <p:spPr>
          <a:xfrm>
            <a:off x="7989538" y="1328468"/>
            <a:ext cx="2569194" cy="523220"/>
          </a:xfrm>
          <a:custGeom>
            <a:avLst/>
            <a:gdLst>
              <a:gd name="connsiteX0" fmla="*/ 0 w 2569194"/>
              <a:gd name="connsiteY0" fmla="*/ 0 h 523220"/>
              <a:gd name="connsiteX1" fmla="*/ 565223 w 2569194"/>
              <a:gd name="connsiteY1" fmla="*/ 0 h 523220"/>
              <a:gd name="connsiteX2" fmla="*/ 1130445 w 2569194"/>
              <a:gd name="connsiteY2" fmla="*/ 0 h 523220"/>
              <a:gd name="connsiteX3" fmla="*/ 1721360 w 2569194"/>
              <a:gd name="connsiteY3" fmla="*/ 0 h 523220"/>
              <a:gd name="connsiteX4" fmla="*/ 2569194 w 2569194"/>
              <a:gd name="connsiteY4" fmla="*/ 0 h 523220"/>
              <a:gd name="connsiteX5" fmla="*/ 2569194 w 2569194"/>
              <a:gd name="connsiteY5" fmla="*/ 523220 h 523220"/>
              <a:gd name="connsiteX6" fmla="*/ 1952587 w 2569194"/>
              <a:gd name="connsiteY6" fmla="*/ 523220 h 523220"/>
              <a:gd name="connsiteX7" fmla="*/ 1310289 w 2569194"/>
              <a:gd name="connsiteY7" fmla="*/ 523220 h 523220"/>
              <a:gd name="connsiteX8" fmla="*/ 616607 w 2569194"/>
              <a:gd name="connsiteY8" fmla="*/ 523220 h 523220"/>
              <a:gd name="connsiteX9" fmla="*/ 0 w 2569194"/>
              <a:gd name="connsiteY9" fmla="*/ 523220 h 523220"/>
              <a:gd name="connsiteX10" fmla="*/ 0 w 2569194"/>
              <a:gd name="connsiteY10" fmla="*/ 0 h 523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569194" h="523220" fill="none" extrusionOk="0">
                <a:moveTo>
                  <a:pt x="0" y="0"/>
                </a:moveTo>
                <a:cubicBezTo>
                  <a:pt x="160674" y="9277"/>
                  <a:pt x="295408" y="-10813"/>
                  <a:pt x="565223" y="0"/>
                </a:cubicBezTo>
                <a:cubicBezTo>
                  <a:pt x="835038" y="10813"/>
                  <a:pt x="876701" y="-16134"/>
                  <a:pt x="1130445" y="0"/>
                </a:cubicBezTo>
                <a:cubicBezTo>
                  <a:pt x="1384189" y="16134"/>
                  <a:pt x="1471463" y="-2565"/>
                  <a:pt x="1721360" y="0"/>
                </a:cubicBezTo>
                <a:cubicBezTo>
                  <a:pt x="1971258" y="2565"/>
                  <a:pt x="2157709" y="-39701"/>
                  <a:pt x="2569194" y="0"/>
                </a:cubicBezTo>
                <a:cubicBezTo>
                  <a:pt x="2570289" y="148834"/>
                  <a:pt x="2556981" y="267850"/>
                  <a:pt x="2569194" y="523220"/>
                </a:cubicBezTo>
                <a:cubicBezTo>
                  <a:pt x="2419965" y="511796"/>
                  <a:pt x="2195240" y="537168"/>
                  <a:pt x="1952587" y="523220"/>
                </a:cubicBezTo>
                <a:cubicBezTo>
                  <a:pt x="1709934" y="509272"/>
                  <a:pt x="1621785" y="503089"/>
                  <a:pt x="1310289" y="523220"/>
                </a:cubicBezTo>
                <a:cubicBezTo>
                  <a:pt x="998793" y="543351"/>
                  <a:pt x="836424" y="544855"/>
                  <a:pt x="616607" y="523220"/>
                </a:cubicBezTo>
                <a:cubicBezTo>
                  <a:pt x="396790" y="501585"/>
                  <a:pt x="211599" y="514661"/>
                  <a:pt x="0" y="523220"/>
                </a:cubicBezTo>
                <a:cubicBezTo>
                  <a:pt x="-5184" y="355620"/>
                  <a:pt x="18285" y="179370"/>
                  <a:pt x="0" y="0"/>
                </a:cubicBezTo>
                <a:close/>
              </a:path>
              <a:path w="2569194" h="523220" stroke="0" extrusionOk="0">
                <a:moveTo>
                  <a:pt x="0" y="0"/>
                </a:moveTo>
                <a:cubicBezTo>
                  <a:pt x="207784" y="-1207"/>
                  <a:pt x="424652" y="20690"/>
                  <a:pt x="616607" y="0"/>
                </a:cubicBezTo>
                <a:cubicBezTo>
                  <a:pt x="808562" y="-20690"/>
                  <a:pt x="952714" y="-5994"/>
                  <a:pt x="1233213" y="0"/>
                </a:cubicBezTo>
                <a:cubicBezTo>
                  <a:pt x="1513712" y="5994"/>
                  <a:pt x="1670311" y="22275"/>
                  <a:pt x="1824128" y="0"/>
                </a:cubicBezTo>
                <a:cubicBezTo>
                  <a:pt x="1977946" y="-22275"/>
                  <a:pt x="2198656" y="-16482"/>
                  <a:pt x="2569194" y="0"/>
                </a:cubicBezTo>
                <a:cubicBezTo>
                  <a:pt x="2585365" y="255092"/>
                  <a:pt x="2574944" y="408463"/>
                  <a:pt x="2569194" y="523220"/>
                </a:cubicBezTo>
                <a:cubicBezTo>
                  <a:pt x="2391401" y="536458"/>
                  <a:pt x="2085167" y="551843"/>
                  <a:pt x="1952587" y="523220"/>
                </a:cubicBezTo>
                <a:cubicBezTo>
                  <a:pt x="1820007" y="494597"/>
                  <a:pt x="1625868" y="498685"/>
                  <a:pt x="1387365" y="523220"/>
                </a:cubicBezTo>
                <a:cubicBezTo>
                  <a:pt x="1148862" y="547755"/>
                  <a:pt x="1073042" y="531939"/>
                  <a:pt x="770758" y="523220"/>
                </a:cubicBezTo>
                <a:cubicBezTo>
                  <a:pt x="468474" y="514501"/>
                  <a:pt x="307014" y="485101"/>
                  <a:pt x="0" y="523220"/>
                </a:cubicBezTo>
                <a:cubicBezTo>
                  <a:pt x="-7416" y="357926"/>
                  <a:pt x="7030" y="180572"/>
                  <a:pt x="0" y="0"/>
                </a:cubicBezTo>
                <a:close/>
              </a:path>
            </a:pathLst>
          </a:custGeom>
          <a:solidFill>
            <a:srgbClr val="00B050"/>
          </a:solidFill>
          <a:ln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3182446374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sz="2800" b="1" dirty="0"/>
              <a:t>Posterior Lobe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86519A-EA8F-29A8-9232-9219ABDE7C63}"/>
              </a:ext>
            </a:extLst>
          </p:cNvPr>
          <p:cNvSpPr txBox="1"/>
          <p:nvPr/>
        </p:nvSpPr>
        <p:spPr>
          <a:xfrm>
            <a:off x="1707226" y="2113356"/>
            <a:ext cx="4642618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/>
              <a:t>Produces these hormones:</a:t>
            </a:r>
          </a:p>
          <a:p>
            <a:r>
              <a:rPr lang="en-US" sz="2400" dirty="0"/>
              <a:t>o Growth hormone</a:t>
            </a:r>
          </a:p>
          <a:p>
            <a:r>
              <a:rPr lang="en-US" sz="2400" dirty="0"/>
              <a:t>° Adrenocorticotropin</a:t>
            </a:r>
          </a:p>
          <a:p>
            <a:r>
              <a:rPr lang="en-US" sz="2400" dirty="0"/>
              <a:t>o TSH</a:t>
            </a:r>
          </a:p>
          <a:p>
            <a:r>
              <a:rPr lang="en-US" sz="2400" dirty="0"/>
              <a:t>o FSH</a:t>
            </a:r>
          </a:p>
          <a:p>
            <a:r>
              <a:rPr lang="en-US" sz="2400" dirty="0"/>
              <a:t>° </a:t>
            </a:r>
            <a:r>
              <a:rPr lang="en-US" sz="2400" dirty="0" err="1"/>
              <a:t>Lutenizing</a:t>
            </a:r>
            <a:r>
              <a:rPr lang="en-US" sz="2400" dirty="0"/>
              <a:t> hormone</a:t>
            </a:r>
          </a:p>
          <a:p>
            <a:r>
              <a:rPr lang="en-US" sz="2400" dirty="0"/>
              <a:t>° Prolactin</a:t>
            </a:r>
          </a:p>
          <a:p>
            <a:r>
              <a:rPr lang="en-US" sz="2400" dirty="0"/>
              <a:t>° Melanocyte-stimulating hormone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454DEEC-E666-A6A4-7EE3-155BA8FF2204}"/>
              </a:ext>
            </a:extLst>
          </p:cNvPr>
          <p:cNvSpPr txBox="1"/>
          <p:nvPr/>
        </p:nvSpPr>
        <p:spPr>
          <a:xfrm>
            <a:off x="7349121" y="2139120"/>
            <a:ext cx="385002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dirty="0"/>
              <a:t>o ADH- </a:t>
            </a:r>
            <a:r>
              <a:rPr lang="pt-BR" sz="2400" dirty="0" err="1"/>
              <a:t>antidiuretic</a:t>
            </a:r>
            <a:r>
              <a:rPr lang="pt-BR" sz="2400" dirty="0"/>
              <a:t> </a:t>
            </a:r>
            <a:r>
              <a:rPr lang="pt-BR" sz="2400" dirty="0" err="1"/>
              <a:t>hormone</a:t>
            </a:r>
            <a:endParaRPr lang="pt-BR" sz="2400" dirty="0"/>
          </a:p>
          <a:p>
            <a:r>
              <a:rPr lang="pt-BR" sz="2400" dirty="0"/>
              <a:t>° </a:t>
            </a:r>
            <a:r>
              <a:rPr lang="pt-BR" sz="2400" dirty="0" err="1"/>
              <a:t>Oxytocin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4930938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AAE896-A712-D2CF-BC98-1F4C18B2D9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84311" y="0"/>
            <a:ext cx="4611689" cy="970472"/>
          </a:xfrm>
        </p:spPr>
        <p:txBody>
          <a:bodyPr>
            <a:normAutofit/>
          </a:bodyPr>
          <a:lstStyle/>
          <a:p>
            <a:r>
              <a:rPr lang="en-US" sz="4800" b="1" dirty="0">
                <a:solidFill>
                  <a:srgbClr val="FF0000"/>
                </a:solidFill>
              </a:rPr>
              <a:t>PINEAL GLAND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A4739D3-A161-D65A-0CE9-C0B282849031}"/>
              </a:ext>
            </a:extLst>
          </p:cNvPr>
          <p:cNvSpPr txBox="1"/>
          <p:nvPr/>
        </p:nvSpPr>
        <p:spPr>
          <a:xfrm>
            <a:off x="1928004" y="970472"/>
            <a:ext cx="6293050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dirty="0"/>
              <a:t>Found in the brain:</a:t>
            </a:r>
          </a:p>
          <a:p>
            <a:endParaRPr lang="en-US" sz="2400" dirty="0"/>
          </a:p>
          <a:p>
            <a:r>
              <a:rPr lang="en-US" sz="2400" dirty="0"/>
              <a:t>° Secretes melatonin-released at night for sleep.</a:t>
            </a:r>
          </a:p>
          <a:p>
            <a:endParaRPr lang="en-US" sz="2400" dirty="0"/>
          </a:p>
          <a:p>
            <a:r>
              <a:rPr lang="en-US" sz="2400" dirty="0"/>
              <a:t>° Secretes serotonin- neurotransmitter.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E01D2D5-0EC3-9CA2-8104-9E498E32FEF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97353" y="3200934"/>
            <a:ext cx="5153114" cy="31827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24178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10419C-E2AD-FA70-ED72-9AA07FBB95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84310" y="148087"/>
            <a:ext cx="5710119" cy="918713"/>
          </a:xfrm>
        </p:spPr>
        <p:txBody>
          <a:bodyPr>
            <a:normAutofit/>
          </a:bodyPr>
          <a:lstStyle/>
          <a:p>
            <a:r>
              <a:rPr lang="en-US" sz="4800" b="1" dirty="0">
                <a:solidFill>
                  <a:srgbClr val="FF0000"/>
                </a:solidFill>
              </a:rPr>
              <a:t>THYROID GLAND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F01115A-062B-09F4-B149-E44639DED3B5}"/>
              </a:ext>
            </a:extLst>
          </p:cNvPr>
          <p:cNvSpPr txBox="1"/>
          <p:nvPr/>
        </p:nvSpPr>
        <p:spPr>
          <a:xfrm>
            <a:off x="1639020" y="1066800"/>
            <a:ext cx="6107501" cy="53245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/>
              <a:t>Responsible for metabolism.</a:t>
            </a:r>
          </a:p>
          <a:p>
            <a:endParaRPr lang="en-US" sz="2400" dirty="0"/>
          </a:p>
          <a:p>
            <a:r>
              <a:rPr lang="en-US" sz="2800" b="1" dirty="0">
                <a:solidFill>
                  <a:srgbClr val="00B050"/>
                </a:solidFill>
              </a:rPr>
              <a:t>Secretes the following:</a:t>
            </a:r>
          </a:p>
          <a:p>
            <a:pPr marL="342900" indent="-342900">
              <a:buFontTx/>
              <a:buChar char="-"/>
            </a:pPr>
            <a:r>
              <a:rPr lang="en-US" sz="2400" dirty="0"/>
              <a:t>T4 and T3 - too much hyperthyroid, too little hypothyroid.</a:t>
            </a:r>
          </a:p>
          <a:p>
            <a:endParaRPr lang="en-US" sz="2400" dirty="0"/>
          </a:p>
          <a:p>
            <a:pPr marL="342900" indent="-342900">
              <a:buFontTx/>
              <a:buChar char="-"/>
            </a:pPr>
            <a:r>
              <a:rPr lang="en-US" sz="2400" dirty="0"/>
              <a:t>Calcitonin- influences bone and calcium metabolism.</a:t>
            </a:r>
          </a:p>
          <a:p>
            <a:pPr marL="342900" indent="-342900">
              <a:buFontTx/>
              <a:buChar char="-"/>
            </a:pPr>
            <a:endParaRPr lang="en-US" sz="2400" dirty="0"/>
          </a:p>
          <a:p>
            <a:pPr marL="342900" indent="-342900">
              <a:buFontTx/>
              <a:buChar char="-"/>
            </a:pPr>
            <a:r>
              <a:rPr lang="en-US" sz="2400" dirty="0"/>
              <a:t>Parathyroid glands are located around the dorsal and lower aspects of the thyroid gland.</a:t>
            </a:r>
          </a:p>
          <a:p>
            <a:endParaRPr lang="en-US" sz="2400" dirty="0"/>
          </a:p>
          <a:p>
            <a:pPr marL="342900" indent="-342900">
              <a:buFontTx/>
              <a:buChar char="-"/>
            </a:pPr>
            <a:r>
              <a:rPr lang="en-US" sz="2400" dirty="0"/>
              <a:t>Regulates calcium- “tetany”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55F7C1A-9002-C71F-2C3C-78C4A52E561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70475" y="2614641"/>
            <a:ext cx="4721525" cy="40622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77538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599ED8-0C67-0CE6-5BB7-D28DCB7F01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84310" y="0"/>
            <a:ext cx="3553515" cy="832449"/>
          </a:xfrm>
        </p:spPr>
        <p:txBody>
          <a:bodyPr>
            <a:normAutofit/>
          </a:bodyPr>
          <a:lstStyle/>
          <a:p>
            <a:r>
              <a:rPr lang="en-US" sz="4800" b="1" dirty="0">
                <a:solidFill>
                  <a:srgbClr val="FF0000"/>
                </a:solidFill>
              </a:rPr>
              <a:t>PANCREAS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B271FE9-B3A8-D310-5AE9-7BB75620680E}"/>
              </a:ext>
            </a:extLst>
          </p:cNvPr>
          <p:cNvSpPr txBox="1"/>
          <p:nvPr/>
        </p:nvSpPr>
        <p:spPr>
          <a:xfrm>
            <a:off x="1484310" y="1071452"/>
            <a:ext cx="7819845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/>
              <a:t>o Secretes glucagon-helps break down glycogen to glucose</a:t>
            </a:r>
          </a:p>
          <a:p>
            <a:endParaRPr lang="en-US" sz="2400" dirty="0"/>
          </a:p>
          <a:p>
            <a:r>
              <a:rPr lang="en-US" sz="2400" dirty="0"/>
              <a:t>° Secretes insulin-lowers blood sugar.</a:t>
            </a:r>
          </a:p>
          <a:p>
            <a:endParaRPr lang="en-US" sz="2400" dirty="0"/>
          </a:p>
          <a:p>
            <a:r>
              <a:rPr lang="en-US" sz="2400" dirty="0"/>
              <a:t>° Helps transport sugar to cells in the body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B5150D4-1969-07EA-B913-609B2A36E3B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27275" y="3010444"/>
            <a:ext cx="7464725" cy="384755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EB18D1E-8B4E-1215-7E00-68D39E825156}"/>
              </a:ext>
            </a:extLst>
          </p:cNvPr>
          <p:cNvSpPr txBox="1"/>
          <p:nvPr/>
        </p:nvSpPr>
        <p:spPr>
          <a:xfrm>
            <a:off x="8297267" y="3028890"/>
            <a:ext cx="1188146" cy="400110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2000" b="1" dirty="0"/>
              <a:t>Pancreas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663066E-3323-736B-4F40-7F0C23A533AF}"/>
              </a:ext>
            </a:extLst>
          </p:cNvPr>
          <p:cNvSpPr txBox="1"/>
          <p:nvPr/>
        </p:nvSpPr>
        <p:spPr>
          <a:xfrm>
            <a:off x="5597495" y="5386438"/>
            <a:ext cx="1256232" cy="4001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000" b="1" dirty="0"/>
              <a:t>Bile Duct</a:t>
            </a:r>
          </a:p>
        </p:txBody>
      </p:sp>
    </p:spTree>
    <p:extLst>
      <p:ext uri="{BB962C8B-B14F-4D97-AF65-F5344CB8AC3E}">
        <p14:creationId xmlns:p14="http://schemas.microsoft.com/office/powerpoint/2010/main" val="222581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74D444-C9F7-CE48-C427-C38BD5B0D5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84310" y="133710"/>
            <a:ext cx="5209787" cy="728932"/>
          </a:xfrm>
        </p:spPr>
        <p:txBody>
          <a:bodyPr>
            <a:normAutofit fontScale="90000"/>
          </a:bodyPr>
          <a:lstStyle/>
          <a:p>
            <a:r>
              <a:rPr lang="en-US" sz="4800" b="1" dirty="0">
                <a:solidFill>
                  <a:srgbClr val="FF0000"/>
                </a:solidFill>
              </a:rPr>
              <a:t>ADRENAL GLANDS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F6EA52C-69F1-7FD7-9C9C-2BD766DD4AFF}"/>
              </a:ext>
            </a:extLst>
          </p:cNvPr>
          <p:cNvSpPr txBox="1"/>
          <p:nvPr/>
        </p:nvSpPr>
        <p:spPr>
          <a:xfrm>
            <a:off x="1484310" y="1139511"/>
            <a:ext cx="5732252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Tx/>
              <a:buChar char="-"/>
            </a:pPr>
            <a:r>
              <a:rPr lang="en-US" sz="2400" dirty="0"/>
              <a:t>Found on top of each kidney.</a:t>
            </a:r>
          </a:p>
          <a:p>
            <a:pPr marL="342900" indent="-342900">
              <a:buFontTx/>
              <a:buChar char="-"/>
            </a:pPr>
            <a:endParaRPr lang="en-US" sz="2400" dirty="0"/>
          </a:p>
          <a:p>
            <a:pPr marL="342900" indent="-342900">
              <a:buFontTx/>
              <a:buChar char="-"/>
            </a:pPr>
            <a:r>
              <a:rPr lang="en-US" sz="2400" dirty="0"/>
              <a:t>Secretes groups of hormones essential for life.</a:t>
            </a:r>
          </a:p>
          <a:p>
            <a:pPr marL="342900" indent="-342900">
              <a:buFontTx/>
              <a:buChar char="-"/>
            </a:pPr>
            <a:endParaRPr lang="en-US" sz="2400" dirty="0"/>
          </a:p>
          <a:p>
            <a:pPr marL="342900" indent="-342900">
              <a:buFontTx/>
              <a:buChar char="-"/>
            </a:pPr>
            <a:r>
              <a:rPr lang="en-US" sz="2400" dirty="0"/>
              <a:t>Consists of the adrenal cortex and the adrenal medulla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52506CC-88A3-C84F-BE11-E7B267FC42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90913" y="1139511"/>
            <a:ext cx="4796287" cy="5330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894041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0AF3A4-B087-C75F-7119-99A9B13FA7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84310" y="150962"/>
            <a:ext cx="10018713" cy="625415"/>
          </a:xfrm>
        </p:spPr>
        <p:txBody>
          <a:bodyPr>
            <a:normAutofit fontScale="90000"/>
          </a:bodyPr>
          <a:lstStyle/>
          <a:p>
            <a:r>
              <a:rPr lang="en-US" sz="4800" b="1" dirty="0">
                <a:solidFill>
                  <a:srgbClr val="FF0000"/>
                </a:solidFill>
              </a:rPr>
              <a:t>ADRENAL GLANDS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F4EB84F-4B26-3B7F-E3E7-A7B2DD2E1BF1}"/>
              </a:ext>
            </a:extLst>
          </p:cNvPr>
          <p:cNvSpPr txBox="1"/>
          <p:nvPr/>
        </p:nvSpPr>
        <p:spPr>
          <a:xfrm>
            <a:off x="2194901" y="1311376"/>
            <a:ext cx="2829464" cy="523220"/>
          </a:xfrm>
          <a:custGeom>
            <a:avLst/>
            <a:gdLst>
              <a:gd name="connsiteX0" fmla="*/ 0 w 2829464"/>
              <a:gd name="connsiteY0" fmla="*/ 0 h 523220"/>
              <a:gd name="connsiteX1" fmla="*/ 565893 w 2829464"/>
              <a:gd name="connsiteY1" fmla="*/ 0 h 523220"/>
              <a:gd name="connsiteX2" fmla="*/ 1131786 w 2829464"/>
              <a:gd name="connsiteY2" fmla="*/ 0 h 523220"/>
              <a:gd name="connsiteX3" fmla="*/ 1669384 w 2829464"/>
              <a:gd name="connsiteY3" fmla="*/ 0 h 523220"/>
              <a:gd name="connsiteX4" fmla="*/ 2150393 w 2829464"/>
              <a:gd name="connsiteY4" fmla="*/ 0 h 523220"/>
              <a:gd name="connsiteX5" fmla="*/ 2829464 w 2829464"/>
              <a:gd name="connsiteY5" fmla="*/ 0 h 523220"/>
              <a:gd name="connsiteX6" fmla="*/ 2829464 w 2829464"/>
              <a:gd name="connsiteY6" fmla="*/ 523220 h 523220"/>
              <a:gd name="connsiteX7" fmla="*/ 2206982 w 2829464"/>
              <a:gd name="connsiteY7" fmla="*/ 523220 h 523220"/>
              <a:gd name="connsiteX8" fmla="*/ 1584500 w 2829464"/>
              <a:gd name="connsiteY8" fmla="*/ 523220 h 523220"/>
              <a:gd name="connsiteX9" fmla="*/ 1103491 w 2829464"/>
              <a:gd name="connsiteY9" fmla="*/ 523220 h 523220"/>
              <a:gd name="connsiteX10" fmla="*/ 622482 w 2829464"/>
              <a:gd name="connsiteY10" fmla="*/ 523220 h 523220"/>
              <a:gd name="connsiteX11" fmla="*/ 0 w 2829464"/>
              <a:gd name="connsiteY11" fmla="*/ 523220 h 523220"/>
              <a:gd name="connsiteX12" fmla="*/ 0 w 2829464"/>
              <a:gd name="connsiteY12" fmla="*/ 0 h 523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829464" h="523220" fill="none" extrusionOk="0">
                <a:moveTo>
                  <a:pt x="0" y="0"/>
                </a:moveTo>
                <a:cubicBezTo>
                  <a:pt x="162939" y="10793"/>
                  <a:pt x="309899" y="-11796"/>
                  <a:pt x="565893" y="0"/>
                </a:cubicBezTo>
                <a:cubicBezTo>
                  <a:pt x="821887" y="11796"/>
                  <a:pt x="896663" y="15485"/>
                  <a:pt x="1131786" y="0"/>
                </a:cubicBezTo>
                <a:cubicBezTo>
                  <a:pt x="1366909" y="-15485"/>
                  <a:pt x="1446723" y="25939"/>
                  <a:pt x="1669384" y="0"/>
                </a:cubicBezTo>
                <a:cubicBezTo>
                  <a:pt x="1892045" y="-25939"/>
                  <a:pt x="2016079" y="-23480"/>
                  <a:pt x="2150393" y="0"/>
                </a:cubicBezTo>
                <a:cubicBezTo>
                  <a:pt x="2284707" y="23480"/>
                  <a:pt x="2689351" y="13545"/>
                  <a:pt x="2829464" y="0"/>
                </a:cubicBezTo>
                <a:cubicBezTo>
                  <a:pt x="2836080" y="122078"/>
                  <a:pt x="2832920" y="281356"/>
                  <a:pt x="2829464" y="523220"/>
                </a:cubicBezTo>
                <a:cubicBezTo>
                  <a:pt x="2562489" y="534831"/>
                  <a:pt x="2403465" y="506814"/>
                  <a:pt x="2206982" y="523220"/>
                </a:cubicBezTo>
                <a:cubicBezTo>
                  <a:pt x="2010499" y="539626"/>
                  <a:pt x="1821197" y="495544"/>
                  <a:pt x="1584500" y="523220"/>
                </a:cubicBezTo>
                <a:cubicBezTo>
                  <a:pt x="1347803" y="550896"/>
                  <a:pt x="1322860" y="524424"/>
                  <a:pt x="1103491" y="523220"/>
                </a:cubicBezTo>
                <a:cubicBezTo>
                  <a:pt x="884122" y="522016"/>
                  <a:pt x="839558" y="529438"/>
                  <a:pt x="622482" y="523220"/>
                </a:cubicBezTo>
                <a:cubicBezTo>
                  <a:pt x="405406" y="517002"/>
                  <a:pt x="136419" y="492261"/>
                  <a:pt x="0" y="523220"/>
                </a:cubicBezTo>
                <a:cubicBezTo>
                  <a:pt x="16285" y="405008"/>
                  <a:pt x="-23072" y="133536"/>
                  <a:pt x="0" y="0"/>
                </a:cubicBezTo>
                <a:close/>
              </a:path>
              <a:path w="2829464" h="523220" stroke="0" extrusionOk="0">
                <a:moveTo>
                  <a:pt x="0" y="0"/>
                </a:moveTo>
                <a:cubicBezTo>
                  <a:pt x="260039" y="-1191"/>
                  <a:pt x="295553" y="-23031"/>
                  <a:pt x="537598" y="0"/>
                </a:cubicBezTo>
                <a:cubicBezTo>
                  <a:pt x="779643" y="23031"/>
                  <a:pt x="943779" y="10770"/>
                  <a:pt x="1075196" y="0"/>
                </a:cubicBezTo>
                <a:cubicBezTo>
                  <a:pt x="1206613" y="-10770"/>
                  <a:pt x="1380718" y="13689"/>
                  <a:pt x="1584500" y="0"/>
                </a:cubicBezTo>
                <a:cubicBezTo>
                  <a:pt x="1788282" y="-13689"/>
                  <a:pt x="1952094" y="-11144"/>
                  <a:pt x="2150393" y="0"/>
                </a:cubicBezTo>
                <a:cubicBezTo>
                  <a:pt x="2348692" y="11144"/>
                  <a:pt x="2640402" y="21358"/>
                  <a:pt x="2829464" y="0"/>
                </a:cubicBezTo>
                <a:cubicBezTo>
                  <a:pt x="2816949" y="155480"/>
                  <a:pt x="2819660" y="332675"/>
                  <a:pt x="2829464" y="523220"/>
                </a:cubicBezTo>
                <a:cubicBezTo>
                  <a:pt x="2570661" y="507843"/>
                  <a:pt x="2431556" y="524416"/>
                  <a:pt x="2263571" y="523220"/>
                </a:cubicBezTo>
                <a:cubicBezTo>
                  <a:pt x="2095586" y="522024"/>
                  <a:pt x="1921626" y="515872"/>
                  <a:pt x="1725973" y="523220"/>
                </a:cubicBezTo>
                <a:cubicBezTo>
                  <a:pt x="1530320" y="530568"/>
                  <a:pt x="1331017" y="510520"/>
                  <a:pt x="1188375" y="523220"/>
                </a:cubicBezTo>
                <a:cubicBezTo>
                  <a:pt x="1045733" y="535920"/>
                  <a:pt x="733943" y="550831"/>
                  <a:pt x="565893" y="523220"/>
                </a:cubicBezTo>
                <a:cubicBezTo>
                  <a:pt x="397843" y="495609"/>
                  <a:pt x="149408" y="526246"/>
                  <a:pt x="0" y="523220"/>
                </a:cubicBezTo>
                <a:cubicBezTo>
                  <a:pt x="-26159" y="343834"/>
                  <a:pt x="12159" y="202825"/>
                  <a:pt x="0" y="0"/>
                </a:cubicBezTo>
                <a:close/>
              </a:path>
            </a:pathLst>
          </a:custGeom>
          <a:solidFill>
            <a:srgbClr val="00B050"/>
          </a:solidFill>
          <a:ln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3182446374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sz="2800" b="1" dirty="0"/>
              <a:t>Adrenal medulla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D56CA1A-7629-EE9E-0C69-E9E55F1F6153}"/>
              </a:ext>
            </a:extLst>
          </p:cNvPr>
          <p:cNvSpPr txBox="1"/>
          <p:nvPr/>
        </p:nvSpPr>
        <p:spPr>
          <a:xfrm>
            <a:off x="1228663" y="2369595"/>
            <a:ext cx="476194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400" dirty="0"/>
              <a:t>° Epinephrine.</a:t>
            </a:r>
          </a:p>
          <a:p>
            <a:pPr algn="just"/>
            <a:endParaRPr lang="en-US" sz="2400" dirty="0"/>
          </a:p>
          <a:p>
            <a:pPr algn="just"/>
            <a:r>
              <a:rPr lang="en-US" sz="2400" dirty="0"/>
              <a:t>° Norepinephrine Hormones to stimulate the body to quickly produce energy in emergencies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A85201C-689A-EC12-E0B0-C12B9CB53EC2}"/>
              </a:ext>
            </a:extLst>
          </p:cNvPr>
          <p:cNvSpPr txBox="1"/>
          <p:nvPr/>
        </p:nvSpPr>
        <p:spPr>
          <a:xfrm>
            <a:off x="7989460" y="1311376"/>
            <a:ext cx="2569272" cy="523220"/>
          </a:xfrm>
          <a:custGeom>
            <a:avLst/>
            <a:gdLst>
              <a:gd name="connsiteX0" fmla="*/ 0 w 2569272"/>
              <a:gd name="connsiteY0" fmla="*/ 0 h 523220"/>
              <a:gd name="connsiteX1" fmla="*/ 565240 w 2569272"/>
              <a:gd name="connsiteY1" fmla="*/ 0 h 523220"/>
              <a:gd name="connsiteX2" fmla="*/ 1130480 w 2569272"/>
              <a:gd name="connsiteY2" fmla="*/ 0 h 523220"/>
              <a:gd name="connsiteX3" fmla="*/ 1721412 w 2569272"/>
              <a:gd name="connsiteY3" fmla="*/ 0 h 523220"/>
              <a:gd name="connsiteX4" fmla="*/ 2569272 w 2569272"/>
              <a:gd name="connsiteY4" fmla="*/ 0 h 523220"/>
              <a:gd name="connsiteX5" fmla="*/ 2569272 w 2569272"/>
              <a:gd name="connsiteY5" fmla="*/ 523220 h 523220"/>
              <a:gd name="connsiteX6" fmla="*/ 1952647 w 2569272"/>
              <a:gd name="connsiteY6" fmla="*/ 523220 h 523220"/>
              <a:gd name="connsiteX7" fmla="*/ 1310329 w 2569272"/>
              <a:gd name="connsiteY7" fmla="*/ 523220 h 523220"/>
              <a:gd name="connsiteX8" fmla="*/ 616625 w 2569272"/>
              <a:gd name="connsiteY8" fmla="*/ 523220 h 523220"/>
              <a:gd name="connsiteX9" fmla="*/ 0 w 2569272"/>
              <a:gd name="connsiteY9" fmla="*/ 523220 h 523220"/>
              <a:gd name="connsiteX10" fmla="*/ 0 w 2569272"/>
              <a:gd name="connsiteY10" fmla="*/ 0 h 523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569272" h="523220" fill="none" extrusionOk="0">
                <a:moveTo>
                  <a:pt x="0" y="0"/>
                </a:moveTo>
                <a:cubicBezTo>
                  <a:pt x="251328" y="-10923"/>
                  <a:pt x="443248" y="12972"/>
                  <a:pt x="565240" y="0"/>
                </a:cubicBezTo>
                <a:cubicBezTo>
                  <a:pt x="687232" y="-12972"/>
                  <a:pt x="853431" y="-27458"/>
                  <a:pt x="1130480" y="0"/>
                </a:cubicBezTo>
                <a:cubicBezTo>
                  <a:pt x="1407529" y="27458"/>
                  <a:pt x="1551336" y="10168"/>
                  <a:pt x="1721412" y="0"/>
                </a:cubicBezTo>
                <a:cubicBezTo>
                  <a:pt x="1891488" y="-10168"/>
                  <a:pt x="2316630" y="34356"/>
                  <a:pt x="2569272" y="0"/>
                </a:cubicBezTo>
                <a:cubicBezTo>
                  <a:pt x="2570367" y="148834"/>
                  <a:pt x="2557059" y="267850"/>
                  <a:pt x="2569272" y="523220"/>
                </a:cubicBezTo>
                <a:cubicBezTo>
                  <a:pt x="2425586" y="509164"/>
                  <a:pt x="2197135" y="544756"/>
                  <a:pt x="1952647" y="523220"/>
                </a:cubicBezTo>
                <a:cubicBezTo>
                  <a:pt x="1708160" y="501684"/>
                  <a:pt x="1541789" y="548766"/>
                  <a:pt x="1310329" y="523220"/>
                </a:cubicBezTo>
                <a:cubicBezTo>
                  <a:pt x="1078869" y="497674"/>
                  <a:pt x="907390" y="514112"/>
                  <a:pt x="616625" y="523220"/>
                </a:cubicBezTo>
                <a:cubicBezTo>
                  <a:pt x="325860" y="532328"/>
                  <a:pt x="233867" y="523600"/>
                  <a:pt x="0" y="523220"/>
                </a:cubicBezTo>
                <a:cubicBezTo>
                  <a:pt x="-5184" y="355620"/>
                  <a:pt x="18285" y="179370"/>
                  <a:pt x="0" y="0"/>
                </a:cubicBezTo>
                <a:close/>
              </a:path>
              <a:path w="2569272" h="523220" stroke="0" extrusionOk="0">
                <a:moveTo>
                  <a:pt x="0" y="0"/>
                </a:moveTo>
                <a:cubicBezTo>
                  <a:pt x="150342" y="-1488"/>
                  <a:pt x="310484" y="491"/>
                  <a:pt x="616625" y="0"/>
                </a:cubicBezTo>
                <a:cubicBezTo>
                  <a:pt x="922767" y="-491"/>
                  <a:pt x="1007752" y="11002"/>
                  <a:pt x="1233251" y="0"/>
                </a:cubicBezTo>
                <a:cubicBezTo>
                  <a:pt x="1458750" y="-11002"/>
                  <a:pt x="1596886" y="9599"/>
                  <a:pt x="1824183" y="0"/>
                </a:cubicBezTo>
                <a:cubicBezTo>
                  <a:pt x="2051480" y="-9599"/>
                  <a:pt x="2408554" y="17848"/>
                  <a:pt x="2569272" y="0"/>
                </a:cubicBezTo>
                <a:cubicBezTo>
                  <a:pt x="2585443" y="255092"/>
                  <a:pt x="2575022" y="408463"/>
                  <a:pt x="2569272" y="523220"/>
                </a:cubicBezTo>
                <a:cubicBezTo>
                  <a:pt x="2312473" y="543290"/>
                  <a:pt x="2175708" y="513135"/>
                  <a:pt x="1952647" y="523220"/>
                </a:cubicBezTo>
                <a:cubicBezTo>
                  <a:pt x="1729587" y="533305"/>
                  <a:pt x="1554637" y="527862"/>
                  <a:pt x="1387407" y="523220"/>
                </a:cubicBezTo>
                <a:cubicBezTo>
                  <a:pt x="1220177" y="518578"/>
                  <a:pt x="930504" y="543052"/>
                  <a:pt x="770782" y="523220"/>
                </a:cubicBezTo>
                <a:cubicBezTo>
                  <a:pt x="611061" y="503388"/>
                  <a:pt x="316660" y="521998"/>
                  <a:pt x="0" y="523220"/>
                </a:cubicBezTo>
                <a:cubicBezTo>
                  <a:pt x="-7416" y="357926"/>
                  <a:pt x="7030" y="180572"/>
                  <a:pt x="0" y="0"/>
                </a:cubicBezTo>
                <a:close/>
              </a:path>
            </a:pathLst>
          </a:custGeom>
          <a:solidFill>
            <a:srgbClr val="00B050"/>
          </a:solidFill>
          <a:ln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3182446374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sz="2800" b="1" dirty="0"/>
              <a:t>Adrenal cortex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4DFFC2E-05EA-7339-771F-F04DAAA2629F}"/>
              </a:ext>
            </a:extLst>
          </p:cNvPr>
          <p:cNvSpPr txBox="1"/>
          <p:nvPr/>
        </p:nvSpPr>
        <p:spPr>
          <a:xfrm>
            <a:off x="6893126" y="2369595"/>
            <a:ext cx="476194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400" dirty="0"/>
              <a:t>° Glucocorticoids- regulate metabolism of carbohydrates.</a:t>
            </a:r>
          </a:p>
          <a:p>
            <a:pPr algn="just"/>
            <a:endParaRPr lang="en-US" sz="2400" dirty="0"/>
          </a:p>
          <a:p>
            <a:pPr algn="just"/>
            <a:r>
              <a:rPr lang="en-US" sz="2400" dirty="0"/>
              <a:t>° Mineralocorticoids-regulates the amount of salt and water lost and absorbed by the kidneys.</a:t>
            </a:r>
          </a:p>
          <a:p>
            <a:pPr algn="just"/>
            <a:endParaRPr lang="en-US" sz="2400" dirty="0"/>
          </a:p>
          <a:p>
            <a:pPr algn="just"/>
            <a:r>
              <a:rPr lang="en-US" sz="2400" dirty="0"/>
              <a:t>° Male and female sex hormones</a:t>
            </a:r>
          </a:p>
        </p:txBody>
      </p:sp>
    </p:spTree>
    <p:extLst>
      <p:ext uri="{BB962C8B-B14F-4D97-AF65-F5344CB8AC3E}">
        <p14:creationId xmlns:p14="http://schemas.microsoft.com/office/powerpoint/2010/main" val="419619544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66E74B-A23B-1D49-2194-CAA81EE1ED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59189" y="88589"/>
            <a:ext cx="2673621" cy="884208"/>
          </a:xfrm>
        </p:spPr>
        <p:txBody>
          <a:bodyPr>
            <a:normAutofit/>
          </a:bodyPr>
          <a:lstStyle/>
          <a:p>
            <a:r>
              <a:rPr lang="en-US" sz="4800" b="1" dirty="0">
                <a:solidFill>
                  <a:srgbClr val="FF0000"/>
                </a:solidFill>
              </a:rPr>
              <a:t>GONADS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95C4D60-3478-7570-7464-C25639695CD4}"/>
              </a:ext>
            </a:extLst>
          </p:cNvPr>
          <p:cNvSpPr txBox="1"/>
          <p:nvPr/>
        </p:nvSpPr>
        <p:spPr>
          <a:xfrm>
            <a:off x="1333628" y="2494728"/>
            <a:ext cx="4464684" cy="1015663"/>
          </a:xfrm>
          <a:prstGeom prst="rect">
            <a:avLst/>
          </a:prstGeom>
          <a:solidFill>
            <a:srgbClr val="00B050"/>
          </a:solidFill>
        </p:spPr>
        <p:txBody>
          <a:bodyPr wrap="none" rtlCol="0">
            <a:spAutoFit/>
          </a:bodyPr>
          <a:lstStyle/>
          <a:p>
            <a:pPr algn="ctr"/>
            <a:r>
              <a:rPr lang="en-US" sz="3200" b="1" dirty="0">
                <a:solidFill>
                  <a:srgbClr val="FFC000"/>
                </a:solidFill>
              </a:rPr>
              <a:t>Ovaries: </a:t>
            </a:r>
            <a:r>
              <a:rPr lang="en-US" sz="2800" b="1" dirty="0"/>
              <a:t>secretes estrogen</a:t>
            </a:r>
          </a:p>
          <a:p>
            <a:pPr algn="ctr"/>
            <a:r>
              <a:rPr lang="en-US" sz="2800" b="1" dirty="0"/>
              <a:t>and progesterone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33417B9-2424-6D8F-336B-A39133E8F507}"/>
              </a:ext>
            </a:extLst>
          </p:cNvPr>
          <p:cNvSpPr txBox="1"/>
          <p:nvPr/>
        </p:nvSpPr>
        <p:spPr>
          <a:xfrm>
            <a:off x="6544372" y="2494728"/>
            <a:ext cx="4163318" cy="1015663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FFC000"/>
                </a:solidFill>
              </a:rPr>
              <a:t>Testes:</a:t>
            </a:r>
            <a:r>
              <a:rPr lang="en-US" sz="2800" b="1" dirty="0"/>
              <a:t> secrete</a:t>
            </a:r>
          </a:p>
          <a:p>
            <a:pPr algn="ctr"/>
            <a:r>
              <a:rPr lang="en-US" sz="2800" b="1" dirty="0"/>
              <a:t>testosterone</a:t>
            </a:r>
          </a:p>
        </p:txBody>
      </p:sp>
    </p:spTree>
    <p:extLst>
      <p:ext uri="{BB962C8B-B14F-4D97-AF65-F5344CB8AC3E}">
        <p14:creationId xmlns:p14="http://schemas.microsoft.com/office/powerpoint/2010/main" val="348615163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rallax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Parallax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rallax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allax" id="{3388167B-A2EB-4685-9635-1831D9AEF8C4}" vid="{4F7A876A-7598-49CA-AFC8-8EDA2551E4A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Atlas</Template>
  <TotalTime>0</TotalTime>
  <Words>351</Words>
  <Application>Microsoft Office PowerPoint</Application>
  <PresentationFormat>Widescreen</PresentationFormat>
  <Paragraphs>78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4" baseType="lpstr">
      <vt:lpstr>Arial</vt:lpstr>
      <vt:lpstr>Corbel</vt:lpstr>
      <vt:lpstr>Parallax</vt:lpstr>
      <vt:lpstr>Endocrine System</vt:lpstr>
      <vt:lpstr>INTRODUCTION</vt:lpstr>
      <vt:lpstr>PRIMARY GLANDS OF THE PITUITARY SYSTEM</vt:lpstr>
      <vt:lpstr>PITUITARY GLAND</vt:lpstr>
      <vt:lpstr>PITUITARY GLAND</vt:lpstr>
      <vt:lpstr>PINEAL GLAND</vt:lpstr>
      <vt:lpstr>THYROID GLAND</vt:lpstr>
      <vt:lpstr>PANCREAS</vt:lpstr>
      <vt:lpstr>ADRENAL GLANDS</vt:lpstr>
      <vt:lpstr>ADRENAL GLANDS</vt:lpstr>
      <vt:lpstr>GONADS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Endocrine System</dc:title>
  <dc:creator>noor alkhatib</dc:creator>
  <cp:lastModifiedBy>noor alkhatib</cp:lastModifiedBy>
  <cp:revision>1</cp:revision>
  <dcterms:created xsi:type="dcterms:W3CDTF">2023-04-28T20:28:23Z</dcterms:created>
  <dcterms:modified xsi:type="dcterms:W3CDTF">2023-04-28T21:22:25Z</dcterms:modified>
</cp:coreProperties>
</file>