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77" r:id="rId5"/>
    <p:sldId id="287" r:id="rId6"/>
    <p:sldId id="28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59" r:id="rId22"/>
    <p:sldId id="258" r:id="rId23"/>
    <p:sldId id="25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6" d="100"/>
          <a:sy n="66" d="100"/>
        </p:scale>
        <p:origin x="687" y="8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F6EDF-59AE-4EA8-42E1-05B3ED2A64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E336F7-F8EE-F775-AF4C-95CB08FE04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59E1EB-AC9A-8398-9BA1-68B0D772C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69EB-A0E7-490C-9B45-FDBE4E4E22CA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8D76D0-12C6-A2F5-840F-7B99A8C54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D056CD-9620-11CA-708A-A68BFB0FC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0F36D-3F72-43D5-947D-22C3E3BBC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881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513CD-9993-AEDB-1659-2BB0F7508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AA610-2DD1-E702-75C1-942E6BF9E2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DDEC0A-47A5-9879-E7E1-BC48D64A9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69EB-A0E7-490C-9B45-FDBE4E4E22CA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D6A6FA-0C05-0B63-BB37-629E787EC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770F74-F5B6-C0D0-0B75-9AA67AA24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0F36D-3F72-43D5-947D-22C3E3BBC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779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A102B-8CC0-F565-786D-5E6BF68F6C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1AF18-D447-42AD-664D-879187959D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2BD63-070E-4691-62E8-ADE3687A2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69EB-A0E7-490C-9B45-FDBE4E4E22CA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E350F-7228-7003-E6C0-372750EFD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642083-BD67-54A0-FEDB-A1047BC36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0F36D-3F72-43D5-947D-22C3E3BBC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942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9A6F7-96F8-F65F-56DB-6B2F4F31A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56325A-CB3B-75C0-6AA6-D7651BFC82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9AF24A-63F6-5C5F-1B70-1B6BBDD541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33388B-39AD-DED6-C428-35DA93F96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69EB-A0E7-490C-9B45-FDBE4E4E22CA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5695CE-847B-E45F-607B-1BDCA1500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09577C-000E-258B-74AF-1FEB83D16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0F36D-3F72-43D5-947D-22C3E3BBC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660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409C8-F0A6-944D-524C-C594A976F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29A80C-227A-542B-899A-292FCCA97F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517D69-DC9F-6419-25D9-94317A2E61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398ACB-0699-3A4E-B2CE-3568F9077D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76DBF0-EBA5-1959-0C59-7305711986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4596BA-23BB-34C7-8900-9FE336742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69EB-A0E7-490C-9B45-FDBE4E4E22CA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7089AF-EA96-4FEB-F550-C7FABD246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27F868-1B23-62FC-F5CE-FEE1F6959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0F36D-3F72-43D5-947D-22C3E3BBC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04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D677D-35C9-34E0-805D-860FFFC99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764290-DAAE-7F0E-B9E8-3087022CB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69EB-A0E7-490C-9B45-FDBE4E4E22CA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B7627F-A6C0-A84D-F915-2CA9237E5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410F0F-D732-D03A-E2F8-ECB1868BE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0F36D-3F72-43D5-947D-22C3E3BBC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675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5608CD-0379-C830-2510-6489921CA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69EB-A0E7-490C-9B45-FDBE4E4E22CA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4E77B24-1D4D-7A52-4CBD-640573400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31DE08-CF5E-8D45-A76D-D9C5A7C2C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0F36D-3F72-43D5-947D-22C3E3BBC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513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8EDAB-28DC-3A16-6A0D-DF4B3772D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A39E32-0E98-14BB-E3CE-02134CCC14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AFE704-70C2-4191-4BF9-78150E7442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DB364E-8942-381C-96F2-017CA9F60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69EB-A0E7-490C-9B45-FDBE4E4E22CA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0E2081-533D-E6D6-0276-BAFA7E6D2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2F7D97-429E-F4AC-A111-1E34F5C0E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0F36D-3F72-43D5-947D-22C3E3BBC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302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FECC3-26FE-DF5C-927A-EF2033633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94511A-B352-CCA6-F075-07EF147B9A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02901F-CB7F-6675-FECD-D01FB9DE98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F75906-4E23-9411-E23C-A32F80407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69EB-A0E7-490C-9B45-FDBE4E4E22CA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34CF93-B3E0-74DD-8FDA-F9C050FAB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284E7-2C0E-2640-4A5B-750ABE101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0F36D-3F72-43D5-947D-22C3E3BBC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386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202DF-7AD8-B29D-7C5C-BA8E7712F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1D2220-184E-E82B-2D06-DF8BD62F33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087188-72BF-CFE3-80CC-E052AD51A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69EB-A0E7-490C-9B45-FDBE4E4E22CA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499D19-D649-3690-1027-073211F5A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6935F-D914-36EF-D8EA-CD54EF537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0F36D-3F72-43D5-947D-22C3E3BBC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688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01F94E-E117-8C7A-B7A6-DE3D6F17F5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4145FD-8AEC-0528-0CA1-3A443D301F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82AA9D-1FAC-6521-73C1-14B48D926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269EB-A0E7-490C-9B45-FDBE4E4E22CA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0018C8-1F38-485E-D15D-A0B37D33F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72D157-890A-C866-80A2-DC31F3FC5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0F36D-3F72-43D5-947D-22C3E3BBC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525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F3B5EA-56FB-6911-0B99-FC6D71D2D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E9BEF8-CD4E-C863-D157-35CF8B0F4F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61B96A-612E-0209-DC6A-351C6FFFC2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3269EB-A0E7-490C-9B45-FDBE4E4E22CA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0AB49D-419B-3D46-C13A-7176F337E5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992F9E-3BD7-974D-80BB-B83503F5B5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0F36D-3F72-43D5-947D-22C3E3BBC9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37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eksforgeeks.org/inductance-formula/" TargetMode="External"/><Relationship Id="rId2" Type="http://schemas.openxmlformats.org/officeDocument/2006/relationships/hyperlink" Target="https://www.geeksforgeeks.org/factors-affecting-resistance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eeksforgeeks.org/what-is-capacitance/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AFDA9-0F63-4183-4ECE-F0AD3BF1F8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41087"/>
            <a:ext cx="9144000" cy="1259114"/>
          </a:xfrm>
        </p:spPr>
        <p:txBody>
          <a:bodyPr/>
          <a:lstStyle/>
          <a:p>
            <a:r>
              <a:rPr lang="en-US" b="1" dirty="0"/>
              <a:t>Lecture - 1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44BDD7-0F44-031B-D213-7FA9753754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532743"/>
            <a:ext cx="9144000" cy="2725057"/>
          </a:xfrm>
        </p:spPr>
        <p:txBody>
          <a:bodyPr/>
          <a:lstStyle/>
          <a:p>
            <a:pPr algn="l"/>
            <a:r>
              <a:rPr lang="en-US" dirty="0"/>
              <a:t> </a:t>
            </a:r>
            <a:r>
              <a:rPr lang="en-US" sz="4800" b="1" dirty="0"/>
              <a:t>Symbols and abbreviation, units, Electric circuit and it’s Elements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78158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881B4-3F0E-4E2C-89A8-7FF5F72FA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9944"/>
            <a:ext cx="10515600" cy="1348974"/>
          </a:xfrm>
        </p:spPr>
        <p:txBody>
          <a:bodyPr>
            <a:normAutofit/>
          </a:bodyPr>
          <a:lstStyle/>
          <a:p>
            <a:r>
              <a:rPr lang="en-US" b="1" dirty="0"/>
              <a:t>Introduction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2C418F6-4E61-4816-A476-CA102F2928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4824" y="1685365"/>
            <a:ext cx="8371728" cy="4297970"/>
          </a:xfrm>
        </p:spPr>
      </p:pic>
    </p:spTree>
    <p:extLst>
      <p:ext uri="{BB962C8B-B14F-4D97-AF65-F5344CB8AC3E}">
        <p14:creationId xmlns:p14="http://schemas.microsoft.com/office/powerpoint/2010/main" val="356516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6371A-AC64-46FD-A158-91E3BD197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39336"/>
          </a:xfrm>
        </p:spPr>
        <p:txBody>
          <a:bodyPr/>
          <a:lstStyle/>
          <a:p>
            <a:r>
              <a:rPr lang="en-US" b="1" dirty="0"/>
              <a:t>Units of measurement</a:t>
            </a:r>
            <a:endParaRPr lang="ar-IQ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2AB7CD7-4EBF-4E60-AF10-A14A6AEC3E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9494" y="1208100"/>
            <a:ext cx="8666811" cy="5115859"/>
          </a:xfrm>
        </p:spPr>
      </p:pic>
    </p:spTree>
    <p:extLst>
      <p:ext uri="{BB962C8B-B14F-4D97-AF65-F5344CB8AC3E}">
        <p14:creationId xmlns:p14="http://schemas.microsoft.com/office/powerpoint/2010/main" val="3317018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FEE19-33D2-F180-C9A4-7C61D04EE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12799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System of units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A22EE73-F475-5916-1E34-0960FE0FEA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67543" y="747486"/>
            <a:ext cx="8498114" cy="5745389"/>
          </a:xfrm>
        </p:spPr>
      </p:pic>
    </p:spTree>
    <p:extLst>
      <p:ext uri="{BB962C8B-B14F-4D97-AF65-F5344CB8AC3E}">
        <p14:creationId xmlns:p14="http://schemas.microsoft.com/office/powerpoint/2010/main" val="1864903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3CE27-BFF3-B290-A9CF-EF3E99EA8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5A120-7637-8F5C-0D06-FF284CA635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635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7DB37-1712-4DE2-9FC2-5DA4AC03C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Power of ten</a:t>
            </a:r>
            <a:endParaRPr lang="ar-IQ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73BD5DF-5408-4EFB-A158-65FF0EFC86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1917" y="805218"/>
            <a:ext cx="9141684" cy="5371745"/>
          </a:xfrm>
        </p:spPr>
      </p:pic>
    </p:spTree>
    <p:extLst>
      <p:ext uri="{BB962C8B-B14F-4D97-AF65-F5344CB8AC3E}">
        <p14:creationId xmlns:p14="http://schemas.microsoft.com/office/powerpoint/2010/main" val="3782426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61578-D3C3-4008-966C-FE58B010B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2454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Powers of ten</a:t>
            </a:r>
            <a:endParaRPr lang="ar-IQ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9C63DE6-6EFA-4744-978D-E54EF2AD9B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131047"/>
            <a:ext cx="10366829" cy="5313296"/>
          </a:xfrm>
        </p:spPr>
      </p:pic>
    </p:spTree>
    <p:extLst>
      <p:ext uri="{BB962C8B-B14F-4D97-AF65-F5344CB8AC3E}">
        <p14:creationId xmlns:p14="http://schemas.microsoft.com/office/powerpoint/2010/main" val="3067294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9C3311-721F-4EF6-9957-A08C7527B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66381"/>
          </a:xfrm>
        </p:spPr>
        <p:txBody>
          <a:bodyPr>
            <a:normAutofit fontScale="90000"/>
          </a:bodyPr>
          <a:lstStyle/>
          <a:p>
            <a:r>
              <a:rPr lang="en-US" i="1" dirty="0"/>
              <a:t>continue</a:t>
            </a:r>
            <a:endParaRPr lang="ar-IQ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9F8920D-DC5A-4131-8C27-5C614D4B71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172" y="941695"/>
            <a:ext cx="8548134" cy="5727619"/>
          </a:xfrm>
        </p:spPr>
      </p:pic>
    </p:spTree>
    <p:extLst>
      <p:ext uri="{BB962C8B-B14F-4D97-AF65-F5344CB8AC3E}">
        <p14:creationId xmlns:p14="http://schemas.microsoft.com/office/powerpoint/2010/main" val="42226829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4DB40-FE42-452F-A513-51EB4598C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73205"/>
          </a:xfrm>
        </p:spPr>
        <p:txBody>
          <a:bodyPr>
            <a:normAutofit fontScale="90000"/>
          </a:bodyPr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A3D4226-B8D0-4A68-99B3-6A5254589E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4858" y="573207"/>
            <a:ext cx="7953366" cy="5008818"/>
          </a:xfrm>
        </p:spPr>
      </p:pic>
    </p:spTree>
    <p:extLst>
      <p:ext uri="{BB962C8B-B14F-4D97-AF65-F5344CB8AC3E}">
        <p14:creationId xmlns:p14="http://schemas.microsoft.com/office/powerpoint/2010/main" val="1611072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E7BB2-FBA5-4E0B-865A-936B609A2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464023"/>
          </a:xfrm>
        </p:spPr>
        <p:txBody>
          <a:bodyPr>
            <a:normAutofit fontScale="90000"/>
          </a:bodyPr>
          <a:lstStyle/>
          <a:p>
            <a:r>
              <a:rPr lang="en-US" b="1" i="1" dirty="0"/>
              <a:t>Addition and subtraction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EFA6F9D-F52A-4C07-BEDF-38C745FB9C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21475" y="518615"/>
            <a:ext cx="8699879" cy="5603757"/>
          </a:xfrm>
        </p:spPr>
      </p:pic>
    </p:spTree>
    <p:extLst>
      <p:ext uri="{BB962C8B-B14F-4D97-AF65-F5344CB8AC3E}">
        <p14:creationId xmlns:p14="http://schemas.microsoft.com/office/powerpoint/2010/main" val="2566113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6FF72-EA6E-462D-9C26-91FDCF6E3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55341"/>
          </a:xfrm>
        </p:spPr>
        <p:txBody>
          <a:bodyPr>
            <a:normAutofit/>
          </a:bodyPr>
          <a:lstStyle/>
          <a:p>
            <a:r>
              <a:rPr lang="en-US" b="1" i="1" dirty="0"/>
              <a:t>1. Addition and subtraction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A19BADC-9CC0-4D18-A384-5C4ABE4D72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21475" y="955342"/>
            <a:ext cx="9778621" cy="5206621"/>
          </a:xfrm>
        </p:spPr>
      </p:pic>
    </p:spTree>
    <p:extLst>
      <p:ext uri="{BB962C8B-B14F-4D97-AF65-F5344CB8AC3E}">
        <p14:creationId xmlns:p14="http://schemas.microsoft.com/office/powerpoint/2010/main" val="1782817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4DA0B-43AF-4456-83F0-BDF6FCA22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"/>
            <a:ext cx="10515600" cy="757450"/>
          </a:xfrm>
        </p:spPr>
        <p:txBody>
          <a:bodyPr/>
          <a:lstStyle/>
          <a:p>
            <a:r>
              <a:rPr lang="en-US" b="1" dirty="0"/>
              <a:t>2. Multiplication </a:t>
            </a:r>
            <a:endParaRPr lang="ar-IQ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E9EAAFA-F347-4DD7-BCB9-BB8F4801D0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3487" y="757452"/>
            <a:ext cx="8314491" cy="5419511"/>
          </a:xfrm>
        </p:spPr>
      </p:pic>
    </p:spTree>
    <p:extLst>
      <p:ext uri="{BB962C8B-B14F-4D97-AF65-F5344CB8AC3E}">
        <p14:creationId xmlns:p14="http://schemas.microsoft.com/office/powerpoint/2010/main" val="39358290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E0D7C-796C-44E9-A24F-625371249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4717"/>
            <a:ext cx="10515600" cy="880280"/>
          </a:xfrm>
        </p:spPr>
        <p:txBody>
          <a:bodyPr/>
          <a:lstStyle/>
          <a:p>
            <a:r>
              <a:rPr lang="en-US" b="1" dirty="0"/>
              <a:t>3. Division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AD2CFCF-F664-41D2-A35E-A9C65427DB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6066" y="1241946"/>
            <a:ext cx="8586881" cy="4935017"/>
          </a:xfrm>
        </p:spPr>
      </p:pic>
    </p:spTree>
    <p:extLst>
      <p:ext uri="{BB962C8B-B14F-4D97-AF65-F5344CB8AC3E}">
        <p14:creationId xmlns:p14="http://schemas.microsoft.com/office/powerpoint/2010/main" val="19465097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B7800-A916-455A-AC7B-7867BD96A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743802"/>
          </a:xfrm>
        </p:spPr>
        <p:txBody>
          <a:bodyPr/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0C7DAEC-1426-4D19-976E-943CD21EB6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2764" y="873457"/>
            <a:ext cx="9003924" cy="5433160"/>
          </a:xfrm>
        </p:spPr>
      </p:pic>
    </p:spTree>
    <p:extLst>
      <p:ext uri="{BB962C8B-B14F-4D97-AF65-F5344CB8AC3E}">
        <p14:creationId xmlns:p14="http://schemas.microsoft.com/office/powerpoint/2010/main" val="18847461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49600-0877-4079-BD2C-FAE4423E9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736978"/>
          </a:xfrm>
        </p:spPr>
        <p:txBody>
          <a:bodyPr/>
          <a:lstStyle/>
          <a:p>
            <a:r>
              <a:rPr lang="en-US" b="1" dirty="0"/>
              <a:t>4. Powers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46ABEEC-D3A1-4175-8D78-CE0052963E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9715" y="1044053"/>
            <a:ext cx="9389850" cy="4982784"/>
          </a:xfrm>
        </p:spPr>
      </p:pic>
    </p:spTree>
    <p:extLst>
      <p:ext uri="{BB962C8B-B14F-4D97-AF65-F5344CB8AC3E}">
        <p14:creationId xmlns:p14="http://schemas.microsoft.com/office/powerpoint/2010/main" val="7592935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E0D48-138C-4A88-B6A2-5E2EFD2D7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784745"/>
          </a:xfrm>
        </p:spPr>
        <p:txBody>
          <a:bodyPr/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2CA9693-CBB5-4878-A4B2-F072453604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4775" y="668064"/>
            <a:ext cx="9116309" cy="5521871"/>
          </a:xfrm>
        </p:spPr>
      </p:pic>
    </p:spTree>
    <p:extLst>
      <p:ext uri="{BB962C8B-B14F-4D97-AF65-F5344CB8AC3E}">
        <p14:creationId xmlns:p14="http://schemas.microsoft.com/office/powerpoint/2010/main" val="38718502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90EB8-78AD-4964-B479-AD66F6C31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prefixes</a:t>
            </a:r>
            <a:endParaRPr lang="ar-IQ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EA183DB-4940-485D-9C90-739CDB22B0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4998" y="627797"/>
            <a:ext cx="8579898" cy="5549166"/>
          </a:xfrm>
        </p:spPr>
      </p:pic>
    </p:spTree>
    <p:extLst>
      <p:ext uri="{BB962C8B-B14F-4D97-AF65-F5344CB8AC3E}">
        <p14:creationId xmlns:p14="http://schemas.microsoft.com/office/powerpoint/2010/main" val="24444302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7F64A-8819-4BE2-8B85-9393E5A51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70F557B-DEBA-42F9-A071-660549FB07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818865"/>
            <a:ext cx="9732843" cy="5364921"/>
          </a:xfrm>
        </p:spPr>
      </p:pic>
    </p:spTree>
    <p:extLst>
      <p:ext uri="{BB962C8B-B14F-4D97-AF65-F5344CB8AC3E}">
        <p14:creationId xmlns:p14="http://schemas.microsoft.com/office/powerpoint/2010/main" val="7944160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B5605-2213-4C20-9D7E-3A144521B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10690"/>
          </a:xfrm>
        </p:spPr>
        <p:txBody>
          <a:bodyPr>
            <a:normAutofit fontScale="90000"/>
          </a:bodyPr>
          <a:lstStyle/>
          <a:p>
            <a:r>
              <a:rPr lang="en-US" sz="4000" b="1" i="1" dirty="0"/>
              <a:t>CONVERSION BETWEEN LEVELS OF POWER OF TEN</a:t>
            </a:r>
            <a:endParaRPr lang="ar-IQ" sz="4000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97FBDDC-AC75-45FE-8F27-241AB052DA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6036" y="1057700"/>
            <a:ext cx="10657764" cy="5435173"/>
          </a:xfrm>
        </p:spPr>
      </p:pic>
    </p:spTree>
    <p:extLst>
      <p:ext uri="{BB962C8B-B14F-4D97-AF65-F5344CB8AC3E}">
        <p14:creationId xmlns:p14="http://schemas.microsoft.com/office/powerpoint/2010/main" val="29951085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FBC19-3B7A-4807-8AD2-D9C165890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28A1C2C-CB5D-40ED-9BAA-B000DF58A8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3802" y="559558"/>
            <a:ext cx="10609997" cy="5624230"/>
          </a:xfrm>
        </p:spPr>
      </p:pic>
    </p:spTree>
    <p:extLst>
      <p:ext uri="{BB962C8B-B14F-4D97-AF65-F5344CB8AC3E}">
        <p14:creationId xmlns:p14="http://schemas.microsoft.com/office/powerpoint/2010/main" val="31730976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1BFEB-9C03-7CE0-6E55-D56B1570F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65199"/>
          </a:xfrm>
        </p:spPr>
        <p:txBody>
          <a:bodyPr>
            <a:normAutofit fontScale="90000"/>
          </a:bodyPr>
          <a:lstStyle/>
          <a:p>
            <a:r>
              <a:rPr lang="en-US" b="0" i="0" dirty="0">
                <a:solidFill>
                  <a:srgbClr val="0099FF"/>
                </a:solidFill>
                <a:effectLst/>
                <a:latin typeface="Lato" panose="020F0502020204030203" pitchFamily="34" charset="0"/>
              </a:rPr>
              <a:t>Electrical symbols and abbreviations and units</a:t>
            </a:r>
            <a:endParaRPr lang="en-US" dirty="0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87FE6113-D7E9-CE69-F48C-2433860F4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0115" y="1012371"/>
            <a:ext cx="8477182" cy="5754233"/>
          </a:xfrm>
        </p:spPr>
      </p:pic>
    </p:spTree>
    <p:extLst>
      <p:ext uri="{BB962C8B-B14F-4D97-AF65-F5344CB8AC3E}">
        <p14:creationId xmlns:p14="http://schemas.microsoft.com/office/powerpoint/2010/main" val="20954986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E1337-20BA-B4E5-CD1F-1C397A1BE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50685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Electric Circuit and its elements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AB90E4-5F02-6529-A8EA-09B6A5304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08743"/>
            <a:ext cx="10515600" cy="5168220"/>
          </a:xfrm>
        </p:spPr>
        <p:txBody>
          <a:bodyPr>
            <a:normAutofit fontScale="92500"/>
          </a:bodyPr>
          <a:lstStyle/>
          <a:p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A circuit is an interconnection of elements. Based on their capability to generate energy these elements are classified into active or passive elements.</a:t>
            </a:r>
          </a:p>
          <a:p>
            <a:endParaRPr lang="en-US" b="1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 Electric circuits are made up of three circuit components. These are </a:t>
            </a:r>
            <a:r>
              <a:rPr lang="en-US" b="1" i="0" u="sng" dirty="0">
                <a:effectLst/>
                <a:latin typeface="Nunito" pitchFamily="2" charset="0"/>
                <a:hlinkClick r:id="rId2"/>
              </a:rPr>
              <a:t>resistance</a:t>
            </a:r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,</a:t>
            </a:r>
            <a:r>
              <a:rPr lang="en-US" b="1" i="0" u="sng" dirty="0">
                <a:effectLst/>
                <a:latin typeface="Nunito" pitchFamily="2" charset="0"/>
                <a:hlinkClick r:id="rId3"/>
              </a:rPr>
              <a:t> inductance</a:t>
            </a:r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, and </a:t>
            </a:r>
            <a:r>
              <a:rPr lang="en-US" b="1" i="0" u="sng" dirty="0">
                <a:effectLst/>
                <a:latin typeface="Nunito" pitchFamily="2" charset="0"/>
                <a:hlinkClick r:id="rId4"/>
              </a:rPr>
              <a:t>capacitance</a:t>
            </a:r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. </a:t>
            </a:r>
          </a:p>
          <a:p>
            <a:endParaRPr lang="en-US" b="1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These are called </a:t>
            </a:r>
            <a:r>
              <a:rPr lang="en-US" b="1" i="0" dirty="0">
                <a:solidFill>
                  <a:srgbClr val="FF0000"/>
                </a:solidFill>
                <a:effectLst/>
                <a:latin typeface="Nunito" pitchFamily="2" charset="0"/>
              </a:rPr>
              <a:t>passive circuit elements</a:t>
            </a:r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 and they do not transfer electrical energy.</a:t>
            </a:r>
          </a:p>
          <a:p>
            <a:pPr marL="0" indent="0">
              <a:buNone/>
            </a:pPr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</a:p>
          <a:p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On the other hand, there are </a:t>
            </a:r>
            <a:r>
              <a:rPr lang="en-US" b="1" i="0" dirty="0">
                <a:solidFill>
                  <a:srgbClr val="FF0000"/>
                </a:solidFill>
                <a:effectLst/>
                <a:latin typeface="Nunito" pitchFamily="2" charset="0"/>
              </a:rPr>
              <a:t>active elements </a:t>
            </a:r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like voltage and current sources which transfer electrical energy to the circuits</a:t>
            </a:r>
            <a:r>
              <a:rPr lang="en-US" b="0" i="0" dirty="0">
                <a:solidFill>
                  <a:srgbClr val="273239"/>
                </a:solidFill>
                <a:effectLst/>
                <a:latin typeface="Nunito" pitchFamily="2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0789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39677-5ADE-25C6-7774-9C84F9748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783770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Active Elements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BEFFA-ED52-5F86-DD6D-3A93D0FA32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86971"/>
            <a:ext cx="10515600" cy="5689600"/>
          </a:xfrm>
        </p:spPr>
        <p:txBody>
          <a:bodyPr/>
          <a:lstStyle/>
          <a:p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The term “active element” refers to an independent source that can continually produce or absorb energy. They are Voltage source and current source </a:t>
            </a:r>
          </a:p>
          <a:p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An independent voltage source is shown as,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5ECE9A-5813-C3C2-0F81-C8203734B4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900" y="2837543"/>
            <a:ext cx="6934200" cy="393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1007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86D99-7846-0283-BFB6-6C7D2CD35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21656"/>
          </a:xfrm>
        </p:spPr>
        <p:txBody>
          <a:bodyPr/>
          <a:lstStyle/>
          <a:p>
            <a:r>
              <a:rPr lang="en-US" b="1" i="1" dirty="0"/>
              <a:t>continue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E370EA2-46C7-B34E-C7FF-DBC429773D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8768" y="1052513"/>
            <a:ext cx="8114463" cy="5124450"/>
          </a:xfrm>
        </p:spPr>
      </p:pic>
    </p:spTree>
    <p:extLst>
      <p:ext uri="{BB962C8B-B14F-4D97-AF65-F5344CB8AC3E}">
        <p14:creationId xmlns:p14="http://schemas.microsoft.com/office/powerpoint/2010/main" val="25868828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B1BD9-702B-B797-4B02-AB24ED08D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Passive Elements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17B0E5-E807-0F9A-671D-A9D1B12960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69256"/>
            <a:ext cx="10515600" cy="5783943"/>
          </a:xfrm>
        </p:spPr>
        <p:txBody>
          <a:bodyPr/>
          <a:lstStyle/>
          <a:p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Elements like resistance, inductance, and capacitance are called passive elements.</a:t>
            </a:r>
          </a:p>
          <a:p>
            <a:r>
              <a:rPr lang="en-US" b="1" dirty="0">
                <a:solidFill>
                  <a:srgbClr val="FF0000"/>
                </a:solidFill>
              </a:rPr>
              <a:t>1. Resistance </a:t>
            </a:r>
            <a:r>
              <a:rPr lang="en-US" b="1" dirty="0"/>
              <a:t>:</a:t>
            </a:r>
          </a:p>
          <a:p>
            <a:r>
              <a:rPr lang="en-US" b="1" dirty="0"/>
              <a:t>Resistance is defined as the property of a substance that opposes the flow of charge or electricity through it. Conductors offer very little resistance and hence readily allow electricity to flow through them, whereas insulating materials offer such a high resistance that they allow practically no electricity to flow through them. The practical unit of resistance is the ohm (Ω). The resistance of a conductor will be 1Ω when it allows 1A current to flow through it on the application of 1V across its terminals.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FF386E-9072-3D04-5504-411CD168B0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3200" y="5079998"/>
            <a:ext cx="3889828" cy="147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6948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3286F-97C5-2415-A6D1-75D19766A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798285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Ohm’s Law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342272-BF2B-25A5-50BF-A7D70101E7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3086"/>
            <a:ext cx="10515600" cy="5073877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Ohm’s law states that the voltage across a resistor equals the product of the current flowing through it and the resistance of the resistor. It may be expressed mathematically as</a:t>
            </a:r>
          </a:p>
          <a:p>
            <a:endParaRPr lang="en-US" b="1" dirty="0"/>
          </a:p>
          <a:p>
            <a:r>
              <a:rPr lang="en-US" b="1" dirty="0"/>
              <a:t>  V = IR</a:t>
            </a:r>
          </a:p>
          <a:p>
            <a:r>
              <a:rPr lang="en-US" b="1" dirty="0"/>
              <a:t>⇒ I = V/R</a:t>
            </a:r>
          </a:p>
          <a:p>
            <a:r>
              <a:rPr lang="en-US" b="1" dirty="0"/>
              <a:t>The resistance offered by a conducting material varies as follows:</a:t>
            </a:r>
          </a:p>
          <a:p>
            <a:endParaRPr lang="en-US" b="1" dirty="0"/>
          </a:p>
          <a:p>
            <a:r>
              <a:rPr lang="en-US" b="1" dirty="0"/>
              <a:t>It is directly proportional to its length.</a:t>
            </a:r>
          </a:p>
          <a:p>
            <a:r>
              <a:rPr lang="en-US" b="1" dirty="0"/>
              <a:t>It is inversely proportional to the conductor’s cross-sectional area.</a:t>
            </a:r>
          </a:p>
          <a:p>
            <a:r>
              <a:rPr lang="en-US" b="1" dirty="0"/>
              <a:t>It depends on the nature of the material.</a:t>
            </a:r>
          </a:p>
          <a:p>
            <a:r>
              <a:rPr lang="en-US" b="1" dirty="0"/>
              <a:t>It is also affected by the conductor’s temperature.</a:t>
            </a:r>
          </a:p>
        </p:txBody>
      </p:sp>
    </p:spTree>
    <p:extLst>
      <p:ext uri="{BB962C8B-B14F-4D97-AF65-F5344CB8AC3E}">
        <p14:creationId xmlns:p14="http://schemas.microsoft.com/office/powerpoint/2010/main" val="42185624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5FB78-0D32-BEB3-2966-2D28A4DAD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95828"/>
          </a:xfrm>
        </p:spPr>
        <p:txBody>
          <a:bodyPr/>
          <a:lstStyle/>
          <a:p>
            <a:r>
              <a:rPr lang="en-US" b="1" i="1" dirty="0"/>
              <a:t>continue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96B6E-7E84-D7D4-ACE0-8797844CB3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2913"/>
            <a:ext cx="10515600" cy="4994049"/>
          </a:xfrm>
        </p:spPr>
        <p:txBody>
          <a:bodyPr/>
          <a:lstStyle/>
          <a:p>
            <a:r>
              <a:rPr lang="en-US" b="1" dirty="0"/>
              <a:t>Thus, the resistance R offered by the conductor is given by,</a:t>
            </a:r>
          </a:p>
          <a:p>
            <a:endParaRPr lang="en-US" b="1" dirty="0"/>
          </a:p>
          <a:p>
            <a:r>
              <a:rPr lang="en-US" b="1" dirty="0"/>
              <a:t>R = ρ l/A</a:t>
            </a:r>
          </a:p>
          <a:p>
            <a:r>
              <a:rPr lang="en-US" b="1" dirty="0"/>
              <a:t>where l is the length of the conductor, A is the cross-sectional area and ρ is a constant of the material, generally known as the specific resistance or resistivity of the material. </a:t>
            </a:r>
          </a:p>
          <a:p>
            <a:r>
              <a:rPr lang="en-US" b="1" dirty="0"/>
              <a:t>The resistivity of a material depends on its nature and the temperature of the conductor, but not on its shape and size.</a:t>
            </a:r>
          </a:p>
        </p:txBody>
      </p:sp>
    </p:spTree>
    <p:extLst>
      <p:ext uri="{BB962C8B-B14F-4D97-AF65-F5344CB8AC3E}">
        <p14:creationId xmlns:p14="http://schemas.microsoft.com/office/powerpoint/2010/main" val="15731240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C19E6-D28C-89DF-4FA1-09D51BE57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20056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2. Inductance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0D8F5-33C1-D9B3-C491-B4847F2E83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20057"/>
            <a:ext cx="10515600" cy="5229338"/>
          </a:xfrm>
        </p:spPr>
        <p:txBody>
          <a:bodyPr/>
          <a:lstStyle/>
          <a:p>
            <a:r>
              <a:rPr lang="en-US" b="1" dirty="0"/>
              <a:t>Inductance is the storage element that can store and deliver energy but its energy-handling capacity is limited.</a:t>
            </a:r>
          </a:p>
          <a:p>
            <a:r>
              <a:rPr lang="en-US" b="1" dirty="0"/>
              <a:t>Inductor stores energy in the form of magnetic field. When a conductor is wound like a spring, then it is said to be a coil. The coil will exhibit ideally inductance(L) and practically some leakage resistance (R), which is modeled in series with the inductance. Henry is the practical unit of inductance (H).</a:t>
            </a:r>
          </a:p>
          <a:p>
            <a:r>
              <a:rPr lang="en-US" b="1" dirty="0"/>
              <a:t>An inductor is a practical inductance.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9ED6B9-DEBB-6ADC-E490-C2F1FCD17F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7025" y="4241573"/>
            <a:ext cx="4019550" cy="2260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1884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7BB91-13A9-6007-3C9E-BDB1C5862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07142"/>
          </a:xfrm>
        </p:spPr>
        <p:txBody>
          <a:bodyPr/>
          <a:lstStyle/>
          <a:p>
            <a:r>
              <a:rPr lang="en-US" b="1" i="1" dirty="0"/>
              <a:t>Continue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68844C-2E88-446E-66EB-13291C4BF2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16000"/>
            <a:ext cx="10515600" cy="5160963"/>
          </a:xfrm>
        </p:spPr>
        <p:txBody>
          <a:bodyPr/>
          <a:lstStyle/>
          <a:p>
            <a:pPr algn="just" fontAlgn="base"/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The inductance of an inductor or a coil depends on the following factors :</a:t>
            </a:r>
          </a:p>
          <a:p>
            <a:pPr algn="just" fontAlgn="base">
              <a:buFont typeface="+mj-lt"/>
              <a:buAutoNum type="arabicPeriod"/>
            </a:pPr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It is directly proportional to the permeability of the magnetic material over which the coil is wound.</a:t>
            </a:r>
          </a:p>
          <a:p>
            <a:pPr algn="just" fontAlgn="base">
              <a:buFont typeface="+mj-lt"/>
              <a:buAutoNum type="arabicPeriod"/>
            </a:pPr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It is directly proportional to the coil’s cross-sectional area.</a:t>
            </a:r>
          </a:p>
          <a:p>
            <a:pPr algn="just" fontAlgn="base">
              <a:buFont typeface="+mj-lt"/>
              <a:buAutoNum type="arabicPeriod"/>
            </a:pPr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It is inversely proportional to the coil’s length.</a:t>
            </a:r>
          </a:p>
          <a:p>
            <a:pPr algn="just" fontAlgn="base">
              <a:buFont typeface="+mj-lt"/>
              <a:buAutoNum type="arabicPeriod"/>
            </a:pPr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It is directly proportional to the square of the number of the coil.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8869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8E492-7C0C-6B3D-A0C4-E67061B85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3-Capacitance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4D6F3B-90FE-A407-7463-96682D3FDB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81037"/>
            <a:ext cx="10515600" cy="5944734"/>
          </a:xfrm>
        </p:spPr>
        <p:txBody>
          <a:bodyPr>
            <a:normAutofit/>
          </a:bodyPr>
          <a:lstStyle/>
          <a:p>
            <a:pPr algn="just" fontAlgn="base"/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A Capacitor is a Passive element that stores energy in the form of electric field. It is a practical element that   have the property of capacitance.</a:t>
            </a:r>
          </a:p>
          <a:p>
            <a:pPr algn="just" fontAlgn="base"/>
            <a:r>
              <a:rPr lang="en-US" b="1" i="0" dirty="0">
                <a:solidFill>
                  <a:srgbClr val="273239"/>
                </a:solidFill>
                <a:effectLst/>
                <a:latin typeface="Nunito" pitchFamily="2" charset="0"/>
              </a:rPr>
              <a:t>Farad is the unit of capacitance (F). A capacitor typically consists of two conducting plates that are separated by a dielectric material. The capacitor holds a positive charge when a positive voltage is placed across it. The capacitor also stores a negative charge when a negative voltage is placed across it. Capacitor only allows A.C current to pass through them and stops D.C Current. That’s why Capacitor is used to filter non-A.C Component of current.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9E93B4-2FE1-6700-2885-B6A4BB35FB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293" y="4906736"/>
            <a:ext cx="2671536" cy="1443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2182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95985-4863-70AD-4E81-9C723249E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r>
              <a:rPr lang="en-US" b="1" i="1" dirty="0"/>
              <a:t>continue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F3F4E-F6AB-1EAB-372C-06FC95798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36171"/>
            <a:ext cx="10515600" cy="5240792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/>
              <a:t>As a result, the quantity of charge stored in the capacitor is proportional to the applied voltage V across it, and the relationship is linear. It may be expressed mathematically as</a:t>
            </a:r>
          </a:p>
          <a:p>
            <a:endParaRPr lang="en-US" b="1" dirty="0"/>
          </a:p>
          <a:p>
            <a:r>
              <a:rPr lang="en-US" b="1"/>
              <a:t>    </a:t>
            </a:r>
            <a:r>
              <a:rPr lang="en-US" b="1" dirty="0"/>
              <a:t>Q ∝ V</a:t>
            </a:r>
          </a:p>
          <a:p>
            <a:r>
              <a:rPr lang="en-US" b="1" dirty="0"/>
              <a:t>⇒ Q = CV</a:t>
            </a:r>
          </a:p>
          <a:p>
            <a:endParaRPr lang="en-US" b="1" dirty="0"/>
          </a:p>
          <a:p>
            <a:r>
              <a:rPr lang="en-US" b="1" dirty="0"/>
              <a:t>where C = the conductor's capacitance</a:t>
            </a:r>
          </a:p>
          <a:p>
            <a:r>
              <a:rPr lang="en-US" b="1" dirty="0"/>
              <a:t>      Q = the charge held in a capacitor.</a:t>
            </a:r>
          </a:p>
          <a:p>
            <a:r>
              <a:rPr lang="en-US" b="1" dirty="0"/>
              <a:t>The capacitance of a capacitor is determined by the following factors:</a:t>
            </a:r>
          </a:p>
          <a:p>
            <a:endParaRPr lang="en-US" b="1" dirty="0"/>
          </a:p>
          <a:p>
            <a:r>
              <a:rPr lang="en-US" b="1" dirty="0"/>
              <a:t>It is directly proportional to the surface area of the plate.</a:t>
            </a:r>
          </a:p>
          <a:p>
            <a:r>
              <a:rPr lang="en-US" b="1" dirty="0"/>
              <a:t>The distance between the two plates is inversely proportional to it.</a:t>
            </a:r>
          </a:p>
          <a:p>
            <a:r>
              <a:rPr lang="en-US" b="1" dirty="0"/>
              <a:t>It is proportional to the medium’s permittivity between the two plates.</a:t>
            </a:r>
          </a:p>
          <a:p>
            <a:r>
              <a:rPr lang="en-US" b="1" dirty="0"/>
              <a:t>It is directly proportional to the permittivity of the medium between the two plates.</a:t>
            </a:r>
          </a:p>
        </p:txBody>
      </p:sp>
    </p:spTree>
    <p:extLst>
      <p:ext uri="{BB962C8B-B14F-4D97-AF65-F5344CB8AC3E}">
        <p14:creationId xmlns:p14="http://schemas.microsoft.com/office/powerpoint/2010/main" val="5025252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865</Words>
  <Application>Microsoft Office PowerPoint</Application>
  <PresentationFormat>Widescreen</PresentationFormat>
  <Paragraphs>81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Lato</vt:lpstr>
      <vt:lpstr>Nunito</vt:lpstr>
      <vt:lpstr>Office Theme</vt:lpstr>
      <vt:lpstr>Lecture - 1</vt:lpstr>
      <vt:lpstr>Introduction </vt:lpstr>
      <vt:lpstr>Units of measurement</vt:lpstr>
      <vt:lpstr>System of units</vt:lpstr>
      <vt:lpstr>PowerPoint Presentation</vt:lpstr>
      <vt:lpstr>Power of ten</vt:lpstr>
      <vt:lpstr>Powers of ten</vt:lpstr>
      <vt:lpstr>continue</vt:lpstr>
      <vt:lpstr>continue</vt:lpstr>
      <vt:lpstr>Addition and subtraction</vt:lpstr>
      <vt:lpstr>1. Addition and subtraction</vt:lpstr>
      <vt:lpstr>2. Multiplication </vt:lpstr>
      <vt:lpstr>3. Division </vt:lpstr>
      <vt:lpstr>continue</vt:lpstr>
      <vt:lpstr>4. Powers </vt:lpstr>
      <vt:lpstr>continue</vt:lpstr>
      <vt:lpstr>prefixes</vt:lpstr>
      <vt:lpstr>continue</vt:lpstr>
      <vt:lpstr>CONVERSION BETWEEN LEVELS OF POWER OF TEN</vt:lpstr>
      <vt:lpstr>continue</vt:lpstr>
      <vt:lpstr>Electrical symbols and abbreviations and units</vt:lpstr>
      <vt:lpstr>Electric Circuit and its elements</vt:lpstr>
      <vt:lpstr>Active Elements</vt:lpstr>
      <vt:lpstr>continue</vt:lpstr>
      <vt:lpstr>Passive Elements</vt:lpstr>
      <vt:lpstr>Ohm’s Law</vt:lpstr>
      <vt:lpstr>continue</vt:lpstr>
      <vt:lpstr>2. Inductance</vt:lpstr>
      <vt:lpstr>Continue</vt:lpstr>
      <vt:lpstr>3-Capacitance</vt:lpstr>
      <vt:lpstr>continue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- 1</dc:title>
  <dc:creator>windows 11</dc:creator>
  <cp:lastModifiedBy>windows 11</cp:lastModifiedBy>
  <cp:revision>2</cp:revision>
  <dcterms:created xsi:type="dcterms:W3CDTF">2023-11-10T18:07:49Z</dcterms:created>
  <dcterms:modified xsi:type="dcterms:W3CDTF">2023-12-04T08:17:52Z</dcterms:modified>
</cp:coreProperties>
</file>