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4" r:id="rId4"/>
    <p:sldId id="257" r:id="rId5"/>
    <p:sldId id="258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ar-IQ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2" autoAdjust="0"/>
    <p:restoredTop sz="94660"/>
  </p:normalViewPr>
  <p:slideViewPr>
    <p:cSldViewPr snapToGrid="0">
      <p:cViewPr>
        <p:scale>
          <a:sx n="80" d="100"/>
          <a:sy n="80" d="100"/>
        </p:scale>
        <p:origin x="-106" y="-13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22A3B-202F-4BB7-863A-EBD0C9F2EA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0AE5A9-EE5F-40B2-9355-FB41FEBDF6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7E134A-3F17-45F0-ACAF-334C14AF4B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E64917-A1A0-4D1F-95F5-C8D3B4710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FDE49A-9B2E-4F70-9F4B-50EDE3599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91834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984D8-4612-46F6-872F-59C314F96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E02035-3FFD-4402-94D4-1D5C4C8C7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67FF96-E59A-450A-8BD0-9CBE94B73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E09E0-4478-460F-9A6C-E1899C221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7FCD7D-9F9C-4C09-B153-FFB407420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885014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1E7B9-607F-4E8E-AA63-B2D3A2137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98D04-D726-4611-9C4C-B5F49F4602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0809F2-B101-46FB-A645-AC161440F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B80E0D-889F-40F5-BA58-362FBDB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F305CA-4C72-48B7-86B1-F608967A2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11020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44CB06-E39C-4386-BC39-0329BB183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639D2B-C86B-4CCC-929B-7C45C99AEA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33DD2B-788A-4CB5-8DEB-BBB1A2F92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1F5FA8-43A1-46BD-90C9-1B5A13A5A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C9EA16-CBC7-402F-9999-34A9BCCBB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134D9B-32E0-4DA5-96CF-E589A21DF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655826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CA19D-F715-4F73-AF60-8D29E34D6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F158EB-B672-47D4-9194-FC17F0C5F6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5F3703-38D7-404B-AF72-73F6CC4575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10AD-5D74-4CE8-841C-29E5882388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89ECA7-C8E0-437B-9630-4191EF85CB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D8E0D8-B4F5-4AAB-808F-AB1720AC1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10283-78B7-4019-87A8-AF021FB7C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C48F1D-C97A-4789-BD73-AA34EF026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4186994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CD7481-EA55-49E0-BD8F-250C18054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EA1B78-4CEF-4A1D-8760-4A90BBD4C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60E6D3-5262-4782-A34E-7DFF46A8B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A2AD93-6AEE-4554-BCC5-59718170D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328381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62FE54-F566-413C-8160-0CCB0FF13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CE6198-AB00-4AB5-90F5-83C2DF6ED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A2A929-41D7-4C01-BA5C-158FB47CB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241209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BFA71-C72E-43CF-B439-41669C95B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C667D-4889-4622-AF25-CCABD546A2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D546FC-648C-4E3D-A59D-B19CAE9583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D96A6C-62D9-484E-B4F1-8327AD54B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39724A-36B3-4DD8-9F5D-998393F75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F780CF-ACAF-4E0D-8AE9-7DCD4717C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103458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AD688-6B1B-441A-9217-0A74CEE39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EE169E-4652-4773-A647-02B2D82874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IQ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274DB-9A16-4A22-9089-E0E9EFE8A8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001454-1B78-4E07-8006-38BD54784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57AF9C-3269-480C-8BEC-CC7D5AD26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8CBA8-6B97-439D-AD29-A5B852B4B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493922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8E910-C3B3-44D2-824D-60F7038B8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9B4DFE-E148-494D-937E-75C828B3D0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65689-3EE9-475F-8D77-FCCA59257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C79DF-E9F0-4F09-9639-1D52E6F86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D2EC3-3747-4B42-A448-EA0C0206C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3296764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19C640-2B7A-4F31-95DE-9F6EAB5F47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359F4A-DE89-4DA1-9DDE-BAEECE8E79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D4C1A7-598A-4EE3-93F7-BA60E4EC0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E8BC3E-6501-4DA4-BF37-D0392F499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7B6E84-BFE1-47A8-82EC-93083C525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517250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3E7E02-871D-4752-8529-22938D1B9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IQ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52EC8B-56CE-427E-BAF9-52CD758AEC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IQ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8CEEDB-F907-4B9D-A569-91BB386681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1F00B-1668-4A6C-B3B0-90B990CA3FBC}" type="datetimeFigureOut">
              <a:rPr lang="ar-IQ" smtClean="0"/>
              <a:t>10/08/1443</a:t>
            </a:fld>
            <a:endParaRPr lang="ar-IQ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F384A9-F8B5-40E3-8E72-EE24FF83F6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IQ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1DEB7-6DB8-4262-9935-5A8A8C1248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D0307-CD80-4644-AE29-B264F9C4629A}" type="slidenum">
              <a:rPr lang="ar-IQ" smtClean="0"/>
              <a:t>‹#›</a:t>
            </a:fld>
            <a:endParaRPr lang="ar-IQ"/>
          </a:p>
        </p:txBody>
      </p:sp>
    </p:spTree>
    <p:extLst>
      <p:ext uri="{BB962C8B-B14F-4D97-AF65-F5344CB8AC3E}">
        <p14:creationId xmlns:p14="http://schemas.microsoft.com/office/powerpoint/2010/main" val="2770983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IQ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A2CA0-B906-4D62-9E0E-A4A1E9F4DF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MEHODS OF ANALSIS</a:t>
            </a:r>
            <a:endParaRPr lang="ar-IQ" b="1" dirty="0">
              <a:solidFill>
                <a:srgbClr val="FF0000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2DBA67-E2CA-440B-9329-3C7BA376451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6000" b="1" dirty="0"/>
              <a:t>NODEL</a:t>
            </a:r>
            <a:endParaRPr lang="ar-IQ" sz="6000" b="1" dirty="0"/>
          </a:p>
        </p:txBody>
      </p:sp>
    </p:spTree>
    <p:extLst>
      <p:ext uri="{BB962C8B-B14F-4D97-AF65-F5344CB8AC3E}">
        <p14:creationId xmlns:p14="http://schemas.microsoft.com/office/powerpoint/2010/main" val="3010262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421BE-DC91-4E28-861B-199007771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783770"/>
          </a:xfrm>
        </p:spPr>
        <p:txBody>
          <a:bodyPr/>
          <a:lstStyle/>
          <a:p>
            <a:r>
              <a:rPr lang="en-US" b="1" u="sng" dirty="0">
                <a:solidFill>
                  <a:srgbClr val="FF0000"/>
                </a:solidFill>
              </a:rPr>
              <a:t>Nodal analysis</a:t>
            </a:r>
            <a:endParaRPr lang="ar-IQ" b="1" u="sng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CF101-1386-438B-8BF7-AC5E84CBD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56343"/>
            <a:ext cx="10515600" cy="5320620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The methods introduced thus far have all been to find the currents of the network</a:t>
            </a:r>
          </a:p>
          <a:p>
            <a:r>
              <a:rPr lang="en-US" b="1" dirty="0"/>
              <a:t>We now turn our attention to nodal analysis—a method that provides the </a:t>
            </a:r>
            <a:r>
              <a:rPr lang="en-US" b="1" dirty="0">
                <a:solidFill>
                  <a:srgbClr val="FF0000"/>
                </a:solidFill>
              </a:rPr>
              <a:t>nodal voltages </a:t>
            </a:r>
            <a:r>
              <a:rPr lang="en-US" b="1" dirty="0"/>
              <a:t>of a network</a:t>
            </a:r>
          </a:p>
          <a:p>
            <a:r>
              <a:rPr lang="en-US" b="1" dirty="0"/>
              <a:t>The method is developed through the use of </a:t>
            </a:r>
            <a:r>
              <a:rPr lang="en-US" b="1" dirty="0">
                <a:solidFill>
                  <a:srgbClr val="FF0000"/>
                </a:solidFill>
              </a:rPr>
              <a:t>Kirchhoff’s current law </a:t>
            </a:r>
            <a:r>
              <a:rPr lang="en-US" b="1" dirty="0"/>
              <a:t>in much the same manner as Kirchhoff’s voltage law was used to develop the mesh analysis approach</a:t>
            </a:r>
          </a:p>
          <a:p>
            <a:r>
              <a:rPr lang="en-US" b="1" dirty="0"/>
              <a:t>It is a good practice to select a reference node with zero reference voltage.</a:t>
            </a:r>
          </a:p>
          <a:p>
            <a:r>
              <a:rPr lang="en-US" b="1" dirty="0"/>
              <a:t>All the other voltage levels are then found with respect to this reference level</a:t>
            </a:r>
          </a:p>
          <a:p>
            <a:r>
              <a:rPr lang="en-US" b="1" dirty="0"/>
              <a:t>the number of equations required to solve for all the nodal voltages of a network is 1 less than the total number of independent nodes.</a:t>
            </a:r>
            <a:endParaRPr lang="ar-IQ" b="1" dirty="0"/>
          </a:p>
        </p:txBody>
      </p:sp>
    </p:spTree>
    <p:extLst>
      <p:ext uri="{BB962C8B-B14F-4D97-AF65-F5344CB8AC3E}">
        <p14:creationId xmlns:p14="http://schemas.microsoft.com/office/powerpoint/2010/main" val="1070489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0145B-64DC-496B-84E1-76E68FAED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74056"/>
          </a:xfrm>
        </p:spPr>
        <p:txBody>
          <a:bodyPr/>
          <a:lstStyle/>
          <a:p>
            <a:r>
              <a:rPr lang="en-US" b="1" u="sng" dirty="0">
                <a:solidFill>
                  <a:srgbClr val="FF0000"/>
                </a:solidFill>
              </a:rPr>
              <a:t>PROCEDURE</a:t>
            </a:r>
            <a:endParaRPr lang="ar-IQ" b="1" u="sng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2B0493-C7CD-4DC2-BF0D-70FCCFEC35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93372" y="1371600"/>
            <a:ext cx="8305170" cy="4957763"/>
          </a:xfrm>
        </p:spPr>
      </p:pic>
    </p:spTree>
    <p:extLst>
      <p:ext uri="{BB962C8B-B14F-4D97-AF65-F5344CB8AC3E}">
        <p14:creationId xmlns:p14="http://schemas.microsoft.com/office/powerpoint/2010/main" val="3345887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38D88-8560-4D8A-822B-5C6998DC3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15999"/>
          </a:xfrm>
        </p:spPr>
        <p:txBody>
          <a:bodyPr/>
          <a:lstStyle/>
          <a:p>
            <a:r>
              <a:rPr lang="en-US" b="1" dirty="0"/>
              <a:t>EXAMPLE</a:t>
            </a:r>
            <a:endParaRPr lang="ar-IQ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F9ECBB-836C-44AC-8578-5D19EFF959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IQ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43BC58-7A8C-4AFD-83B1-382E3CB0E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655" y="1690688"/>
            <a:ext cx="10086975" cy="521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479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A6547-5E6A-412C-BE71-EDA788A85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C780146-7635-4C06-84C9-8862F3888A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94971" y="898586"/>
            <a:ext cx="8130535" cy="5298849"/>
          </a:xfrm>
        </p:spPr>
      </p:pic>
    </p:spTree>
    <p:extLst>
      <p:ext uri="{BB962C8B-B14F-4D97-AF65-F5344CB8AC3E}">
        <p14:creationId xmlns:p14="http://schemas.microsoft.com/office/powerpoint/2010/main" val="5453450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4E956-6E74-40C3-8403-ED6F96F09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937"/>
            <a:ext cx="10515600" cy="627063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>Continue 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2BC5F45-5508-4C53-9860-518FD045B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1371" y="1168400"/>
            <a:ext cx="10131789" cy="5008563"/>
          </a:xfrm>
        </p:spPr>
      </p:pic>
    </p:spTree>
    <p:extLst>
      <p:ext uri="{BB962C8B-B14F-4D97-AF65-F5344CB8AC3E}">
        <p14:creationId xmlns:p14="http://schemas.microsoft.com/office/powerpoint/2010/main" val="1919744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D6B58-8668-4770-A7B7-D10C5E17A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01485"/>
          </a:xfrm>
        </p:spPr>
        <p:txBody>
          <a:bodyPr/>
          <a:lstStyle/>
          <a:p>
            <a:r>
              <a:rPr lang="en-US" b="1" i="1" dirty="0"/>
              <a:t>continue</a:t>
            </a:r>
            <a:endParaRPr lang="ar-IQ" b="1" i="1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7C5666-59BC-474E-A974-97A6A6D2B7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6457" y="1233714"/>
            <a:ext cx="8864721" cy="5095649"/>
          </a:xfrm>
        </p:spPr>
      </p:pic>
    </p:spTree>
    <p:extLst>
      <p:ext uri="{BB962C8B-B14F-4D97-AF65-F5344CB8AC3E}">
        <p14:creationId xmlns:p14="http://schemas.microsoft.com/office/powerpoint/2010/main" val="3730410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7866-11D3-47FE-98E9-DC7DC027C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1036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Conclusion</a:t>
            </a:r>
            <a:r>
              <a:rPr lang="en-US" dirty="0"/>
              <a:t> </a:t>
            </a:r>
            <a:endParaRPr lang="ar-IQ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7417851-D9C7-4335-9474-A49E4C148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2457" y="943429"/>
            <a:ext cx="8990502" cy="5233534"/>
          </a:xfrm>
        </p:spPr>
      </p:pic>
    </p:spTree>
    <p:extLst>
      <p:ext uri="{BB962C8B-B14F-4D97-AF65-F5344CB8AC3E}">
        <p14:creationId xmlns:p14="http://schemas.microsoft.com/office/powerpoint/2010/main" val="3921547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129</Words>
  <Application>Microsoft Office PowerPoint</Application>
  <PresentationFormat>Widescreen</PresentationFormat>
  <Paragraphs>15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MEHODS OF ANALSIS</vt:lpstr>
      <vt:lpstr>Nodal analysis</vt:lpstr>
      <vt:lpstr>PROCEDURE</vt:lpstr>
      <vt:lpstr>EXAMPLE</vt:lpstr>
      <vt:lpstr>CONTINUE</vt:lpstr>
      <vt:lpstr>Continue </vt:lpstr>
      <vt:lpstr>continue</vt:lpstr>
      <vt:lpstr>Conclusion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MEHODS OF ANALSIS</dc:title>
  <dc:creator>zaid alkarawi</dc:creator>
  <cp:lastModifiedBy>zaid alkarawi</cp:lastModifiedBy>
  <cp:revision>3</cp:revision>
  <dcterms:created xsi:type="dcterms:W3CDTF">2022-01-14T21:31:56Z</dcterms:created>
  <dcterms:modified xsi:type="dcterms:W3CDTF">2022-03-13T06:01:47Z</dcterms:modified>
</cp:coreProperties>
</file>