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8"/>
  </p:notesMasterIdLst>
  <p:sldIdLst>
    <p:sldId id="270" r:id="rId2"/>
    <p:sldId id="271" r:id="rId3"/>
    <p:sldId id="312" r:id="rId4"/>
    <p:sldId id="313" r:id="rId5"/>
    <p:sldId id="314" r:id="rId6"/>
    <p:sldId id="316" r:id="rId7"/>
  </p:sldIdLst>
  <p:sldSz cx="9144000" cy="5143500" type="screen16x9"/>
  <p:notesSz cx="5143500" cy="9144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نمط متوسط 2 - تميي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94" autoAdjust="0"/>
    <p:restoredTop sz="94613"/>
  </p:normalViewPr>
  <p:slideViewPr>
    <p:cSldViewPr snapToGrid="0" snapToObjects="1">
      <p:cViewPr>
        <p:scale>
          <a:sx n="80" d="100"/>
          <a:sy n="80" d="100"/>
        </p:scale>
        <p:origin x="-1098" y="-23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رأس 1"/>
          <p:cNvSpPr>
            <a:spLocks noGrp="1"/>
          </p:cNvSpPr>
          <p:nvPr>
            <p:ph type="hdr" sz="quarter"/>
          </p:nvPr>
        </p:nvSpPr>
        <p:spPr>
          <a:xfrm>
            <a:off x="2914650" y="0"/>
            <a:ext cx="222885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ar-IQ"/>
          </a:p>
        </p:txBody>
      </p:sp>
      <p:sp>
        <p:nvSpPr>
          <p:cNvPr id="3" name="عنصر نائب للتاريخ 2"/>
          <p:cNvSpPr>
            <a:spLocks noGrp="1"/>
          </p:cNvSpPr>
          <p:nvPr>
            <p:ph type="dt" idx="1"/>
          </p:nvPr>
        </p:nvSpPr>
        <p:spPr>
          <a:xfrm>
            <a:off x="1588" y="0"/>
            <a:ext cx="222885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DA58523D-C1E0-47A7-80E8-6720272E2136}" type="datetimeFigureOut">
              <a:rPr lang="ar-IQ" smtClean="0"/>
              <a:t>24/04/1445</a:t>
            </a:fld>
            <a:endParaRPr lang="ar-IQ"/>
          </a:p>
        </p:txBody>
      </p:sp>
      <p:sp>
        <p:nvSpPr>
          <p:cNvPr id="4" name="عنصر نائب لصورة الشريحة 3"/>
          <p:cNvSpPr>
            <a:spLocks noGrp="1" noRot="1" noChangeAspect="1"/>
          </p:cNvSpPr>
          <p:nvPr>
            <p:ph type="sldImg" idx="2"/>
          </p:nvPr>
        </p:nvSpPr>
        <p:spPr>
          <a:xfrm>
            <a:off x="-47625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ar-IQ"/>
          </a:p>
        </p:txBody>
      </p:sp>
      <p:sp>
        <p:nvSpPr>
          <p:cNvPr id="5" name="عنصر نائب للملاحظات 4"/>
          <p:cNvSpPr>
            <a:spLocks noGrp="1"/>
          </p:cNvSpPr>
          <p:nvPr>
            <p:ph type="body" sz="quarter" idx="3"/>
          </p:nvPr>
        </p:nvSpPr>
        <p:spPr>
          <a:xfrm>
            <a:off x="514350" y="4343400"/>
            <a:ext cx="4114800" cy="4114800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ar-IQ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4"/>
          </p:nvPr>
        </p:nvSpPr>
        <p:spPr>
          <a:xfrm>
            <a:off x="2914650" y="8685213"/>
            <a:ext cx="222885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ar-IQ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22885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6097C03B-F6B5-4BD0-8A9B-55826773862F}" type="slidenum">
              <a:rPr lang="ar-IQ" smtClean="0"/>
              <a:t>‹#›</a:t>
            </a:fld>
            <a:endParaRPr lang="ar-IQ"/>
          </a:p>
        </p:txBody>
      </p:sp>
    </p:spTree>
    <p:extLst>
      <p:ext uri="{BB962C8B-B14F-4D97-AF65-F5344CB8AC3E}">
        <p14:creationId xmlns:p14="http://schemas.microsoft.com/office/powerpoint/2010/main" val="35695730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0" y="-604838"/>
            <a:ext cx="9525000" cy="63531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مربع نص 2"/>
          <p:cNvSpPr txBox="1"/>
          <p:nvPr/>
        </p:nvSpPr>
        <p:spPr>
          <a:xfrm>
            <a:off x="142504" y="4263242"/>
            <a:ext cx="2778826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dirty="0" err="1" smtClean="0"/>
              <a:t>MSc.Sarmad.Mohammed</a:t>
            </a:r>
            <a:endParaRPr lang="ar-IQ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جدول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54219366"/>
              </p:ext>
            </p:extLst>
          </p:nvPr>
        </p:nvGraphicFramePr>
        <p:xfrm>
          <a:off x="-1" y="0"/>
          <a:ext cx="9060874" cy="582058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4530437"/>
                <a:gridCol w="4530437"/>
              </a:tblGrid>
              <a:tr h="642938">
                <a:tc>
                  <a:txBody>
                    <a:bodyPr/>
                    <a:lstStyle/>
                    <a:p>
                      <a:pPr rtl="1"/>
                      <a:r>
                        <a:rPr lang="en-US" dirty="0" smtClean="0"/>
                        <a:t>REFER TO </a:t>
                      </a:r>
                      <a:endParaRPr lang="ar-IQ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dirty="0" smtClean="0"/>
                        <a:t>A</a:t>
                      </a:r>
                      <a:r>
                        <a:rPr lang="en-US" baseline="0" dirty="0" smtClean="0"/>
                        <a:t>_Z MEDICAL TERMS </a:t>
                      </a:r>
                      <a:endParaRPr lang="ar-IQ" dirty="0"/>
                    </a:p>
                  </a:txBody>
                  <a:tcPr/>
                </a:tc>
              </a:tr>
              <a:tr h="642938">
                <a:tc>
                  <a:txBody>
                    <a:bodyPr/>
                    <a:lstStyle/>
                    <a:p>
                      <a:pPr rtl="1"/>
                      <a:r>
                        <a:rPr lang="en-US" dirty="0" smtClean="0"/>
                        <a:t>The tummy area from the lower ribs to the pelvis.</a:t>
                      </a:r>
                      <a:endParaRPr lang="ar-IQ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dirty="0" smtClean="0"/>
                        <a:t>Abdomen</a:t>
                      </a:r>
                      <a:endParaRPr lang="ar-IQ" dirty="0"/>
                    </a:p>
                  </a:txBody>
                  <a:tcPr/>
                </a:tc>
              </a:tr>
              <a:tr h="946685">
                <a:tc>
                  <a:txBody>
                    <a:bodyPr/>
                    <a:lstStyle/>
                    <a:p>
                      <a:pPr rtl="1"/>
                      <a:r>
                        <a:rPr lang="en-US" dirty="0" smtClean="0"/>
                        <a:t>Abortion	Ending a pregnancy using either medicines (medical abortion) or an operation (surgical abortion).</a:t>
                      </a:r>
                      <a:endParaRPr lang="ar-IQ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dirty="0" smtClean="0"/>
                        <a:t>Abortion	</a:t>
                      </a:r>
                      <a:endParaRPr lang="ar-IQ" dirty="0"/>
                    </a:p>
                  </a:txBody>
                  <a:tcPr/>
                </a:tc>
              </a:tr>
              <a:tr h="744805">
                <a:tc>
                  <a:txBody>
                    <a:bodyPr/>
                    <a:lstStyle/>
                    <a:p>
                      <a:pPr rtl="1"/>
                      <a:r>
                        <a:rPr lang="en-US" dirty="0" smtClean="0"/>
                        <a:t>	Sudden and severe.</a:t>
                      </a:r>
                      <a:endParaRPr lang="ar-IQ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dirty="0" smtClean="0"/>
                        <a:t>Acute</a:t>
                      </a:r>
                      <a:endParaRPr lang="ar-IQ" dirty="0"/>
                    </a:p>
                  </a:txBody>
                  <a:tcPr/>
                </a:tc>
              </a:tr>
              <a:tr h="642938">
                <a:tc>
                  <a:txBody>
                    <a:bodyPr/>
                    <a:lstStyle/>
                    <a:p>
                      <a:pPr rtl="1"/>
                      <a:r>
                        <a:rPr lang="en-US" dirty="0" smtClean="0"/>
                        <a:t>	Endometriosis in the muscle wall of the uterus.</a:t>
                      </a:r>
                      <a:endParaRPr lang="ar-IQ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dirty="0" err="1" smtClean="0"/>
                        <a:t>Adenomyosis</a:t>
                      </a:r>
                      <a:r>
                        <a:rPr lang="en-US" dirty="0" smtClean="0"/>
                        <a:t>.</a:t>
                      </a:r>
                      <a:endParaRPr lang="ar-IQ" dirty="0"/>
                    </a:p>
                  </a:txBody>
                  <a:tcPr/>
                </a:tc>
              </a:tr>
              <a:tr h="642938">
                <a:tc>
                  <a:txBody>
                    <a:bodyPr/>
                    <a:lstStyle/>
                    <a:p>
                      <a:pPr rtl="1"/>
                      <a:r>
                        <a:rPr lang="en-US" dirty="0" smtClean="0"/>
                        <a:t>	Scars that connects two or more body structures together.</a:t>
                      </a:r>
                      <a:endParaRPr lang="ar-IQ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dirty="0" smtClean="0"/>
                        <a:t>Adhesions.</a:t>
                      </a:r>
                      <a:endParaRPr lang="ar-IQ" dirty="0"/>
                    </a:p>
                  </a:txBody>
                  <a:tcPr/>
                </a:tc>
              </a:tr>
              <a:tr h="642938">
                <a:tc>
                  <a:txBody>
                    <a:bodyPr/>
                    <a:lstStyle/>
                    <a:p>
                      <a:pPr rtl="1"/>
                      <a:r>
                        <a:rPr lang="en-US" dirty="0" smtClean="0"/>
                        <a:t>Amniotic fluid	The watery liquid surrounding and protecting the growing fetus in the uterus.</a:t>
                      </a:r>
                      <a:endParaRPr lang="ar-IQ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dirty="0" smtClean="0"/>
                        <a:t>Amniotic fluid</a:t>
                      </a:r>
                      <a:endParaRPr lang="ar-IQ" dirty="0"/>
                    </a:p>
                  </a:txBody>
                  <a:tcPr/>
                </a:tc>
              </a:tr>
              <a:tr h="642938">
                <a:tc>
                  <a:txBody>
                    <a:bodyPr/>
                    <a:lstStyle/>
                    <a:p>
                      <a:pPr rtl="1"/>
                      <a:endParaRPr lang="ar-IQ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IQ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جدول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83305010"/>
              </p:ext>
            </p:extLst>
          </p:nvPr>
        </p:nvGraphicFramePr>
        <p:xfrm>
          <a:off x="0" y="-2"/>
          <a:ext cx="9144000" cy="5686428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4572000"/>
                <a:gridCol w="4572000"/>
              </a:tblGrid>
              <a:tr h="642938">
                <a:tc>
                  <a:txBody>
                    <a:bodyPr/>
                    <a:lstStyle/>
                    <a:p>
                      <a:pPr rtl="1"/>
                      <a:r>
                        <a:rPr lang="en-US" dirty="0" smtClean="0"/>
                        <a:t>RFER TO</a:t>
                      </a:r>
                      <a:r>
                        <a:rPr lang="en-US" baseline="0" dirty="0" smtClean="0"/>
                        <a:t> </a:t>
                      </a:r>
                      <a:endParaRPr lang="ar-IQ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dirty="0" smtClean="0"/>
                        <a:t>A_Z MEDICAL TERMS </a:t>
                      </a:r>
                    </a:p>
                    <a:p>
                      <a:pPr rtl="1"/>
                      <a:endParaRPr lang="ar-IQ" dirty="0"/>
                    </a:p>
                  </a:txBody>
                  <a:tcPr/>
                </a:tc>
              </a:tr>
              <a:tr h="642938">
                <a:tc>
                  <a:txBody>
                    <a:bodyPr/>
                    <a:lstStyle/>
                    <a:p>
                      <a:pPr rtl="1"/>
                      <a:r>
                        <a:rPr lang="en-US" sz="1800" dirty="0" smtClean="0"/>
                        <a:t>The pregnancy sac containing the baby and the amniotic fluid. It is sometimes also called "the membranes".</a:t>
                      </a:r>
                      <a:endParaRPr lang="ar-IQ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dirty="0" smtClean="0"/>
                        <a:t>Amniotic sac</a:t>
                      </a:r>
                      <a:endParaRPr lang="ar-IQ" dirty="0"/>
                    </a:p>
                  </a:txBody>
                  <a:tcPr/>
                </a:tc>
              </a:tr>
              <a:tr h="642938">
                <a:tc>
                  <a:txBody>
                    <a:bodyPr/>
                    <a:lstStyle/>
                    <a:p>
                      <a:pPr rtl="1"/>
                      <a:r>
                        <a:rPr lang="en-US" dirty="0" smtClean="0"/>
                        <a:t>is lower </a:t>
                      </a:r>
                      <a:r>
                        <a:rPr lang="en-US" dirty="0" err="1" smtClean="0"/>
                        <a:t>haemoglobin</a:t>
                      </a:r>
                      <a:r>
                        <a:rPr lang="en-US" dirty="0" smtClean="0"/>
                        <a:t> than normal. </a:t>
                      </a:r>
                      <a:endParaRPr lang="ar-IQ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dirty="0" err="1" smtClean="0"/>
                        <a:t>Anaemia</a:t>
                      </a:r>
                      <a:endParaRPr lang="ar-IQ" dirty="0"/>
                    </a:p>
                  </a:txBody>
                  <a:tcPr/>
                </a:tc>
              </a:tr>
              <a:tr h="642938">
                <a:tc>
                  <a:txBody>
                    <a:bodyPr/>
                    <a:lstStyle/>
                    <a:p>
                      <a:pPr rtl="1"/>
                      <a:r>
                        <a:rPr lang="en-US" dirty="0" smtClean="0"/>
                        <a:t>	A medical way of relieving pain.</a:t>
                      </a:r>
                      <a:endParaRPr lang="ar-IQ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dirty="0" err="1" smtClean="0"/>
                        <a:t>Anaesthesia</a:t>
                      </a:r>
                      <a:r>
                        <a:rPr lang="en-US" dirty="0" smtClean="0"/>
                        <a:t>.</a:t>
                      </a:r>
                      <a:endParaRPr lang="ar-IQ" dirty="0"/>
                    </a:p>
                  </a:txBody>
                  <a:tcPr/>
                </a:tc>
              </a:tr>
              <a:tr h="642938">
                <a:tc>
                  <a:txBody>
                    <a:bodyPr/>
                    <a:lstStyle/>
                    <a:p>
                      <a:pPr rtl="1"/>
                      <a:r>
                        <a:rPr lang="en-US" dirty="0" smtClean="0"/>
                        <a:t>A doctor trained to administer </a:t>
                      </a:r>
                      <a:r>
                        <a:rPr lang="en-US" dirty="0" err="1" smtClean="0"/>
                        <a:t>anaesthetics</a:t>
                      </a:r>
                      <a:r>
                        <a:rPr lang="en-US" dirty="0" smtClean="0"/>
                        <a:t>.</a:t>
                      </a:r>
                      <a:endParaRPr lang="ar-IQ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dirty="0" err="1" smtClean="0"/>
                        <a:t>Anaesthetist</a:t>
                      </a:r>
                      <a:endParaRPr lang="ar-IQ" dirty="0"/>
                    </a:p>
                  </a:txBody>
                  <a:tcPr/>
                </a:tc>
              </a:tr>
              <a:tr h="642938">
                <a:tc>
                  <a:txBody>
                    <a:bodyPr/>
                    <a:lstStyle/>
                    <a:p>
                      <a:pPr rtl="1"/>
                      <a:r>
                        <a:rPr lang="en-US" dirty="0" smtClean="0"/>
                        <a:t>	Anaphylaxis is a severe and potentially life-threatening allergic reaction that needs immediate treatment.</a:t>
                      </a:r>
                      <a:endParaRPr lang="ar-IQ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dirty="0" smtClean="0"/>
                        <a:t>Anaphylaxis.</a:t>
                      </a:r>
                      <a:endParaRPr lang="ar-IQ" dirty="0"/>
                    </a:p>
                  </a:txBody>
                  <a:tcPr/>
                </a:tc>
              </a:tr>
              <a:tr h="642938">
                <a:tc>
                  <a:txBody>
                    <a:bodyPr/>
                    <a:lstStyle/>
                    <a:p>
                      <a:pPr rtl="1"/>
                      <a:r>
                        <a:rPr lang="en-US" dirty="0" smtClean="0"/>
                        <a:t>Antibiotic drugs used in cancer chemotherapy.</a:t>
                      </a:r>
                      <a:endParaRPr lang="ar-IQ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dirty="0" err="1" smtClean="0"/>
                        <a:t>Anthracyclines</a:t>
                      </a:r>
                      <a:endParaRPr lang="ar-IQ" dirty="0"/>
                    </a:p>
                  </a:txBody>
                  <a:tcPr/>
                </a:tc>
              </a:tr>
              <a:tr h="642938">
                <a:tc>
                  <a:txBody>
                    <a:bodyPr/>
                    <a:lstStyle/>
                    <a:p>
                      <a:pPr rtl="1"/>
                      <a:r>
                        <a:rPr lang="en-US" dirty="0" smtClean="0"/>
                        <a:t>	Medicines to fight an infection caused by bacteria.</a:t>
                      </a:r>
                      <a:endParaRPr lang="ar-IQ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dirty="0" smtClean="0"/>
                        <a:t>Antibiotics</a:t>
                      </a:r>
                      <a:endParaRPr lang="ar-IQ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593513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جدول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39497127"/>
              </p:ext>
            </p:extLst>
          </p:nvPr>
        </p:nvGraphicFramePr>
        <p:xfrm>
          <a:off x="0" y="3"/>
          <a:ext cx="9144000" cy="5957885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4572000"/>
                <a:gridCol w="4572000"/>
              </a:tblGrid>
              <a:tr h="642937">
                <a:tc>
                  <a:txBody>
                    <a:bodyPr/>
                    <a:lstStyle/>
                    <a:p>
                      <a:pPr rtl="1"/>
                      <a:r>
                        <a:rPr lang="en-US" dirty="0" smtClean="0"/>
                        <a:t>REFER</a:t>
                      </a:r>
                      <a:r>
                        <a:rPr lang="en-US" baseline="0" dirty="0" smtClean="0"/>
                        <a:t> TO </a:t>
                      </a:r>
                      <a:endParaRPr lang="ar-IQ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dirty="0" smtClean="0"/>
                        <a:t>A_Z MEDICAL</a:t>
                      </a:r>
                      <a:r>
                        <a:rPr lang="en-US" baseline="0" dirty="0" smtClean="0"/>
                        <a:t> TERMS </a:t>
                      </a:r>
                      <a:endParaRPr lang="ar-IQ" dirty="0"/>
                    </a:p>
                  </a:txBody>
                  <a:tcPr/>
                </a:tc>
              </a:tr>
              <a:tr h="642937">
                <a:tc>
                  <a:txBody>
                    <a:bodyPr/>
                    <a:lstStyle/>
                    <a:p>
                      <a:pPr rtl="1"/>
                      <a:r>
                        <a:rPr lang="en-US" dirty="0" smtClean="0"/>
                        <a:t>	Blood protein that helps fight attacks on the immune system, such as those caused by bacteria and viruses.</a:t>
                      </a:r>
                      <a:endParaRPr lang="ar-IQ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dirty="0" smtClean="0"/>
                        <a:t>Antibody.</a:t>
                      </a:r>
                      <a:endParaRPr lang="ar-IQ" dirty="0"/>
                    </a:p>
                  </a:txBody>
                  <a:tcPr/>
                </a:tc>
              </a:tr>
              <a:tr h="642937">
                <a:tc>
                  <a:txBody>
                    <a:bodyPr/>
                    <a:lstStyle/>
                    <a:p>
                      <a:pPr rtl="1"/>
                      <a:r>
                        <a:rPr lang="en-US" dirty="0" smtClean="0"/>
                        <a:t>Medicines to reduce clotting in the blood vessels.</a:t>
                      </a:r>
                      <a:endParaRPr lang="ar-IQ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dirty="0" smtClean="0"/>
                        <a:t>Anticoagulant medication</a:t>
                      </a:r>
                      <a:endParaRPr lang="ar-IQ" dirty="0"/>
                    </a:p>
                  </a:txBody>
                  <a:tcPr/>
                </a:tc>
              </a:tr>
              <a:tr h="642937">
                <a:tc>
                  <a:txBody>
                    <a:bodyPr/>
                    <a:lstStyle/>
                    <a:p>
                      <a:pPr rtl="1"/>
                      <a:r>
                        <a:rPr lang="en-US" dirty="0" smtClean="0"/>
                        <a:t>A substance in the blood that helps trigger the immune system to develop antibodies. See blood group.</a:t>
                      </a:r>
                      <a:endParaRPr lang="ar-IQ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dirty="0" smtClean="0"/>
                        <a:t>Antigen</a:t>
                      </a:r>
                      <a:endParaRPr lang="ar-IQ" dirty="0"/>
                    </a:p>
                  </a:txBody>
                  <a:tcPr/>
                </a:tc>
              </a:tr>
              <a:tr h="642937">
                <a:tc>
                  <a:txBody>
                    <a:bodyPr/>
                    <a:lstStyle/>
                    <a:p>
                      <a:pPr rtl="1"/>
                      <a:r>
                        <a:rPr lang="en-US" dirty="0" smtClean="0"/>
                        <a:t>Drugs which relieve spasms of the stomach, intestines, bladder and womb (uterus).</a:t>
                      </a:r>
                      <a:endParaRPr lang="ar-IQ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dirty="0" smtClean="0"/>
                        <a:t>Antispasmodic drugs</a:t>
                      </a:r>
                      <a:endParaRPr lang="ar-IQ" dirty="0"/>
                    </a:p>
                  </a:txBody>
                  <a:tcPr/>
                </a:tc>
              </a:tr>
              <a:tr h="642937">
                <a:tc>
                  <a:txBody>
                    <a:bodyPr/>
                    <a:lstStyle/>
                    <a:p>
                      <a:pPr rtl="1"/>
                      <a:r>
                        <a:rPr lang="en-US" dirty="0" smtClean="0"/>
                        <a:t>When the body produces antibodies which react against the body’s own tissues.</a:t>
                      </a:r>
                      <a:endParaRPr lang="ar-IQ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dirty="0" smtClean="0"/>
                        <a:t>Autoimmune response</a:t>
                      </a:r>
                      <a:endParaRPr lang="ar-IQ" dirty="0"/>
                    </a:p>
                  </a:txBody>
                  <a:tcPr/>
                </a:tc>
              </a:tr>
              <a:tr h="642937">
                <a:tc>
                  <a:txBody>
                    <a:bodyPr/>
                    <a:lstStyle/>
                    <a:p>
                      <a:pPr rtl="1"/>
                      <a:r>
                        <a:rPr lang="en-US" dirty="0" smtClean="0"/>
                        <a:t>Chemotherapy for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tumer</a:t>
                      </a:r>
                      <a:r>
                        <a:rPr lang="en-US" baseline="0" dirty="0" smtClean="0"/>
                        <a:t> </a:t>
                      </a:r>
                      <a:endParaRPr lang="ar-IQ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dirty="0" smtClean="0"/>
                        <a:t>Anticancer drug </a:t>
                      </a:r>
                      <a:endParaRPr lang="ar-IQ" dirty="0"/>
                    </a:p>
                  </a:txBody>
                  <a:tcPr/>
                </a:tc>
              </a:tr>
              <a:tr h="642937">
                <a:tc>
                  <a:txBody>
                    <a:bodyPr/>
                    <a:lstStyle/>
                    <a:p>
                      <a:pPr rtl="1"/>
                      <a:endParaRPr lang="ar-IQ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IQ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92927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جدول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3507715"/>
              </p:ext>
            </p:extLst>
          </p:nvPr>
        </p:nvGraphicFramePr>
        <p:xfrm>
          <a:off x="0" y="-2"/>
          <a:ext cx="9144000" cy="595789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4572000"/>
                <a:gridCol w="4572000"/>
              </a:tblGrid>
              <a:tr h="642938">
                <a:tc>
                  <a:txBody>
                    <a:bodyPr/>
                    <a:lstStyle/>
                    <a:p>
                      <a:pPr rtl="1"/>
                      <a:endParaRPr lang="ar-IQ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IQ"/>
                    </a:p>
                  </a:txBody>
                  <a:tcPr/>
                </a:tc>
              </a:tr>
              <a:tr h="642938">
                <a:tc>
                  <a:txBody>
                    <a:bodyPr/>
                    <a:lstStyle/>
                    <a:p>
                      <a:pPr rtl="1"/>
                      <a:r>
                        <a:rPr lang="en-US" dirty="0" smtClean="0"/>
                        <a:t>Bacteria	Tiny organisms that may cause certain infections.</a:t>
                      </a:r>
                      <a:endParaRPr lang="ar-IQ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dirty="0" smtClean="0"/>
                        <a:t>Bacteria.</a:t>
                      </a:r>
                      <a:endParaRPr lang="ar-IQ" dirty="0"/>
                    </a:p>
                  </a:txBody>
                  <a:tcPr/>
                </a:tc>
              </a:tr>
              <a:tr h="642938">
                <a:tc>
                  <a:txBody>
                    <a:bodyPr/>
                    <a:lstStyle/>
                    <a:p>
                      <a:pPr rtl="1"/>
                      <a:r>
                        <a:rPr lang="en-US" dirty="0" smtClean="0"/>
                        <a:t>A very common vaginal infection which results in discharge and soreness.</a:t>
                      </a:r>
                      <a:endParaRPr lang="ar-IQ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dirty="0" smtClean="0"/>
                        <a:t>Bacterial </a:t>
                      </a:r>
                      <a:r>
                        <a:rPr lang="en-US" dirty="0" err="1" smtClean="0"/>
                        <a:t>vaginosis</a:t>
                      </a:r>
                      <a:r>
                        <a:rPr lang="en-US" dirty="0" smtClean="0"/>
                        <a:t> (BV)</a:t>
                      </a:r>
                      <a:endParaRPr lang="ar-IQ" dirty="0"/>
                    </a:p>
                  </a:txBody>
                  <a:tcPr/>
                </a:tc>
              </a:tr>
              <a:tr h="642938">
                <a:tc>
                  <a:txBody>
                    <a:bodyPr/>
                    <a:lstStyle/>
                    <a:p>
                      <a:pPr rtl="1"/>
                      <a:r>
                        <a:rPr lang="en-US" dirty="0" smtClean="0"/>
                        <a:t>Bile acids are made in your liver and they help you to digest fat and fat soluble vitamins</a:t>
                      </a:r>
                      <a:endParaRPr lang="ar-IQ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dirty="0" smtClean="0"/>
                        <a:t>Bile acids</a:t>
                      </a:r>
                      <a:endParaRPr lang="ar-IQ" dirty="0"/>
                    </a:p>
                  </a:txBody>
                  <a:tcPr/>
                </a:tc>
              </a:tr>
              <a:tr h="642938">
                <a:tc>
                  <a:txBody>
                    <a:bodyPr/>
                    <a:lstStyle/>
                    <a:p>
                      <a:pPr rtl="1"/>
                      <a:r>
                        <a:rPr lang="en-US" dirty="0" smtClean="0"/>
                        <a:t>	The taking of a small sample of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dirty="0" smtClean="0"/>
                        <a:t>tissue for examination.</a:t>
                      </a:r>
                      <a:endParaRPr lang="ar-IQ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dirty="0" smtClean="0"/>
                        <a:t>Biopsy.</a:t>
                      </a:r>
                      <a:endParaRPr lang="ar-IQ" dirty="0"/>
                    </a:p>
                  </a:txBody>
                  <a:tcPr/>
                </a:tc>
              </a:tr>
              <a:tr h="642938">
                <a:tc>
                  <a:txBody>
                    <a:bodyPr/>
                    <a:lstStyle/>
                    <a:p>
                      <a:pPr rtl="1"/>
                      <a:r>
                        <a:rPr lang="en-US" dirty="0" smtClean="0"/>
                        <a:t>	The organ in the pelvis which stores urine before it is passed out through the urethra.</a:t>
                      </a:r>
                      <a:endParaRPr lang="ar-IQ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dirty="0" smtClean="0"/>
                        <a:t>Bladder.</a:t>
                      </a:r>
                      <a:endParaRPr lang="ar-IQ" dirty="0"/>
                    </a:p>
                  </a:txBody>
                  <a:tcPr/>
                </a:tc>
              </a:tr>
              <a:tr h="642938">
                <a:tc>
                  <a:txBody>
                    <a:bodyPr/>
                    <a:lstStyle/>
                    <a:p>
                      <a:pPr rtl="1"/>
                      <a:r>
                        <a:rPr lang="en-US" dirty="0" smtClean="0"/>
                        <a:t>The way blood is classified by proteins (known as antigens) on the surface of your red blood cells.</a:t>
                      </a:r>
                      <a:endParaRPr lang="ar-IQ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dirty="0" smtClean="0"/>
                        <a:t>Blood group</a:t>
                      </a:r>
                      <a:endParaRPr lang="ar-IQ" dirty="0"/>
                    </a:p>
                  </a:txBody>
                  <a:tcPr/>
                </a:tc>
              </a:tr>
              <a:tr h="642938">
                <a:tc>
                  <a:txBody>
                    <a:bodyPr/>
                    <a:lstStyle/>
                    <a:p>
                      <a:pPr rtl="1"/>
                      <a:endParaRPr lang="ar-IQ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IQ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337340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9641599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A7A7A7"/>
      </a:dk2>
      <a:lt2>
        <a:srgbClr val="535353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Arial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نسق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524</TotalTime>
  <Words>229</Words>
  <Application>Microsoft Office PowerPoint</Application>
  <PresentationFormat>عرض على الشاشة (9:16)‏</PresentationFormat>
  <Paragraphs>59</Paragraphs>
  <Slides>6</Slides>
  <Notes>2</Notes>
  <HiddenSlides>0</HiddenSlides>
  <MMClips>0</MMClips>
  <ScaleCrop>false</ScaleCrop>
  <HeadingPairs>
    <vt:vector size="4" baseType="variant">
      <vt:variant>
        <vt:lpstr>نسق</vt:lpstr>
      </vt:variant>
      <vt:variant>
        <vt:i4>1</vt:i4>
      </vt:variant>
      <vt:variant>
        <vt:lpstr>عناوين الشرائح</vt:lpstr>
      </vt:variant>
      <vt:variant>
        <vt:i4>6</vt:i4>
      </vt:variant>
    </vt:vector>
  </HeadingPairs>
  <TitlesOfParts>
    <vt:vector size="7" baseType="lpstr">
      <vt:lpstr>Office Theme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Company>PptxGenJS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DR.Ahmed Saker 2O14</cp:lastModifiedBy>
  <cp:revision>20</cp:revision>
  <dcterms:created xsi:type="dcterms:W3CDTF">2022-03-22T18:42:08Z</dcterms:created>
  <dcterms:modified xsi:type="dcterms:W3CDTF">2023-11-07T03:34:29Z</dcterms:modified>
</cp:coreProperties>
</file>