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06" r:id="rId1"/>
  </p:sldMasterIdLst>
  <p:notesMasterIdLst>
    <p:notesMasterId r:id="rId7"/>
  </p:notesMasterIdLst>
  <p:sldIdLst>
    <p:sldId id="270" r:id="rId2"/>
    <p:sldId id="271" r:id="rId3"/>
    <p:sldId id="312" r:id="rId4"/>
    <p:sldId id="313" r:id="rId5"/>
    <p:sldId id="314" r:id="rId6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4613"/>
  </p:normalViewPr>
  <p:slideViewPr>
    <p:cSldViewPr snapToGrid="0" snapToObjects="1">
      <p:cViewPr>
        <p:scale>
          <a:sx n="80" d="100"/>
          <a:sy n="80" d="100"/>
        </p:scale>
        <p:origin x="-588" y="-23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2914650" y="0"/>
            <a:ext cx="222885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IQ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22885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DA58523D-C1E0-47A7-80E8-6720272E2136}" type="datetimeFigureOut">
              <a:rPr lang="ar-IQ" smtClean="0"/>
              <a:t>23/05/1445</a:t>
            </a:fld>
            <a:endParaRPr lang="ar-IQ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-47625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IQ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514350" y="4343400"/>
            <a:ext cx="41148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IQ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2914650" y="8685213"/>
            <a:ext cx="222885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IQ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22885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6097C03B-F6B5-4BD0-8A9B-55826773862F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35695730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مثلث قائم الزاوية 9"/>
          <p:cNvSpPr/>
          <p:nvPr/>
        </p:nvSpPr>
        <p:spPr>
          <a:xfrm>
            <a:off x="-2" y="3498110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عنوان 8"/>
          <p:cNvSpPr>
            <a:spLocks noGrp="1"/>
          </p:cNvSpPr>
          <p:nvPr>
            <p:ph type="ctrTitle"/>
          </p:nvPr>
        </p:nvSpPr>
        <p:spPr>
          <a:xfrm>
            <a:off x="685800" y="1314451"/>
            <a:ext cx="7772400" cy="137232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17" name="عنوان فرعي 16"/>
          <p:cNvSpPr>
            <a:spLocks noGrp="1"/>
          </p:cNvSpPr>
          <p:nvPr>
            <p:ph type="subTitle" idx="1"/>
          </p:nvPr>
        </p:nvSpPr>
        <p:spPr>
          <a:xfrm>
            <a:off x="685800" y="2708705"/>
            <a:ext cx="7772400" cy="899778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ar-SA" smtClean="0"/>
              <a:t>انقر لتحرير نمط العنوان الثانوي الرئيسي</a:t>
            </a:r>
            <a:endParaRPr kumimoji="0" lang="en-US"/>
          </a:p>
        </p:txBody>
      </p:sp>
      <p:grpSp>
        <p:nvGrpSpPr>
          <p:cNvPr id="2" name="مجموعة 1"/>
          <p:cNvGrpSpPr/>
          <p:nvPr/>
        </p:nvGrpSpPr>
        <p:grpSpPr>
          <a:xfrm>
            <a:off x="-3765" y="3714750"/>
            <a:ext cx="9147765" cy="1434066"/>
            <a:chOff x="-3765" y="4832896"/>
            <a:chExt cx="9147765" cy="2032192"/>
          </a:xfrm>
        </p:grpSpPr>
        <p:sp>
          <p:nvSpPr>
            <p:cNvPr id="7" name="شكل حر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شكل حر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شكل حر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رابط مستقيم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عنصر نائب للتاريخ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4AB02A5-4FE5-49D9-9E24-09F23B90C450}" type="datetimeFigureOut">
              <a:rPr lang="en-US" smtClean="0"/>
              <a:t>12/5/2023</a:t>
            </a:fld>
            <a:endParaRPr lang="en-US"/>
          </a:p>
        </p:txBody>
      </p:sp>
      <p:sp>
        <p:nvSpPr>
          <p:cNvPr id="19" name="عنصر نائب للتذييل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kumimoji="0" lang="en-US"/>
          </a:p>
        </p:txBody>
      </p:sp>
      <p:sp>
        <p:nvSpPr>
          <p:cNvPr id="27" name="عنصر نائب لرقم الشريحة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12/5/2023</a:t>
            </a:fld>
            <a:endParaRPr lang="en-US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  <p:sp>
        <p:nvSpPr>
          <p:cNvPr id="7" name="عنوان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722376" y="794784"/>
            <a:ext cx="7772400" cy="13716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3922713" y="2198784"/>
            <a:ext cx="4572000" cy="1091166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12/5/2023</a:t>
            </a:fld>
            <a:endParaRPr lang="en-US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  <p:sp>
        <p:nvSpPr>
          <p:cNvPr id="7" name="شارة رتبة 6"/>
          <p:cNvSpPr/>
          <p:nvPr/>
        </p:nvSpPr>
        <p:spPr>
          <a:xfrm>
            <a:off x="3636680" y="2254104"/>
            <a:ext cx="182880" cy="17145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شارة رتبة 7"/>
          <p:cNvSpPr/>
          <p:nvPr/>
        </p:nvSpPr>
        <p:spPr>
          <a:xfrm>
            <a:off x="3450264" y="2254104"/>
            <a:ext cx="182880" cy="17145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457200" y="1110997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648200" y="1110997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12/5/2023</a:t>
            </a:fld>
            <a:endParaRPr lang="en-US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  <p:sp>
        <p:nvSpPr>
          <p:cNvPr id="8" name="عنوان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مقارنة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8229600" cy="85725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4057650"/>
            <a:ext cx="4040188" cy="5715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3"/>
          </p:nvPr>
        </p:nvSpPr>
        <p:spPr>
          <a:xfrm>
            <a:off x="4645027" y="4057650"/>
            <a:ext cx="4041775" cy="5715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5" name="عنصر نائب للمحتوى 4"/>
          <p:cNvSpPr>
            <a:spLocks noGrp="1"/>
          </p:cNvSpPr>
          <p:nvPr>
            <p:ph sz="quarter" idx="2"/>
          </p:nvPr>
        </p:nvSpPr>
        <p:spPr>
          <a:xfrm>
            <a:off x="457200" y="1083221"/>
            <a:ext cx="4040188" cy="2956322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4645026" y="1083221"/>
            <a:ext cx="4041775" cy="2956322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12/5/2023</a:t>
            </a:fld>
            <a:endParaRPr lang="en-US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12/5/2023</a:t>
            </a:fld>
            <a:endParaRPr lang="en-US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  <p:sp>
        <p:nvSpPr>
          <p:cNvPr id="6" name="عنوان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12/5/2023</a:t>
            </a:fld>
            <a:endParaRPr lang="en-US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محتوى ذو تسمية توضيحية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914400" y="3657600"/>
            <a:ext cx="7481776" cy="3429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2"/>
          </p:nvPr>
        </p:nvSpPr>
        <p:spPr>
          <a:xfrm>
            <a:off x="4419600" y="4016327"/>
            <a:ext cx="3974592" cy="6858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1"/>
          </p:nvPr>
        </p:nvSpPr>
        <p:spPr>
          <a:xfrm>
            <a:off x="914400" y="205740"/>
            <a:ext cx="7479792" cy="3429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>
          <a:xfrm>
            <a:off x="6727032" y="4805958"/>
            <a:ext cx="1920240" cy="274320"/>
          </a:xfrm>
        </p:spPr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12/5/2023</a:t>
            </a:fld>
            <a:endParaRPr lang="en-US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صورة ذو تسمية توضيحية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1141232" y="4082552"/>
            <a:ext cx="7162800" cy="486174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228600" y="142476"/>
            <a:ext cx="8686800" cy="329184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ar-SA" smtClean="0"/>
              <a:t>انقر فوق الأيقونة لإضافة صورة</a:t>
            </a:r>
            <a:endParaRPr kumimoji="0" lang="en-US" dirty="0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4AB02A5-4FE5-49D9-9E24-09F23B90C450}" type="datetimeFigureOut">
              <a:rPr lang="en-US" smtClean="0"/>
              <a:t>12/5/2023</a:t>
            </a:fld>
            <a:endParaRPr lang="en-US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>
          <a:xfrm>
            <a:off x="4380073" y="4805958"/>
            <a:ext cx="2350681" cy="27384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kumimoji="0" lang="en-US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228600" y="3648842"/>
            <a:ext cx="8075432" cy="422004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8" name="شكل حر 7"/>
          <p:cNvSpPr>
            <a:spLocks/>
          </p:cNvSpPr>
          <p:nvPr/>
        </p:nvSpPr>
        <p:spPr bwMode="auto">
          <a:xfrm>
            <a:off x="499273" y="4458702"/>
            <a:ext cx="4940624" cy="69080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شكل حر 8"/>
          <p:cNvSpPr>
            <a:spLocks/>
          </p:cNvSpPr>
          <p:nvPr/>
        </p:nvSpPr>
        <p:spPr bwMode="auto">
          <a:xfrm>
            <a:off x="485717" y="4454258"/>
            <a:ext cx="3690451" cy="70008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مثلث قائم الزاوية 9"/>
          <p:cNvSpPr>
            <a:spLocks/>
          </p:cNvSpPr>
          <p:nvPr/>
        </p:nvSpPr>
        <p:spPr bwMode="auto">
          <a:xfrm>
            <a:off x="-6042" y="4343440"/>
            <a:ext cx="3402314" cy="810651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رابط مستقيم 10"/>
          <p:cNvCxnSpPr/>
          <p:nvPr/>
        </p:nvCxnSpPr>
        <p:spPr>
          <a:xfrm>
            <a:off x="-9237" y="4340804"/>
            <a:ext cx="3405509" cy="813287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شارة رتبة 11"/>
          <p:cNvSpPr/>
          <p:nvPr/>
        </p:nvSpPr>
        <p:spPr>
          <a:xfrm>
            <a:off x="8664112" y="3741330"/>
            <a:ext cx="182880" cy="17145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شارة رتبة 12"/>
          <p:cNvSpPr/>
          <p:nvPr/>
        </p:nvSpPr>
        <p:spPr>
          <a:xfrm>
            <a:off x="8477696" y="3741330"/>
            <a:ext cx="182880" cy="17145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457200" y="1110997"/>
            <a:ext cx="8229600" cy="3289553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12/5/2023</a:t>
            </a:fld>
            <a:endParaRPr lang="en-US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6844013" y="205980"/>
            <a:ext cx="1777470" cy="4194571"/>
          </a:xfrm>
        </p:spPr>
        <p:txBody>
          <a:bodyPr vert="eaVert"/>
          <a:lstStyle>
            <a:extLst/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457200" y="205981"/>
            <a:ext cx="6324600" cy="419457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12/5/2023</a:t>
            </a:fld>
            <a:endParaRPr lang="en-US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شكل حر 12"/>
          <p:cNvSpPr>
            <a:spLocks/>
          </p:cNvSpPr>
          <p:nvPr/>
        </p:nvSpPr>
        <p:spPr bwMode="auto">
          <a:xfrm>
            <a:off x="499273" y="4458702"/>
            <a:ext cx="4940624" cy="69080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شكل حر 11"/>
          <p:cNvSpPr>
            <a:spLocks/>
          </p:cNvSpPr>
          <p:nvPr/>
        </p:nvSpPr>
        <p:spPr bwMode="auto">
          <a:xfrm>
            <a:off x="485717" y="4454258"/>
            <a:ext cx="3690451" cy="70008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مثلث قائم الزاوية 13"/>
          <p:cNvSpPr>
            <a:spLocks/>
          </p:cNvSpPr>
          <p:nvPr/>
        </p:nvSpPr>
        <p:spPr bwMode="auto">
          <a:xfrm>
            <a:off x="-6042" y="4343440"/>
            <a:ext cx="3402314" cy="810651"/>
          </a:xfrm>
          <a:prstGeom prst="rtTriangle">
            <a:avLst/>
          </a:prstGeom>
          <a:blipFill>
            <a:blip r:embed="rId14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رابط مستقيم 14"/>
          <p:cNvCxnSpPr/>
          <p:nvPr/>
        </p:nvCxnSpPr>
        <p:spPr>
          <a:xfrm>
            <a:off x="-9237" y="4340804"/>
            <a:ext cx="3405509" cy="813287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عنصر نائب للعنوان 8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0" name="عنصر نائب للنص 29"/>
          <p:cNvSpPr>
            <a:spLocks noGrp="1"/>
          </p:cNvSpPr>
          <p:nvPr>
            <p:ph type="body" idx="1"/>
          </p:nvPr>
        </p:nvSpPr>
        <p:spPr>
          <a:xfrm>
            <a:off x="457200" y="1110997"/>
            <a:ext cx="8229600" cy="3394472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  <a:p>
            <a:pPr lvl="1" eaLnBrk="1" latinLnBrk="0" hangingPunct="1"/>
            <a:r>
              <a:rPr kumimoji="0" lang="ar-SA" smtClean="0"/>
              <a:t>المستوى الثاني</a:t>
            </a:r>
          </a:p>
          <a:p>
            <a:pPr lvl="2" eaLnBrk="1" latinLnBrk="0" hangingPunct="1"/>
            <a:r>
              <a:rPr kumimoji="0" lang="ar-SA" smtClean="0"/>
              <a:t>المستوى الثالث</a:t>
            </a:r>
          </a:p>
          <a:p>
            <a:pPr lvl="3" eaLnBrk="1" latinLnBrk="0" hangingPunct="1"/>
            <a:r>
              <a:rPr kumimoji="0" lang="ar-SA" smtClean="0"/>
              <a:t>المستوى الرابع</a:t>
            </a:r>
          </a:p>
          <a:p>
            <a:pPr lvl="4" eaLnBrk="1" latinLnBrk="0" hangingPunct="1"/>
            <a:r>
              <a:rPr kumimoji="0" lang="ar-SA" smtClean="0"/>
              <a:t>المستوى الخامس</a:t>
            </a:r>
            <a:endParaRPr kumimoji="0" lang="en-US"/>
          </a:p>
        </p:txBody>
      </p:sp>
      <p:sp>
        <p:nvSpPr>
          <p:cNvPr id="10" name="عنصر نائب للتاريخ 9"/>
          <p:cNvSpPr>
            <a:spLocks noGrp="1"/>
          </p:cNvSpPr>
          <p:nvPr>
            <p:ph type="dt" sz="half" idx="2"/>
          </p:nvPr>
        </p:nvSpPr>
        <p:spPr>
          <a:xfrm>
            <a:off x="6727032" y="4805958"/>
            <a:ext cx="1920240" cy="27432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 algn="r" eaLnBrk="1" latinLnBrk="0" hangingPunct="1"/>
            <a:fld id="{54AB02A5-4FE5-49D9-9E24-09F23B90C450}" type="datetimeFigureOut">
              <a:rPr lang="en-US" smtClean="0"/>
              <a:t>12/5/2023</a:t>
            </a:fld>
            <a:endParaRPr lang="en-US" sz="1200">
              <a:solidFill>
                <a:schemeClr val="bg2">
                  <a:shade val="50000"/>
                </a:schemeClr>
              </a:solidFill>
            </a:endParaRPr>
          </a:p>
        </p:txBody>
      </p:sp>
      <p:sp>
        <p:nvSpPr>
          <p:cNvPr id="22" name="عنصر نائب للتذييل 21"/>
          <p:cNvSpPr>
            <a:spLocks noGrp="1"/>
          </p:cNvSpPr>
          <p:nvPr>
            <p:ph type="ftr" sz="quarter" idx="3"/>
          </p:nvPr>
        </p:nvSpPr>
        <p:spPr>
          <a:xfrm>
            <a:off x="4380073" y="4805958"/>
            <a:ext cx="2350681" cy="273844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kumimoji="0" lang="en-US" sz="1200">
              <a:solidFill>
                <a:schemeClr val="bg2">
                  <a:shade val="50000"/>
                </a:schemeClr>
              </a:solidFill>
              <a:effectLst/>
            </a:endParaRPr>
          </a:p>
        </p:txBody>
      </p:sp>
      <p:sp>
        <p:nvSpPr>
          <p:cNvPr id="18" name="عنصر نائب لرقم الشريحة 17"/>
          <p:cNvSpPr>
            <a:spLocks noGrp="1"/>
          </p:cNvSpPr>
          <p:nvPr>
            <p:ph type="sldNum" sz="quarter" idx="4"/>
          </p:nvPr>
        </p:nvSpPr>
        <p:spPr>
          <a:xfrm>
            <a:off x="8647272" y="4805958"/>
            <a:ext cx="365760" cy="273844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 algn="ctr" eaLnBrk="1" latinLnBrk="0" hangingPunct="1"/>
            <a:fld id="{6294C92D-0306-4E69-9CD3-20855E849650}" type="slidenum">
              <a:rPr kumimoji="0" lang="en-US" smtClean="0"/>
              <a:t>‹#›</a:t>
            </a:fld>
            <a:endParaRPr kumimoji="0" lang="en-US" sz="1200">
              <a:solidFill>
                <a:schemeClr val="bg2">
                  <a:shade val="50000"/>
                </a:schemeClr>
              </a:solidFill>
              <a:effectLst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7" r:id="rId1"/>
    <p:sldLayoutId id="2147483808" r:id="rId2"/>
    <p:sldLayoutId id="2147483809" r:id="rId3"/>
    <p:sldLayoutId id="2147483810" r:id="rId4"/>
    <p:sldLayoutId id="2147483811" r:id="rId5"/>
    <p:sldLayoutId id="2147483812" r:id="rId6"/>
    <p:sldLayoutId id="2147483813" r:id="rId7"/>
    <p:sldLayoutId id="2147483814" r:id="rId8"/>
    <p:sldLayoutId id="2147483815" r:id="rId9"/>
    <p:sldLayoutId id="2147483816" r:id="rId10"/>
    <p:sldLayoutId id="2147483817" r:id="rId11"/>
    <p:sldLayoutId id="2147483818" r:id="rId12"/>
  </p:sldLayoutIdLst>
  <p:hf sldNum="0" hdr="0" ftr="0" dt="0"/>
  <p:txStyles>
    <p:titleStyle>
      <a:lvl1pPr algn="l" rtl="1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r" rtl="1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r" rtl="1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r" rtl="1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r" rtl="1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r" rtl="1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0" y="-604838"/>
            <a:ext cx="9525000" cy="6353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مربع نص 2"/>
          <p:cNvSpPr txBox="1"/>
          <p:nvPr/>
        </p:nvSpPr>
        <p:spPr>
          <a:xfrm>
            <a:off x="142504" y="4263242"/>
            <a:ext cx="313508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 err="1" smtClean="0"/>
              <a:t>MSc.Sarmad.Mohammed</a:t>
            </a:r>
            <a:endParaRPr lang="ar-IQ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جدول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1642118"/>
              </p:ext>
            </p:extLst>
          </p:nvPr>
        </p:nvGraphicFramePr>
        <p:xfrm>
          <a:off x="-1" y="0"/>
          <a:ext cx="9060874" cy="6898859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4530437"/>
                <a:gridCol w="4530437"/>
              </a:tblGrid>
              <a:tr h="642938">
                <a:tc>
                  <a:txBody>
                    <a:bodyPr/>
                    <a:lstStyle/>
                    <a:p>
                      <a:pPr algn="l" rtl="0"/>
                      <a:r>
                        <a:rPr lang="en-US" sz="1600" dirty="0" smtClean="0"/>
                        <a:t>REFER TO </a:t>
                      </a:r>
                      <a:endParaRPr lang="ar-IQ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US" sz="1600" dirty="0" smtClean="0"/>
                        <a:t>A</a:t>
                      </a:r>
                      <a:r>
                        <a:rPr lang="en-US" sz="1600" baseline="0" dirty="0" smtClean="0"/>
                        <a:t>_Z MEDICAL TERMS </a:t>
                      </a:r>
                      <a:endParaRPr lang="ar-IQ" sz="1600" dirty="0"/>
                    </a:p>
                  </a:txBody>
                  <a:tcPr/>
                </a:tc>
              </a:tr>
              <a:tr h="642938">
                <a:tc>
                  <a:txBody>
                    <a:bodyPr/>
                    <a:lstStyle/>
                    <a:p>
                      <a:pPr algn="l" rtl="0"/>
                      <a:r>
                        <a:rPr lang="en-US" sz="1600" dirty="0" smtClean="0"/>
                        <a:t>A thin plastic tube that goes into a blood vessel</a:t>
                      </a:r>
                      <a:endParaRPr lang="ar-IQ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US" sz="1600" dirty="0" smtClean="0"/>
                        <a:t>Cannula</a:t>
                      </a:r>
                      <a:r>
                        <a:rPr lang="en-US" sz="1600" dirty="0" smtClean="0"/>
                        <a:t>:</a:t>
                      </a:r>
                      <a:endParaRPr lang="ar-IQ" sz="1600" dirty="0"/>
                    </a:p>
                  </a:txBody>
                  <a:tcPr/>
                </a:tc>
              </a:tr>
              <a:tr h="946685">
                <a:tc>
                  <a:txBody>
                    <a:bodyPr/>
                    <a:lstStyle/>
                    <a:p>
                      <a:pPr algn="l" rtl="0"/>
                      <a:r>
                        <a:rPr lang="en-US" sz="1600" dirty="0" smtClean="0"/>
                        <a:t>A group of conditions in which your </a:t>
                      </a:r>
                      <a:r>
                        <a:rPr lang="en-US" sz="1600" dirty="0" smtClean="0"/>
                        <a:t>heart beat </a:t>
                      </a:r>
                      <a:r>
                        <a:rPr lang="en-US" sz="1600" dirty="0" smtClean="0"/>
                        <a:t>is irregular, too fast, or too slow</a:t>
                      </a:r>
                      <a:endParaRPr lang="ar-IQ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US" sz="1600" dirty="0" smtClean="0"/>
                        <a:t>Cardiac </a:t>
                      </a:r>
                      <a:r>
                        <a:rPr lang="en-US" sz="1600" dirty="0" smtClean="0"/>
                        <a:t>arrhythmia</a:t>
                      </a:r>
                      <a:endParaRPr lang="ar-IQ" sz="1600" dirty="0"/>
                    </a:p>
                  </a:txBody>
                  <a:tcPr/>
                </a:tc>
              </a:tr>
              <a:tr h="744805">
                <a:tc>
                  <a:txBody>
                    <a:bodyPr/>
                    <a:lstStyle/>
                    <a:p>
                      <a:pPr algn="l" rtl="0"/>
                      <a:r>
                        <a:rPr lang="en-US" sz="1600" dirty="0" smtClean="0"/>
                        <a:t>Problems that may develop after your operation, treatment or </a:t>
                      </a:r>
                      <a:r>
                        <a:rPr lang="en-US" sz="1600" dirty="0" smtClean="0"/>
                        <a:t>infection</a:t>
                      </a:r>
                      <a:endParaRPr lang="en-US" sz="1600" dirty="0" smtClean="0"/>
                    </a:p>
                    <a:p>
                      <a:pPr algn="l" rtl="0"/>
                      <a:endParaRPr lang="ar-IQ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US" sz="1600" dirty="0" smtClean="0"/>
                        <a:t>Complications:</a:t>
                      </a:r>
                      <a:endParaRPr lang="ar-IQ" sz="1600" dirty="0"/>
                    </a:p>
                  </a:txBody>
                  <a:tcPr/>
                </a:tc>
              </a:tr>
              <a:tr h="642938">
                <a:tc>
                  <a:txBody>
                    <a:bodyPr/>
                    <a:lstStyle/>
                    <a:p>
                      <a:pPr algn="l" rtl="0"/>
                      <a:r>
                        <a:rPr lang="en-US" sz="1600" dirty="0" smtClean="0"/>
                        <a:t>The membrane that covers the front of your eye.</a:t>
                      </a:r>
                    </a:p>
                    <a:p>
                      <a:pPr algn="l" rtl="0"/>
                      <a:endParaRPr lang="ar-IQ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US" sz="1600" dirty="0" smtClean="0"/>
                        <a:t>Cornea:</a:t>
                      </a:r>
                      <a:endParaRPr lang="ar-IQ" sz="1600" dirty="0"/>
                    </a:p>
                  </a:txBody>
                  <a:tcPr/>
                </a:tc>
              </a:tr>
              <a:tr h="642938">
                <a:tc>
                  <a:txBody>
                    <a:bodyPr/>
                    <a:lstStyle/>
                    <a:p>
                      <a:pPr algn="l" rtl="0"/>
                      <a:r>
                        <a:rPr lang="en-US" sz="1600" dirty="0" smtClean="0"/>
                        <a:t>A method used to find out how well you your heart and lungs work at rest and during exercise</a:t>
                      </a:r>
                    </a:p>
                    <a:p>
                      <a:pPr algn="l" rtl="0"/>
                      <a:endParaRPr lang="ar-IQ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US" sz="1600" dirty="0" smtClean="0"/>
                        <a:t>CPX testing (Cardiopulmonary Exercise Testing):</a:t>
                      </a:r>
                      <a:endParaRPr lang="ar-IQ" sz="1600" dirty="0"/>
                    </a:p>
                  </a:txBody>
                  <a:tcPr/>
                </a:tc>
              </a:tr>
              <a:tr h="642938">
                <a:tc>
                  <a:txBody>
                    <a:bodyPr/>
                    <a:lstStyle/>
                    <a:p>
                      <a:pPr algn="l" rtl="0"/>
                      <a:r>
                        <a:rPr lang="en-US" sz="1600" dirty="0" smtClean="0"/>
                        <a:t>A way to support and maintain your breathing and circulation if you ever stop breathing (respiratory arrest) and/or if your heart stops (cardiac arrest).</a:t>
                      </a:r>
                    </a:p>
                    <a:p>
                      <a:pPr algn="l" rtl="0"/>
                      <a:endParaRPr lang="ar-IQ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US" sz="1600" dirty="0" smtClean="0"/>
                        <a:t>CPR (Cardiopulmonary resuscitation):</a:t>
                      </a:r>
                      <a:endParaRPr lang="ar-IQ" sz="1600" dirty="0"/>
                    </a:p>
                  </a:txBody>
                  <a:tcPr/>
                </a:tc>
              </a:tr>
              <a:tr h="642938">
                <a:tc>
                  <a:txBody>
                    <a:bodyPr/>
                    <a:lstStyle/>
                    <a:p>
                      <a:pPr algn="l" rtl="0"/>
                      <a:endParaRPr lang="ar-IQ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endParaRPr lang="ar-IQ" sz="16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جدول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8213376"/>
              </p:ext>
            </p:extLst>
          </p:nvPr>
        </p:nvGraphicFramePr>
        <p:xfrm>
          <a:off x="0" y="1"/>
          <a:ext cx="9144000" cy="5088165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4572000"/>
                <a:gridCol w="4572000"/>
              </a:tblGrid>
              <a:tr h="674625">
                <a:tc>
                  <a:txBody>
                    <a:bodyPr/>
                    <a:lstStyle/>
                    <a:p>
                      <a:pPr algn="l" rtl="0"/>
                      <a:r>
                        <a:rPr lang="en-US" sz="1600" dirty="0" smtClean="0"/>
                        <a:t>RFER TO</a:t>
                      </a:r>
                      <a:r>
                        <a:rPr lang="en-US" sz="1600" baseline="0" dirty="0" smtClean="0"/>
                        <a:t> </a:t>
                      </a:r>
                      <a:endParaRPr lang="ar-IQ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US" sz="1600" dirty="0" smtClean="0"/>
                        <a:t>A_Z MEDICAL TERMS </a:t>
                      </a:r>
                    </a:p>
                    <a:p>
                      <a:pPr algn="l" rtl="0"/>
                      <a:endParaRPr lang="ar-IQ" sz="1600" dirty="0"/>
                    </a:p>
                  </a:txBody>
                  <a:tcPr/>
                </a:tc>
              </a:tr>
              <a:tr h="959465">
                <a:tc>
                  <a:txBody>
                    <a:bodyPr/>
                    <a:lstStyle/>
                    <a:p>
                      <a:pPr algn="l" rtl="0"/>
                      <a:r>
                        <a:rPr lang="en-US" sz="1600" dirty="0" smtClean="0"/>
                        <a:t>A type of regional </a:t>
                      </a:r>
                      <a:r>
                        <a:rPr lang="en-US" sz="1600" dirty="0" err="1" smtClean="0"/>
                        <a:t>anaesthetic</a:t>
                      </a:r>
                      <a:r>
                        <a:rPr lang="en-US" sz="1600" dirty="0" smtClean="0"/>
                        <a:t> placed in your back that uses both a spinal and an epidural injection together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US" sz="1600" dirty="0" smtClean="0"/>
                        <a:t>Combined spinal and epidural (CSE):</a:t>
                      </a:r>
                      <a:endParaRPr lang="ar-IQ" sz="1600" dirty="0"/>
                    </a:p>
                  </a:txBody>
                  <a:tcPr/>
                </a:tc>
              </a:tr>
              <a:tr h="959465">
                <a:tc>
                  <a:txBody>
                    <a:bodyPr/>
                    <a:lstStyle/>
                    <a:p>
                      <a:pPr algn="l" rtl="0"/>
                      <a:r>
                        <a:rPr lang="en-US" sz="1600" dirty="0" smtClean="0"/>
                        <a:t> A test before a blood transfusion to make sure that you are given blood of the right group. </a:t>
                      </a:r>
                      <a:endParaRPr lang="ar-IQ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US" sz="1600" dirty="0" smtClean="0"/>
                        <a:t>Cross match: </a:t>
                      </a:r>
                      <a:endParaRPr lang="ar-IQ" sz="1600" dirty="0"/>
                    </a:p>
                  </a:txBody>
                  <a:tcPr/>
                </a:tc>
              </a:tr>
              <a:tr h="1535145">
                <a:tc>
                  <a:txBody>
                    <a:bodyPr/>
                    <a:lstStyle/>
                    <a:p>
                      <a:pPr algn="l" rtl="0"/>
                      <a:r>
                        <a:rPr lang="en-US" sz="1600" dirty="0" smtClean="0"/>
                        <a:t>Central Venous Pressure </a:t>
                      </a:r>
                      <a:r>
                        <a:rPr lang="en-US" sz="1600" dirty="0" smtClean="0"/>
                        <a:t>Line</a:t>
                      </a:r>
                      <a:r>
                        <a:rPr lang="en-US" sz="1600" baseline="0" dirty="0" smtClean="0"/>
                        <a:t> or catheter 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smtClean="0"/>
                        <a:t>(‘central line’): A soft tube that your </a:t>
                      </a:r>
                      <a:r>
                        <a:rPr lang="en-US" sz="1600" dirty="0" err="1" smtClean="0"/>
                        <a:t>anaesthetist</a:t>
                      </a:r>
                      <a:r>
                        <a:rPr lang="en-US" sz="1600" dirty="0" smtClean="0"/>
                        <a:t> puts into a vein (often in your neck) that ends up in the large vein taking blood to your heart. </a:t>
                      </a:r>
                      <a:endParaRPr lang="ar-IQ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US" sz="1600" dirty="0" smtClean="0"/>
                        <a:t>CVP line:</a:t>
                      </a:r>
                      <a:endParaRPr lang="ar-IQ" sz="1600" dirty="0"/>
                    </a:p>
                  </a:txBody>
                  <a:tcPr/>
                </a:tc>
              </a:tr>
              <a:tr h="959465">
                <a:tc>
                  <a:txBody>
                    <a:bodyPr/>
                    <a:lstStyle/>
                    <a:p>
                      <a:pPr algn="l" rtl="0"/>
                      <a:r>
                        <a:rPr lang="en-US" sz="1600" dirty="0" smtClean="0"/>
                        <a:t>An operation after which it is </a:t>
                      </a:r>
                      <a:r>
                        <a:rPr lang="en-US" sz="1600" dirty="0" smtClean="0"/>
                        <a:t>probable </a:t>
                      </a:r>
                      <a:r>
                        <a:rPr lang="en-US" sz="1600" dirty="0" smtClean="0"/>
                        <a:t>you will be well enough to leave hospital the same day.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US" sz="1600" dirty="0" smtClean="0"/>
                        <a:t>Day case:</a:t>
                      </a:r>
                      <a:endParaRPr lang="ar-IQ" sz="16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59351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جدول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5344611"/>
              </p:ext>
            </p:extLst>
          </p:nvPr>
        </p:nvGraphicFramePr>
        <p:xfrm>
          <a:off x="0" y="3"/>
          <a:ext cx="9144000" cy="528446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4572000"/>
                <a:gridCol w="4572000"/>
              </a:tblGrid>
              <a:tr h="642937">
                <a:tc>
                  <a:txBody>
                    <a:bodyPr/>
                    <a:lstStyle/>
                    <a:p>
                      <a:pPr algn="l" rtl="0"/>
                      <a:r>
                        <a:rPr lang="en-US" sz="1600" dirty="0" smtClean="0"/>
                        <a:t>REFER</a:t>
                      </a:r>
                      <a:r>
                        <a:rPr lang="en-US" sz="1600" baseline="0" dirty="0" smtClean="0"/>
                        <a:t> TO </a:t>
                      </a:r>
                      <a:endParaRPr lang="ar-IQ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US" sz="1600" dirty="0" smtClean="0"/>
                        <a:t>A_Z MEDICAL</a:t>
                      </a:r>
                      <a:r>
                        <a:rPr lang="en-US" sz="1600" baseline="0" dirty="0" smtClean="0"/>
                        <a:t> TERMS </a:t>
                      </a:r>
                      <a:endParaRPr lang="ar-IQ" sz="1600" dirty="0"/>
                    </a:p>
                  </a:txBody>
                  <a:tcPr/>
                </a:tc>
              </a:tr>
              <a:tr h="642937">
                <a:tc>
                  <a:txBody>
                    <a:bodyPr/>
                    <a:lstStyle/>
                    <a:p>
                      <a:pPr algn="l" rtl="0"/>
                      <a:r>
                        <a:rPr lang="en-US" sz="1600" dirty="0" smtClean="0"/>
                        <a:t>A blood clot that forms in a deep vein in your leg or abdomen.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US" sz="1600" dirty="0" smtClean="0"/>
                        <a:t>Deep Vein thrombosis (DVT):</a:t>
                      </a:r>
                      <a:endParaRPr lang="ar-IQ" sz="1600" dirty="0"/>
                    </a:p>
                  </a:txBody>
                  <a:tcPr/>
                </a:tc>
              </a:tr>
              <a:tr h="642937">
                <a:tc>
                  <a:txBody>
                    <a:bodyPr/>
                    <a:lstStyle/>
                    <a:p>
                      <a:pPr algn="l" rtl="0"/>
                      <a:r>
                        <a:rPr lang="en-US" sz="1600" dirty="0" smtClean="0"/>
                        <a:t>A disease which results in high levels of sugar (glucose) in your blood. </a:t>
                      </a:r>
                      <a:endParaRPr lang="ar-IQ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US" sz="1600" dirty="0" smtClean="0"/>
                        <a:t>Diabetes:</a:t>
                      </a:r>
                      <a:endParaRPr lang="ar-IQ" sz="1600" dirty="0"/>
                    </a:p>
                  </a:txBody>
                  <a:tcPr/>
                </a:tc>
              </a:tr>
              <a:tr h="642937">
                <a:tc>
                  <a:txBody>
                    <a:bodyPr/>
                    <a:lstStyle/>
                    <a:p>
                      <a:pPr algn="l" rtl="0"/>
                      <a:r>
                        <a:rPr lang="en-US" sz="1600" dirty="0" smtClean="0"/>
                        <a:t>Fluids put into a vein. These can have different minerals or drugs added.</a:t>
                      </a:r>
                    </a:p>
                    <a:p>
                      <a:pPr algn="l" rtl="0"/>
                      <a:endParaRPr lang="ar-IQ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US" sz="1600" dirty="0" smtClean="0"/>
                        <a:t>Drip:</a:t>
                      </a:r>
                      <a:endParaRPr lang="ar-IQ" sz="1600" dirty="0"/>
                    </a:p>
                  </a:txBody>
                  <a:tcPr/>
                </a:tc>
              </a:tr>
              <a:tr h="642937">
                <a:tc>
                  <a:txBody>
                    <a:bodyPr/>
                    <a:lstStyle/>
                    <a:p>
                      <a:pPr algn="l" rtl="0"/>
                      <a:r>
                        <a:rPr lang="en-US" sz="1600" dirty="0" smtClean="0"/>
                        <a:t>A tracing of the electrical activity made when your heart beats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US" sz="1600" dirty="0" smtClean="0"/>
                        <a:t>ECG (electrocardiogram):</a:t>
                      </a:r>
                      <a:endParaRPr lang="ar-IQ" sz="1600" dirty="0"/>
                    </a:p>
                  </a:txBody>
                  <a:tcPr/>
                </a:tc>
              </a:tr>
              <a:tr h="642937">
                <a:tc>
                  <a:txBody>
                    <a:bodyPr/>
                    <a:lstStyle/>
                    <a:p>
                      <a:pPr algn="l" rtl="0"/>
                      <a:r>
                        <a:rPr lang="en-US" sz="1600" dirty="0" smtClean="0"/>
                        <a:t>A test that uses ultrasound waves to create a picture of your heart and shows how it moves.</a:t>
                      </a:r>
                    </a:p>
                    <a:p>
                      <a:pPr algn="l" rtl="0"/>
                      <a:endParaRPr lang="ar-IQ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US" sz="1600" dirty="0" smtClean="0"/>
                        <a:t>Echo (echocardiogram):</a:t>
                      </a:r>
                      <a:endParaRPr lang="ar-IQ" sz="1600" dirty="0"/>
                    </a:p>
                  </a:txBody>
                  <a:tcPr/>
                </a:tc>
              </a:tr>
              <a:tr h="642937">
                <a:tc>
                  <a:txBody>
                    <a:bodyPr/>
                    <a:lstStyle/>
                    <a:p>
                      <a:pPr algn="l" rtl="0"/>
                      <a:r>
                        <a:rPr lang="en-US" sz="1600" dirty="0" smtClean="0"/>
                        <a:t>The name given to a </a:t>
                      </a:r>
                      <a:r>
                        <a:rPr lang="en-US" sz="1600" dirty="0" err="1" smtClean="0"/>
                        <a:t>programme</a:t>
                      </a:r>
                      <a:r>
                        <a:rPr lang="en-US" sz="1600" dirty="0" smtClean="0"/>
                        <a:t> that aims to get patients back to their normal health</a:t>
                      </a:r>
                    </a:p>
                    <a:p>
                      <a:pPr algn="l" rtl="0"/>
                      <a:endParaRPr lang="ar-IQ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US" sz="1600" dirty="0" smtClean="0"/>
                        <a:t>Enhanced recovery:</a:t>
                      </a:r>
                      <a:endParaRPr lang="ar-IQ" sz="16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292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جدول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8726041"/>
              </p:ext>
            </p:extLst>
          </p:nvPr>
        </p:nvGraphicFramePr>
        <p:xfrm>
          <a:off x="0" y="-2"/>
          <a:ext cx="9144000" cy="339185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4572000"/>
                <a:gridCol w="4572000"/>
              </a:tblGrid>
              <a:tr h="642938">
                <a:tc>
                  <a:txBody>
                    <a:bodyPr/>
                    <a:lstStyle/>
                    <a:p>
                      <a:pPr algn="l" rtl="0"/>
                      <a:r>
                        <a:rPr lang="en-US" dirty="0" smtClean="0"/>
                        <a:t>REFER TO </a:t>
                      </a:r>
                    </a:p>
                    <a:p>
                      <a:pPr algn="l" rtl="0"/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US" dirty="0" smtClean="0"/>
                        <a:t>A_Z MEDICAL TERMS </a:t>
                      </a:r>
                    </a:p>
                    <a:p>
                      <a:pPr algn="l" rtl="0"/>
                      <a:endParaRPr lang="ar-IQ" dirty="0"/>
                    </a:p>
                  </a:txBody>
                  <a:tcPr/>
                </a:tc>
              </a:tr>
              <a:tr h="642938">
                <a:tc>
                  <a:txBody>
                    <a:bodyPr/>
                    <a:lstStyle/>
                    <a:p>
                      <a:pPr algn="l" rtl="0"/>
                      <a:r>
                        <a:rPr lang="en-US" dirty="0" smtClean="0"/>
                        <a:t>A small plastic tube that your </a:t>
                      </a:r>
                      <a:r>
                        <a:rPr lang="en-US" dirty="0" err="1" smtClean="0"/>
                        <a:t>anaesthetist</a:t>
                      </a:r>
                      <a:r>
                        <a:rPr lang="en-US" dirty="0" smtClean="0"/>
                        <a:t> may put into your windpipe (trachea) during an </a:t>
                      </a:r>
                      <a:r>
                        <a:rPr lang="en-US" dirty="0" err="1" smtClean="0"/>
                        <a:t>anaesthetic</a:t>
                      </a:r>
                      <a:r>
                        <a:rPr lang="en-US" dirty="0" smtClean="0"/>
                        <a:t>. This delivers oxygen and </a:t>
                      </a:r>
                      <a:r>
                        <a:rPr lang="en-US" dirty="0" err="1" smtClean="0"/>
                        <a:t>anaesthetic</a:t>
                      </a:r>
                      <a:r>
                        <a:rPr lang="en-US" dirty="0" smtClean="0"/>
                        <a:t> gas to your lungs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US" dirty="0" smtClean="0"/>
                        <a:t>Endotracheal tube:</a:t>
                      </a:r>
                      <a:endParaRPr lang="ar-IQ" dirty="0"/>
                    </a:p>
                  </a:txBody>
                  <a:tcPr/>
                </a:tc>
              </a:tr>
              <a:tr h="642938">
                <a:tc>
                  <a:txBody>
                    <a:bodyPr/>
                    <a:lstStyle/>
                    <a:p>
                      <a:pPr algn="l" rtl="0"/>
                      <a:r>
                        <a:rPr lang="en-US" dirty="0" smtClean="0"/>
                        <a:t>A type of regional </a:t>
                      </a:r>
                      <a:r>
                        <a:rPr lang="en-US" dirty="0" err="1" smtClean="0"/>
                        <a:t>anaesthetic</a:t>
                      </a:r>
                      <a:r>
                        <a:rPr lang="en-US" dirty="0" smtClean="0"/>
                        <a:t> placed in your back</a:t>
                      </a:r>
                      <a:r>
                        <a:rPr lang="en-US" smtClean="0"/>
                        <a:t>. </a:t>
                      </a: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US" dirty="0" smtClean="0"/>
                        <a:t>Epidural:</a:t>
                      </a:r>
                      <a:endParaRPr lang="ar-IQ" dirty="0"/>
                    </a:p>
                  </a:txBody>
                  <a:tcPr/>
                </a:tc>
              </a:tr>
              <a:tr h="642938">
                <a:tc>
                  <a:txBody>
                    <a:bodyPr/>
                    <a:lstStyle/>
                    <a:p>
                      <a:pPr algn="l" rtl="0"/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endParaRPr lang="ar-IQ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33734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ملتقى">
  <a:themeElements>
    <a:clrScheme name="ملتقى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ملتقى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ملتقى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573</TotalTime>
  <Words>408</Words>
  <Application>Microsoft Office PowerPoint</Application>
  <PresentationFormat>عرض على الشاشة (9:16)‏</PresentationFormat>
  <Paragraphs>47</Paragraphs>
  <Slides>5</Slides>
  <Notes>2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5</vt:i4>
      </vt:variant>
    </vt:vector>
  </HeadingPairs>
  <TitlesOfParts>
    <vt:vector size="6" baseType="lpstr">
      <vt:lpstr>ملتقى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>PptxGenJS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DR.Ahmed Saker 2O14</cp:lastModifiedBy>
  <cp:revision>27</cp:revision>
  <dcterms:created xsi:type="dcterms:W3CDTF">2022-03-22T18:42:08Z</dcterms:created>
  <dcterms:modified xsi:type="dcterms:W3CDTF">2023-12-05T06:28:03Z</dcterms:modified>
</cp:coreProperties>
</file>