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mp3" ContentType="audio/unknown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ar-SA" smtClean="0"/>
              <a:t>انقر لتحرير نمط العنوان الثانوي الرئيسي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0EDF4-F707-4A1C-B199-0CA16CAA0C4E}" type="datetimeFigureOut">
              <a:rPr lang="en-US" smtClean="0"/>
              <a:pPr/>
              <a:t>20/Apr/24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DE4EEE-2D50-4F37-97B0-0BF5F7DFCB0E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 advTm="5000"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0EDF4-F707-4A1C-B199-0CA16CAA0C4E}" type="datetimeFigureOut">
              <a:rPr lang="en-US" smtClean="0"/>
              <a:pPr/>
              <a:t>20/Apr/24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DE4EEE-2D50-4F37-97B0-0BF5F7DFCB0E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 advTm="5000"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0EDF4-F707-4A1C-B199-0CA16CAA0C4E}" type="datetimeFigureOut">
              <a:rPr lang="en-US" smtClean="0"/>
              <a:pPr/>
              <a:t>20/Apr/24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DE4EEE-2D50-4F37-97B0-0BF5F7DFCB0E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 advTm="5000"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ي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0EDF4-F707-4A1C-B199-0CA16CAA0C4E}" type="datetimeFigureOut">
              <a:rPr lang="en-US" smtClean="0"/>
              <a:pPr/>
              <a:t>20/Apr/24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DE4EEE-2D50-4F37-97B0-0BF5F7DFCB0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</p:spTree>
  </p:cSld>
  <p:clrMapOvr>
    <a:masterClrMapping/>
  </p:clrMapOvr>
  <p:transition spd="slow" advTm="5000"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ar-SA" smtClean="0"/>
              <a:t>انقر لتحرير أنماط النص الرئيسي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0EDF4-F707-4A1C-B199-0CA16CAA0C4E}" type="datetimeFigureOut">
              <a:rPr lang="en-US" smtClean="0"/>
              <a:pPr/>
              <a:t>20/Apr/24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DE4EEE-2D50-4F37-97B0-0BF5F7DFCB0E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 advTm="5000"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0EDF4-F707-4A1C-B199-0CA16CAA0C4E}" type="datetimeFigureOut">
              <a:rPr lang="en-US" smtClean="0"/>
              <a:pPr/>
              <a:t>20/Apr/24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DE4EEE-2D50-4F37-97B0-0BF5F7DFCB0E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 advTm="5000"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0EDF4-F707-4A1C-B199-0CA16CAA0C4E}" type="datetimeFigureOut">
              <a:rPr lang="en-US" smtClean="0"/>
              <a:pPr/>
              <a:t>20/Apr/24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DE4EEE-2D50-4F37-97B0-0BF5F7DFCB0E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 advTm="5000"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محتوى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0EDF4-F707-4A1C-B199-0CA16CAA0C4E}" type="datetimeFigureOut">
              <a:rPr lang="en-US" smtClean="0"/>
              <a:pPr/>
              <a:t>20/Apr/24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3DE4EEE-2D50-4F37-97B0-0BF5F7DFCB0E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 advTm="5000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صورة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ar-SA" dirty="0" smtClean="0"/>
              <a:t>انقر فوق الأيقونة لإضافة صورة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0EDF4-F707-4A1C-B199-0CA16CAA0C4E}" type="datetimeFigureOut">
              <a:rPr lang="en-US" smtClean="0"/>
              <a:pPr/>
              <a:t>20/Apr/24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DE4EEE-2D50-4F37-97B0-0BF5F7DFCB0E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 advTm="5000"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0EDF4-F707-4A1C-B199-0CA16CAA0C4E}" type="datetimeFigureOut">
              <a:rPr lang="en-US" smtClean="0"/>
              <a:pPr/>
              <a:t>20/Apr/24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DE4EEE-2D50-4F37-97B0-0BF5F7DFCB0E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 advTm="5000"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0EDF4-F707-4A1C-B199-0CA16CAA0C4E}" type="datetimeFigureOut">
              <a:rPr lang="en-US" smtClean="0"/>
              <a:pPr/>
              <a:t>20/Apr/24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DE4EEE-2D50-4F37-97B0-0BF5F7DFCB0E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 advTm="5000">
    <p:pul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6DE0EDF4-F707-4A1C-B199-0CA16CAA0C4E}" type="datetimeFigureOut">
              <a:rPr lang="en-US" smtClean="0"/>
              <a:pPr/>
              <a:t>20/Apr/24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93DE4EEE-2D50-4F37-97B0-0BF5F7DFCB0E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5000">
    <p:pull/>
  </p:transition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media" Target="../media/media1.mp3"/><Relationship Id="rId2" Type="http://schemas.openxmlformats.org/officeDocument/2006/relationships/slideLayout" Target="../slideLayouts/slideLayout2.xml"/><Relationship Id="rId1" Type="http://schemas.openxmlformats.org/officeDocument/2006/relationships/video" Target="NULL" TargetMode="Externa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media" Target="../media/media1.mp3"/><Relationship Id="rId2" Type="http://schemas.openxmlformats.org/officeDocument/2006/relationships/slideLayout" Target="../slideLayouts/slideLayout2.xml"/><Relationship Id="rId1" Type="http://schemas.openxmlformats.org/officeDocument/2006/relationships/video" Target="NULL" TargetMode="Externa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media" Target="../media/media1.mp3"/><Relationship Id="rId2" Type="http://schemas.openxmlformats.org/officeDocument/2006/relationships/slideLayout" Target="../slideLayouts/slideLayout2.xml"/><Relationship Id="rId1" Type="http://schemas.openxmlformats.org/officeDocument/2006/relationships/video" Target="NULL" TargetMode="Externa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7.xml"/><Relationship Id="rId1" Type="http://schemas.openxmlformats.org/officeDocument/2006/relationships/video" Target="NULL" TargetMode="External"/><Relationship Id="rId5" Type="http://schemas.openxmlformats.org/officeDocument/2006/relationships/image" Target="../media/image3.png"/><Relationship Id="rId4" Type="http://schemas.microsoft.com/office/2007/relationships/media" Target="../media/media1.mp3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video" Target="NULL" TargetMode="External"/><Relationship Id="rId5" Type="http://schemas.openxmlformats.org/officeDocument/2006/relationships/image" Target="../media/image3.png"/><Relationship Id="rId4" Type="http://schemas.microsoft.com/office/2007/relationships/media" Target="../media/media1.mp3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7.xml"/><Relationship Id="rId1" Type="http://schemas.openxmlformats.org/officeDocument/2006/relationships/video" Target="NULL" TargetMode="External"/><Relationship Id="rId5" Type="http://schemas.openxmlformats.org/officeDocument/2006/relationships/image" Target="../media/image3.png"/><Relationship Id="rId4" Type="http://schemas.microsoft.com/office/2007/relationships/media" Target="../media/media1.mp3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عنوان 3"/>
          <p:cNvSpPr>
            <a:spLocks noGrp="1"/>
          </p:cNvSpPr>
          <p:nvPr>
            <p:ph type="title"/>
          </p:nvPr>
        </p:nvSpPr>
        <p:spPr>
          <a:xfrm>
            <a:off x="156676" y="1404178"/>
            <a:ext cx="8987324" cy="5606222"/>
          </a:xfrm>
        </p:spPr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Al- </a:t>
            </a:r>
            <a:r>
              <a:rPr lang="en-US" dirty="0" err="1" smtClean="0">
                <a:solidFill>
                  <a:srgbClr val="FF0000"/>
                </a:solidFill>
              </a:rPr>
              <a:t>Maʹmon</a:t>
            </a:r>
            <a:r>
              <a:rPr lang="en-US" dirty="0" smtClean="0">
                <a:solidFill>
                  <a:srgbClr val="FF0000"/>
                </a:solidFill>
              </a:rPr>
              <a:t> University College </a:t>
            </a:r>
            <a:br>
              <a:rPr lang="en-US" dirty="0" smtClean="0">
                <a:solidFill>
                  <a:srgbClr val="FF0000"/>
                </a:solidFill>
              </a:rPr>
            </a:br>
            <a:r>
              <a:rPr lang="en-US" dirty="0" smtClean="0">
                <a:solidFill>
                  <a:srgbClr val="FF0000"/>
                </a:solidFill>
              </a:rPr>
              <a:t>Department of English  </a:t>
            </a:r>
            <a:br>
              <a:rPr lang="en-US" dirty="0" smtClean="0">
                <a:solidFill>
                  <a:srgbClr val="FF0000"/>
                </a:solidFill>
              </a:rPr>
            </a:br>
            <a:r>
              <a:rPr lang="en-US" dirty="0" smtClean="0">
                <a:solidFill>
                  <a:srgbClr val="FF0000"/>
                </a:solidFill>
              </a:rPr>
              <a:t>First  Year </a:t>
            </a:r>
            <a:br>
              <a:rPr lang="en-US" dirty="0" smtClean="0">
                <a:solidFill>
                  <a:srgbClr val="FF0000"/>
                </a:solidFill>
              </a:rPr>
            </a:br>
            <a:r>
              <a:rPr lang="en-US" sz="5400" dirty="0" smtClean="0">
                <a:solidFill>
                  <a:srgbClr val="FF0000"/>
                </a:solidFill>
              </a:rPr>
              <a:t/>
            </a:r>
            <a:br>
              <a:rPr lang="en-US" sz="5400" dirty="0" smtClean="0">
                <a:solidFill>
                  <a:srgbClr val="FF0000"/>
                </a:solidFill>
              </a:rPr>
            </a:br>
            <a:r>
              <a:rPr lang="en-US" sz="5400" dirty="0" smtClean="0">
                <a:solidFill>
                  <a:srgbClr val="FF0000"/>
                </a:solidFill>
              </a:rPr>
              <a:t>         </a:t>
            </a:r>
            <a:r>
              <a:rPr lang="en-US" sz="9600" dirty="0" smtClean="0">
                <a:solidFill>
                  <a:srgbClr val="FF0000"/>
                </a:solidFill>
              </a:rPr>
              <a:t>Phonetics  </a:t>
            </a:r>
            <a:r>
              <a:rPr lang="en-US" sz="5400" dirty="0" smtClean="0">
                <a:solidFill>
                  <a:srgbClr val="FF0000"/>
                </a:solidFill>
              </a:rPr>
              <a:t/>
            </a:r>
            <a:br>
              <a:rPr lang="en-US" sz="5400" dirty="0" smtClean="0">
                <a:solidFill>
                  <a:srgbClr val="FF0000"/>
                </a:solidFill>
              </a:rPr>
            </a:br>
            <a:r>
              <a:rPr lang="en-US" sz="5400" dirty="0" smtClean="0">
                <a:solidFill>
                  <a:srgbClr val="FF0000"/>
                </a:solidFill>
              </a:rPr>
              <a:t/>
            </a:r>
            <a:br>
              <a:rPr lang="en-US" sz="5400" dirty="0" smtClean="0">
                <a:solidFill>
                  <a:srgbClr val="FF0000"/>
                </a:solidFill>
              </a:rPr>
            </a:br>
            <a:r>
              <a:rPr lang="en-US" sz="5400" dirty="0" smtClean="0">
                <a:solidFill>
                  <a:srgbClr val="FF0000"/>
                </a:solidFill>
              </a:rPr>
              <a:t/>
            </a:r>
            <a:br>
              <a:rPr lang="en-US" sz="5400" dirty="0" smtClean="0">
                <a:solidFill>
                  <a:srgbClr val="FF0000"/>
                </a:solidFill>
              </a:rPr>
            </a:br>
            <a:r>
              <a:rPr lang="en-US" sz="5400" dirty="0" smtClean="0">
                <a:solidFill>
                  <a:srgbClr val="FF0000"/>
                </a:solidFill>
              </a:rPr>
              <a:t>                  </a:t>
            </a:r>
            <a:r>
              <a:rPr lang="en-US" dirty="0" smtClean="0">
                <a:solidFill>
                  <a:srgbClr val="00B0F0"/>
                </a:solidFill>
              </a:rPr>
              <a:t>By</a:t>
            </a:r>
            <a:r>
              <a:rPr lang="en-US" dirty="0" smtClean="0">
                <a:solidFill>
                  <a:srgbClr val="00B0F0"/>
                </a:solidFill>
              </a:rPr>
              <a:t>: </a:t>
            </a:r>
            <a:r>
              <a:rPr lang="en-US" dirty="0" smtClean="0">
                <a:solidFill>
                  <a:srgbClr val="00B0F0"/>
                </a:solidFill>
              </a:rPr>
              <a:t>ASSIST. </a:t>
            </a:r>
            <a:r>
              <a:rPr lang="en-US" dirty="0" smtClean="0">
                <a:solidFill>
                  <a:srgbClr val="00B0F0"/>
                </a:solidFill>
              </a:rPr>
              <a:t>Lect. </a:t>
            </a:r>
            <a:r>
              <a:rPr lang="en-US" dirty="0" err="1" smtClean="0">
                <a:solidFill>
                  <a:srgbClr val="00B0F0"/>
                </a:solidFill>
              </a:rPr>
              <a:t>Husham</a:t>
            </a:r>
            <a:r>
              <a:rPr lang="en-US" dirty="0" smtClean="0">
                <a:solidFill>
                  <a:srgbClr val="00B0F0"/>
                </a:solidFill>
              </a:rPr>
              <a:t> </a:t>
            </a:r>
            <a:r>
              <a:rPr lang="en-US" dirty="0" err="1" smtClean="0">
                <a:solidFill>
                  <a:srgbClr val="00B0F0"/>
                </a:solidFill>
              </a:rPr>
              <a:t>Alyasiri</a:t>
            </a:r>
            <a:r>
              <a:rPr lang="en-US" dirty="0" smtClean="0">
                <a:solidFill>
                  <a:srgbClr val="FFFF00"/>
                </a:solidFill>
              </a:rPr>
              <a:t/>
            </a:r>
            <a:br>
              <a:rPr lang="en-US" dirty="0" smtClean="0">
                <a:solidFill>
                  <a:srgbClr val="FFFF00"/>
                </a:solidFill>
              </a:rPr>
            </a:br>
            <a:r>
              <a:rPr lang="en-US" dirty="0" smtClean="0">
                <a:solidFill>
                  <a:srgbClr val="FF0000"/>
                </a:solidFill>
              </a:rPr>
              <a:t/>
            </a:r>
            <a:br>
              <a:rPr lang="en-US" dirty="0" smtClean="0">
                <a:solidFill>
                  <a:srgbClr val="FF0000"/>
                </a:solidFill>
              </a:rPr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0328126"/>
      </p:ext>
    </p:extLst>
  </p:cSld>
  <p:clrMapOvr>
    <a:masterClrMapping/>
  </p:clrMapOvr>
  <p:transition spd="slow" advTm="5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عنوان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Branches of phonetics:</a:t>
            </a:r>
          </a:p>
        </p:txBody>
      </p:sp>
      <p:sp>
        <p:nvSpPr>
          <p:cNvPr id="6" name="عنصر نائب للمحتوى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15000"/>
              </a:lnSpc>
              <a:spcAft>
                <a:spcPts val="1000"/>
              </a:spcAft>
              <a:buFont typeface="Wingdings" pitchFamily="2" charset="2"/>
              <a:buChar char="v"/>
            </a:pPr>
            <a:r>
              <a:rPr lang="en-US" sz="2400" dirty="0">
                <a:latin typeface="Times New Roman" pitchFamily="18" charset="0"/>
                <a:ea typeface="Calibri"/>
                <a:cs typeface="Times New Roman" pitchFamily="18" charset="0"/>
              </a:rPr>
              <a:t>Articulatory phonetics: deals with the production of sounds by the speech organs.</a:t>
            </a:r>
          </a:p>
          <a:p>
            <a:pPr>
              <a:lnSpc>
                <a:spcPct val="115000"/>
              </a:lnSpc>
              <a:spcAft>
                <a:spcPts val="1000"/>
              </a:spcAft>
              <a:buFont typeface="Wingdings" pitchFamily="2" charset="2"/>
              <a:buChar char="v"/>
            </a:pPr>
            <a:r>
              <a:rPr lang="en-US" sz="2400" dirty="0">
                <a:latin typeface="Times New Roman" pitchFamily="18" charset="0"/>
                <a:ea typeface="Calibri"/>
                <a:cs typeface="Times New Roman" pitchFamily="18" charset="0"/>
              </a:rPr>
              <a:t>Acoustic phonetics: deals with the physical properties of sounds by waves</a:t>
            </a:r>
          </a:p>
          <a:p>
            <a:pPr>
              <a:lnSpc>
                <a:spcPct val="115000"/>
              </a:lnSpc>
              <a:spcAft>
                <a:spcPts val="1000"/>
              </a:spcAft>
              <a:buFont typeface="Wingdings" pitchFamily="2" charset="2"/>
              <a:buChar char="v"/>
            </a:pPr>
            <a:r>
              <a:rPr lang="en-US" sz="2400" dirty="0">
                <a:latin typeface="Times New Roman" pitchFamily="18" charset="0"/>
                <a:ea typeface="Calibri"/>
                <a:cs typeface="Times New Roman" pitchFamily="18" charset="0"/>
              </a:rPr>
              <a:t>Auditory phonetics: the hearing &amp; perception of sounds as mediated by ear, auditory nerve &amp; brain</a:t>
            </a:r>
          </a:p>
          <a:p>
            <a:endParaRPr lang="en-US" dirty="0"/>
          </a:p>
        </p:txBody>
      </p:sp>
      <p:pic>
        <p:nvPicPr>
          <p:cNvPr id="7" name="Motivational Uplifting Cinematic Background Music Royalty Free.mp3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3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683568" y="558924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4754793"/>
      </p:ext>
    </p:extLst>
  </p:cSld>
  <p:clrMapOvr>
    <a:masterClrMapping/>
  </p:clrMapOvr>
  <p:transition spd="slow" advTm="5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5" dur="20125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video>
              <p:cMediaNode vol="80000">
                <p:cTn id="2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video>
          </p:childTnLst>
        </p:cTn>
      </p:par>
    </p:tnLst>
    <p:bldLst>
      <p:bldP spid="6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755576" y="365760"/>
            <a:ext cx="7588324" cy="903000"/>
          </a:xfrm>
        </p:spPr>
        <p:txBody>
          <a:bodyPr/>
          <a:lstStyle/>
          <a:p>
            <a:r>
              <a:rPr lang="en-US" dirty="0"/>
              <a:t>The differences between letters and sounds</a:t>
            </a:r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827584" y="1628800"/>
            <a:ext cx="7516316" cy="3051677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  <a:spcAft>
                <a:spcPts val="1000"/>
              </a:spcAft>
            </a:pPr>
            <a:r>
              <a:rPr lang="en-US" sz="2400" dirty="0" smtClean="0">
                <a:latin typeface="Times New Roman" pitchFamily="18" charset="0"/>
                <a:ea typeface="Calibri"/>
                <a:cs typeface="Times New Roman" pitchFamily="18" charset="0"/>
              </a:rPr>
              <a:t>    Sounds </a:t>
            </a:r>
            <a:r>
              <a:rPr lang="en-US" sz="2400" dirty="0">
                <a:latin typeface="Times New Roman" pitchFamily="18" charset="0"/>
                <a:ea typeface="Calibri"/>
                <a:cs typeface="Times New Roman" pitchFamily="18" charset="0"/>
              </a:rPr>
              <a:t>are spoken . Letters are written</a:t>
            </a:r>
          </a:p>
          <a:p>
            <a:pPr>
              <a:lnSpc>
                <a:spcPct val="150000"/>
              </a:lnSpc>
              <a:spcAft>
                <a:spcPts val="1000"/>
              </a:spcAft>
            </a:pPr>
            <a:r>
              <a:rPr lang="en-US" sz="2400" dirty="0" smtClean="0">
                <a:latin typeface="Times New Roman" pitchFamily="18" charset="0"/>
                <a:ea typeface="Calibri"/>
                <a:cs typeface="Times New Roman" pitchFamily="18" charset="0"/>
              </a:rPr>
              <a:t>    Letters </a:t>
            </a:r>
            <a:r>
              <a:rPr lang="en-US" sz="2400" dirty="0">
                <a:latin typeface="Times New Roman" pitchFamily="18" charset="0"/>
                <a:ea typeface="Calibri"/>
                <a:cs typeface="Times New Roman" pitchFamily="18" charset="0"/>
              </a:rPr>
              <a:t>are used in writing . They are abstract </a:t>
            </a:r>
            <a:r>
              <a:rPr lang="en-US" sz="2400" dirty="0" smtClean="0">
                <a:latin typeface="Times New Roman" pitchFamily="18" charset="0"/>
                <a:ea typeface="Calibri"/>
                <a:cs typeface="Times New Roman" pitchFamily="18" charset="0"/>
              </a:rPr>
              <a:t>symbols or </a:t>
            </a:r>
            <a:r>
              <a:rPr lang="en-US" sz="2400" dirty="0">
                <a:latin typeface="Times New Roman" pitchFamily="18" charset="0"/>
                <a:ea typeface="Calibri"/>
                <a:cs typeface="Times New Roman" pitchFamily="18" charset="0"/>
              </a:rPr>
              <a:t>marks making no noise on paper, while sounds are organized and noisy , distinguished by our ears. used in speech</a:t>
            </a:r>
          </a:p>
          <a:p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Motivational Uplifting Cinematic Background Music Royalty Free.mp3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3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5" name="Motivational Uplifting Cinematic Background Music Royalty Free.mp3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3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395536" y="573325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23821354"/>
      </p:ext>
    </p:extLst>
  </p:cSld>
  <p:clrMapOvr>
    <a:masterClrMapping/>
  </p:clrMapOvr>
  <p:transition spd="slow" advTm="5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9" dur="20125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5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5" dur="20125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vol="80000">
                <p:cTn id="5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video>
          </p:childTnLst>
        </p:cTn>
      </p:par>
    </p:tnLst>
    <p:bldLst>
      <p:bldP spid="2" grpId="0"/>
      <p:bldP spid="3" grpId="0" build="p"/>
      <p:bldP spid="3" grpId="1" build="p"/>
      <p:bldP spid="3" grpId="2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822960" y="836712"/>
            <a:ext cx="7520940" cy="936104"/>
          </a:xfrm>
        </p:spPr>
        <p:txBody>
          <a:bodyPr/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b="1" dirty="0">
                <a:latin typeface="Calibri"/>
                <a:ea typeface="Calibri"/>
                <a:cs typeface="Arial"/>
              </a:rPr>
              <a:t>IPA symbols for English consonants</a:t>
            </a:r>
            <a:r>
              <a:rPr lang="en-US" sz="2000" dirty="0">
                <a:latin typeface="Calibri"/>
                <a:ea typeface="Calibri"/>
                <a:cs typeface="Arial"/>
              </a:rPr>
              <a:t/>
            </a:r>
            <a:br>
              <a:rPr lang="en-US" sz="2000" dirty="0">
                <a:latin typeface="Calibri"/>
                <a:ea typeface="Calibri"/>
                <a:cs typeface="Arial"/>
              </a:rPr>
            </a:br>
            <a:endParaRPr lang="en-US" dirty="0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822960" y="1844824"/>
            <a:ext cx="7520940" cy="2835653"/>
          </a:xfrm>
        </p:spPr>
        <p:txBody>
          <a:bodyPr>
            <a:normAutofit fontScale="92500"/>
          </a:bodyPr>
          <a:lstStyle/>
          <a:p>
            <a:pPr>
              <a:lnSpc>
                <a:spcPct val="150000"/>
              </a:lnSpc>
              <a:spcAft>
                <a:spcPts val="1000"/>
              </a:spcAft>
            </a:pPr>
            <a:r>
              <a:rPr lang="en-US" sz="2800" dirty="0">
                <a:latin typeface="Calibri"/>
                <a:ea typeface="Calibri"/>
                <a:cs typeface="Arial"/>
              </a:rPr>
              <a:t>Many IPA symbols represent the same sound that the corresponding English letters do -- [p], [b], [m], [f], [v], [t], [d], [l], [w] -- though even for these you have to be careful. Other symbols are a bit harder.</a:t>
            </a:r>
          </a:p>
          <a:p>
            <a:pPr>
              <a:lnSpc>
                <a:spcPct val="150000"/>
              </a:lnSpc>
            </a:pPr>
            <a:endParaRPr lang="en-US" sz="2800" dirty="0"/>
          </a:p>
        </p:txBody>
      </p:sp>
      <p:pic>
        <p:nvPicPr>
          <p:cNvPr id="4" name="Motivational Uplifting Cinematic Background Music Royalty Free.mp3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3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683568" y="551723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72501156"/>
      </p:ext>
    </p:extLst>
  </p:cSld>
  <p:clrMapOvr>
    <a:masterClrMapping/>
  </p:clrMapOvr>
  <p:transition spd="slow" advTm="5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numSld="999" showWhenStopped="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288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Motivational Uplifting Cinematic Background Music Royalty Free.mp3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755576" y="573325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92466662"/>
      </p:ext>
    </p:extLst>
  </p:cSld>
  <p:clrMapOvr>
    <a:masterClrMapping/>
  </p:clrMapOvr>
  <p:transition spd="slow" advTm="5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20125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vol="8000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Motivational Uplifting Cinematic Background Music Royalty Free.mp3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5" name="Motivational Uplifting Cinematic Background Music Royalty Free.mp3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26119788"/>
      </p:ext>
    </p:extLst>
  </p:cSld>
  <p:clrMapOvr>
    <a:masterClrMapping/>
  </p:clrMapOvr>
  <p:transition spd="slow" advTm="5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20125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20125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vol="8000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yuonis\Pictures\images (3)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03649" y="1628800"/>
            <a:ext cx="6624736" cy="2447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Motivational Uplifting Cinematic Background Music Royalty Free.mp3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467544" y="76470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35983401"/>
      </p:ext>
    </p:extLst>
  </p:cSld>
  <p:clrMapOvr>
    <a:masterClrMapping/>
  </p:clrMapOvr>
  <p:transition spd="slow" advTm="5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20125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زوايا">
  <a:themeElements>
    <a:clrScheme name="زوايا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زوايا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زوايا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106</TotalTime>
  <Words>121</Words>
  <Application>Microsoft Office PowerPoint</Application>
  <PresentationFormat>On-screen Show (4:3)</PresentationFormat>
  <Paragraphs>10</Paragraphs>
  <Slides>7</Slides>
  <Notes>0</Notes>
  <HiddenSlides>0</HiddenSlides>
  <MMClips>8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زوايا</vt:lpstr>
      <vt:lpstr>Al- Maʹmon University College  Department of English   First  Year            Phonetics                       By: ASSIST. Lect. Husham Alyasiri  </vt:lpstr>
      <vt:lpstr>Branches of phonetics:</vt:lpstr>
      <vt:lpstr>The differences between letters and sounds</vt:lpstr>
      <vt:lpstr>IPA symbols for English consonants </vt:lpstr>
      <vt:lpstr>Slide 5</vt:lpstr>
      <vt:lpstr>Slide 6</vt:lpstr>
      <vt:lpstr>Slide 7</vt:lpstr>
    </vt:vector>
  </TitlesOfParts>
  <Company>Microsoft (C)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Phonetics &amp; Phonology First Stage Morning &amp;Evening Classes</dc:title>
  <dc:creator>DR.Ahmed Saker 2O14</dc:creator>
  <cp:lastModifiedBy>Husham</cp:lastModifiedBy>
  <cp:revision>11</cp:revision>
  <dcterms:created xsi:type="dcterms:W3CDTF">2020-03-28T21:06:09Z</dcterms:created>
  <dcterms:modified xsi:type="dcterms:W3CDTF">2024-04-19T23:43:40Z</dcterms:modified>
</cp:coreProperties>
</file>