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58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0FC0F-B96D-48B1-850B-1EE51BB7F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C8D9F-3007-47B3-82B3-39CF04389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92B3B-6C25-481F-BEE0-FE934519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AF5FC-EAAD-4F5D-AC5C-6EB867640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15DE4-C120-4403-8626-07AB7DEEC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9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1C341-F6B7-4763-A5F9-A5F8C5169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74DC6-4409-44B9-8C6F-7ACDB673D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59F62-2ED5-43F4-B06C-C701B21E6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298E3-6B22-49F4-B8B9-C0436808D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660BD-6B50-4415-B22F-787AE49F7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3C766A-9710-438B-8102-885AF97008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CBFE7-5E0C-4D19-B357-FD591D94F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7E88C-80D0-4D1E-8C06-71AB6767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4197A-442B-4DC1-B2FF-DB945F11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2F54-7694-4673-B71F-56FFD284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4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C5C14-CE6A-471A-8D20-E13F9062D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516DA-654B-42BE-AA93-94A7A6CA3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86E0B-3AE0-4C75-B44B-4D1E73803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1B464-3E21-4DA1-9186-A0A7203B5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B6624-72DC-4D2F-B0DC-1A80968E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7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54A9-BD75-48FC-B5FD-E277D05E1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798E7-0550-4DD5-B8DB-8E74D0EAF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DB00D-645F-41BE-BDAC-EC3E4E51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5D7C4-1495-43EB-B163-74CC2CD6C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FE783-292F-4A4B-84C6-88D7D4B8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1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A7C92-0A05-427B-8589-5EE46719B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E40A3-2053-40BB-A9A8-73F7F7F48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CDFBC-EF5F-427C-A647-40E6C099B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A99D-5785-4D80-BF5E-F56365AB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A4CB8-A98C-4C4D-AB41-6DE084BD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D3FBE-2FE9-4153-90AF-F403AA67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1176B-7A28-4647-8324-E95B7A5A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83EE4-695D-46E8-8782-6E4CBC5F6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78016-C750-4E50-B540-BAC12AA44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53C90-1B40-49C1-8D8A-ECCAA01C7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3233BF-0D9B-478C-9A9D-5046749B6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3639E-7B63-43AB-8796-394E88A70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727193-DC77-4328-ADA6-FC60A2E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8D057B-4481-4D22-8646-F59DCC1A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7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D348F-E7D6-4098-82B6-49C34F48E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B6811C-695A-4C9D-BF5C-FDA9AD9AE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B9867-7250-4D4F-8865-6A3B59FA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7DDA-4AA2-4400-AE3F-F0EED164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8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A8C46F-59F9-4A07-B2AB-357E1EB36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C5AAF-56BF-422D-95CB-8DDB42C7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01A48-7839-4647-A6DE-164288658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4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88B3B-4AB0-4F0C-A016-D67431443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A2A23-7705-4126-9B08-DFC601BAD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DAC42C-7C15-4503-9062-FDD0BAC5F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6C0C8-D0AB-42E1-83CB-273B6B02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53AD1-F20C-4897-91B4-266B1C61B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CD8363-7867-4818-9A49-C47C674F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3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E3FB4-5AE9-47F3-BD40-F03712205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5D0BE1-88FA-4F40-A37D-F565DC07C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8E94E-D84A-4760-B91C-B6E61BF1E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6F768-9959-45E3-A712-995F59EF9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B9416-371D-46EB-AB11-D23AEF167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B7115-4001-44C0-B8E6-F972C66F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0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34D1BC-7DD6-4082-B026-BD4E02B8F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3E0DC-6833-4359-BD75-710A2FA6B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4427B-D967-4CC2-AC68-85E192D67D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68E8E-C280-4460-96EC-5E3D951C574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EAB7E-F88C-484D-92A4-56E1ABD31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8FF6D-4F16-416A-825E-45103CD22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D0713-172D-49F6-90CE-4F7D50A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3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99543-E2FE-41FC-B9B0-0544EBD3C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2529"/>
          </a:xfrm>
        </p:spPr>
        <p:txBody>
          <a:bodyPr/>
          <a:lstStyle/>
          <a:p>
            <a:r>
              <a:rPr lang="en-US" b="1" dirty="0"/>
              <a:t>Discrete Mathematics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569E1-44F9-447F-A750-E5452E193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01857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A5F3-CFD3-4CC3-B5CB-61B849BB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640"/>
            <a:ext cx="10515600" cy="1142048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Introduction to Discrete Mathematics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C1F0-971A-459B-84BE-441F63EB8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8634" y="1825625"/>
            <a:ext cx="9975166" cy="4351338"/>
          </a:xfrm>
        </p:spPr>
        <p:txBody>
          <a:bodyPr>
            <a:normAutofit/>
          </a:bodyPr>
          <a:lstStyle/>
          <a:p>
            <a:r>
              <a:rPr lang="en-US" sz="4000" dirty="0"/>
              <a:t>Introduction to Discrete Mathematics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Sets and Relations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Functions.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2EDB54-E189-4647-ACBE-9D76BF5FDBD6}"/>
              </a:ext>
            </a:extLst>
          </p:cNvPr>
          <p:cNvSpPr/>
          <p:nvPr/>
        </p:nvSpPr>
        <p:spPr>
          <a:xfrm>
            <a:off x="0" y="0"/>
            <a:ext cx="1913206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libri-Bold"/>
              </a:rPr>
              <a:t>Delivery Plan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0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A5F3-CFD3-4CC3-B5CB-61B849BB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640"/>
            <a:ext cx="10515600" cy="11420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Introduction to Discrete Mathematics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C1F0-971A-459B-84BE-441F63EB8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introduction to Discrete Mathematics: Propositional Logic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Predicate Logic.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2EDB54-E189-4647-ACBE-9D76BF5FDBD6}"/>
              </a:ext>
            </a:extLst>
          </p:cNvPr>
          <p:cNvSpPr/>
          <p:nvPr/>
        </p:nvSpPr>
        <p:spPr>
          <a:xfrm>
            <a:off x="0" y="0"/>
            <a:ext cx="1913206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libri-Bold"/>
              </a:rPr>
              <a:t>Delivery Plan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8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A5F3-CFD3-4CC3-B5CB-61B849BB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640"/>
            <a:ext cx="10515600" cy="11420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Combinatorics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C1F0-971A-459B-84BE-441F63EB8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4000" dirty="0"/>
              <a:t>Counting Principles</a:t>
            </a:r>
          </a:p>
          <a:p>
            <a:endParaRPr lang="en-US" sz="4000" dirty="0"/>
          </a:p>
          <a:p>
            <a:r>
              <a:rPr lang="en-US" sz="4000" dirty="0"/>
              <a:t>Permutations and Combinations.</a:t>
            </a:r>
          </a:p>
          <a:p>
            <a:endParaRPr lang="en-US" sz="4000" dirty="0"/>
          </a:p>
          <a:p>
            <a:r>
              <a:rPr lang="en-US" sz="4000" dirty="0"/>
              <a:t>Binomial Coefficients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Inclusion-Exclusion Principle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2EDB54-E189-4647-ACBE-9D76BF5FDBD6}"/>
              </a:ext>
            </a:extLst>
          </p:cNvPr>
          <p:cNvSpPr/>
          <p:nvPr/>
        </p:nvSpPr>
        <p:spPr>
          <a:xfrm>
            <a:off x="0" y="0"/>
            <a:ext cx="1913206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libri-Bold"/>
              </a:rPr>
              <a:t>Delivery Plan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54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A5F3-CFD3-4CC3-B5CB-61B849BB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640"/>
            <a:ext cx="10515600" cy="11420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Graph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C1F0-971A-459B-84BE-441F63EB8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Basic Concepts</a:t>
            </a:r>
          </a:p>
          <a:p>
            <a:r>
              <a:rPr lang="en-US" sz="4000" dirty="0"/>
              <a:t>Trees</a:t>
            </a:r>
          </a:p>
          <a:p>
            <a:r>
              <a:rPr lang="en-US" sz="4000" dirty="0"/>
              <a:t>Connectivity Cycles</a:t>
            </a:r>
          </a:p>
          <a:p>
            <a:r>
              <a:rPr lang="en-US" sz="4000" dirty="0"/>
              <a:t>Euler</a:t>
            </a:r>
          </a:p>
          <a:p>
            <a:r>
              <a:rPr lang="en-US" sz="4000" dirty="0"/>
              <a:t>Hamilton Paths</a:t>
            </a:r>
          </a:p>
          <a:p>
            <a:r>
              <a:rPr lang="en-US" sz="4000" dirty="0"/>
              <a:t>Cycles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2EDB54-E189-4647-ACBE-9D76BF5FDBD6}"/>
              </a:ext>
            </a:extLst>
          </p:cNvPr>
          <p:cNvSpPr/>
          <p:nvPr/>
        </p:nvSpPr>
        <p:spPr>
          <a:xfrm>
            <a:off x="0" y="0"/>
            <a:ext cx="1913206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libri-Bold"/>
              </a:rPr>
              <a:t>Delivery Plan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44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A5F3-CFD3-4CC3-B5CB-61B849BB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640"/>
            <a:ext cx="10515600" cy="11420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Number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C1F0-971A-459B-84BE-441F63EB8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Divisibility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Modular Arithmetic, Greatest Common Divisor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Least Common Multiple, RSA Cryptography from Math perspective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2EDB54-E189-4647-ACBE-9D76BF5FDBD6}"/>
              </a:ext>
            </a:extLst>
          </p:cNvPr>
          <p:cNvSpPr/>
          <p:nvPr/>
        </p:nvSpPr>
        <p:spPr>
          <a:xfrm>
            <a:off x="0" y="0"/>
            <a:ext cx="1913206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libri-Bold"/>
              </a:rPr>
              <a:t>Delivery Plan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62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A5F3-CFD3-4CC3-B5CB-61B849BB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640"/>
            <a:ext cx="10515600" cy="11420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Advanced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C1F0-971A-459B-84BE-441F63EB8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sz="4000" dirty="0"/>
              <a:t>Euclidean algorithm, Chinese remainder theorem.</a:t>
            </a:r>
          </a:p>
          <a:p>
            <a:r>
              <a:rPr lang="en-US" sz="4000" dirty="0"/>
              <a:t>Fermat’s little theorem.</a:t>
            </a:r>
          </a:p>
          <a:p>
            <a:r>
              <a:rPr lang="en-US" sz="4000" dirty="0"/>
              <a:t>Discrete Probability, Sample Spaces and Events, Probability Axioms.</a:t>
            </a:r>
          </a:p>
          <a:p>
            <a:r>
              <a:rPr lang="en-US" sz="4000" dirty="0"/>
              <a:t>Conditional Probability, Bayes' Theorem.</a:t>
            </a:r>
          </a:p>
          <a:p>
            <a:r>
              <a:rPr lang="en-US" sz="4000" dirty="0"/>
              <a:t>Algorithms and Complexity, Algorithm Analysis.</a:t>
            </a:r>
          </a:p>
          <a:p>
            <a:r>
              <a:rPr lang="en-US" sz="4000" dirty="0"/>
              <a:t>Big-O Notation: Sorting and Searching Algorithms, NP-Completeness.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2EDB54-E189-4647-ACBE-9D76BF5FDBD6}"/>
              </a:ext>
            </a:extLst>
          </p:cNvPr>
          <p:cNvSpPr/>
          <p:nvPr/>
        </p:nvSpPr>
        <p:spPr>
          <a:xfrm>
            <a:off x="0" y="0"/>
            <a:ext cx="1913206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libri-Bold"/>
              </a:rPr>
              <a:t>Delivery Plan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34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2070-15C3-453F-B821-3DA9AB2D4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C5D00A3-CED3-4703-9712-D0BFC3EFDA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2138289"/>
            <a:ext cx="10515600" cy="363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57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9BEA5-00E8-4601-866D-3D79C813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1E648-7961-40E3-8913-BEF42D66E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3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130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Calibri-Bold</vt:lpstr>
      <vt:lpstr>Office Theme</vt:lpstr>
      <vt:lpstr>Discrete Mathematics</vt:lpstr>
      <vt:lpstr>Introduction to Discrete Mathematics</vt:lpstr>
      <vt:lpstr>Introduction to Discrete Mathematics</vt:lpstr>
      <vt:lpstr>Combinatorics</vt:lpstr>
      <vt:lpstr>Graph Theory</vt:lpstr>
      <vt:lpstr>Number Theory</vt:lpstr>
      <vt:lpstr>Advanced topic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Mathematics</dc:title>
  <dc:creator>Dr. Aghiad Kh.</dc:creator>
  <cp:lastModifiedBy>Dr. Aghiad Kh.</cp:lastModifiedBy>
  <cp:revision>7</cp:revision>
  <dcterms:created xsi:type="dcterms:W3CDTF">2024-09-30T07:23:25Z</dcterms:created>
  <dcterms:modified xsi:type="dcterms:W3CDTF">2024-09-30T08:38:26Z</dcterms:modified>
</cp:coreProperties>
</file>