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477" r:id="rId17"/>
    <p:sldId id="478" r:id="rId18"/>
    <p:sldId id="479" r:id="rId19"/>
    <p:sldId id="480" r:id="rId20"/>
    <p:sldId id="303" r:id="rId21"/>
    <p:sldId id="609" r:id="rId22"/>
    <p:sldId id="307" r:id="rId23"/>
    <p:sldId id="4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FC0F-B96D-48B1-850B-1EE51BB7F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C8D9F-3007-47B3-82B3-39CF0438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2B3B-6C25-481F-BEE0-FE934519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F5FC-EAAD-4F5D-AC5C-6EB86764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15DE4-C120-4403-8626-07AB7DEE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C341-F6B7-4763-A5F9-A5F8C516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74DC6-4409-44B9-8C6F-7ACDB673D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9F62-2ED5-43F4-B06C-C701B21E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298E3-6B22-49F4-B8B9-C0436808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660BD-6B50-4415-B22F-787AE49F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C766A-9710-438B-8102-885AF9700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CBFE7-5E0C-4D19-B357-FD591D94F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E88C-80D0-4D1E-8C06-71AB6767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4197A-442B-4DC1-B2FF-DB945F1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2F54-7694-4673-B71F-56FFD284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CF14-4942-F5CF-9E4C-D7FC7144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BD7D1-2BAA-EF21-DE30-B414CAB1C2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A36B1-1C7F-9106-9CAB-E06364A9B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8184F-4E84-9D7A-0AE6-F822C2B1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1FDDC-A547-C27B-CE0C-FBCA8C1B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Discrete Mathematical Structures:  Theory and Applications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3F76D-0733-FD8E-D964-8A24B4B7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F12C7BE-27BA-4C30-820F-451EFD549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2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3F0-99D3-147F-5899-D893F14BAAE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8C0B4-4780-4A12-AFE3-EF71155E39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6684" y="1827213"/>
            <a:ext cx="477308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E996E-1BD0-EA3B-9DD3-BE004514820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EEDC86-5CC9-F65C-6F78-B40BC7266E8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826684" y="3960813"/>
            <a:ext cx="477308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9FD70-82CB-4EA7-E67D-869901A33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E3E2AE-444B-F6EE-BBCC-A83D7E8F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6BB04-D22F-D759-0C24-8760861B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Discrete Mathematical Structures:  Theory and Applications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5A13F-AE7D-05FF-D2B9-CBCA5B72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8E68906-4663-4925-A98F-46D9B9A33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4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5C14-CE6A-471A-8D20-E13F9062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16DA-654B-42BE-AA93-94A7A6CA3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6E0B-3AE0-4C75-B44B-4D1E7380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B464-3E21-4DA1-9186-A0A7203B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B6624-72DC-4D2F-B0DC-1A80968E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54A9-BD75-48FC-B5FD-E277D05E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798E7-0550-4DD5-B8DB-8E74D0EAF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B00D-645F-41BE-BDAC-EC3E4E51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D7C4-1495-43EB-B163-74CC2CD6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FE783-292F-4A4B-84C6-88D7D4B8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7C92-0A05-427B-8589-5EE46719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40A3-2053-40BB-A9A8-73F7F7F48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CDFBC-EF5F-427C-A647-40E6C099B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BA99D-5785-4D80-BF5E-F56365AB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A4CB8-A98C-4C4D-AB41-6DE084BD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D3FBE-2FE9-4153-90AF-F403AA67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176B-7A28-4647-8324-E95B7A5A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83EE4-695D-46E8-8782-6E4CBC5F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78016-C750-4E50-B540-BAC12AA44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53C90-1B40-49C1-8D8A-ECCAA01C7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233BF-0D9B-478C-9A9D-5046749B6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3639E-7B63-43AB-8796-394E88A7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27193-DC77-4328-ADA6-FC60A2E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D057B-4481-4D22-8646-F59DCC1A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348F-E7D6-4098-82B6-49C34F48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6811C-695A-4C9D-BF5C-FDA9AD9A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B9867-7250-4D4F-8865-6A3B59FA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7DDA-4AA2-4400-AE3F-F0EED16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8C46F-59F9-4A07-B2AB-357E1EB3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C5AAF-56BF-422D-95CB-8DDB42C7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1A48-7839-4647-A6DE-16428865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8B3B-4AB0-4F0C-A016-D674314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2A23-7705-4126-9B08-DFC601BA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AC42C-7C15-4503-9062-FDD0BAC5F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6C0C8-D0AB-42E1-83CB-273B6B02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53AD1-F20C-4897-91B4-266B1C61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D8363-7867-4818-9A49-C47C674F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3FB4-5AE9-47F3-BD40-F0371220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D0BE1-88FA-4F40-A37D-F565DC07C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8E94E-D84A-4760-B91C-B6E61BF1E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6F768-9959-45E3-A712-995F59EF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B9416-371D-46EB-AB11-D23AEF16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B7115-4001-44C0-B8E6-F972C66F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4D1BC-7DD6-4082-B026-BD4E02B8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E0DC-6833-4359-BD75-710A2FA6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427B-D967-4CC2-AC68-85E192D67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8E8E-C280-4460-96EC-5E3D951C574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AB7E-F88C-484D-92A4-56E1ABD31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8FF6D-4F16-416A-825E-45103CD2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0713-172D-49F6-90CE-4F7D50A7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9543-E2FE-41FC-B9B0-0544EBD3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2529"/>
          </a:xfrm>
        </p:spPr>
        <p:txBody>
          <a:bodyPr/>
          <a:lstStyle/>
          <a:p>
            <a:r>
              <a:rPr lang="en-US" b="1" dirty="0"/>
              <a:t>Discrete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569E1-44F9-447F-A750-E5452E193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Logic &amp; Boolean Algebra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EF919-7699-98A5-41E4-D25B4566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827213"/>
            <a:ext cx="35798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Precedence of logical connectives is: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99CCCC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highest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99CCCC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altLang="en-US" sz="5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^</a:t>
            </a: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second highest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99CCCC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 third highest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99CCCC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→ fourth highest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99CCCC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↔ fifth highest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6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500" dirty="0"/>
              <a:t>Tautology</a:t>
            </a:r>
          </a:p>
          <a:p>
            <a:pPr lvl="1">
              <a:spcBef>
                <a:spcPct val="40000"/>
              </a:spcBef>
            </a:pPr>
            <a:r>
              <a:rPr lang="en-US" altLang="en-US" sz="2300" dirty="0"/>
              <a:t>A statement formula </a:t>
            </a:r>
            <a:r>
              <a:rPr lang="en-US" altLang="en-US" sz="2300" i="1" dirty="0"/>
              <a:t>A </a:t>
            </a:r>
            <a:r>
              <a:rPr lang="en-US" altLang="en-US" sz="2300" dirty="0"/>
              <a:t>is said to be a </a:t>
            </a:r>
            <a:r>
              <a:rPr lang="en-US" altLang="en-US" sz="2300" b="1" dirty="0"/>
              <a:t>tautology </a:t>
            </a:r>
            <a:r>
              <a:rPr lang="en-US" altLang="en-US" sz="2300" dirty="0"/>
              <a:t>if the truth value of </a:t>
            </a:r>
            <a:r>
              <a:rPr lang="en-US" altLang="en-US" sz="2300" i="1" dirty="0"/>
              <a:t>A </a:t>
            </a:r>
            <a:r>
              <a:rPr lang="en-US" altLang="en-US" sz="2300" dirty="0"/>
              <a:t>is </a:t>
            </a:r>
            <a:r>
              <a:rPr lang="en-US" altLang="en-US" sz="2300" i="1" dirty="0"/>
              <a:t>T </a:t>
            </a:r>
            <a:r>
              <a:rPr lang="en-US" altLang="en-US" sz="2300" dirty="0"/>
              <a:t>for any assignment of the truth values </a:t>
            </a:r>
            <a:r>
              <a:rPr lang="en-US" altLang="en-US" sz="2300" i="1" dirty="0"/>
              <a:t>T </a:t>
            </a:r>
            <a:r>
              <a:rPr lang="en-US" altLang="en-US" sz="2300" dirty="0"/>
              <a:t>and </a:t>
            </a:r>
            <a:r>
              <a:rPr lang="en-US" altLang="en-US" sz="2300" i="1" dirty="0"/>
              <a:t>F </a:t>
            </a:r>
            <a:r>
              <a:rPr lang="en-US" altLang="en-US" sz="2300" dirty="0"/>
              <a:t>to the statement variables occurring in </a:t>
            </a:r>
            <a:r>
              <a:rPr lang="en-US" altLang="en-US" sz="2300" i="1" dirty="0"/>
              <a:t>A</a:t>
            </a:r>
            <a:endParaRPr lang="en-US" altLang="en-US" sz="2300" dirty="0"/>
          </a:p>
          <a:p>
            <a:pPr>
              <a:spcBef>
                <a:spcPct val="40000"/>
              </a:spcBef>
            </a:pPr>
            <a:r>
              <a:rPr lang="en-US" altLang="en-US" sz="2500" dirty="0"/>
              <a:t>Contradiction</a:t>
            </a:r>
          </a:p>
          <a:p>
            <a:pPr lvl="1">
              <a:spcBef>
                <a:spcPct val="40000"/>
              </a:spcBef>
            </a:pPr>
            <a:r>
              <a:rPr lang="en-US" altLang="en-US" sz="2300" dirty="0"/>
              <a:t>A statement formula </a:t>
            </a:r>
            <a:r>
              <a:rPr lang="en-US" altLang="en-US" sz="2300" i="1" dirty="0"/>
              <a:t>A </a:t>
            </a:r>
            <a:r>
              <a:rPr lang="en-US" altLang="en-US" sz="2300" dirty="0"/>
              <a:t>is said to be a </a:t>
            </a:r>
            <a:r>
              <a:rPr lang="en-US" altLang="en-US" sz="2300" b="1" dirty="0"/>
              <a:t>contradiction </a:t>
            </a:r>
            <a:r>
              <a:rPr lang="en-US" altLang="en-US" sz="2300" dirty="0"/>
              <a:t>if the truth value of </a:t>
            </a:r>
            <a:r>
              <a:rPr lang="en-US" altLang="en-US" sz="2300" i="1" dirty="0"/>
              <a:t>A </a:t>
            </a:r>
            <a:r>
              <a:rPr lang="en-US" altLang="en-US" sz="2300" dirty="0"/>
              <a:t>is </a:t>
            </a:r>
            <a:r>
              <a:rPr lang="en-US" altLang="en-US" sz="2300" i="1" dirty="0"/>
              <a:t>F </a:t>
            </a:r>
            <a:r>
              <a:rPr lang="en-US" altLang="en-US" sz="2300" dirty="0"/>
              <a:t>for any assignment of the truth values </a:t>
            </a:r>
            <a:r>
              <a:rPr lang="en-US" altLang="en-US" sz="2300" i="1" dirty="0"/>
              <a:t>T </a:t>
            </a:r>
            <a:r>
              <a:rPr lang="en-US" altLang="en-US" sz="2300" dirty="0"/>
              <a:t>and </a:t>
            </a:r>
            <a:r>
              <a:rPr lang="en-US" altLang="en-US" sz="2300" i="1" dirty="0"/>
              <a:t>F </a:t>
            </a:r>
            <a:r>
              <a:rPr lang="en-US" altLang="en-US" sz="2300" dirty="0"/>
              <a:t>to the statement variables occurring in </a:t>
            </a:r>
            <a:r>
              <a:rPr lang="en-US" altLang="en-US" sz="2300" i="1" dirty="0"/>
              <a:t>A </a:t>
            </a:r>
            <a:endParaRPr lang="en-US" altLang="en-US" sz="2100" dirty="0">
              <a:latin typeface="MTMI" charset="-95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46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en-US" sz="2000" dirty="0"/>
              <a:t>Logically Implies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000" dirty="0"/>
              <a:t>A statement formula </a:t>
            </a:r>
            <a:r>
              <a:rPr lang="en-US" altLang="en-US" sz="2000" i="1" dirty="0"/>
              <a:t>A </a:t>
            </a:r>
            <a:r>
              <a:rPr lang="en-US" altLang="en-US" sz="2000" dirty="0"/>
              <a:t>is said to </a:t>
            </a:r>
            <a:r>
              <a:rPr lang="en-US" altLang="en-US" sz="2000" i="1" dirty="0"/>
              <a:t>logically imply </a:t>
            </a:r>
            <a:r>
              <a:rPr lang="en-US" altLang="en-US" sz="2000" dirty="0"/>
              <a:t>a statement formula </a:t>
            </a:r>
            <a:r>
              <a:rPr lang="en-US" altLang="en-US" sz="2000" i="1" dirty="0"/>
              <a:t>B </a:t>
            </a:r>
            <a:r>
              <a:rPr lang="en-US" altLang="en-US" sz="2000" dirty="0"/>
              <a:t>if the statement formula </a:t>
            </a:r>
            <a:r>
              <a:rPr lang="en-US" altLang="en-US" sz="2000" i="1" dirty="0"/>
              <a:t>A </a:t>
            </a:r>
            <a:r>
              <a:rPr lang="en-US" altLang="en-US" sz="2000" dirty="0"/>
              <a:t>→ </a:t>
            </a:r>
            <a:r>
              <a:rPr lang="en-US" altLang="en-US" sz="2000" i="1" dirty="0"/>
              <a:t>B </a:t>
            </a:r>
            <a:r>
              <a:rPr lang="en-US" altLang="en-US" sz="2000" dirty="0"/>
              <a:t>is a tautology. If </a:t>
            </a:r>
            <a:r>
              <a:rPr lang="en-US" altLang="en-US" sz="2000" i="1" dirty="0"/>
              <a:t>A </a:t>
            </a:r>
            <a:r>
              <a:rPr lang="en-US" altLang="en-US" sz="2000" dirty="0"/>
              <a:t>logically implies </a:t>
            </a:r>
            <a:r>
              <a:rPr lang="en-US" altLang="en-US" sz="2000" i="1" dirty="0"/>
              <a:t>B</a:t>
            </a:r>
            <a:r>
              <a:rPr lang="en-US" altLang="en-US" sz="2000" dirty="0"/>
              <a:t>, then symbolically we write </a:t>
            </a:r>
            <a:r>
              <a:rPr lang="en-US" altLang="en-US" sz="2000" i="1" dirty="0"/>
              <a:t>A </a:t>
            </a:r>
            <a:r>
              <a:rPr lang="en-US" altLang="en-US" sz="2000" dirty="0"/>
              <a:t>→ </a:t>
            </a:r>
            <a:r>
              <a:rPr lang="en-US" altLang="en-US" sz="2000" i="1" dirty="0"/>
              <a:t>B </a:t>
            </a:r>
            <a:endParaRPr lang="en-US" altLang="en-US" sz="2000" dirty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en-US" sz="2000" dirty="0"/>
              <a:t>Logically Equivalent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000" dirty="0"/>
              <a:t>A statement formula </a:t>
            </a:r>
            <a:r>
              <a:rPr lang="en-US" altLang="en-US" sz="2000" i="1" dirty="0"/>
              <a:t>A </a:t>
            </a:r>
            <a:r>
              <a:rPr lang="en-US" altLang="en-US" sz="2000" dirty="0"/>
              <a:t>is said to be </a:t>
            </a:r>
            <a:r>
              <a:rPr lang="en-US" altLang="en-US" sz="2000" i="1" dirty="0"/>
              <a:t>logically equivalent </a:t>
            </a:r>
            <a:r>
              <a:rPr lang="en-US" altLang="en-US" sz="2000" dirty="0"/>
              <a:t>to a statement formula </a:t>
            </a:r>
            <a:r>
              <a:rPr lang="en-US" altLang="en-US" sz="2000" i="1" dirty="0"/>
              <a:t>B </a:t>
            </a:r>
            <a:r>
              <a:rPr lang="en-US" altLang="en-US" sz="2000" dirty="0"/>
              <a:t>if the statement formula </a:t>
            </a:r>
          </a:p>
          <a:p>
            <a:pPr lvl="2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1900" i="1" dirty="0"/>
              <a:t>A </a:t>
            </a:r>
            <a:r>
              <a:rPr lang="en-US" altLang="en-US" sz="2000" dirty="0"/>
              <a:t>↔ </a:t>
            </a:r>
            <a:r>
              <a:rPr lang="en-US" altLang="en-US" sz="2000" i="1" dirty="0"/>
              <a:t>B </a:t>
            </a:r>
            <a:r>
              <a:rPr lang="en-US" altLang="en-US" sz="2000" dirty="0"/>
              <a:t>is a tautology.  If </a:t>
            </a:r>
            <a:r>
              <a:rPr lang="en-US" altLang="en-US" sz="2000" i="1" dirty="0"/>
              <a:t>A </a:t>
            </a:r>
            <a:r>
              <a:rPr lang="en-US" altLang="en-US" sz="2000" dirty="0"/>
              <a:t>is logically equivalent to </a:t>
            </a:r>
            <a:r>
              <a:rPr lang="en-US" altLang="en-US" sz="2000" i="1" dirty="0"/>
              <a:t>B </a:t>
            </a:r>
            <a:r>
              <a:rPr lang="en-US" altLang="en-US" sz="2000" dirty="0"/>
              <a:t>, then symbolically we write </a:t>
            </a:r>
            <a:r>
              <a:rPr lang="en-US" altLang="en-US" sz="2000" i="1" dirty="0"/>
              <a:t>A      B</a:t>
            </a: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59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16829A-4437-1904-80EE-BC0D3C8DB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053" y="1309589"/>
            <a:ext cx="7487894" cy="52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26DD-015A-1F2C-C4A2-D9D270D1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Inference and Substitution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472F74-DF65-0555-7A0E-E603C6A37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546" y="1431729"/>
            <a:ext cx="9330223" cy="52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2C0E20-4066-166D-CAC2-1BB401BA7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611" y="1825625"/>
            <a:ext cx="70507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AC9273F-2E27-CF6D-E05B-CBC1B11B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Discrete Mathematical Structures:  Theory and Applications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9DDF41-F588-E257-9F01-895D2CD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56CB-CF9A-48D8-90DC-91D4634AFEA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DC4A6104-6AB7-F359-32E5-7E49783B9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Quantifiers and First Order Logic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CC203CA-1F44-4B24-3774-5EEE31F0A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1" y="1827213"/>
            <a:ext cx="7769225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en-US" sz="2500" dirty="0"/>
              <a:t>Predicate or Propositional Function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en-US" dirty="0"/>
              <a:t>Let </a:t>
            </a:r>
            <a:r>
              <a:rPr lang="en-US" altLang="en-US" i="1" dirty="0"/>
              <a:t>x </a:t>
            </a:r>
            <a:r>
              <a:rPr lang="en-US" altLang="en-US" dirty="0"/>
              <a:t>be a variable and </a:t>
            </a:r>
            <a:r>
              <a:rPr lang="en-US" altLang="en-US" i="1" dirty="0"/>
              <a:t>D </a:t>
            </a:r>
            <a:r>
              <a:rPr lang="en-US" altLang="en-US" dirty="0"/>
              <a:t>be a set;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a sentence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en-US" dirty="0"/>
              <a:t>Then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x) </a:t>
            </a:r>
            <a:r>
              <a:rPr lang="en-US" altLang="en-US" dirty="0"/>
              <a:t>is called a </a:t>
            </a:r>
            <a:r>
              <a:rPr lang="en-US" altLang="en-US" b="1" dirty="0"/>
              <a:t>predicate </a:t>
            </a:r>
            <a:r>
              <a:rPr lang="en-US" altLang="en-US" dirty="0"/>
              <a:t>or </a:t>
            </a:r>
            <a:r>
              <a:rPr lang="en-US" altLang="en-US" b="1" dirty="0"/>
              <a:t>propositional function </a:t>
            </a:r>
            <a:r>
              <a:rPr lang="en-US" altLang="en-US" dirty="0"/>
              <a:t>with respect to the set </a:t>
            </a:r>
            <a:r>
              <a:rPr lang="en-US" altLang="en-US" i="1" dirty="0"/>
              <a:t>D </a:t>
            </a:r>
            <a:r>
              <a:rPr lang="en-US" altLang="en-US" dirty="0"/>
              <a:t>if for each value of </a:t>
            </a:r>
            <a:r>
              <a:rPr lang="en-US" altLang="en-US" i="1" dirty="0"/>
              <a:t>x </a:t>
            </a:r>
            <a:r>
              <a:rPr lang="en-US" altLang="en-US" dirty="0"/>
              <a:t>in </a:t>
            </a:r>
            <a:r>
              <a:rPr lang="en-US" altLang="en-US" i="1" dirty="0"/>
              <a:t>D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a statement; i.e.,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true or false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en-US" dirty="0"/>
              <a:t>Moreover, </a:t>
            </a:r>
            <a:r>
              <a:rPr lang="en-US" altLang="en-US" i="1" dirty="0"/>
              <a:t>D </a:t>
            </a:r>
            <a:r>
              <a:rPr lang="en-US" altLang="en-US" dirty="0"/>
              <a:t>is called the domain (universe)</a:t>
            </a:r>
            <a:r>
              <a:rPr lang="en-US" altLang="en-US" b="1" dirty="0"/>
              <a:t> </a:t>
            </a:r>
            <a:r>
              <a:rPr lang="en-US" altLang="en-US" dirty="0"/>
              <a:t>of discourse and </a:t>
            </a:r>
            <a:r>
              <a:rPr lang="en-US" altLang="en-US" i="1" dirty="0"/>
              <a:t>x </a:t>
            </a:r>
            <a:r>
              <a:rPr lang="en-US" altLang="en-US" dirty="0"/>
              <a:t>is called the </a:t>
            </a:r>
            <a:r>
              <a:rPr lang="en-US" altLang="en-US" b="1" dirty="0"/>
              <a:t>free variable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952A6007-1300-8B60-FA1D-68F2E801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Discrete Mathematical Structures:  Theory and Applications 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F13D3AB-852A-2C7D-285A-6CD0EE73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2A7C-3148-41E2-ADA1-C1BE392E180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AEE4BE67-5892-8AA7-7E53-4EFB4C35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Quantifiers and First Order Logic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30F2E6C9-5E37-3A42-5149-E806AF76BA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0857" y="2133600"/>
            <a:ext cx="7088187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100" dirty="0"/>
              <a:t>Universal Quantifier</a:t>
            </a:r>
          </a:p>
          <a:p>
            <a:pPr lvl="1">
              <a:spcBef>
                <a:spcPct val="50000"/>
              </a:spcBef>
            </a:pPr>
            <a:r>
              <a:rPr lang="en-US" altLang="en-US" sz="2100" dirty="0">
                <a:latin typeface="NewBaskerville-Roman" charset="0"/>
              </a:rPr>
              <a:t>Let </a:t>
            </a:r>
            <a:r>
              <a:rPr lang="en-US" altLang="en-US" sz="2100" dirty="0">
                <a:latin typeface="NewBaskerville-Italic" charset="0"/>
              </a:rPr>
              <a:t>P</a:t>
            </a:r>
            <a:r>
              <a:rPr lang="en-US" altLang="en-US" sz="2100" dirty="0">
                <a:latin typeface="MTMI" charset="-95"/>
              </a:rPr>
              <a:t>(</a:t>
            </a:r>
            <a:r>
              <a:rPr lang="en-US" altLang="en-US" sz="2100" dirty="0">
                <a:latin typeface="NewBaskerville-Italic" charset="0"/>
              </a:rPr>
              <a:t>x</a:t>
            </a:r>
            <a:r>
              <a:rPr lang="en-US" altLang="en-US" sz="2100" dirty="0">
                <a:latin typeface="MTMI" charset="-95"/>
              </a:rPr>
              <a:t>) </a:t>
            </a:r>
            <a:r>
              <a:rPr lang="en-US" altLang="en-US" sz="2100" dirty="0">
                <a:latin typeface="NewBaskerville-Roman" charset="0"/>
              </a:rPr>
              <a:t>be a predicate and let </a:t>
            </a:r>
            <a:r>
              <a:rPr lang="en-US" altLang="en-US" sz="2100" dirty="0">
                <a:latin typeface="NewBaskerville-Italic" charset="0"/>
              </a:rPr>
              <a:t>D </a:t>
            </a:r>
            <a:r>
              <a:rPr lang="en-US" altLang="en-US" sz="2100" dirty="0">
                <a:latin typeface="NewBaskerville-Roman" charset="0"/>
              </a:rPr>
              <a:t>be the domain of the discourse. The universal quantification of </a:t>
            </a:r>
            <a:r>
              <a:rPr lang="en-US" altLang="en-US" sz="2100" dirty="0">
                <a:latin typeface="NewBaskerville-Italic" charset="0"/>
              </a:rPr>
              <a:t>P</a:t>
            </a:r>
            <a:r>
              <a:rPr lang="en-US" altLang="en-US" sz="2100" dirty="0">
                <a:latin typeface="MTMI" charset="-95"/>
              </a:rPr>
              <a:t>(</a:t>
            </a:r>
            <a:r>
              <a:rPr lang="en-US" altLang="en-US" sz="2100" dirty="0">
                <a:latin typeface="NewBaskerville-Italic" charset="0"/>
              </a:rPr>
              <a:t>x</a:t>
            </a:r>
            <a:r>
              <a:rPr lang="en-US" altLang="en-US" sz="2100" dirty="0">
                <a:latin typeface="MTMI" charset="-95"/>
              </a:rPr>
              <a:t>) </a:t>
            </a:r>
            <a:r>
              <a:rPr lang="en-US" altLang="en-US" sz="2100" dirty="0">
                <a:latin typeface="NewBaskerville-Roman" charset="0"/>
              </a:rPr>
              <a:t>is the statement:</a:t>
            </a:r>
          </a:p>
          <a:p>
            <a:pPr lvl="2">
              <a:spcBef>
                <a:spcPct val="50000"/>
              </a:spcBef>
            </a:pPr>
            <a:r>
              <a:rPr lang="en-US" altLang="en-US" dirty="0">
                <a:latin typeface="NewBaskerville-Roman" charset="0"/>
              </a:rPr>
              <a:t>For all x, P(x)     or</a:t>
            </a:r>
          </a:p>
          <a:p>
            <a:pPr lvl="2">
              <a:spcBef>
                <a:spcPct val="50000"/>
              </a:spcBef>
            </a:pPr>
            <a:r>
              <a:rPr lang="en-US" altLang="en-US" dirty="0">
                <a:latin typeface="NewBaskerville-Roman" charset="0"/>
              </a:rPr>
              <a:t>For every x, P(x)</a:t>
            </a:r>
          </a:p>
          <a:p>
            <a:pPr lvl="2">
              <a:spcBef>
                <a:spcPct val="50000"/>
              </a:spcBef>
            </a:pPr>
            <a:r>
              <a:rPr lang="en-US" altLang="en-US" dirty="0">
                <a:latin typeface="NewBaskerville-Roman" charset="0"/>
              </a:rPr>
              <a:t>The symbol      is read as “for all and every”</a:t>
            </a:r>
          </a:p>
          <a:p>
            <a:pPr lvl="2">
              <a:spcBef>
                <a:spcPct val="50000"/>
              </a:spcBef>
            </a:pPr>
            <a:r>
              <a:rPr lang="en-US" altLang="en-US" dirty="0">
                <a:latin typeface="NewBaskerville-Roman" charset="0"/>
              </a:rPr>
              <a:t>                     or  </a:t>
            </a:r>
          </a:p>
          <a:p>
            <a:pPr lvl="2">
              <a:spcBef>
                <a:spcPct val="50000"/>
              </a:spcBef>
            </a:pPr>
            <a:r>
              <a:rPr lang="en-US" altLang="en-US" dirty="0">
                <a:latin typeface="NewBaskerville-Roman" charset="0"/>
              </a:rPr>
              <a:t> Two-place predicate: </a:t>
            </a:r>
          </a:p>
          <a:p>
            <a:pPr lvl="2"/>
            <a:endParaRPr lang="en-US" altLang="en-US" dirty="0">
              <a:latin typeface="NewBaskerville-Roman" charset="0"/>
            </a:endParaRPr>
          </a:p>
        </p:txBody>
      </p:sp>
      <p:graphicFrame>
        <p:nvGraphicFramePr>
          <p:cNvPr id="239620" name="Object 4">
            <a:extLst>
              <a:ext uri="{FF2B5EF4-FFF2-40B4-BE49-F238E27FC236}">
                <a16:creationId xmlns:a16="http://schemas.microsoft.com/office/drawing/2014/main" id="{8266C9B5-3E60-295C-3965-1883691E8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6876" y="436245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Equation.3">
                  <p:embed/>
                </p:oleObj>
              </mc:Choice>
              <mc:Fallback>
                <p:oleObj name="Equation" r:id="rId2" imgW="152280" imgH="164880" progId="Equation.3">
                  <p:embed/>
                  <p:pic>
                    <p:nvPicPr>
                      <p:cNvPr id="239620" name="Object 4">
                        <a:extLst>
                          <a:ext uri="{FF2B5EF4-FFF2-40B4-BE49-F238E27FC236}">
                            <a16:creationId xmlns:a16="http://schemas.microsoft.com/office/drawing/2014/main" id="{8266C9B5-3E60-295C-3965-1883691E88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6" y="436245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>
            <a:extLst>
              <a:ext uri="{FF2B5EF4-FFF2-40B4-BE49-F238E27FC236}">
                <a16:creationId xmlns:a16="http://schemas.microsoft.com/office/drawing/2014/main" id="{37AAE7CE-7687-11F6-1471-853D093A8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0350" y="4724401"/>
          <a:ext cx="1371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03040" progId="Equation.3">
                  <p:embed/>
                </p:oleObj>
              </mc:Choice>
              <mc:Fallback>
                <p:oleObj name="Equation" r:id="rId4" imgW="571320" imgH="203040" progId="Equation.3">
                  <p:embed/>
                  <p:pic>
                    <p:nvPicPr>
                      <p:cNvPr id="239621" name="Object 5">
                        <a:extLst>
                          <a:ext uri="{FF2B5EF4-FFF2-40B4-BE49-F238E27FC236}">
                            <a16:creationId xmlns:a16="http://schemas.microsoft.com/office/drawing/2014/main" id="{37AAE7CE-7687-11F6-1471-853D093A8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4724401"/>
                        <a:ext cx="1371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6">
            <a:extLst>
              <a:ext uri="{FF2B5EF4-FFF2-40B4-BE49-F238E27FC236}">
                <a16:creationId xmlns:a16="http://schemas.microsoft.com/office/drawing/2014/main" id="{6595E5A1-D0A6-F163-AAA5-36B63A157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4951" y="5257801"/>
          <a:ext cx="22844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03040" progId="Equation.3">
                  <p:embed/>
                </p:oleObj>
              </mc:Choice>
              <mc:Fallback>
                <p:oleObj name="Equation" r:id="rId6" imgW="952200" imgH="203040" progId="Equation.3">
                  <p:embed/>
                  <p:pic>
                    <p:nvPicPr>
                      <p:cNvPr id="239622" name="Object 6">
                        <a:extLst>
                          <a:ext uri="{FF2B5EF4-FFF2-40B4-BE49-F238E27FC236}">
                            <a16:creationId xmlns:a16="http://schemas.microsoft.com/office/drawing/2014/main" id="{6595E5A1-D0A6-F163-AAA5-36B63A157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1" y="5257801"/>
                        <a:ext cx="228441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3" name="Object 7">
            <a:extLst>
              <a:ext uri="{FF2B5EF4-FFF2-40B4-BE49-F238E27FC236}">
                <a16:creationId xmlns:a16="http://schemas.microsoft.com/office/drawing/2014/main" id="{109F5CAB-357F-B0EF-C11C-1088DC86096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953126" y="4729163"/>
          <a:ext cx="18192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03040" progId="Equation.3">
                  <p:embed/>
                </p:oleObj>
              </mc:Choice>
              <mc:Fallback>
                <p:oleObj name="Equation" r:id="rId8" imgW="825480" imgH="203040" progId="Equation.3">
                  <p:embed/>
                  <p:pic>
                    <p:nvPicPr>
                      <p:cNvPr id="239623" name="Object 7">
                        <a:extLst>
                          <a:ext uri="{FF2B5EF4-FFF2-40B4-BE49-F238E27FC236}">
                            <a16:creationId xmlns:a16="http://schemas.microsoft.com/office/drawing/2014/main" id="{109F5CAB-357F-B0EF-C11C-1088DC8609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6" y="4729163"/>
                        <a:ext cx="18192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FD52719-FEB9-724B-4DB0-17FDE912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Discrete Mathematical Structures:  Theory and Applications 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79CE3CB-30CC-0A3D-3ACC-BE27AB24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E7E-5D65-4D6E-889E-30D3E1F8CBB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55893709-0201-5648-960C-73147CA88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Quantifiers and First Order Logic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4F517625-FD97-363F-8456-77185D8B5C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94014" y="1827213"/>
            <a:ext cx="7164387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100"/>
              <a:t>Existential Quantifier</a:t>
            </a:r>
          </a:p>
          <a:p>
            <a:pPr lvl="1">
              <a:spcBef>
                <a:spcPct val="50000"/>
              </a:spcBef>
            </a:pPr>
            <a:r>
              <a:rPr lang="en-US" altLang="en-US" sz="2100">
                <a:latin typeface="NewBaskerville-Roman" charset="0"/>
              </a:rPr>
              <a:t>Let </a:t>
            </a:r>
            <a:r>
              <a:rPr lang="en-US" altLang="en-US" sz="2100">
                <a:latin typeface="NewBaskerville-Italic" charset="0"/>
              </a:rPr>
              <a:t>P</a:t>
            </a:r>
            <a:r>
              <a:rPr lang="en-US" altLang="en-US" sz="2100">
                <a:latin typeface="MTMI" charset="-95"/>
              </a:rPr>
              <a:t>(</a:t>
            </a:r>
            <a:r>
              <a:rPr lang="en-US" altLang="en-US" sz="2100">
                <a:latin typeface="NewBaskerville-Italic" charset="0"/>
              </a:rPr>
              <a:t>x</a:t>
            </a:r>
            <a:r>
              <a:rPr lang="en-US" altLang="en-US" sz="2100">
                <a:latin typeface="MTMI" charset="-95"/>
              </a:rPr>
              <a:t>) </a:t>
            </a:r>
            <a:r>
              <a:rPr lang="en-US" altLang="en-US" sz="2100">
                <a:latin typeface="NewBaskerville-Roman" charset="0"/>
              </a:rPr>
              <a:t>be a predicate and let </a:t>
            </a:r>
            <a:r>
              <a:rPr lang="en-US" altLang="en-US" sz="2100">
                <a:latin typeface="NewBaskerville-Italic" charset="0"/>
              </a:rPr>
              <a:t>D </a:t>
            </a:r>
            <a:r>
              <a:rPr lang="en-US" altLang="en-US" sz="2100">
                <a:latin typeface="NewBaskerville-Roman" charset="0"/>
              </a:rPr>
              <a:t>be the universe of discourse. The existential quantification of </a:t>
            </a:r>
            <a:r>
              <a:rPr lang="en-US" altLang="en-US" sz="2100">
                <a:latin typeface="NewBaskerville-Italic" charset="0"/>
              </a:rPr>
              <a:t>P</a:t>
            </a:r>
            <a:r>
              <a:rPr lang="en-US" altLang="en-US" sz="2100">
                <a:latin typeface="MTMI" charset="-95"/>
              </a:rPr>
              <a:t>(</a:t>
            </a:r>
            <a:r>
              <a:rPr lang="en-US" altLang="en-US" sz="2100">
                <a:latin typeface="NewBaskerville-Italic" charset="0"/>
              </a:rPr>
              <a:t>x</a:t>
            </a:r>
            <a:r>
              <a:rPr lang="en-US" altLang="en-US" sz="2100">
                <a:latin typeface="MTMI" charset="-95"/>
              </a:rPr>
              <a:t>) </a:t>
            </a:r>
            <a:r>
              <a:rPr lang="en-US" altLang="en-US" sz="2100">
                <a:latin typeface="NewBaskerville-Roman" charset="0"/>
              </a:rPr>
              <a:t>is the statement:</a:t>
            </a:r>
          </a:p>
          <a:p>
            <a:pPr lvl="2">
              <a:spcBef>
                <a:spcPct val="50000"/>
              </a:spcBef>
            </a:pPr>
            <a:r>
              <a:rPr lang="en-US" altLang="en-US">
                <a:latin typeface="NewBaskerville-Roman" charset="0"/>
              </a:rPr>
              <a:t>There exists x, P(x) </a:t>
            </a:r>
          </a:p>
          <a:p>
            <a:pPr lvl="2">
              <a:spcBef>
                <a:spcPct val="50000"/>
              </a:spcBef>
            </a:pPr>
            <a:r>
              <a:rPr lang="en-US" altLang="en-US">
                <a:latin typeface="NewBaskerville-Roman" charset="0"/>
              </a:rPr>
              <a:t>The symbol      is read as “there exists”</a:t>
            </a:r>
          </a:p>
          <a:p>
            <a:pPr lvl="2">
              <a:spcBef>
                <a:spcPct val="50000"/>
              </a:spcBef>
            </a:pPr>
            <a:r>
              <a:rPr lang="en-US" altLang="en-US">
                <a:latin typeface="NewBaskerville-Roman" charset="0"/>
              </a:rPr>
              <a:t>                               or </a:t>
            </a:r>
          </a:p>
          <a:p>
            <a:pPr lvl="2">
              <a:spcBef>
                <a:spcPct val="50000"/>
              </a:spcBef>
            </a:pPr>
            <a:r>
              <a:rPr lang="en-US" altLang="en-US">
                <a:latin typeface="NewBaskerville-Roman" charset="0"/>
              </a:rPr>
              <a:t> Bound Variable</a:t>
            </a:r>
          </a:p>
          <a:p>
            <a:pPr lvl="3">
              <a:spcBef>
                <a:spcPct val="50000"/>
              </a:spcBef>
            </a:pPr>
            <a:r>
              <a:rPr lang="en-US" altLang="en-US" sz="1700">
                <a:latin typeface="NewBaskerville-Roman" charset="0"/>
              </a:rPr>
              <a:t>The variable appearing in:                      or </a:t>
            </a:r>
          </a:p>
          <a:p>
            <a:pPr lvl="2">
              <a:spcBef>
                <a:spcPct val="50000"/>
              </a:spcBef>
            </a:pPr>
            <a:endParaRPr lang="en-US" altLang="en-US">
              <a:latin typeface="NewBaskerville-Roman" charset="0"/>
            </a:endParaRPr>
          </a:p>
        </p:txBody>
      </p:sp>
      <p:graphicFrame>
        <p:nvGraphicFramePr>
          <p:cNvPr id="240644" name="Object 4">
            <a:extLst>
              <a:ext uri="{FF2B5EF4-FFF2-40B4-BE49-F238E27FC236}">
                <a16:creationId xmlns:a16="http://schemas.microsoft.com/office/drawing/2014/main" id="{7A73DB58-64AC-7DCD-2ABC-1CE9E1D1D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86201"/>
          <a:ext cx="293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52280" progId="Equation.3">
                  <p:embed/>
                </p:oleObj>
              </mc:Choice>
              <mc:Fallback>
                <p:oleObj name="Equation" r:id="rId2" imgW="126720" imgH="152280" progId="Equation.3">
                  <p:embed/>
                  <p:pic>
                    <p:nvPicPr>
                      <p:cNvPr id="240644" name="Object 4">
                        <a:extLst>
                          <a:ext uri="{FF2B5EF4-FFF2-40B4-BE49-F238E27FC236}">
                            <a16:creationId xmlns:a16="http://schemas.microsoft.com/office/drawing/2014/main" id="{7A73DB58-64AC-7DCD-2ABC-1CE9E1D1DF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1"/>
                        <a:ext cx="2936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5" name="Object 5">
            <a:extLst>
              <a:ext uri="{FF2B5EF4-FFF2-40B4-BE49-F238E27FC236}">
                <a16:creationId xmlns:a16="http://schemas.microsoft.com/office/drawing/2014/main" id="{DC0A51D5-CCBB-FD5B-9885-4B6A5ED0E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1" y="4343401"/>
          <a:ext cx="19208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240645" name="Object 5">
                        <a:extLst>
                          <a:ext uri="{FF2B5EF4-FFF2-40B4-BE49-F238E27FC236}">
                            <a16:creationId xmlns:a16="http://schemas.microsoft.com/office/drawing/2014/main" id="{DC0A51D5-CCBB-FD5B-9885-4B6A5ED0E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4343401"/>
                        <a:ext cx="19208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6" name="Object 6">
            <a:extLst>
              <a:ext uri="{FF2B5EF4-FFF2-40B4-BE49-F238E27FC236}">
                <a16:creationId xmlns:a16="http://schemas.microsoft.com/office/drawing/2014/main" id="{46401678-4F52-90D9-5E39-A9E13DDB6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0564" y="5181601"/>
          <a:ext cx="13731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240646" name="Object 6">
                        <a:extLst>
                          <a:ext uri="{FF2B5EF4-FFF2-40B4-BE49-F238E27FC236}">
                            <a16:creationId xmlns:a16="http://schemas.microsoft.com/office/drawing/2014/main" id="{46401678-4F52-90D9-5E39-A9E13DDB6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4" y="5181601"/>
                        <a:ext cx="13731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>
            <a:extLst>
              <a:ext uri="{FF2B5EF4-FFF2-40B4-BE49-F238E27FC236}">
                <a16:creationId xmlns:a16="http://schemas.microsoft.com/office/drawing/2014/main" id="{534B83F3-1694-AE99-3F53-D62D98E2B2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1" y="5181601"/>
          <a:ext cx="1311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240647" name="Object 7">
                        <a:extLst>
                          <a:ext uri="{FF2B5EF4-FFF2-40B4-BE49-F238E27FC236}">
                            <a16:creationId xmlns:a16="http://schemas.microsoft.com/office/drawing/2014/main" id="{534B83F3-1694-AE99-3F53-D62D98E2B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5181601"/>
                        <a:ext cx="13112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0" name="Object 10">
            <a:extLst>
              <a:ext uri="{FF2B5EF4-FFF2-40B4-BE49-F238E27FC236}">
                <a16:creationId xmlns:a16="http://schemas.microsoft.com/office/drawing/2014/main" id="{5E66E6B4-8CBB-51CC-641B-60ACFCD1245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781800" y="4343400"/>
          <a:ext cx="114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03040" progId="Equation.3">
                  <p:embed/>
                </p:oleObj>
              </mc:Choice>
              <mc:Fallback>
                <p:oleObj name="Equation" r:id="rId10" imgW="545760" imgH="203040" progId="Equation.3">
                  <p:embed/>
                  <p:pic>
                    <p:nvPicPr>
                      <p:cNvPr id="240650" name="Object 10">
                        <a:extLst>
                          <a:ext uri="{FF2B5EF4-FFF2-40B4-BE49-F238E27FC236}">
                            <a16:creationId xmlns:a16="http://schemas.microsoft.com/office/drawing/2014/main" id="{5E66E6B4-8CBB-51CC-641B-60ACFCD12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343400"/>
                        <a:ext cx="1143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F73EEE6-9565-5EFC-DC32-F6AE4AF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Discrete Mathematical Structures:  Theory and Applications 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D78C97B-9D32-A564-4B7D-0F10CF53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F926-7AD1-4E6E-BE1E-E82048BD24B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8E8F0C2A-8086-5282-9CBD-7C4BBEFAC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Quantifiers and First Order Logic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62461E72-DF7B-EFC4-BAF2-05578ADFB2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94014" y="1827213"/>
            <a:ext cx="6859587" cy="4114800"/>
          </a:xfrm>
        </p:spPr>
        <p:txBody>
          <a:bodyPr/>
          <a:lstStyle/>
          <a:p>
            <a:r>
              <a:rPr lang="en-US" altLang="en-US" sz="1800"/>
              <a:t>Negation of Predicates (DeMorgan’s Laws)</a:t>
            </a:r>
          </a:p>
          <a:p>
            <a:pPr lvl="1"/>
            <a:r>
              <a:rPr lang="en-US" altLang="en-US" sz="1800">
                <a:latin typeface="NewBaskerville-Roman" charset="0"/>
              </a:rPr>
              <a:t> </a:t>
            </a:r>
          </a:p>
          <a:p>
            <a:pPr lvl="1"/>
            <a:r>
              <a:rPr lang="en-US" altLang="en-US" sz="1800">
                <a:latin typeface="NewBaskerville-Roman" charset="0"/>
              </a:rPr>
              <a:t>Example:</a:t>
            </a:r>
          </a:p>
          <a:p>
            <a:pPr lvl="2"/>
            <a:r>
              <a:rPr lang="en-US" altLang="en-US" sz="1800">
                <a:latin typeface="NewBaskerville-Roman" charset="0"/>
              </a:rPr>
              <a:t> If P(x) is the statement “x has won a race” where the domain of discourse is all runners, then the universal quantification of P(x) is                  , i.e., every runner has won a race. The negation of this statement is “it is not the case that every runner has won a race. Therefore there exists at least one runner who has not won a race. Therefore:</a:t>
            </a:r>
          </a:p>
          <a:p>
            <a:pPr lvl="1"/>
            <a:r>
              <a:rPr lang="en-US" altLang="en-US" sz="1900">
                <a:latin typeface="NewBaskerville-Roman" charset="0"/>
              </a:rPr>
              <a:t>	</a:t>
            </a:r>
          </a:p>
          <a:p>
            <a:pPr lvl="1"/>
            <a:endParaRPr lang="en-US" altLang="en-US" sz="2100" b="1">
              <a:latin typeface="NewBaskerville-Roman" charset="0"/>
            </a:endParaRPr>
          </a:p>
        </p:txBody>
      </p:sp>
      <p:graphicFrame>
        <p:nvGraphicFramePr>
          <p:cNvPr id="241668" name="Object 4">
            <a:extLst>
              <a:ext uri="{FF2B5EF4-FFF2-40B4-BE49-F238E27FC236}">
                <a16:creationId xmlns:a16="http://schemas.microsoft.com/office/drawing/2014/main" id="{EE79743B-116D-93DC-E964-B0C7A4FE92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376" y="2171700"/>
          <a:ext cx="3775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203040" progId="Equation.3">
                  <p:embed/>
                </p:oleObj>
              </mc:Choice>
              <mc:Fallback>
                <p:oleObj name="Equation" r:id="rId2" imgW="1574640" imgH="203040" progId="Equation.3">
                  <p:embed/>
                  <p:pic>
                    <p:nvPicPr>
                      <p:cNvPr id="241668" name="Object 4">
                        <a:extLst>
                          <a:ext uri="{FF2B5EF4-FFF2-40B4-BE49-F238E27FC236}">
                            <a16:creationId xmlns:a16="http://schemas.microsoft.com/office/drawing/2014/main" id="{EE79743B-116D-93DC-E964-B0C7A4FE9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6" y="2171700"/>
                        <a:ext cx="37750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>
            <a:extLst>
              <a:ext uri="{FF2B5EF4-FFF2-40B4-BE49-F238E27FC236}">
                <a16:creationId xmlns:a16="http://schemas.microsoft.com/office/drawing/2014/main" id="{FA38E869-5999-7911-0C35-66A73D7715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1" y="3381375"/>
          <a:ext cx="1006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03040" progId="Equation.3">
                  <p:embed/>
                </p:oleObj>
              </mc:Choice>
              <mc:Fallback>
                <p:oleObj name="Equation" r:id="rId4" imgW="571320" imgH="203040" progId="Equation.3">
                  <p:embed/>
                  <p:pic>
                    <p:nvPicPr>
                      <p:cNvPr id="241669" name="Object 5">
                        <a:extLst>
                          <a:ext uri="{FF2B5EF4-FFF2-40B4-BE49-F238E27FC236}">
                            <a16:creationId xmlns:a16="http://schemas.microsoft.com/office/drawing/2014/main" id="{FA38E869-5999-7911-0C35-66A73D7715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381375"/>
                        <a:ext cx="1006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>
            <a:extLst>
              <a:ext uri="{FF2B5EF4-FFF2-40B4-BE49-F238E27FC236}">
                <a16:creationId xmlns:a16="http://schemas.microsoft.com/office/drawing/2014/main" id="{BBC36801-1174-A1E6-97C8-D37658CAD7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1" y="4495800"/>
          <a:ext cx="1387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03040" progId="Equation.3">
                  <p:embed/>
                </p:oleObj>
              </mc:Choice>
              <mc:Fallback>
                <p:oleObj name="Equation" r:id="rId6" imgW="672840" imgH="203040" progId="Equation.3">
                  <p:embed/>
                  <p:pic>
                    <p:nvPicPr>
                      <p:cNvPr id="241670" name="Object 6">
                        <a:extLst>
                          <a:ext uri="{FF2B5EF4-FFF2-40B4-BE49-F238E27FC236}">
                            <a16:creationId xmlns:a16="http://schemas.microsoft.com/office/drawing/2014/main" id="{BBC36801-1174-A1E6-97C8-D37658CAD7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495800"/>
                        <a:ext cx="1387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4" name="Object 20">
            <a:extLst>
              <a:ext uri="{FF2B5EF4-FFF2-40B4-BE49-F238E27FC236}">
                <a16:creationId xmlns:a16="http://schemas.microsoft.com/office/drawing/2014/main" id="{65FC4917-AEC8-54B0-9864-F014BF066CB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657600" y="4953001"/>
          <a:ext cx="2971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203040" progId="Equation.3">
                  <p:embed/>
                </p:oleObj>
              </mc:Choice>
              <mc:Fallback>
                <p:oleObj name="Equation" r:id="rId8" imgW="1574640" imgH="203040" progId="Equation.3">
                  <p:embed/>
                  <p:pic>
                    <p:nvPicPr>
                      <p:cNvPr id="241684" name="Object 20">
                        <a:extLst>
                          <a:ext uri="{FF2B5EF4-FFF2-40B4-BE49-F238E27FC236}">
                            <a16:creationId xmlns:a16="http://schemas.microsoft.com/office/drawing/2014/main" id="{65FC4917-AEC8-54B0-9864-F014BF066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1"/>
                        <a:ext cx="2971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2500" dirty="0"/>
              <a:t>Definition: Methods of reasoning, provides rules and techniques to determine whether an argument is valid</a:t>
            </a:r>
          </a:p>
          <a:p>
            <a:pPr>
              <a:spcBef>
                <a:spcPct val="60000"/>
              </a:spcBef>
            </a:pPr>
            <a:r>
              <a:rPr lang="en-US" altLang="en-US" sz="2500" dirty="0"/>
              <a:t>Theorem: a statement that can be shown to be true (under certain conditions)</a:t>
            </a:r>
          </a:p>
          <a:p>
            <a:pPr lvl="1">
              <a:spcBef>
                <a:spcPct val="60000"/>
              </a:spcBef>
            </a:pPr>
            <a:r>
              <a:rPr lang="en-US" altLang="en-US" sz="2300" dirty="0"/>
              <a:t>Example: If </a:t>
            </a:r>
            <a:r>
              <a:rPr lang="en-US" altLang="en-US" sz="2300" i="1" dirty="0"/>
              <a:t>x </a:t>
            </a:r>
            <a:r>
              <a:rPr lang="en-US" altLang="en-US" sz="2300" dirty="0"/>
              <a:t>is an even integer, then </a:t>
            </a:r>
            <a:r>
              <a:rPr lang="en-US" altLang="en-US" sz="2300" i="1" dirty="0"/>
              <a:t>x </a:t>
            </a:r>
            <a:r>
              <a:rPr lang="en-US" altLang="en-US" sz="2300" dirty="0"/>
              <a:t>+ 1 is an odd integer</a:t>
            </a:r>
          </a:p>
          <a:p>
            <a:pPr lvl="2">
              <a:spcBef>
                <a:spcPct val="60000"/>
              </a:spcBef>
            </a:pPr>
            <a:r>
              <a:rPr lang="en-US" altLang="en-US" dirty="0">
                <a:latin typeface="NewBaskerville-Roman" charset="0"/>
              </a:rPr>
              <a:t>This statement is true under the condition that </a:t>
            </a:r>
            <a:r>
              <a:rPr lang="en-US" altLang="en-US" i="1" dirty="0">
                <a:latin typeface="NewBaskerville-Italic" charset="0"/>
              </a:rPr>
              <a:t>x </a:t>
            </a:r>
            <a:r>
              <a:rPr lang="en-US" altLang="en-US" dirty="0">
                <a:latin typeface="NewBaskerville-Roman" charset="0"/>
              </a:rPr>
              <a:t>is an integer is 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343829B-E3FF-4ADD-6911-518F3A5C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Dr. Eric Gossett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4B1C843-0A1B-019B-8092-874E415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6BD-4B0F-4B4C-9653-9DF087DEC868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63FAD06A-054F-CFF7-EE47-108866D3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568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4E094322-188A-1979-FAEA-46B6862D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0548-EA37-4D46-900A-873785455BD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76834" name="Rectangle 2">
            <a:extLst>
              <a:ext uri="{FF2B5EF4-FFF2-40B4-BE49-F238E27FC236}">
                <a16:creationId xmlns:a16="http://schemas.microsoft.com/office/drawing/2014/main" id="{79773A53-6603-871F-45FA-CCB2A98BAFE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894013" y="301625"/>
            <a:ext cx="7313612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Two-Element Boolean Algebra</a:t>
            </a:r>
          </a:p>
        </p:txBody>
      </p:sp>
      <p:sp>
        <p:nvSpPr>
          <p:cNvPr id="376839" name="Text Box 7">
            <a:extLst>
              <a:ext uri="{FF2B5EF4-FFF2-40B4-BE49-F238E27FC236}">
                <a16:creationId xmlns:a16="http://schemas.microsoft.com/office/drawing/2014/main" id="{732DA48B-2507-DAFA-DE5E-C9AAC621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0"/>
            <a:ext cx="7315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The Boolean Algebra on B</a:t>
            </a:r>
            <a:r>
              <a:rPr lang="en-US" altLang="en-US"/>
              <a:t>= {0, 1} </a:t>
            </a:r>
            <a:r>
              <a:rPr lang="en-US" altLang="en-US" sz="2000">
                <a:latin typeface="Arial" panose="020B0604020202020204" pitchFamily="34" charset="0"/>
              </a:rPr>
              <a:t> is defined as follows:</a:t>
            </a:r>
          </a:p>
        </p:txBody>
      </p:sp>
      <p:sp>
        <p:nvSpPr>
          <p:cNvPr id="376843" name="Text Box 11">
            <a:extLst>
              <a:ext uri="{FF2B5EF4-FFF2-40B4-BE49-F238E27FC236}">
                <a16:creationId xmlns:a16="http://schemas.microsoft.com/office/drawing/2014/main" id="{73D9D67C-575C-429A-F90F-D6ADC069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1"/>
            <a:ext cx="4953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Verdana" panose="020B0604030504040204" pitchFamily="34" charset="0"/>
              </a:rPr>
              <a:t>+ 0 1       ·  0 1        ¯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Verdana" panose="020B0604030504040204" pitchFamily="34" charset="0"/>
              </a:rPr>
              <a:t>0  0 1      0  0 0    0  1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Verdana" panose="020B0604030504040204" pitchFamily="34" charset="0"/>
              </a:rPr>
              <a:t>1  1 1      1  0 1    1  0</a:t>
            </a:r>
          </a:p>
        </p:txBody>
      </p:sp>
      <p:grpSp>
        <p:nvGrpSpPr>
          <p:cNvPr id="376851" name="Group 19">
            <a:extLst>
              <a:ext uri="{FF2B5EF4-FFF2-40B4-BE49-F238E27FC236}">
                <a16:creationId xmlns:a16="http://schemas.microsoft.com/office/drawing/2014/main" id="{E866ED0C-4C25-DEBD-510E-C74CA564DF7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86000"/>
            <a:ext cx="2667000" cy="1219200"/>
            <a:chOff x="1440" y="1392"/>
            <a:chExt cx="1680" cy="768"/>
          </a:xfrm>
        </p:grpSpPr>
        <p:sp>
          <p:nvSpPr>
            <p:cNvPr id="376844" name="Line 12">
              <a:extLst>
                <a:ext uri="{FF2B5EF4-FFF2-40B4-BE49-F238E27FC236}">
                  <a16:creationId xmlns:a16="http://schemas.microsoft.com/office/drawing/2014/main" id="{23E45179-E9DA-CE8A-6DC4-A96B541D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45" name="Line 13">
              <a:extLst>
                <a:ext uri="{FF2B5EF4-FFF2-40B4-BE49-F238E27FC236}">
                  <a16:creationId xmlns:a16="http://schemas.microsoft.com/office/drawing/2014/main" id="{81C737E1-997D-937B-8BBA-38D85B02E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6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46" name="Line 14">
              <a:extLst>
                <a:ext uri="{FF2B5EF4-FFF2-40B4-BE49-F238E27FC236}">
                  <a16:creationId xmlns:a16="http://schemas.microsoft.com/office/drawing/2014/main" id="{0CD535A8-480D-F293-108E-364545D92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63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47" name="Line 15">
              <a:extLst>
                <a:ext uri="{FF2B5EF4-FFF2-40B4-BE49-F238E27FC236}">
                  <a16:creationId xmlns:a16="http://schemas.microsoft.com/office/drawing/2014/main" id="{1B43CDE5-90CB-34E2-C0F4-F9B377E5A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143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48" name="Line 16">
              <a:extLst>
                <a:ext uri="{FF2B5EF4-FFF2-40B4-BE49-F238E27FC236}">
                  <a16:creationId xmlns:a16="http://schemas.microsoft.com/office/drawing/2014/main" id="{24E463A9-3758-152E-A043-7EDB6613A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0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49" name="Line 17">
              <a:extLst>
                <a:ext uri="{FF2B5EF4-FFF2-40B4-BE49-F238E27FC236}">
                  <a16:creationId xmlns:a16="http://schemas.microsoft.com/office/drawing/2014/main" id="{9ACEDD49-B958-983D-6B1C-63B692D34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1392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E4540AA-17CE-EA27-17A7-D54420EA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Dr. Eric Gossett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FE5334-6FAE-6646-274B-E699E707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B8-A70A-4C20-AD01-B08BBB9D223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B3BE144-D177-40F8-93AA-02C12CCE7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Duality and the Fundamental</a:t>
            </a:r>
            <a:br>
              <a:rPr lang="en-US" altLang="en-US"/>
            </a:br>
            <a:r>
              <a:rPr lang="en-US" altLang="en-US"/>
              <a:t>Boolean Algebra Properties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F655272-A512-A244-970F-95E2B8947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4514" y="1287463"/>
            <a:ext cx="8613775" cy="1905000"/>
          </a:xfrm>
        </p:spPr>
        <p:txBody>
          <a:bodyPr/>
          <a:lstStyle/>
          <a:p>
            <a:r>
              <a:rPr lang="en-US" altLang="en-US" sz="2000"/>
              <a:t>Duality</a:t>
            </a:r>
          </a:p>
          <a:p>
            <a:pPr lvl="1"/>
            <a:r>
              <a:rPr lang="en-US" altLang="en-US" sz="2000"/>
              <a:t>The dual of any Boolean theorem is also a theorem.</a:t>
            </a:r>
          </a:p>
          <a:p>
            <a:pPr lvl="2"/>
            <a:r>
              <a:rPr lang="en-US" altLang="en-US"/>
              <a:t>Parentheses must be used to preserve operator precedence.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36A696F1-CDCB-B08D-BB50-873770B9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19400"/>
            <a:ext cx="8850313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9FB7E43-FA63-1851-D7C3-106A5831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39B-D1BD-46AA-8467-317C3F4D986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B6A1C28B-D5BA-647A-C95D-81CE0950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and CS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3D5F74D0-E93E-DF01-8A60-ED01C1A39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NewBaskerville-Roman" charset="0"/>
              </a:rPr>
              <a:t>Logic is basis of ALU (Boolean Algebra)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NewBaskerville-Roman" charset="0"/>
              </a:rPr>
              <a:t>Logic is crucial to IF statements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AND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OR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NOT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NewBaskerville-Roman" charset="0"/>
              </a:rPr>
              <a:t>Implementation of quantifiers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Looping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NewBaskerville-Roman" charset="0"/>
              </a:rPr>
              <a:t>Database Query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Relational Algebra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Relational Calculus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latin typeface="NewBaskerville-Roman" charset="0"/>
              </a:rPr>
              <a:t>SQL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2000" dirty="0"/>
              <a:t>A </a:t>
            </a:r>
            <a:r>
              <a:rPr lang="en-US" altLang="en-US" sz="2000" b="1" dirty="0"/>
              <a:t>statement</a:t>
            </a:r>
            <a:r>
              <a:rPr lang="en-US" altLang="en-US" sz="2000" dirty="0"/>
              <a:t>, or a </a:t>
            </a:r>
            <a:r>
              <a:rPr lang="en-US" altLang="en-US" sz="2000" b="1" dirty="0"/>
              <a:t>proposition</a:t>
            </a:r>
            <a:r>
              <a:rPr lang="en-US" altLang="en-US" sz="2000" dirty="0"/>
              <a:t>, is a declarative sentence that is either true or false, but not both </a:t>
            </a:r>
          </a:p>
          <a:p>
            <a:pPr>
              <a:spcBef>
                <a:spcPct val="30000"/>
              </a:spcBef>
            </a:pPr>
            <a:r>
              <a:rPr lang="en-US" altLang="en-US" sz="2000" dirty="0"/>
              <a:t>Uppercase letters denote propositions</a:t>
            </a:r>
          </a:p>
          <a:p>
            <a:pPr lvl="1">
              <a:spcBef>
                <a:spcPct val="30000"/>
              </a:spcBef>
            </a:pPr>
            <a:r>
              <a:rPr lang="en-US" altLang="en-US" sz="2000" dirty="0"/>
              <a:t>Examples: </a:t>
            </a:r>
          </a:p>
          <a:p>
            <a:pPr lvl="2">
              <a:spcBef>
                <a:spcPct val="30000"/>
              </a:spcBef>
            </a:pPr>
            <a:r>
              <a:rPr lang="en-US" altLang="en-US" sz="2000" dirty="0"/>
              <a:t>P: 2 is an even number (true)</a:t>
            </a:r>
          </a:p>
          <a:p>
            <a:pPr lvl="2">
              <a:spcBef>
                <a:spcPct val="30000"/>
              </a:spcBef>
            </a:pPr>
            <a:r>
              <a:rPr lang="en-US" altLang="en-US" sz="2000" dirty="0"/>
              <a:t>Q: 7 is an even number (false)</a:t>
            </a:r>
          </a:p>
          <a:p>
            <a:pPr lvl="2">
              <a:spcBef>
                <a:spcPct val="30000"/>
              </a:spcBef>
            </a:pPr>
            <a:r>
              <a:rPr lang="en-US" altLang="en-US" sz="2000" dirty="0"/>
              <a:t>R: A is a vowel (true)</a:t>
            </a:r>
          </a:p>
          <a:p>
            <a:pPr lvl="1">
              <a:spcBef>
                <a:spcPct val="30000"/>
              </a:spcBef>
            </a:pPr>
            <a:r>
              <a:rPr lang="en-US" altLang="en-US" sz="2000" dirty="0"/>
              <a:t>The following are not propositions:</a:t>
            </a:r>
          </a:p>
          <a:p>
            <a:pPr lvl="2">
              <a:spcBef>
                <a:spcPct val="30000"/>
              </a:spcBef>
            </a:pPr>
            <a:r>
              <a:rPr lang="en-US" altLang="en-US" sz="2000" dirty="0"/>
              <a:t>P: My cat is beautiful</a:t>
            </a:r>
          </a:p>
          <a:p>
            <a:pPr lvl="2">
              <a:spcBef>
                <a:spcPct val="30000"/>
              </a:spcBef>
            </a:pPr>
            <a:r>
              <a:rPr lang="en-US" altLang="en-US" sz="2000" dirty="0"/>
              <a:t>Q: My house is big</a:t>
            </a:r>
          </a:p>
        </p:txBody>
      </p:sp>
    </p:spTree>
    <p:extLst>
      <p:ext uri="{BB962C8B-B14F-4D97-AF65-F5344CB8AC3E}">
        <p14:creationId xmlns:p14="http://schemas.microsoft.com/office/powerpoint/2010/main" val="186691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Truth value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One of the values “</a:t>
            </a:r>
            <a:r>
              <a:rPr lang="en-US" altLang="en-US" sz="2000" i="1" dirty="0"/>
              <a:t>truth” (T) </a:t>
            </a:r>
            <a:r>
              <a:rPr lang="en-US" altLang="en-US" sz="2000" dirty="0"/>
              <a:t>or “</a:t>
            </a:r>
            <a:r>
              <a:rPr lang="en-US" altLang="en-US" sz="2000" i="1" dirty="0"/>
              <a:t>falsity” (F) </a:t>
            </a:r>
            <a:r>
              <a:rPr lang="en-US" altLang="en-US" sz="2000" dirty="0"/>
              <a:t>assigned to a statement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Negation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b="1" dirty="0"/>
              <a:t>negation </a:t>
            </a:r>
            <a:r>
              <a:rPr lang="en-US" altLang="en-US" sz="2000" dirty="0"/>
              <a:t>of </a:t>
            </a:r>
            <a:r>
              <a:rPr lang="en-US" altLang="en-US" sz="2000" i="1" dirty="0"/>
              <a:t>P</a:t>
            </a:r>
            <a:r>
              <a:rPr lang="en-US" altLang="en-US" sz="2000" dirty="0"/>
              <a:t>, written      , is the statement obtained by negating statement </a:t>
            </a:r>
            <a:r>
              <a:rPr lang="en-US" altLang="en-US" sz="2000" i="1" dirty="0"/>
              <a:t>P </a:t>
            </a: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en-US" altLang="en-US" sz="2000" i="1" dirty="0"/>
              <a:t>Example: </a:t>
            </a:r>
          </a:p>
          <a:p>
            <a:pPr lvl="3">
              <a:lnSpc>
                <a:spcPct val="90000"/>
              </a:lnSpc>
            </a:pPr>
            <a:r>
              <a:rPr lang="en-US" altLang="en-US" sz="2000" i="1" dirty="0"/>
              <a:t>P</a:t>
            </a:r>
            <a:r>
              <a:rPr lang="en-US" altLang="en-US" sz="2000" dirty="0"/>
              <a:t>: A is a consonant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    : it is the case that A is not a consonant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Truth Table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86905466-0F3A-4C1B-E596-7E09D1690CD7}"/>
              </a:ext>
            </a:extLst>
          </p:cNvPr>
          <p:cNvGrpSpPr>
            <a:grpSpLocks/>
          </p:cNvGrpSpPr>
          <p:nvPr/>
        </p:nvGrpSpPr>
        <p:grpSpPr bwMode="auto">
          <a:xfrm>
            <a:off x="4523936" y="4707988"/>
            <a:ext cx="1905000" cy="1219200"/>
            <a:chOff x="2064" y="2928"/>
            <a:chExt cx="1200" cy="768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8177D2B9-D30E-E660-7AC5-BAEFDDF25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928"/>
              <a:ext cx="1200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P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T	F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F	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   </a:t>
              </a:r>
            </a:p>
          </p:txBody>
        </p:sp>
        <p:graphicFrame>
          <p:nvGraphicFramePr>
            <p:cNvPr id="6" name="Object 11">
              <a:extLst>
                <a:ext uri="{FF2B5EF4-FFF2-40B4-BE49-F238E27FC236}">
                  <a16:creationId xmlns:a16="http://schemas.microsoft.com/office/drawing/2014/main" id="{603FBC60-1D79-CFCC-488D-EF3D4D5C4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2976"/>
            <a:ext cx="28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3800" imgH="164880" progId="Equation.3">
                    <p:embed/>
                  </p:oleObj>
                </mc:Choice>
                <mc:Fallback>
                  <p:oleObj name="Equation" r:id="rId2" imgW="253800" imgH="164880" progId="Equation.3">
                    <p:embed/>
                    <p:pic>
                      <p:nvPicPr>
                        <p:cNvPr id="222219" name="Object 11">
                          <a:extLst>
                            <a:ext uri="{FF2B5EF4-FFF2-40B4-BE49-F238E27FC236}">
                              <a16:creationId xmlns:a16="http://schemas.microsoft.com/office/drawing/2014/main" id="{45E11135-E4FB-B4AC-2C14-BA99277408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976"/>
                          <a:ext cx="28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F8D70781-5D2F-5BC8-F260-84A7D3958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16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BC600CC6-BDC3-83EC-BF96-9101DBD64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928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</p:grpSp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554A1085-4517-3DED-0C86-61B11B32D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3876"/>
              </p:ext>
            </p:extLst>
          </p:nvPr>
        </p:nvGraphicFramePr>
        <p:xfrm>
          <a:off x="2398394" y="3852863"/>
          <a:ext cx="457200" cy="35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164880" progId="Equation.3">
                  <p:embed/>
                </p:oleObj>
              </mc:Choice>
              <mc:Fallback>
                <p:oleObj name="Equation" r:id="rId4" imgW="253800" imgH="164880" progId="Equation.3">
                  <p:embed/>
                  <p:pic>
                    <p:nvPicPr>
                      <p:cNvPr id="222229" name="Object 21">
                        <a:extLst>
                          <a:ext uri="{FF2B5EF4-FFF2-40B4-BE49-F238E27FC236}">
                            <a16:creationId xmlns:a16="http://schemas.microsoft.com/office/drawing/2014/main" id="{4C5C30B4-DA63-3A07-48AF-79B14039FF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394" y="3852863"/>
                        <a:ext cx="457200" cy="35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16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/>
              <a:t>Conjunction</a:t>
            </a:r>
          </a:p>
          <a:p>
            <a:pPr lvl="1"/>
            <a:r>
              <a:rPr lang="en-US" altLang="en-US" sz="2300" dirty="0">
                <a:latin typeface="NewBaskerville-Roman" charset="0"/>
              </a:rPr>
              <a:t>Let </a:t>
            </a:r>
            <a:r>
              <a:rPr lang="en-US" altLang="en-US" sz="2300" i="1" dirty="0">
                <a:latin typeface="NewBaskerville-Italic" charset="0"/>
              </a:rPr>
              <a:t>P</a:t>
            </a:r>
            <a:r>
              <a:rPr lang="en-US" altLang="en-US" sz="2300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Roman" charset="0"/>
              </a:rPr>
              <a:t>and </a:t>
            </a:r>
            <a:r>
              <a:rPr lang="en-US" altLang="en-US" sz="2300" i="1" dirty="0">
                <a:latin typeface="NewBaskerville-Italic" charset="0"/>
              </a:rPr>
              <a:t>Q</a:t>
            </a:r>
            <a:r>
              <a:rPr lang="en-US" altLang="en-US" sz="2300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Roman" charset="0"/>
              </a:rPr>
              <a:t>be statements. </a:t>
            </a:r>
          </a:p>
          <a:p>
            <a:pPr lvl="1"/>
            <a:r>
              <a:rPr lang="en-US" altLang="en-US" sz="2300" dirty="0">
                <a:latin typeface="NewBaskerville-Roman" charset="0"/>
              </a:rPr>
              <a:t>The </a:t>
            </a:r>
            <a:r>
              <a:rPr lang="en-US" altLang="en-US" sz="2300" b="1" dirty="0">
                <a:latin typeface="NewBaskerville-Bold" charset="0"/>
              </a:rPr>
              <a:t>conjunction </a:t>
            </a:r>
            <a:r>
              <a:rPr lang="en-US" altLang="en-US" sz="2300" dirty="0">
                <a:latin typeface="NewBaskerville-Roman" charset="0"/>
              </a:rPr>
              <a:t>of </a:t>
            </a:r>
            <a:r>
              <a:rPr lang="en-US" altLang="en-US" sz="2300" i="1" dirty="0">
                <a:latin typeface="NewBaskerville-Italic" charset="0"/>
              </a:rPr>
              <a:t>P</a:t>
            </a:r>
            <a:r>
              <a:rPr lang="en-US" altLang="en-US" sz="2300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Roman" charset="0"/>
              </a:rPr>
              <a:t>and </a:t>
            </a:r>
            <a:r>
              <a:rPr lang="en-US" altLang="en-US" sz="2300" i="1" dirty="0">
                <a:latin typeface="NewBaskerville-Italic" charset="0"/>
              </a:rPr>
              <a:t>Q</a:t>
            </a:r>
            <a:r>
              <a:rPr lang="en-US" altLang="en-US" sz="2300" dirty="0">
                <a:latin typeface="NewBaskerville-Roman" charset="0"/>
              </a:rPr>
              <a:t>, written </a:t>
            </a:r>
            <a:r>
              <a:rPr lang="en-US" altLang="en-US" sz="2300" i="1" dirty="0">
                <a:latin typeface="NewBaskerville-Italic" charset="0"/>
              </a:rPr>
              <a:t>P</a:t>
            </a:r>
            <a:r>
              <a:rPr lang="en-US" altLang="en-US" sz="2300" dirty="0">
                <a:latin typeface="NewBaskerville-Italic" charset="0"/>
              </a:rPr>
              <a:t> ^ </a:t>
            </a:r>
            <a:r>
              <a:rPr lang="en-US" altLang="en-US" sz="2300" i="1" dirty="0">
                <a:latin typeface="NewBaskerville-Italic" charset="0"/>
              </a:rPr>
              <a:t>Q</a:t>
            </a:r>
            <a:r>
              <a:rPr lang="en-US" altLang="en-US" sz="2300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Roman" charset="0"/>
              </a:rPr>
              <a:t>, is the statement formed by joining statements </a:t>
            </a:r>
            <a:r>
              <a:rPr lang="en-US" altLang="en-US" sz="2300" i="1" dirty="0">
                <a:latin typeface="NewBaskerville-Italic" charset="0"/>
              </a:rPr>
              <a:t>P</a:t>
            </a:r>
            <a:r>
              <a:rPr lang="en-US" altLang="en-US" sz="2300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Roman" charset="0"/>
              </a:rPr>
              <a:t>and </a:t>
            </a:r>
            <a:r>
              <a:rPr lang="en-US" altLang="en-US" sz="2300" i="1" dirty="0">
                <a:latin typeface="NewBaskerville-Italic" charset="0"/>
              </a:rPr>
              <a:t>Q</a:t>
            </a:r>
            <a:r>
              <a:rPr lang="en-US" altLang="en-US" sz="2300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Roman" charset="0"/>
              </a:rPr>
              <a:t>using the word “and”</a:t>
            </a:r>
          </a:p>
          <a:p>
            <a:pPr lvl="1"/>
            <a:r>
              <a:rPr lang="en-US" altLang="en-US" dirty="0">
                <a:latin typeface="NewBaskerville-Roman" charset="0"/>
              </a:rPr>
              <a:t>The statement </a:t>
            </a:r>
            <a:r>
              <a:rPr lang="en-US" altLang="en-US" i="1" dirty="0">
                <a:latin typeface="NewBaskerville-Italic" charset="0"/>
              </a:rPr>
              <a:t>P</a:t>
            </a:r>
            <a:r>
              <a:rPr lang="en-US" altLang="en-US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Italic" charset="0"/>
              </a:rPr>
              <a:t>^ </a:t>
            </a:r>
            <a:r>
              <a:rPr lang="en-US" altLang="en-US" i="1" dirty="0">
                <a:latin typeface="NewBaskerville-Italic" charset="0"/>
              </a:rPr>
              <a:t>Q</a:t>
            </a:r>
            <a:r>
              <a:rPr lang="en-US" altLang="en-US" dirty="0">
                <a:latin typeface="NewBaskerville-Italic" charset="0"/>
              </a:rPr>
              <a:t> </a:t>
            </a:r>
            <a:r>
              <a:rPr lang="en-US" altLang="en-US" dirty="0">
                <a:latin typeface="NewBaskerville-Roman" charset="0"/>
              </a:rPr>
              <a:t>is true if both </a:t>
            </a:r>
            <a:r>
              <a:rPr lang="en-US" altLang="en-US" dirty="0">
                <a:latin typeface="NewBaskerville-Italic" charset="0"/>
              </a:rPr>
              <a:t>p </a:t>
            </a:r>
            <a:r>
              <a:rPr lang="en-US" altLang="en-US" dirty="0">
                <a:latin typeface="NewBaskerville-Roman" charset="0"/>
              </a:rPr>
              <a:t>and </a:t>
            </a:r>
            <a:r>
              <a:rPr lang="en-US" altLang="en-US" dirty="0">
                <a:latin typeface="NewBaskerville-Italic" charset="0"/>
              </a:rPr>
              <a:t>q </a:t>
            </a:r>
            <a:r>
              <a:rPr lang="en-US" altLang="en-US" dirty="0">
                <a:latin typeface="NewBaskerville-Roman" charset="0"/>
              </a:rPr>
              <a:t>are true; otherwise </a:t>
            </a:r>
            <a:r>
              <a:rPr lang="en-US" altLang="en-US" i="1" dirty="0">
                <a:latin typeface="NewBaskerville-Italic" charset="0"/>
              </a:rPr>
              <a:t>P</a:t>
            </a:r>
            <a:r>
              <a:rPr lang="en-US" altLang="en-US" dirty="0">
                <a:latin typeface="NewBaskerville-Italic" charset="0"/>
              </a:rPr>
              <a:t> </a:t>
            </a:r>
            <a:r>
              <a:rPr lang="en-US" altLang="en-US" sz="2300" dirty="0">
                <a:latin typeface="NewBaskerville-Italic" charset="0"/>
              </a:rPr>
              <a:t>^ </a:t>
            </a:r>
            <a:r>
              <a:rPr lang="en-US" altLang="en-US" i="1" dirty="0">
                <a:latin typeface="NewBaskerville-Italic" charset="0"/>
              </a:rPr>
              <a:t>Q</a:t>
            </a:r>
            <a:r>
              <a:rPr lang="en-US" altLang="en-US" dirty="0">
                <a:latin typeface="NewBaskerville-Italic" charset="0"/>
              </a:rPr>
              <a:t> </a:t>
            </a:r>
            <a:r>
              <a:rPr lang="en-US" altLang="en-US" dirty="0">
                <a:latin typeface="NewBaskerville-Roman" charset="0"/>
              </a:rPr>
              <a:t>is false</a:t>
            </a:r>
          </a:p>
          <a:p>
            <a:pPr lvl="1"/>
            <a:r>
              <a:rPr lang="en-US" altLang="en-US" dirty="0">
                <a:latin typeface="NewBaskerville-Roman" charset="0"/>
              </a:rPr>
              <a:t>Truth Table for Conjunction: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66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en-US" sz="2000" dirty="0"/>
              <a:t>Disjunction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altLang="en-US" sz="2000" dirty="0"/>
              <a:t>Let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be statements. The </a:t>
            </a:r>
            <a:r>
              <a:rPr lang="en-US" altLang="en-US" sz="2000" b="1" dirty="0"/>
              <a:t>disjunction </a:t>
            </a:r>
            <a:r>
              <a:rPr lang="en-US" altLang="en-US" sz="2000" dirty="0"/>
              <a:t>of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, written </a:t>
            </a:r>
            <a:r>
              <a:rPr lang="en-US" altLang="en-US" sz="2000" i="1" dirty="0"/>
              <a:t>P</a:t>
            </a:r>
            <a:r>
              <a:rPr lang="en-US" altLang="en-US" sz="2000" dirty="0"/>
              <a:t> v </a:t>
            </a:r>
            <a:r>
              <a:rPr lang="en-US" altLang="en-US" sz="2000" i="1" dirty="0"/>
              <a:t>Q</a:t>
            </a:r>
            <a:r>
              <a:rPr lang="en-US" altLang="en-US" sz="2000" dirty="0"/>
              <a:t> , is the statement formed by joining statements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using the word “or”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altLang="en-US" sz="2000" dirty="0"/>
              <a:t>The statement </a:t>
            </a:r>
            <a:r>
              <a:rPr lang="en-US" altLang="en-US" sz="2000" i="1" dirty="0"/>
              <a:t>P</a:t>
            </a:r>
            <a:r>
              <a:rPr lang="en-US" altLang="en-US" sz="2000" dirty="0"/>
              <a:t> v </a:t>
            </a:r>
            <a:r>
              <a:rPr lang="en-US" altLang="en-US" sz="2000" i="1" dirty="0"/>
              <a:t>Q</a:t>
            </a:r>
            <a:r>
              <a:rPr lang="en-US" altLang="en-US" sz="2000" dirty="0"/>
              <a:t> is true if at least one of the statements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is true; otherwise </a:t>
            </a:r>
            <a:r>
              <a:rPr lang="en-US" altLang="en-US" sz="2000" i="1" dirty="0"/>
              <a:t>P</a:t>
            </a:r>
            <a:r>
              <a:rPr lang="en-US" altLang="en-US" sz="2000" dirty="0"/>
              <a:t> v </a:t>
            </a:r>
            <a:r>
              <a:rPr lang="en-US" altLang="en-US" sz="2000" i="1" dirty="0"/>
              <a:t>Q</a:t>
            </a:r>
            <a:r>
              <a:rPr lang="en-US" altLang="en-US" sz="2000" dirty="0"/>
              <a:t> is false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altLang="en-US" sz="2000" dirty="0"/>
              <a:t>The symbol  v  is read “or”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>
                <a:latin typeface="NewBaskerville-Roman" charset="0"/>
              </a:rPr>
              <a:t>Truth Table for Disjunction:</a:t>
            </a:r>
          </a:p>
          <a:p>
            <a:pPr lvl="1">
              <a:spcBef>
                <a:spcPct val="80000"/>
              </a:spcBef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3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89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Implication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Let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be </a:t>
            </a:r>
            <a:r>
              <a:rPr lang="en-US" altLang="en-US" sz="2000" dirty="0" err="1"/>
              <a:t>statements.The</a:t>
            </a:r>
            <a:r>
              <a:rPr lang="en-US" altLang="en-US" sz="2000" dirty="0"/>
              <a:t> statement “if </a:t>
            </a:r>
            <a:r>
              <a:rPr lang="en-US" altLang="en-US" sz="2000" i="1" dirty="0"/>
              <a:t>P</a:t>
            </a:r>
            <a:r>
              <a:rPr lang="en-US" altLang="en-US" sz="2000" dirty="0"/>
              <a:t> then </a:t>
            </a:r>
            <a:r>
              <a:rPr lang="en-US" altLang="en-US" sz="2000" i="1" dirty="0"/>
              <a:t>Q</a:t>
            </a:r>
            <a:r>
              <a:rPr lang="en-US" altLang="en-US" sz="2000" dirty="0"/>
              <a:t>” is called an </a:t>
            </a:r>
            <a:r>
              <a:rPr lang="en-US" altLang="en-US" sz="2000" b="1" dirty="0"/>
              <a:t>implication or condition</a:t>
            </a:r>
            <a:r>
              <a:rPr lang="en-US" altLang="en-US" sz="2000" dirty="0"/>
              <a:t>.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The implication “if </a:t>
            </a:r>
            <a:r>
              <a:rPr lang="en-US" altLang="en-US" sz="2000" i="1" dirty="0"/>
              <a:t>P</a:t>
            </a:r>
            <a:r>
              <a:rPr lang="en-US" altLang="en-US" sz="2000" dirty="0"/>
              <a:t> then </a:t>
            </a:r>
            <a:r>
              <a:rPr lang="en-US" altLang="en-US" sz="2000" i="1" dirty="0"/>
              <a:t>Q</a:t>
            </a:r>
            <a:r>
              <a:rPr lang="en-US" altLang="en-US" sz="2000" dirty="0"/>
              <a:t>” is written </a:t>
            </a:r>
            <a:r>
              <a:rPr lang="en-US" altLang="en-US" sz="2000" i="1" dirty="0"/>
              <a:t>P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sym typeface="Symbol" panose="05050102010706020507" pitchFamily="18" charset="2"/>
              </a:rPr>
              <a:t>Q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>
                <a:latin typeface="NewBaskerville-Roman" charset="0"/>
              </a:rPr>
              <a:t>P</a:t>
            </a:r>
            <a:r>
              <a:rPr lang="en-US" altLang="en-US" sz="2000" dirty="0">
                <a:latin typeface="NewBaskerville-Roman" charset="0"/>
              </a:rPr>
              <a:t> is called the hypothesis, </a:t>
            </a:r>
            <a:r>
              <a:rPr lang="en-US" altLang="en-US" sz="2000" i="1" dirty="0">
                <a:latin typeface="NewBaskerville-Roman" charset="0"/>
              </a:rPr>
              <a:t>Q</a:t>
            </a:r>
            <a:r>
              <a:rPr lang="en-US" altLang="en-US" sz="2000" dirty="0">
                <a:latin typeface="NewBaskerville-Roman" charset="0"/>
              </a:rPr>
              <a:t> is called the conclusion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NewBaskerville-Roman" charset="0"/>
              </a:rPr>
              <a:t>Truth Table for Implication: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latin typeface="NewBaskerville-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	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en-US" sz="2000" dirty="0"/>
              <a:t>Implication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Let </a:t>
            </a:r>
            <a:r>
              <a:rPr lang="en-US" altLang="en-US" sz="2000" i="1" dirty="0"/>
              <a:t>P</a:t>
            </a:r>
            <a:r>
              <a:rPr lang="en-US" altLang="en-US" sz="2000" dirty="0"/>
              <a:t>: Today is Sunday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: I will wash the car. </a:t>
            </a:r>
          </a:p>
          <a:p>
            <a:pPr lvl="1">
              <a:lnSpc>
                <a:spcPct val="120000"/>
              </a:lnSpc>
            </a:pPr>
            <a:r>
              <a:rPr lang="en-US" altLang="en-US" sz="2000" i="1" dirty="0"/>
              <a:t>P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sym typeface="Symbol" panose="05050102010706020507" pitchFamily="18" charset="2"/>
              </a:rPr>
              <a:t>Q</a:t>
            </a:r>
            <a:r>
              <a:rPr lang="en-US" altLang="en-US" sz="2000" dirty="0"/>
              <a:t> 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If today is Sunday, then I will wash the car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The </a:t>
            </a:r>
            <a:r>
              <a:rPr lang="en-US" altLang="en-US" sz="2000" b="1" dirty="0"/>
              <a:t>converse</a:t>
            </a:r>
            <a:r>
              <a:rPr lang="en-US" altLang="en-US" sz="2000" dirty="0"/>
              <a:t> of this implication is written </a:t>
            </a:r>
            <a:r>
              <a:rPr lang="en-US" altLang="en-US" sz="2000" i="1" dirty="0"/>
              <a:t>Q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sym typeface="Symbol" panose="05050102010706020507" pitchFamily="18" charset="2"/>
              </a:rPr>
              <a:t>P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If I wash the car, then today is Sunday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The </a:t>
            </a:r>
            <a:r>
              <a:rPr lang="en-US" altLang="en-US" sz="2000" b="1" dirty="0"/>
              <a:t>inverse</a:t>
            </a:r>
            <a:r>
              <a:rPr lang="en-US" altLang="en-US" sz="2000" dirty="0"/>
              <a:t> of this implication is  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If today is not Sunday, then I will not wash the car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The </a:t>
            </a:r>
            <a:r>
              <a:rPr lang="en-US" altLang="en-US" sz="2000" b="1" dirty="0">
                <a:sym typeface="Symbol" panose="05050102010706020507" pitchFamily="18" charset="2"/>
              </a:rPr>
              <a:t>contrapositive</a:t>
            </a:r>
            <a:r>
              <a:rPr lang="en-US" altLang="en-US" sz="2000" dirty="0">
                <a:sym typeface="Symbol" panose="05050102010706020507" pitchFamily="18" charset="2"/>
              </a:rPr>
              <a:t> of this implication is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If I do not wash the car, then today is not Sunday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	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093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BEA5-00E8-4601-866D-3D79C81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Mathematical Logic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E648-7961-40E3-8913-BEF42D6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dirty="0"/>
              <a:t>Biimplication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Let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be statements. The statement “</a:t>
            </a:r>
            <a:r>
              <a:rPr lang="en-US" altLang="en-US" sz="2000" i="1" dirty="0"/>
              <a:t>P</a:t>
            </a:r>
            <a:r>
              <a:rPr lang="en-US" altLang="en-US" sz="2000" dirty="0"/>
              <a:t> if and only if </a:t>
            </a:r>
            <a:r>
              <a:rPr lang="en-US" altLang="en-US" sz="2000" i="1" dirty="0"/>
              <a:t>Q</a:t>
            </a:r>
            <a:r>
              <a:rPr lang="en-US" altLang="en-US" sz="2000" dirty="0"/>
              <a:t>” is called the </a:t>
            </a:r>
            <a:r>
              <a:rPr lang="en-US" altLang="en-US" sz="2000" b="1" dirty="0" err="1"/>
              <a:t>biimplication</a:t>
            </a:r>
            <a:r>
              <a:rPr lang="en-US" altLang="en-US" sz="2000" b="1" dirty="0"/>
              <a:t> or biconditional </a:t>
            </a:r>
            <a:r>
              <a:rPr lang="en-US" altLang="en-US" sz="2000" dirty="0"/>
              <a:t>of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The biconditional “</a:t>
            </a:r>
            <a:r>
              <a:rPr lang="en-US" altLang="en-US" sz="2000" i="1" dirty="0"/>
              <a:t>P</a:t>
            </a:r>
            <a:r>
              <a:rPr lang="en-US" altLang="en-US" sz="2000" dirty="0"/>
              <a:t> if and only if </a:t>
            </a:r>
            <a:r>
              <a:rPr lang="en-US" altLang="en-US" sz="2000" i="1" dirty="0"/>
              <a:t>Q</a:t>
            </a:r>
            <a:r>
              <a:rPr lang="en-US" altLang="en-US" sz="2000" dirty="0"/>
              <a:t>” is written </a:t>
            </a:r>
            <a:r>
              <a:rPr lang="en-US" altLang="en-US" sz="2300" i="1" dirty="0"/>
              <a:t>P</a:t>
            </a:r>
            <a:r>
              <a:rPr lang="en-US" altLang="en-US" sz="2300" dirty="0"/>
              <a:t> </a:t>
            </a:r>
            <a:r>
              <a:rPr lang="en-US" altLang="en-US" sz="2300" dirty="0">
                <a:sym typeface="Symbol" panose="05050102010706020507" pitchFamily="18" charset="2"/>
              </a:rPr>
              <a:t> </a:t>
            </a:r>
            <a:r>
              <a:rPr lang="en-US" altLang="en-US" sz="2300" i="1" dirty="0">
                <a:sym typeface="Symbol" panose="05050102010706020507" pitchFamily="18" charset="2"/>
              </a:rPr>
              <a:t>Q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“</a:t>
            </a:r>
            <a:r>
              <a:rPr lang="en-US" altLang="en-US" sz="2000" i="1" dirty="0"/>
              <a:t>P</a:t>
            </a:r>
            <a:r>
              <a:rPr lang="en-US" altLang="en-US" sz="2000" dirty="0"/>
              <a:t> if and only if </a:t>
            </a:r>
            <a:r>
              <a:rPr lang="en-US" altLang="en-US" sz="2000" i="1" dirty="0"/>
              <a:t>Q</a:t>
            </a:r>
            <a:r>
              <a:rPr lang="en-US" altLang="en-US" sz="2000" dirty="0"/>
              <a:t>”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>
                <a:latin typeface="NewBaskerville-Roman" charset="0"/>
              </a:rPr>
              <a:t>Truth Table for the Biconditional</a:t>
            </a:r>
            <a:r>
              <a:rPr lang="en-US" altLang="en-US" sz="2400" dirty="0">
                <a:latin typeface="NewBaskerville-Roman" charset="0"/>
              </a:rPr>
              <a:t>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/>
            <a:endParaRPr lang="en-US" altLang="en-US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	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45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1238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MTMI</vt:lpstr>
      <vt:lpstr>NewBaskerville-Bold</vt:lpstr>
      <vt:lpstr>NewBaskerville-Italic</vt:lpstr>
      <vt:lpstr>NewBaskerville-Roman</vt:lpstr>
      <vt:lpstr>Symbol</vt:lpstr>
      <vt:lpstr>Verdana</vt:lpstr>
      <vt:lpstr>Wingdings</vt:lpstr>
      <vt:lpstr>Office Theme</vt:lpstr>
      <vt:lpstr>Microsoft Equation 3.0</vt:lpstr>
      <vt:lpstr>Discrete Mathematics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Mathematical Logic</vt:lpstr>
      <vt:lpstr>Inference and Substitution</vt:lpstr>
      <vt:lpstr>PowerPoint Presentation</vt:lpstr>
      <vt:lpstr>Quantifiers and First Order Logic</vt:lpstr>
      <vt:lpstr>Quantifiers and First Order Logic</vt:lpstr>
      <vt:lpstr>Quantifiers and First Order Logic</vt:lpstr>
      <vt:lpstr>Quantifiers and First Order Logic</vt:lpstr>
      <vt:lpstr>PowerPoint Presentation</vt:lpstr>
      <vt:lpstr>Two-Element Boolean Algebra</vt:lpstr>
      <vt:lpstr>Duality and the Fundamental Boolean Algebra Properties</vt:lpstr>
      <vt:lpstr>Logic and 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Mathematics</dc:title>
  <dc:creator>Dr. Aghiad Kh.</dc:creator>
  <cp:lastModifiedBy>Dr. Aghiad Kh.</cp:lastModifiedBy>
  <cp:revision>14</cp:revision>
  <dcterms:created xsi:type="dcterms:W3CDTF">2024-09-30T07:23:25Z</dcterms:created>
  <dcterms:modified xsi:type="dcterms:W3CDTF">2024-10-14T23:35:27Z</dcterms:modified>
</cp:coreProperties>
</file>