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5" r:id="rId3"/>
    <p:sldId id="326" r:id="rId4"/>
    <p:sldId id="327" r:id="rId5"/>
    <p:sldId id="393" r:id="rId6"/>
    <p:sldId id="394" r:id="rId7"/>
    <p:sldId id="395" r:id="rId8"/>
    <p:sldId id="396" r:id="rId9"/>
    <p:sldId id="397" r:id="rId10"/>
    <p:sldId id="328" r:id="rId11"/>
    <p:sldId id="403" r:id="rId12"/>
    <p:sldId id="398" r:id="rId13"/>
    <p:sldId id="336" r:id="rId14"/>
    <p:sldId id="330" r:id="rId15"/>
    <p:sldId id="401" r:id="rId16"/>
    <p:sldId id="392" r:id="rId17"/>
    <p:sldId id="402" r:id="rId18"/>
    <p:sldId id="338" r:id="rId19"/>
    <p:sldId id="331" r:id="rId20"/>
    <p:sldId id="404" r:id="rId21"/>
    <p:sldId id="332" r:id="rId22"/>
    <p:sldId id="334" r:id="rId23"/>
    <p:sldId id="405" r:id="rId24"/>
    <p:sldId id="407" r:id="rId25"/>
    <p:sldId id="408" r:id="rId26"/>
    <p:sldId id="409" r:id="rId27"/>
    <p:sldId id="406" r:id="rId28"/>
    <p:sldId id="410" r:id="rId29"/>
    <p:sldId id="3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C6FA8D-3BDE-43BB-A356-13659C8BE27A}" type="datetimeFigureOut">
              <a:rPr lang="ar-IQ" smtClean="0"/>
              <a:t>18‏/8‏/1446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EF6AA5-F429-44CF-B271-A7FB115D1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912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986" y="1257026"/>
            <a:ext cx="8610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lec. 3</a:t>
            </a:r>
          </a:p>
          <a:p>
            <a:pPr algn="ctr"/>
            <a:r>
              <a:rPr lang="en-US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Medical Helminthology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120778"/>
            <a:ext cx="65593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ar-SA" sz="2800" b="1" dirty="0">
                <a:solidFill>
                  <a:srgbClr val="000000"/>
                </a:solidFill>
                <a:latin typeface="Aharoni" pitchFamily="2" charset="-79"/>
                <a:cs typeface="Times New Roman"/>
              </a:rPr>
              <a:t> 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47085AB-2B34-0320-E837-4F7245ACE6BE}"/>
              </a:ext>
            </a:extLst>
          </p:cNvPr>
          <p:cNvSpPr txBox="1"/>
          <p:nvPr/>
        </p:nvSpPr>
        <p:spPr>
          <a:xfrm>
            <a:off x="3265714" y="3265714"/>
            <a:ext cx="24492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By Dr. </a:t>
            </a:r>
            <a:r>
              <a:rPr lang="en-US" dirty="0" err="1"/>
              <a:t>Rawaa</a:t>
            </a:r>
            <a:r>
              <a:rPr lang="en-US" dirty="0"/>
              <a:t> </a:t>
            </a:r>
            <a:r>
              <a:rPr lang="en-US" dirty="0" err="1"/>
              <a:t>hayder</a:t>
            </a:r>
            <a:endParaRPr lang="ar-US" dirty="0"/>
          </a:p>
        </p:txBody>
      </p:sp>
    </p:spTree>
    <p:extLst>
      <p:ext uri="{BB962C8B-B14F-4D97-AF65-F5344CB8AC3E}">
        <p14:creationId xmlns:p14="http://schemas.microsoft.com/office/powerpoint/2010/main" val="21069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>
                <a:solidFill>
                  <a:prstClr val="black"/>
                </a:solidFill>
                <a:latin typeface="MyriadPro-Bold"/>
                <a:ea typeface="+mn-ea"/>
                <a:cs typeface="+mn-cs"/>
              </a:rPr>
              <a:t>Blood flukes: General Characteristics</a:t>
            </a:r>
            <a:br>
              <a:rPr lang="en-US" sz="4800" b="1" dirty="0">
                <a:solidFill>
                  <a:prstClr val="black"/>
                </a:solidFill>
                <a:latin typeface="MyriadPro-Bold"/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Schistosomes</a:t>
            </a:r>
          </a:p>
          <a:p>
            <a:pPr algn="just"/>
            <a:r>
              <a:rPr lang="en-US" sz="3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schistosomes, the sexes are separate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(dioecious)</a:t>
            </a:r>
            <a:r>
              <a:rPr lang="en-US" sz="3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the male and female live in close apposition (</a:t>
            </a:r>
            <a:r>
              <a:rPr lang="en-US" sz="3600" b="1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copula</a:t>
            </a:r>
            <a:r>
              <a:rPr lang="en-US" sz="3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male worm is broader than the female and its lateral borders are rolled ventrally into a cylindrical shape, producing a long groove or trough called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gynecophoric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in which the female is held. It appears as though the body of the male is split longitudinally to produce this canal; hence the name schistosome (Greek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schisto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split and soma: body) (Fig. 13.2).</a:t>
            </a:r>
          </a:p>
        </p:txBody>
      </p:sp>
    </p:spTree>
    <p:extLst>
      <p:ext uri="{BB962C8B-B14F-4D97-AF65-F5344CB8AC3E}">
        <p14:creationId xmlns:p14="http://schemas.microsoft.com/office/powerpoint/2010/main" val="302787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4399A-D326-4EE9-998D-C312BF46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813" y="1447800"/>
            <a:ext cx="7588373" cy="3682436"/>
          </a:xfrm>
        </p:spPr>
      </p:pic>
    </p:spTree>
    <p:extLst>
      <p:ext uri="{BB962C8B-B14F-4D97-AF65-F5344CB8AC3E}">
        <p14:creationId xmlns:p14="http://schemas.microsoft.com/office/powerpoint/2010/main" val="284927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0B12-2520-FA37-EE96-AC176174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Schistosomes are trematodes, which lead to Schistosomiasis (bilharziasis).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Schistosomiasis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is a water-borne disease constituting an important public health problem and affecting millions of persons in Africa, Asia, and Latin America. It is estimated that over 100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milion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people are infected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S. haematobium, S.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mansoni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, and S. japonicum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each. Two other species of Schistosoma parasitizing humans are S.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mekongi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and S.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intercalatum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  <a:endParaRPr kumimoji="0" lang="ar-IQ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l"/>
            <a:r>
              <a:rPr lang="en-US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Schistosomes were formerly called </a:t>
            </a:r>
            <a:r>
              <a:rPr lang="en-US" sz="26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Bilharzia </a:t>
            </a:r>
            <a:r>
              <a:rPr lang="en-US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after </a:t>
            </a:r>
            <a:r>
              <a:rPr lang="en-US" sz="26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Theodor </a:t>
            </a:r>
            <a:r>
              <a:rPr lang="en-US" sz="2600" b="1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Bilharz</a:t>
            </a:r>
            <a:r>
              <a:rPr lang="en-US" sz="26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who in 1851, first observed the worm in the mesenteric veins of an Egyptian in Cairo.</a:t>
            </a:r>
          </a:p>
          <a:p>
            <a:pPr algn="l"/>
            <a:r>
              <a:rPr lang="en-US" sz="2600" dirty="0">
                <a:cs typeface="+mj-cs"/>
              </a:rPr>
              <a:t>All schistosomes live in venous plexuses in the body of the definitive host, the location varying with the species.</a:t>
            </a:r>
          </a:p>
          <a:p>
            <a:pPr algn="l"/>
            <a:endParaRPr lang="en-US" sz="2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447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5383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7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distinguishing schistosomes from other Trematodes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••They are diecious.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••They lack a muscular pharynx.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••Their intestinal caeca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reunite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bifurcation to form a single canal.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••They produce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non-operculated eggs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••They have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redia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in larval development.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••The cercariae have forked tails and infect by penetrating the unbroken skin of definitive hosts.</a:t>
            </a:r>
          </a:p>
          <a:p>
            <a:pPr marL="0" indent="0" algn="just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8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667-2842-6BDB-8020-79C035B8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Schistosoma spp which infect human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C6DC-575D-7EAE-4984-DFD7F076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المنشقه الدمويه او المنشقه المثانيه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Schistosoma haematobium</a:t>
            </a:r>
            <a:endParaRPr kumimoji="0" lang="ar-IQ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المنشقه المانسونيه                          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Schistosoma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mansoni</a:t>
            </a: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المنشقه اليابانيه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Schistosoma japonicum</a:t>
            </a: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9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C23C-CD22-DAC5-28CF-2139F595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haematobium</a:t>
            </a:r>
            <a:br>
              <a:rPr lang="en-US" sz="44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2456-576C-D586-AA4B-606676ADC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 name :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Pro-It"/>
                <a:ea typeface="+mn-ea"/>
                <a:cs typeface="+mn-cs"/>
              </a:rPr>
              <a:t>Bilharzia haematobium</a:t>
            </a:r>
          </a:p>
          <a:p>
            <a:pPr algn="just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Final host + Habitat :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Veins of the vesical and pelvic plexuses of man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Intermediate host: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Snails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Bulinus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Disease: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U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rinary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bilhariziasis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ar-IQ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Infective stage:</a:t>
            </a:r>
            <a:r>
              <a:rPr kumimoji="0" lang="ar-IQ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Forked tail cercaria </a:t>
            </a:r>
          </a:p>
          <a:p>
            <a:pPr algn="just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Mode of infection :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Cercaria </a:t>
            </a:r>
            <a:r>
              <a:rPr lang="en-US" sz="260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come into contact with persons bathing in the water, they penetrate through their unbroken skin. Skin penetration is facilitated by lytic substances secreted by penetration glands present in the cercaria.</a:t>
            </a:r>
          </a:p>
          <a:p>
            <a:pPr algn="just"/>
            <a:r>
              <a:rPr kumimoji="0" lang="en-US" sz="2600" b="1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Diagnosis : </a:t>
            </a:r>
            <a:r>
              <a:rPr kumimoji="0" lang="en-US" sz="2600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Egg with terminal spine shed with Urine.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9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E8F5BB9-36E8-7931-7409-53C1A96A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8640"/>
            <a:ext cx="7572375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9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400" b="1" dirty="0">
                <a:solidFill>
                  <a:srgbClr val="004A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Pathogenicity and Clinical Features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illness caused by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classified depending on the stages in the evolution of the infection, as follows:</a:t>
            </a:r>
          </a:p>
          <a:p>
            <a:pPr marL="514350" indent="-514350" algn="just"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penetration and incubation period</a:t>
            </a:r>
          </a:p>
          <a:p>
            <a:pPr marL="514350" indent="-514350" algn="just"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 deposition and extrusion</a:t>
            </a:r>
          </a:p>
          <a:p>
            <a:pPr marL="514350" indent="-514350" algn="just"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proliferation and repair.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features during the incubation period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cercarial dermatitis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general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anaphylactic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symptoms. include fever, headache, malaise, and urticaria.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Cercarial dermatitis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transient itching and petechial lesions at the site of entry of the cercariae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swimmer’s itch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during oviposition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painless terminal hematuria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endemic 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Hematuria is initially microscopic, but becomes gross, if infection is heavy.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This is accompanied by </a:t>
            </a:r>
            <a:r>
              <a:rPr lang="en-US" sz="3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leucocytosis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, eosinophilia, enlarged tender liver, and a palpable spleen. This condition is more common in infection with </a:t>
            </a:r>
            <a:r>
              <a:rPr lang="en-US" sz="3200" b="1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S. japonicum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(</a:t>
            </a:r>
            <a:r>
              <a:rPr lang="en-US" sz="3200" b="1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Katayama fever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).</a:t>
            </a:r>
            <a:endParaRPr lang="en-US" dirty="0"/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4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" y="381000"/>
            <a:ext cx="859074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62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Pro-Bold"/>
              </a:rPr>
              <a:t>Trematodes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MyriadPro-Bold"/>
              </a:rPr>
              <a:t>Trematodes </a:t>
            </a:r>
            <a:r>
              <a:rPr lang="en-US" dirty="0">
                <a:latin typeface="MyriadPro-Regular"/>
              </a:rPr>
              <a:t>are unsegmented helminths, which are flat and broad, resembling the leaf of a tree or a flatfish (hence the name </a:t>
            </a:r>
            <a:r>
              <a:rPr lang="en-US" i="1" dirty="0">
                <a:latin typeface="MyriadPro-It"/>
              </a:rPr>
              <a:t>Fluke</a:t>
            </a:r>
            <a:r>
              <a:rPr lang="en-US" dirty="0">
                <a:latin typeface="MyriadPro-Regular"/>
              </a:rPr>
              <a:t>, from the </a:t>
            </a:r>
            <a:r>
              <a:rPr lang="en-US" i="1" dirty="0">
                <a:latin typeface="MyriadPro-It"/>
              </a:rPr>
              <a:t>Anglo-saxon </a:t>
            </a:r>
            <a:r>
              <a:rPr lang="en-US" dirty="0">
                <a:latin typeface="MyriadPro-Regular"/>
              </a:rPr>
              <a:t>word '</a:t>
            </a:r>
            <a:r>
              <a:rPr lang="en-US" i="1" dirty="0">
                <a:latin typeface="MyriadPro-It"/>
              </a:rPr>
              <a:t>floc‘ </a:t>
            </a:r>
            <a:r>
              <a:rPr lang="en-US" dirty="0">
                <a:latin typeface="MyriadPro-Regular"/>
              </a:rPr>
              <a:t>meaning '</a:t>
            </a:r>
            <a:r>
              <a:rPr lang="en-US" i="1" dirty="0">
                <a:latin typeface="MyriadPro-It"/>
              </a:rPr>
              <a:t>flatfish’</a:t>
            </a:r>
            <a:r>
              <a:rPr lang="en-US" dirty="0">
                <a:latin typeface="MyriadPro-Regular"/>
              </a:rPr>
              <a:t>).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name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Trematode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comes from their having large prominent suckers with a hole in the middle (Greek </a:t>
            </a:r>
            <a:r>
              <a:rPr lang="en-US" sz="3200" b="0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trema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: hole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eidos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appearance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678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687E1-55B4-48A4-440F-5740380D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الأورده المساريقيه السفلى inferior mesenteric vein وفي الضفائر الباسوريه hemorrhoidal plexus&#10;">
            <a:extLst>
              <a:ext uri="{FF2B5EF4-FFF2-40B4-BE49-F238E27FC236}">
                <a16:creationId xmlns:a16="http://schemas.microsoft.com/office/drawing/2014/main" id="{FE0F4513-610B-97D4-8DD8-747AE1FD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5441"/>
            <a:ext cx="3286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الأورده البوليه urinary veins والأورده المثانيه vesicle veins و الضفائر الحوضيه Pelvic plexus&#10;">
            <a:extLst>
              <a:ext uri="{FF2B5EF4-FFF2-40B4-BE49-F238E27FC236}">
                <a16:creationId xmlns:a16="http://schemas.microsoft.com/office/drawing/2014/main" id="{5E875BC3-BA1B-ED54-0466-1F261F49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512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A11E2A-4502-C71D-CB6D-5299BE7CCD95}"/>
              </a:ext>
            </a:extLst>
          </p:cNvPr>
          <p:cNvSpPr txBox="1"/>
          <p:nvPr/>
        </p:nvSpPr>
        <p:spPr>
          <a:xfrm>
            <a:off x="5334000" y="548459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S.haematobium</a:t>
            </a:r>
            <a:endParaRPr lang="ar-IQ" b="1" dirty="0"/>
          </a:p>
          <a:p>
            <a:r>
              <a:rPr lang="en-US" b="1" dirty="0"/>
              <a:t>urinary veins </a:t>
            </a:r>
            <a:r>
              <a:rPr lang="ar-IQ" b="1" dirty="0"/>
              <a:t>الالوردة البولية</a:t>
            </a:r>
            <a:endParaRPr lang="en-US" b="1" dirty="0"/>
          </a:p>
          <a:p>
            <a:r>
              <a:rPr lang="ar-IQ" b="1" dirty="0"/>
              <a:t>الأورده المثانية</a:t>
            </a:r>
            <a:r>
              <a:rPr lang="en-US" b="1" dirty="0"/>
              <a:t>vesicle veins</a:t>
            </a:r>
            <a:endParaRPr lang="ar-IQ" b="1" dirty="0"/>
          </a:p>
          <a:p>
            <a:r>
              <a:rPr lang="ar-IQ" b="1" dirty="0"/>
              <a:t>الضفائر الحوضيه </a:t>
            </a:r>
            <a:r>
              <a:rPr lang="en-US" b="1" dirty="0"/>
              <a:t>Pelvic plexus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A9285-5DFC-BCDD-CC9E-9FA2BD1D8D27}"/>
              </a:ext>
            </a:extLst>
          </p:cNvPr>
          <p:cNvSpPr txBox="1"/>
          <p:nvPr/>
        </p:nvSpPr>
        <p:spPr>
          <a:xfrm>
            <a:off x="152400" y="4876800"/>
            <a:ext cx="42672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s.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mansoni</a:t>
            </a:r>
            <a:endParaRPr kumimoji="0" lang="ar-IQ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الأورده المساريقيه السفلى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inferior mesenteric vein</a:t>
            </a:r>
            <a:r>
              <a:rPr kumimoji="0" lang="ar-IQ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وفي الضفائر الباسوريه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hemorrhoidal plexus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8393F-98F7-53A3-8D48-F49765F112D6}"/>
              </a:ext>
            </a:extLst>
          </p:cNvPr>
          <p:cNvSpPr txBox="1"/>
          <p:nvPr/>
        </p:nvSpPr>
        <p:spPr>
          <a:xfrm>
            <a:off x="3810000" y="430429"/>
            <a:ext cx="3657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ar-IQ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الأورده المساريقيه العليا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abanicum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ar-IQ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superior mesenteric vein</a:t>
            </a:r>
            <a:r>
              <a:rPr kumimoji="0" lang="ar-IQ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ar-IQ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في الأورده المعديه المساريقيه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gastric mesenteric veins </a:t>
            </a:r>
          </a:p>
        </p:txBody>
      </p:sp>
    </p:spTree>
    <p:extLst>
      <p:ext uri="{BB962C8B-B14F-4D97-AF65-F5344CB8AC3E}">
        <p14:creationId xmlns:p14="http://schemas.microsoft.com/office/powerpoint/2010/main" val="199729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Schistosoma</a:t>
            </a:r>
            <a:r>
              <a:rPr lang="en-US" dirty="0"/>
              <a:t> infective and diagnostic stages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447075"/>
            <a:ext cx="8229600" cy="28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4343400"/>
            <a:ext cx="8229600" cy="222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9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75123"/>
            <a:ext cx="8229600" cy="868363"/>
          </a:xfrm>
        </p:spPr>
        <p:txBody>
          <a:bodyPr/>
          <a:lstStyle/>
          <a:p>
            <a:r>
              <a:rPr lang="en-US" dirty="0"/>
              <a:t>Life cycle of </a:t>
            </a:r>
            <a:r>
              <a:rPr lang="en-US" dirty="0" err="1"/>
              <a:t>schistosoma</a:t>
            </a:r>
            <a:r>
              <a:rPr lang="en-US" dirty="0"/>
              <a:t> spp.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152400"/>
            <a:ext cx="662936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2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4294-4DDA-00D3-5404-3D1A2B6D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LIVER FLUKES</a:t>
            </a:r>
            <a:br>
              <a:rPr lang="ar-IQ" altLang="en-US" sz="4400" b="1" dirty="0">
                <a:solidFill>
                  <a:srgbClr val="CC3300"/>
                </a:solidFill>
              </a:rPr>
            </a:br>
            <a:r>
              <a:rPr lang="en-US" altLang="en-US" sz="4400" b="1" dirty="0">
                <a:solidFill>
                  <a:srgbClr val="CC3300"/>
                </a:solidFill>
              </a:rPr>
              <a:t>Scientific name</a:t>
            </a:r>
            <a:r>
              <a:rPr lang="ar-IQ" altLang="en-US" sz="4400" b="1" dirty="0">
                <a:solidFill>
                  <a:srgbClr val="CC3300"/>
                </a:solidFill>
              </a:rPr>
              <a:t>:</a:t>
            </a:r>
            <a:r>
              <a:rPr lang="ar-IQ" altLang="en-US" sz="4400" b="1" dirty="0"/>
              <a:t> </a:t>
            </a:r>
            <a:r>
              <a:rPr lang="en-US" altLang="en-US" sz="4400" b="1" i="1" dirty="0"/>
              <a:t>Fasciola hepatica</a:t>
            </a:r>
            <a:br>
              <a:rPr lang="en-US" altLang="en-US" sz="4400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4A7D-BFB9-2207-1B26-CA5D7BF6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ar-IQ" altLang="en-US" sz="2800" b="1" i="1" dirty="0">
              <a:cs typeface="+mj-cs"/>
            </a:endParaRP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cs typeface="+mj-cs"/>
              </a:rPr>
              <a:t>Common name</a:t>
            </a:r>
            <a:r>
              <a:rPr lang="en-US" altLang="en-US" sz="2800" b="1" dirty="0">
                <a:solidFill>
                  <a:srgbClr val="FF00FF"/>
                </a:solidFill>
                <a:cs typeface="+mj-cs"/>
              </a:rPr>
              <a:t> </a:t>
            </a:r>
            <a:r>
              <a:rPr lang="ar-IQ" altLang="en-US" sz="2800" b="1" dirty="0">
                <a:cs typeface="+mj-cs"/>
              </a:rPr>
              <a:t> </a:t>
            </a:r>
            <a:r>
              <a:rPr lang="en-US" altLang="en-US" sz="2800" b="1" dirty="0">
                <a:cs typeface="+mj-cs"/>
              </a:rPr>
              <a:t>Sheep liver fluke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+mj-cs"/>
              </a:rPr>
              <a:t>Habitat: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parasite resides in the liver and biliary passages of the definitive host.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ar-IQ" altLang="en-US" sz="2800" b="1" dirty="0">
                <a:cs typeface="+mj-cs"/>
              </a:rPr>
              <a:t>تعيش بالغات هذه الديدان في القنوات الصفراويه</a:t>
            </a:r>
            <a:r>
              <a:rPr lang="ar-SA" altLang="en-US" sz="2800" b="1" dirty="0">
                <a:cs typeface="+mj-cs"/>
              </a:rPr>
              <a:t> </a:t>
            </a:r>
            <a:r>
              <a:rPr lang="ar-IQ" altLang="en-US" sz="2800" b="1" dirty="0">
                <a:cs typeface="+mj-cs"/>
              </a:rPr>
              <a:t>للاغنام و الماعز و</a:t>
            </a:r>
            <a:r>
              <a:rPr lang="en-US" altLang="en-US" sz="2800" b="1" dirty="0">
                <a:cs typeface="+mj-cs"/>
              </a:rPr>
              <a:t> </a:t>
            </a:r>
            <a:r>
              <a:rPr lang="ar-IQ" altLang="en-US" sz="2800" b="1" dirty="0">
                <a:cs typeface="+mj-cs"/>
              </a:rPr>
              <a:t> الأبقار وقد تصيب الأنسان احياناً.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cs typeface="+mj-cs"/>
              </a:rPr>
              <a:t>Disease:</a:t>
            </a:r>
            <a:r>
              <a:rPr lang="ar-IQ" altLang="en-US" sz="2800" b="1" dirty="0">
                <a:cs typeface="+mj-cs"/>
              </a:rPr>
              <a:t>  </a:t>
            </a:r>
            <a:r>
              <a:rPr lang="en-US" altLang="en-US" sz="2800" b="1" dirty="0">
                <a:cs typeface="+mj-cs"/>
              </a:rPr>
              <a:t>Liver rot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endParaRPr lang="ar-IQ" altLang="en-US" sz="2800" b="1" dirty="0">
              <a:cs typeface="+mj-cs"/>
            </a:endParaRP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stage: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Metacercaria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1" dirty="0">
              <a:cs typeface="+mj-cs"/>
            </a:endParaRP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cs typeface="+mj-cs"/>
              </a:rPr>
              <a:t>1</a:t>
            </a:r>
            <a:r>
              <a:rPr lang="en-US" altLang="en-US" sz="2800" b="1" baseline="30000" dirty="0">
                <a:solidFill>
                  <a:srgbClr val="CC3300"/>
                </a:solidFill>
                <a:cs typeface="+mj-cs"/>
              </a:rPr>
              <a:t>st</a:t>
            </a:r>
            <a:r>
              <a:rPr lang="en-US" altLang="en-US" sz="2800" b="1" dirty="0">
                <a:solidFill>
                  <a:srgbClr val="CC3300"/>
                </a:solidFill>
                <a:cs typeface="+mj-cs"/>
              </a:rPr>
              <a:t> intermediate host:</a:t>
            </a:r>
            <a:r>
              <a:rPr lang="ar-IQ" altLang="en-US" sz="2800" b="1" dirty="0">
                <a:solidFill>
                  <a:srgbClr val="FF00FF"/>
                </a:solidFill>
                <a:cs typeface="+mj-cs"/>
              </a:rPr>
              <a:t> </a:t>
            </a:r>
            <a:r>
              <a:rPr lang="en-US" altLang="en-US" sz="2800" b="1" i="1" dirty="0" err="1">
                <a:cs typeface="+mj-cs"/>
              </a:rPr>
              <a:t>Lymnea</a:t>
            </a:r>
            <a:endParaRPr lang="en-US" altLang="en-US" sz="2800" b="1" i="1" dirty="0">
              <a:cs typeface="+mj-cs"/>
            </a:endParaRP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intermediate host: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vegetation 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(water cress)</a:t>
            </a: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FF00FF"/>
              </a:solidFill>
              <a:cs typeface="+mj-cs"/>
            </a:endParaRPr>
          </a:p>
          <a:p>
            <a:pPr algn="l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operculated ova are found in feces</a:t>
            </a: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00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D31F-2CCF-87D2-64A4-648E1ECB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/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F. hepatica ( leaf like shape </a:t>
            </a:r>
            <a:r>
              <a:rPr lang="en-US" sz="3200" b="0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termatoda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</a:rPr>
              <a:t>)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was the first trematode that was discovered more than 600 years ago in 1379 by </a:t>
            </a:r>
            <a:r>
              <a:rPr lang="en-US" sz="3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Jehan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de Brie.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It is the largest and most common liver fluke found in humans, but its primary host is the sheep and to a less extent, cattle.</a:t>
            </a:r>
          </a:p>
          <a:p>
            <a:pPr algn="l"/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9CD134-B038-67A4-A9AA-669CAD72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733800"/>
            <a:ext cx="3455022" cy="27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5FA-039A-7C41-1BBA-318F30D0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F. </a:t>
            </a: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epatica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morphology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CA86-E8B4-43DA-628F-30129BD7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Adult Worm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It is a large leaf-shaped fleshy fluke, 30 mm long and 15 mm broad, grey or brown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 color.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Like all other trematodes, it is hermaphrodite.</a:t>
            </a:r>
            <a:endParaRPr lang="en-US" dirty="0"/>
          </a:p>
        </p:txBody>
      </p:sp>
      <p:pic>
        <p:nvPicPr>
          <p:cNvPr id="4" name="Picture 2" descr="Trem054p">
            <a:extLst>
              <a:ext uri="{FF2B5EF4-FFF2-40B4-BE49-F238E27FC236}">
                <a16:creationId xmlns:a16="http://schemas.microsoft.com/office/drawing/2014/main" id="{82A78C99-10F0-7C01-AA5E-FAF7965B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>
            <a:fillRect/>
          </a:stretch>
        </p:blipFill>
        <p:spPr>
          <a:xfrm>
            <a:off x="990600" y="4475162"/>
            <a:ext cx="647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0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B8C79-BD3F-73C7-E289-3CEC18025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2DBE-17AC-DC02-7384-43A28694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F. </a:t>
            </a: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epatica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morphology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609C-4D08-89A6-A1CB-5ABB5A95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Egg</a:t>
            </a:r>
            <a:endParaRPr lang="en-US" sz="3200" b="1" i="1" u="none" strike="noStrike" baseline="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eggs are large, ovoid, operculated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bile-stained.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Eggs contain an immature larva,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the miracidium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Eggs do not float in saturated solution of common salt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Eggs of 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F. hepatica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and </a:t>
            </a:r>
            <a:r>
              <a:rPr lang="en-US" sz="3200" b="0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Fasciolopsis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buski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cannot be differentiated.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Eggs are </a:t>
            </a:r>
            <a:r>
              <a:rPr lang="en-US" sz="3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unembryonated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when freshly passed.</a:t>
            </a:r>
            <a:endParaRPr lang="en-US" dirty="0"/>
          </a:p>
        </p:txBody>
      </p:sp>
      <p:pic>
        <p:nvPicPr>
          <p:cNvPr id="5" name="Picture 2" descr="DSCI0005">
            <a:extLst>
              <a:ext uri="{FF2B5EF4-FFF2-40B4-BE49-F238E27FC236}">
                <a16:creationId xmlns:a16="http://schemas.microsoft.com/office/drawing/2014/main" id="{3E1FA7EB-AFBB-31B6-1611-95A0744B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37697"/>
          <a:stretch>
            <a:fillRect/>
          </a:stretch>
        </p:blipFill>
        <p:spPr bwMode="auto">
          <a:xfrm>
            <a:off x="6858000" y="953626"/>
            <a:ext cx="2062163" cy="24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08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2497D-4EFD-0968-DFD4-CBB326157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60001"/>
            <a:ext cx="5791199" cy="6497999"/>
          </a:xfrm>
        </p:spPr>
      </p:pic>
    </p:spTree>
    <p:extLst>
      <p:ext uri="{BB962C8B-B14F-4D97-AF65-F5344CB8AC3E}">
        <p14:creationId xmlns:p14="http://schemas.microsoft.com/office/powerpoint/2010/main" val="95788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63F36-D1BD-F3E5-8B76-4BAF06E0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2D637F"/>
                </a:solidFill>
                <a:latin typeface="Times New Roman" panose="02020603050405020304" pitchFamily="18" charset="0"/>
              </a:rPr>
              <a:t>Pathogenicity</a:t>
            </a:r>
          </a:p>
          <a:p>
            <a:pPr algn="just"/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Fascioliasis </a:t>
            </a:r>
          </a:p>
          <a:p>
            <a:pPr marL="0" indent="0" algn="just">
              <a:buNone/>
            </a:pP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 traversing the liver tissue, it causes parenchymal injury. As humans are not its primary host, it causes more severe inflammatory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response. Some larvae penetrate right through the liver and diaphragm ending up in the lung.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 acute phase during the migration of the larva, patients present with fever, right upper quadrant pain, eosinophilia, and tender hepatomegaly. The symptoms subside as parasites reach their final destination.</a:t>
            </a:r>
          </a:p>
          <a:p>
            <a:pPr algn="just"/>
            <a:r>
              <a:rPr lang="en-US" sz="3200" b="1" i="0" u="none" strike="noStrike" baseline="0" dirty="0">
                <a:solidFill>
                  <a:srgbClr val="2D637F"/>
                </a:solidFill>
                <a:latin typeface="Times New Roman" panose="02020603050405020304" pitchFamily="18" charset="0"/>
              </a:rPr>
              <a:t>Diagnosis</a:t>
            </a:r>
          </a:p>
          <a:p>
            <a:pPr algn="just"/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Stool Microscopy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Demonstration of eggs in feces or aspirated bile from duodenum is the best method of diagnosis.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Eggs of 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F. hepatica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and 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F. </a:t>
            </a:r>
            <a:r>
              <a:rPr lang="en-US" sz="3200" b="0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buski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are indistinguishable.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3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2771" y="23622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60007" dir="5400000" sy="-100000" algn="bl" rotWithShape="0"/>
                </a:effectLst>
                <a:latin typeface="Times New Roman"/>
                <a:ea typeface="+mn-ea"/>
              </a:rPr>
              <a:t>Thank You</a:t>
            </a:r>
            <a:endParaRPr lang="ar-IQ" sz="9600" b="1" dirty="0"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15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MyriadPro-Bold"/>
              </a:rPr>
              <a:t>Trematodes</a:t>
            </a:r>
            <a:br>
              <a:rPr lang="en-US" b="1" dirty="0">
                <a:latin typeface="MyriadPro-Bold"/>
              </a:rPr>
            </a:br>
            <a:r>
              <a:rPr lang="en-US" b="1" dirty="0">
                <a:latin typeface="MyriadPro-Bold"/>
              </a:rPr>
              <a:t>FLUKES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MyriadPro-Bold"/>
              </a:rPr>
              <a:t>Phylum: </a:t>
            </a:r>
            <a:r>
              <a:rPr lang="en-US" dirty="0">
                <a:solidFill>
                  <a:srgbClr val="000000"/>
                </a:solidFill>
                <a:latin typeface="MyriadPro-Regular"/>
              </a:rPr>
              <a:t>Platyhelminthes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MyriadPro-Bold"/>
              </a:rPr>
              <a:t>Class: </a:t>
            </a:r>
            <a:r>
              <a:rPr lang="en-US" dirty="0">
                <a:solidFill>
                  <a:srgbClr val="000000"/>
                </a:solidFill>
                <a:latin typeface="MyriadPro-Regular"/>
              </a:rPr>
              <a:t>Trematoda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MyriadPro-Regular"/>
              </a:rPr>
              <a:t>*see Table 13.2.</a:t>
            </a:r>
          </a:p>
          <a:p>
            <a:pPr algn="just"/>
            <a:r>
              <a:rPr lang="en-US" sz="4400" b="1" dirty="0">
                <a:solidFill>
                  <a:srgbClr val="004A76"/>
                </a:solidFill>
                <a:latin typeface="MyriadPro-Bold"/>
              </a:rPr>
              <a:t>Classification Based on Habitat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Based on habitat, trematodes can be classified as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(Table 13.2)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i. Blood flukes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ii. Liver flukes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iii. Intestinal flukes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MyriadPro-Regular"/>
              </a:rPr>
              <a:t>iv. Lung flukes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957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9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554B-5650-2822-F725-1A7255D7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Flukes: General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F707-541D-9FD9-39AA-D2D5DB6A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ary in size from the species just visible to the naked eye, like </a:t>
            </a:r>
            <a:r>
              <a:rPr lang="en-US" sz="3200" b="1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Heterophyes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to the large fleshy flukes, like </a:t>
            </a:r>
            <a:r>
              <a:rPr lang="en-US" sz="3200" b="1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Fasciola</a:t>
            </a:r>
            <a:r>
              <a:rPr lang="en-US" sz="3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and </a:t>
            </a:r>
            <a:r>
              <a:rPr lang="en-US" sz="3200" b="1" i="1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Fasciolopsis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 conspicuous feature of flukes is the presence of 2 muscular cup-shaped suckers (hence called </a:t>
            </a:r>
            <a:r>
              <a:rPr lang="en-US" sz="3200" b="1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distomata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)—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oral sucker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surrounding the mouth at the anterior end and the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ventral sucker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or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acetabulum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 the middle, ventrally.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2D4F-B726-E890-508A-862C963C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body is covered by an integument which often bears spines, papillae, or tubercles.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They have no body cavity, circulatory and respiratory organs.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alimentary system consists of the mouth surrounded by the oral sucker, a muscular pharynx and the esophagus, which bifurcates anterior to the acetabulum to form 2 blind caeca, that reunite in some species. The alimentary canal, therefore appears like an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inverted Y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. The anus is absent (Fig. 13.1).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excretory system consists of flame cells and collecting tubules, which lead to a median bladder opening posteriorly (Fig. 13.1).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4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BF33-E8F2-EE84-C3A4-DA9ABB8B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There is a rudimentary nervous system consisting of paired ganglion cells.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reproductive system is well-developed. Flukes are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hermaphroditic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(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monoecious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) except for schistosomes, in which the sexes are separate (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dioecious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The hermaphroditic flukes have both male and female structures, so that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self fertilization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takes place, though in many species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cross-fertilization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also occurs.</a:t>
            </a:r>
          </a:p>
          <a:p>
            <a:pPr algn="l"/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Trematodes are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oviparous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and lay eggs, which are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operculated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, except in the case of schistosomes.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1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65FC-1C43-BFEC-012D-8F7A6E81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2D637F"/>
                </a:solidFill>
                <a:latin typeface="Times New Roman" panose="02020603050405020304" pitchFamily="18" charset="0"/>
              </a:rPr>
              <a:t>Life Cycle</a:t>
            </a:r>
          </a:p>
          <a:p>
            <a:pPr marL="0" indent="0" algn="just">
              <a:buNone/>
            </a:pP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Medically important members of the class Trematoda belong to the subclass Digenea, as they are digenetic, i.e. require 2 hosts to complete their life cycle.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Egg          Miracidium          sporocyst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 (Operculated)                                           Redia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                                                                Cercaria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                                         Adult        Metacercaria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8DB3CC-9263-124F-24EC-EA23D16E0283}"/>
              </a:ext>
            </a:extLst>
          </p:cNvPr>
          <p:cNvCxnSpPr/>
          <p:nvPr/>
        </p:nvCxnSpPr>
        <p:spPr>
          <a:xfrm>
            <a:off x="1371600" y="35814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A70716-902C-98A3-F7F8-7B212F09B3F6}"/>
              </a:ext>
            </a:extLst>
          </p:cNvPr>
          <p:cNvCxnSpPr/>
          <p:nvPr/>
        </p:nvCxnSpPr>
        <p:spPr>
          <a:xfrm>
            <a:off x="4267200" y="3581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230464-4C27-BE75-CA81-E2106F58D885}"/>
              </a:ext>
            </a:extLst>
          </p:cNvPr>
          <p:cNvCxnSpPr>
            <a:cxnSpLocks/>
          </p:cNvCxnSpPr>
          <p:nvPr/>
        </p:nvCxnSpPr>
        <p:spPr>
          <a:xfrm>
            <a:off x="6858000" y="3590544"/>
            <a:ext cx="381000" cy="371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F01429-E33D-2B03-4F7E-7C639E839111}"/>
              </a:ext>
            </a:extLst>
          </p:cNvPr>
          <p:cNvCxnSpPr>
            <a:cxnSpLocks/>
          </p:cNvCxnSpPr>
          <p:nvPr/>
        </p:nvCxnSpPr>
        <p:spPr>
          <a:xfrm>
            <a:off x="7620000" y="42672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89F488-704D-CB8C-C9F9-1404A207D186}"/>
              </a:ext>
            </a:extLst>
          </p:cNvPr>
          <p:cNvCxnSpPr/>
          <p:nvPr/>
        </p:nvCxnSpPr>
        <p:spPr>
          <a:xfrm>
            <a:off x="7620000" y="48768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0A0E8A-483A-410F-4BFA-60ABAD27564F}"/>
              </a:ext>
            </a:extLst>
          </p:cNvPr>
          <p:cNvCxnSpPr/>
          <p:nvPr/>
        </p:nvCxnSpPr>
        <p:spPr>
          <a:xfrm flipH="1">
            <a:off x="5791200" y="58674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08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1518F-47CB-27F5-C014-607DE369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35584"/>
            <a:ext cx="5943600" cy="6102095"/>
          </a:xfrm>
        </p:spPr>
      </p:pic>
    </p:spTree>
    <p:extLst>
      <p:ext uri="{BB962C8B-B14F-4D97-AF65-F5344CB8AC3E}">
        <p14:creationId xmlns:p14="http://schemas.microsoft.com/office/powerpoint/2010/main" val="14250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16011</TotalTime>
  <Words>1375</Words>
  <Application>Microsoft Macintosh PowerPoint</Application>
  <PresentationFormat>عرض على الشاشة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Aharoni</vt:lpstr>
      <vt:lpstr>Arial</vt:lpstr>
      <vt:lpstr>Calibri</vt:lpstr>
      <vt:lpstr>MyriadPro-Bold</vt:lpstr>
      <vt:lpstr>MyriadPro-It</vt:lpstr>
      <vt:lpstr>MyriadPro-Regular</vt:lpstr>
      <vt:lpstr>Times New Roman</vt:lpstr>
      <vt:lpstr>Wingdings</vt:lpstr>
      <vt:lpstr>Office Theme</vt:lpstr>
      <vt:lpstr>عرض تقديمي في PowerPoint</vt:lpstr>
      <vt:lpstr>Trematodes</vt:lpstr>
      <vt:lpstr>Trematodes FLUKES</vt:lpstr>
      <vt:lpstr>عرض تقديمي في PowerPoint</vt:lpstr>
      <vt:lpstr>Flukes: General Characteristics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Blood flukes: General Characteristics </vt:lpstr>
      <vt:lpstr>عرض تقديمي في PowerPoint</vt:lpstr>
      <vt:lpstr>عرض تقديمي في PowerPoint</vt:lpstr>
      <vt:lpstr>عرض تقديمي في PowerPoint</vt:lpstr>
      <vt:lpstr>Features distinguishing schistosomes from other Trematodes</vt:lpstr>
      <vt:lpstr>Schistosoma spp which infect human</vt:lpstr>
      <vt:lpstr> Schistosoma haematobium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Schistosoma infective and diagnostic stages </vt:lpstr>
      <vt:lpstr>عرض تقديمي في PowerPoint</vt:lpstr>
      <vt:lpstr>LIVER FLUKES Scientific name: Fasciola hepatica </vt:lpstr>
      <vt:lpstr>عرض تقديمي في PowerPoint</vt:lpstr>
      <vt:lpstr>F. hepatica morphology</vt:lpstr>
      <vt:lpstr>F. hepatica morphology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350</cp:revision>
  <dcterms:created xsi:type="dcterms:W3CDTF">2006-08-16T00:00:00Z</dcterms:created>
  <dcterms:modified xsi:type="dcterms:W3CDTF">2025-02-16T11:51:20Z</dcterms:modified>
</cp:coreProperties>
</file>