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47" r:id="rId2"/>
    <p:sldId id="326" r:id="rId3"/>
    <p:sldId id="336" r:id="rId4"/>
    <p:sldId id="327" r:id="rId5"/>
    <p:sldId id="337" r:id="rId6"/>
    <p:sldId id="343" r:id="rId7"/>
    <p:sldId id="344" r:id="rId8"/>
    <p:sldId id="345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46" r:id="rId18"/>
    <p:sldId id="338" r:id="rId19"/>
    <p:sldId id="341" r:id="rId20"/>
    <p:sldId id="342" r:id="rId21"/>
    <p:sldId id="339" r:id="rId22"/>
    <p:sldId id="340" r:id="rId23"/>
    <p:sldId id="32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0C6FA8D-3BDE-43BB-A356-13659C8BE27A}" type="datetimeFigureOut">
              <a:rPr lang="ar-IQ" smtClean="0"/>
              <a:t>18‏/8‏/1446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EF6AA5-F429-44CF-B271-A7FB115D14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2912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45EBEA9-7E04-B56F-B5BF-51AA8874E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algn="ctr"/>
            <a:r>
              <a:rPr lang="en-US" sz="32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lec</a:t>
            </a:r>
            <a:r>
              <a:rPr lang="en-US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4</a:t>
            </a:r>
          </a:p>
          <a:p>
            <a:pPr marL="0" indent="0" algn="ctr">
              <a:buNone/>
            </a:pPr>
            <a:endParaRPr lang="en-US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Medical Helminthology</a:t>
            </a:r>
          </a:p>
          <a:p>
            <a:endParaRPr lang="en-US" dirty="0"/>
          </a:p>
          <a:p>
            <a:r>
              <a:rPr lang="en-US" dirty="0"/>
              <a:t>                       by Dr. </a:t>
            </a:r>
            <a:r>
              <a:rPr lang="en-US"/>
              <a:t>Rawaa</a:t>
            </a:r>
            <a:r>
              <a:rPr lang="en-US" dirty="0"/>
              <a:t> </a:t>
            </a:r>
            <a:r>
              <a:rPr lang="en-US" dirty="0" err="1"/>
              <a:t>hayder</a:t>
            </a:r>
            <a:endParaRPr lang="ar-US" dirty="0"/>
          </a:p>
        </p:txBody>
      </p:sp>
    </p:spTree>
    <p:extLst>
      <p:ext uri="{BB962C8B-B14F-4D97-AF65-F5344CB8AC3E}">
        <p14:creationId xmlns:p14="http://schemas.microsoft.com/office/powerpoint/2010/main" val="595848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41086"/>
            <a:ext cx="2372329" cy="80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0" y="1371600"/>
            <a:ext cx="853803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28" y="3124200"/>
            <a:ext cx="8530772" cy="339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76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731792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22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81000"/>
            <a:ext cx="486760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426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763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777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en-US" sz="3600" b="1" i="1" dirty="0" err="1">
                <a:latin typeface="Times New Roman"/>
                <a:ea typeface="Times New Roman"/>
                <a:cs typeface="Arial"/>
              </a:rPr>
              <a:t>Ascaris</a:t>
            </a:r>
            <a:r>
              <a:rPr lang="en-US" sz="3600" b="1" i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600" b="1" i="1" dirty="0" err="1">
                <a:latin typeface="Times New Roman"/>
                <a:ea typeface="Times New Roman"/>
                <a:cs typeface="Arial"/>
              </a:rPr>
              <a:t>lumbricoides</a:t>
            </a:r>
            <a:endParaRPr lang="en-US" sz="2800" dirty="0">
              <a:ea typeface="Times New Roman"/>
              <a:cs typeface="Arial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Arial"/>
              </a:rPr>
              <a:t>Common n: </a:t>
            </a:r>
            <a:r>
              <a:rPr lang="en-US" dirty="0">
                <a:latin typeface="Times New Roman"/>
                <a:ea typeface="Times New Roman"/>
                <a:cs typeface="Arial"/>
              </a:rPr>
              <a:t>Giant round worm , abdominal snake </a:t>
            </a:r>
            <a:endParaRPr lang="en-US" sz="2800" dirty="0">
              <a:ea typeface="Times New Roman"/>
              <a:cs typeface="Arial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Arial"/>
              </a:rPr>
              <a:t>Habitat</a:t>
            </a:r>
            <a:r>
              <a:rPr lang="en-US" dirty="0">
                <a:latin typeface="Times New Roman"/>
                <a:ea typeface="Times New Roman"/>
                <a:cs typeface="Arial"/>
              </a:rPr>
              <a:t>: small intestine of the man specially the ileum</a:t>
            </a:r>
            <a:endParaRPr lang="en-US" sz="2800" dirty="0">
              <a:ea typeface="Times New Roman"/>
              <a:cs typeface="Arial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Arial"/>
              </a:rPr>
              <a:t>Disease: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Ascarisiasis</a:t>
            </a:r>
            <a:endParaRPr lang="en-US" sz="2800" dirty="0">
              <a:ea typeface="Times New Roman"/>
              <a:cs typeface="Arial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Arial"/>
              </a:rPr>
              <a:t>Infective stage: </a:t>
            </a:r>
            <a:r>
              <a:rPr lang="en-US" dirty="0">
                <a:latin typeface="Times New Roman"/>
                <a:ea typeface="Times New Roman"/>
                <a:cs typeface="Arial"/>
              </a:rPr>
              <a:t>eggs containing infective second stage larvae.</a:t>
            </a:r>
            <a:endParaRPr lang="en-US" sz="2800" dirty="0">
              <a:ea typeface="Times New Roman"/>
              <a:cs typeface="Arial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Arial"/>
              </a:rPr>
              <a:t>Lab diagnosis:</a:t>
            </a:r>
            <a:r>
              <a:rPr lang="en-US" dirty="0">
                <a:latin typeface="Times New Roman"/>
                <a:ea typeface="Times New Roman"/>
                <a:cs typeface="Arial"/>
              </a:rPr>
              <a:t> A - General stool examination (G.S.E)</a:t>
            </a:r>
            <a:endParaRPr lang="en-US" sz="2800" dirty="0">
              <a:ea typeface="Times New Roman"/>
              <a:cs typeface="Arial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Arial"/>
              </a:rPr>
              <a:t>1 – macroscopically based on the identification of the worms passed in the stool .2 – microscopically based on finding the characteristic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Ascaris</a:t>
            </a:r>
            <a:r>
              <a:rPr lang="en-US" dirty="0">
                <a:latin typeface="Times New Roman"/>
                <a:ea typeface="Times New Roman"/>
                <a:cs typeface="Arial"/>
              </a:rPr>
              <a:t> ova after applying the concentration method to the stool sample (sedimentation for unfertilized , flotation for fertilized) .</a:t>
            </a:r>
            <a:endParaRPr lang="en-US" sz="2800" dirty="0">
              <a:ea typeface="Times New Roman"/>
              <a:cs typeface="Arial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Times New Roman"/>
                <a:cs typeface="Arial"/>
              </a:rPr>
              <a:t>B – make X – ray if suspect there is intestinal obstruction due to large number of </a:t>
            </a:r>
            <a:r>
              <a:rPr lang="en-US" dirty="0" err="1">
                <a:latin typeface="Times New Roman"/>
                <a:ea typeface="Times New Roman"/>
                <a:cs typeface="Arial"/>
              </a:rPr>
              <a:t>Ascaris</a:t>
            </a:r>
            <a:r>
              <a:rPr lang="en-US" dirty="0">
                <a:latin typeface="Times New Roman"/>
                <a:ea typeface="Times New Roman"/>
                <a:cs typeface="Arial"/>
              </a:rPr>
              <a:t> in the small intestine specially in the children .</a:t>
            </a:r>
            <a:endParaRPr lang="en-US" sz="2800" dirty="0">
              <a:ea typeface="Times New Roman"/>
              <a:cs typeface="Arial"/>
            </a:endParaRPr>
          </a:p>
          <a:p>
            <a:pPr algn="just"/>
            <a:endParaRPr lang="ar-IQ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610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09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9" y="145142"/>
            <a:ext cx="4401457" cy="617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7799"/>
            <a:ext cx="4343400" cy="614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25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458200" cy="624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266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152399"/>
            <a:ext cx="8658226" cy="632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390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86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970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196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6820"/>
            <a:ext cx="8946531" cy="328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57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Characteristics</a:t>
            </a:r>
            <a:br>
              <a:rPr lang="en-US" dirty="0"/>
            </a:br>
            <a:r>
              <a:rPr lang="en-US" dirty="0"/>
              <a:t>Nematoda(</a:t>
            </a:r>
            <a:r>
              <a:rPr lang="en-US" dirty="0" err="1"/>
              <a:t>Nema:thread</a:t>
            </a:r>
            <a:r>
              <a:rPr lang="en-US" dirty="0"/>
              <a:t>) 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algn="just">
              <a:buFont typeface="Arial" pitchFamily="34" charset="0"/>
              <a:buAutoNum type="arabicPeriod"/>
            </a:pPr>
            <a:r>
              <a:rPr lang="en-US" dirty="0">
                <a:latin typeface="MyriadPro-Regular"/>
              </a:rPr>
              <a:t>Unlike trematodes and cestodes, all of which are parasitic, most nematodes are </a:t>
            </a:r>
            <a:r>
              <a:rPr lang="en-US" b="1" dirty="0">
                <a:latin typeface="MyriadPro-Bold"/>
              </a:rPr>
              <a:t>free-living </a:t>
            </a:r>
            <a:r>
              <a:rPr lang="en-US" dirty="0">
                <a:latin typeface="MyriadPro-Regular"/>
              </a:rPr>
              <a:t>forms found in soil and water.</a:t>
            </a:r>
            <a:endParaRPr lang="ar-IQ" dirty="0"/>
          </a:p>
          <a:p>
            <a:pPr marL="514350" indent="-514350" algn="just">
              <a:buAutoNum type="arabicPeriod"/>
            </a:pPr>
            <a:r>
              <a:rPr lang="en-US" dirty="0">
                <a:latin typeface="MyriadPro-Regular"/>
              </a:rPr>
              <a:t>They are Unsegmented, cylindrical, or  filariform in shape, bilaterally symmetrical with a secondary </a:t>
            </a:r>
            <a:r>
              <a:rPr lang="en-US" b="1" dirty="0">
                <a:latin typeface="MyriadPro-Bold"/>
              </a:rPr>
              <a:t>triradiate symmetry at the anterior end</a:t>
            </a:r>
            <a:r>
              <a:rPr lang="en-US" dirty="0">
                <a:latin typeface="MyriadPro-Regular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dirty="0">
                <a:latin typeface="MyriadPro-Regular"/>
              </a:rPr>
              <a:t>Nematodes are diecious, sex are </a:t>
            </a:r>
            <a:r>
              <a:rPr lang="en-US" dirty="0" err="1">
                <a:latin typeface="MyriadPro-Regular"/>
              </a:rPr>
              <a:t>separated.The</a:t>
            </a:r>
            <a:r>
              <a:rPr lang="en-US" dirty="0">
                <a:latin typeface="MyriadPro-Regular"/>
              </a:rPr>
              <a:t> adults vary greatly in size, from about a millimeter (</a:t>
            </a:r>
            <a:r>
              <a:rPr lang="en-US" i="1" dirty="0" err="1">
                <a:latin typeface="MyriadPro-It"/>
              </a:rPr>
              <a:t>Strongyloides</a:t>
            </a:r>
            <a:r>
              <a:rPr lang="en-US" i="1" dirty="0">
                <a:latin typeface="MyriadPro-It"/>
              </a:rPr>
              <a:t> </a:t>
            </a:r>
            <a:r>
              <a:rPr lang="en-US" i="1" dirty="0" err="1">
                <a:latin typeface="MyriadPro-It"/>
              </a:rPr>
              <a:t>stercoralis</a:t>
            </a:r>
            <a:r>
              <a:rPr lang="en-US" dirty="0">
                <a:latin typeface="MyriadPro-Regular"/>
              </a:rPr>
              <a:t>) to a meter (</a:t>
            </a:r>
            <a:r>
              <a:rPr lang="en-US" i="1" dirty="0" err="1">
                <a:latin typeface="MyriadPro-It"/>
              </a:rPr>
              <a:t>Dracunculis</a:t>
            </a:r>
            <a:r>
              <a:rPr lang="en-US" i="1" dirty="0">
                <a:latin typeface="MyriadPro-It"/>
              </a:rPr>
              <a:t> medinensis</a:t>
            </a:r>
            <a:r>
              <a:rPr lang="en-US" dirty="0">
                <a:latin typeface="MyriadPro-Regular"/>
              </a:rPr>
              <a:t>) in length. Male is generally smaller than female and its posterior end is curved or coiled ventrally.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59571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86800" cy="284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endParaRPr lang="en-US" b="1" dirty="0">
              <a:latin typeface="MyriadPro-Bold"/>
            </a:endParaRPr>
          </a:p>
          <a:p>
            <a:pPr algn="just"/>
            <a:endParaRPr lang="en-US" b="1" dirty="0">
              <a:latin typeface="MyriadPro-Bold"/>
            </a:endParaRPr>
          </a:p>
          <a:p>
            <a:pPr algn="just"/>
            <a:endParaRPr lang="en-US" b="1" dirty="0">
              <a:latin typeface="MyriadPro-Bold"/>
            </a:endParaRPr>
          </a:p>
          <a:p>
            <a:pPr algn="just"/>
            <a:endParaRPr lang="en-US" b="1" dirty="0">
              <a:latin typeface="MyriadPro-Bold"/>
            </a:endParaRPr>
          </a:p>
          <a:p>
            <a:pPr algn="just"/>
            <a:endParaRPr lang="en-US" b="1" dirty="0">
              <a:latin typeface="MyriadPro-Bold"/>
            </a:endParaRPr>
          </a:p>
          <a:p>
            <a:pPr algn="just"/>
            <a:r>
              <a:rPr lang="en-US" dirty="0" err="1">
                <a:latin typeface="MyriadPro-Regular"/>
              </a:rPr>
              <a:t>Ascariasis</a:t>
            </a:r>
            <a:r>
              <a:rPr lang="en-US" dirty="0">
                <a:latin typeface="MyriadPro-Regular"/>
              </a:rPr>
              <a:t> may contribute to </a:t>
            </a:r>
            <a:r>
              <a:rPr lang="en-US" b="1" dirty="0">
                <a:latin typeface="MyriadPro-Bold"/>
              </a:rPr>
              <a:t>protein-energy malnutrition </a:t>
            </a:r>
            <a:r>
              <a:rPr lang="en-US" dirty="0">
                <a:latin typeface="MyriadPro-Regular"/>
              </a:rPr>
              <a:t>and </a:t>
            </a:r>
            <a:r>
              <a:rPr lang="en-US" b="1" dirty="0">
                <a:latin typeface="MyriadPro-Bold"/>
              </a:rPr>
              <a:t>vitamin A deficiency</a:t>
            </a:r>
            <a:r>
              <a:rPr lang="en-US" dirty="0">
                <a:latin typeface="MyriadPro-Regular"/>
              </a:rPr>
              <a:t>. Patients have loss of appetite and are often listless. Abnormalities of the </a:t>
            </a:r>
            <a:r>
              <a:rPr lang="en-US" dirty="0" err="1">
                <a:latin typeface="MyriadPro-Regular"/>
              </a:rPr>
              <a:t>jejunal</a:t>
            </a:r>
            <a:r>
              <a:rPr lang="en-US" dirty="0">
                <a:latin typeface="MyriadPro-Regular"/>
              </a:rPr>
              <a:t> mucosa are often present, including broadening and shortening of villi, elongation of crypts, and round cell infiltration of lamina </a:t>
            </a:r>
            <a:r>
              <a:rPr lang="en-US" dirty="0" err="1">
                <a:latin typeface="MyriadPro-Regular"/>
              </a:rPr>
              <a:t>propria</a:t>
            </a:r>
            <a:r>
              <a:rPr lang="en-US" dirty="0">
                <a:latin typeface="MyriadPro-Regular"/>
              </a:rPr>
              <a:t>. These changes are reversed when the worms are eliminated.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83159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600200"/>
            <a:ext cx="858416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6" y="228600"/>
            <a:ext cx="655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9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36978"/>
            <a:ext cx="8686801" cy="626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658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2771" y="23622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60007" dir="5400000" sy="-100000" algn="bl" rotWithShape="0"/>
                </a:effectLst>
                <a:latin typeface="Times New Roman"/>
                <a:ea typeface="+mn-ea"/>
              </a:rPr>
              <a:t>Thank You</a:t>
            </a:r>
            <a:endParaRPr lang="ar-IQ" sz="9600" b="1" dirty="0"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6152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MyriadPro-Regular"/>
              </a:rPr>
              <a:t>3. Their body is covered with a </a:t>
            </a:r>
            <a:r>
              <a:rPr lang="en-US" b="1" dirty="0">
                <a:latin typeface="MyriadPro-Bold"/>
              </a:rPr>
              <a:t>tough outer cuticle</a:t>
            </a:r>
            <a:r>
              <a:rPr lang="en-US" dirty="0">
                <a:latin typeface="MyriadPro-Regular"/>
              </a:rPr>
              <a:t>, which may be smooth, striated, bossed, or spiny.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 The </a:t>
            </a:r>
            <a:r>
              <a:rPr lang="en-US" sz="3200" b="1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middle 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layer is hypodermis and the </a:t>
            </a:r>
            <a:r>
              <a:rPr lang="en-US" sz="3200" b="1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inner layer 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is the somatic muscular layer. They move by </a:t>
            </a:r>
            <a:r>
              <a:rPr lang="en-US" sz="3200" b="1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sinuous flexion 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</a:rPr>
              <a:t>of the body.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</a:rPr>
              <a:t>4. The body cavity is a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</a:rPr>
              <a:t>pseudocele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</a:rPr>
              <a:t>, in which all the viscera are suspended.</a:t>
            </a:r>
          </a:p>
          <a:p>
            <a:pPr marL="0" indent="0" algn="just">
              <a:buNone/>
            </a:pPr>
            <a:r>
              <a:rPr lang="en-US" dirty="0">
                <a:latin typeface="MyriadPro-Regular"/>
              </a:rPr>
              <a:t>5.The digestive system is complete, consisting of a anteriorly placed mouth  then ended through the anus. In the male, the rectum and the ejaculatory duct open into the </a:t>
            </a:r>
            <a:r>
              <a:rPr lang="en-US" b="1" dirty="0">
                <a:latin typeface="MyriadPro-Bold"/>
              </a:rPr>
              <a:t>cloaca</a:t>
            </a:r>
            <a:r>
              <a:rPr lang="en-US" dirty="0">
                <a:latin typeface="MyriadPro-Regular"/>
              </a:rPr>
              <a:t>.</a:t>
            </a:r>
          </a:p>
          <a:p>
            <a:pPr marL="0" indent="0" algn="just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3380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46455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29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174171"/>
            <a:ext cx="9020629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15400" cy="636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0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3400" b="1" i="1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Enterobius vermicularis (oxyuris vermicularis )</a:t>
            </a:r>
            <a:endParaRPr lang="en-US" b="1" i="1" dirty="0">
              <a:latin typeface="MyriadPro-BoldIt"/>
            </a:endParaRPr>
          </a:p>
          <a:p>
            <a:pPr lvl="0"/>
            <a:r>
              <a:rPr lang="en-US" b="1" i="1" dirty="0">
                <a:latin typeface="MyriadPro-BoldIt"/>
              </a:rPr>
              <a:t>Common name: </a:t>
            </a:r>
            <a:r>
              <a:rPr lang="en-US" dirty="0">
                <a:latin typeface="MyriadPro-Regular"/>
              </a:rPr>
              <a:t>Pinworm, Seatworm,</a:t>
            </a:r>
            <a:r>
              <a:rPr lang="en-US" dirty="0">
                <a:solidFill>
                  <a:prstClr val="black"/>
                </a:solidFill>
                <a:latin typeface="MyriadPro-Regular"/>
              </a:rPr>
              <a:t> Threadworm</a:t>
            </a:r>
            <a:endParaRPr lang="en-US" sz="2800" dirty="0">
              <a:ea typeface="Times New Roman"/>
              <a:cs typeface="Arial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Arial"/>
              </a:rPr>
              <a:t>Disease :</a:t>
            </a:r>
            <a:r>
              <a:rPr lang="en-US" dirty="0">
                <a:latin typeface="Times New Roman"/>
                <a:ea typeface="Times New Roman"/>
                <a:cs typeface="Arial"/>
              </a:rPr>
              <a:t> Entrobiasis </a:t>
            </a:r>
            <a:endParaRPr lang="en-US" sz="2800" dirty="0">
              <a:ea typeface="Times New Roman"/>
              <a:cs typeface="Arial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Times New Roman"/>
                <a:ea typeface="Times New Roman"/>
                <a:cs typeface="Arial"/>
              </a:rPr>
              <a:t>Infective stage :</a:t>
            </a:r>
            <a:r>
              <a:rPr lang="en-US" dirty="0">
                <a:latin typeface="Times New Roman"/>
                <a:ea typeface="Times New Roman"/>
                <a:cs typeface="Arial"/>
              </a:rPr>
              <a:t> Egg with filariform larva </a:t>
            </a:r>
            <a:endParaRPr lang="en-US" sz="2800" dirty="0">
              <a:ea typeface="Times New Roman"/>
              <a:cs typeface="Arial"/>
            </a:endParaRPr>
          </a:p>
          <a:p>
            <a:r>
              <a:rPr lang="en-US" b="1" dirty="0">
                <a:latin typeface="Times New Roman"/>
                <a:ea typeface="Times New Roman"/>
              </a:rPr>
              <a:t>Lab diagnosis : 1-</a:t>
            </a:r>
            <a:r>
              <a:rPr lang="en-US" dirty="0">
                <a:latin typeface="Times New Roman"/>
                <a:ea typeface="Times New Roman"/>
              </a:rPr>
              <a:t>finding the adult parasite in the stool ( or D shaped egg)  </a:t>
            </a:r>
            <a:r>
              <a:rPr lang="en-US" b="1" dirty="0">
                <a:latin typeface="Times New Roman"/>
                <a:ea typeface="Times New Roman"/>
              </a:rPr>
              <a:t>2-</a:t>
            </a:r>
            <a:r>
              <a:rPr lang="en-US" dirty="0">
                <a:latin typeface="Times New Roman"/>
                <a:ea typeface="Times New Roman"/>
              </a:rPr>
              <a:t>GSE is not useful for detection of E.vermicularis</a:t>
            </a:r>
            <a:r>
              <a:rPr lang="en-US" b="1" dirty="0">
                <a:latin typeface="Times New Roman"/>
                <a:ea typeface="Times New Roman"/>
              </a:rPr>
              <a:t>3-</a:t>
            </a:r>
            <a:r>
              <a:rPr lang="en-US" dirty="0">
                <a:latin typeface="Times New Roman"/>
                <a:ea typeface="Times New Roman"/>
              </a:rPr>
              <a:t>anal swab : </a:t>
            </a:r>
            <a:r>
              <a:rPr lang="en-US" b="1" dirty="0">
                <a:latin typeface="Times New Roman"/>
                <a:ea typeface="Times New Roman"/>
              </a:rPr>
              <a:t>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b="1" dirty="0">
                <a:latin typeface="Times New Roman"/>
                <a:ea typeface="Times New Roman"/>
              </a:rPr>
              <a:t>cellophane – tape method</a:t>
            </a:r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28600"/>
            <a:ext cx="5181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25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228600"/>
            <a:ext cx="476794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56769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3200"/>
            <a:ext cx="4191000" cy="654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88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771"/>
            <a:ext cx="8610600" cy="679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062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15486</TotalTime>
  <Words>452</Words>
  <Application>Microsoft Macintosh PowerPoint</Application>
  <PresentationFormat>عرض على الشاشة (4:3)</PresentationFormat>
  <Paragraphs>32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1" baseType="lpstr">
      <vt:lpstr>Arial</vt:lpstr>
      <vt:lpstr>Calibri</vt:lpstr>
      <vt:lpstr>MyriadPro-Bold</vt:lpstr>
      <vt:lpstr>MyriadPro-BoldIt</vt:lpstr>
      <vt:lpstr>MyriadPro-It</vt:lpstr>
      <vt:lpstr>MyriadPro-Regular</vt:lpstr>
      <vt:lpstr>Times New Roman</vt:lpstr>
      <vt:lpstr>Office Theme</vt:lpstr>
      <vt:lpstr>عرض تقديمي في PowerPoint</vt:lpstr>
      <vt:lpstr>General Characteristics Nematoda(Nema:thread)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Microsoft Office User</cp:lastModifiedBy>
  <cp:revision>292</cp:revision>
  <dcterms:created xsi:type="dcterms:W3CDTF">2006-08-16T00:00:00Z</dcterms:created>
  <dcterms:modified xsi:type="dcterms:W3CDTF">2025-02-16T11:52:25Z</dcterms:modified>
</cp:coreProperties>
</file>