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44" r:id="rId3"/>
    <p:sldId id="350" r:id="rId4"/>
    <p:sldId id="351" r:id="rId5"/>
    <p:sldId id="345" r:id="rId6"/>
    <p:sldId id="347" r:id="rId7"/>
    <p:sldId id="352" r:id="rId8"/>
    <p:sldId id="349" r:id="rId9"/>
    <p:sldId id="353" r:id="rId10"/>
    <p:sldId id="348" r:id="rId11"/>
    <p:sldId id="359" r:id="rId12"/>
    <p:sldId id="360" r:id="rId13"/>
    <p:sldId id="361" r:id="rId14"/>
    <p:sldId id="362" r:id="rId15"/>
    <p:sldId id="346" r:id="rId16"/>
    <p:sldId id="363" r:id="rId17"/>
    <p:sldId id="354" r:id="rId18"/>
    <p:sldId id="355" r:id="rId19"/>
    <p:sldId id="364" r:id="rId20"/>
    <p:sldId id="356" r:id="rId21"/>
    <p:sldId id="357" r:id="rId22"/>
    <p:sldId id="358" r:id="rId23"/>
    <p:sldId id="32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5"/>
  </p:normalViewPr>
  <p:slideViewPr>
    <p:cSldViewPr>
      <p:cViewPr varScale="1">
        <p:scale>
          <a:sx n="107" d="100"/>
          <a:sy n="107" d="100"/>
        </p:scale>
        <p:origin x="176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0C6FA8D-3BDE-43BB-A356-13659C8BE27A}" type="datetimeFigureOut">
              <a:rPr lang="ar-IQ" smtClean="0"/>
              <a:t>18‏/8‏/1446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BEF6AA5-F429-44CF-B271-A7FB115D14FA}" type="slidenum">
              <a:rPr lang="ar-IQ" smtClean="0"/>
              <a:t>‹#›</a:t>
            </a:fld>
            <a:endParaRPr lang="ar-IQ"/>
          </a:p>
        </p:txBody>
      </p:sp>
    </p:spTree>
    <p:extLst>
      <p:ext uri="{BB962C8B-B14F-4D97-AF65-F5344CB8AC3E}">
        <p14:creationId xmlns:p14="http://schemas.microsoft.com/office/powerpoint/2010/main" val="29291264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2422" y="5453124"/>
            <a:ext cx="6559324" cy="523220"/>
          </a:xfrm>
          <a:prstGeom prst="rect">
            <a:avLst/>
          </a:prstGeom>
          <a:noFill/>
        </p:spPr>
        <p:txBody>
          <a:bodyPr wrap="square" rtlCol="1">
            <a:spAutoFit/>
          </a:bodyPr>
          <a:lstStyle/>
          <a:p>
            <a:pPr algn="ctr"/>
            <a:r>
              <a:rPr lang="ar-SA" sz="2800" b="1" dirty="0">
                <a:solidFill>
                  <a:srgbClr val="000000"/>
                </a:solidFill>
                <a:latin typeface="Aharoni" pitchFamily="2" charset="-79"/>
                <a:cs typeface="Times New Roman"/>
              </a:rPr>
              <a:t> </a:t>
            </a:r>
            <a:endParaRPr lang="en-US" sz="2800" dirty="0">
              <a:latin typeface="Aharoni" pitchFamily="2" charset="-79"/>
              <a:cs typeface="Aharoni" pitchFamily="2" charset="-79"/>
            </a:endParaRPr>
          </a:p>
        </p:txBody>
      </p:sp>
      <p:sp>
        <p:nvSpPr>
          <p:cNvPr id="4" name="TextBox 3"/>
          <p:cNvSpPr txBox="1"/>
          <p:nvPr/>
        </p:nvSpPr>
        <p:spPr>
          <a:xfrm>
            <a:off x="381000" y="2133600"/>
            <a:ext cx="8610600" cy="2862322"/>
          </a:xfrm>
          <a:prstGeom prst="rect">
            <a:avLst/>
          </a:prstGeom>
          <a:noFill/>
        </p:spPr>
        <p:txBody>
          <a:bodyPr wrap="square" rtlCol="1">
            <a:spAutoFit/>
          </a:bodyPr>
          <a:lstStyle/>
          <a:p>
            <a:pPr algn="ctr"/>
            <a:r>
              <a:rPr lang="en-US"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Helminthology</a:t>
            </a:r>
          </a:p>
          <a:p>
            <a:pPr algn="ctr"/>
            <a:r>
              <a:rPr lang="en-US" sz="36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Lec</a:t>
            </a:r>
            <a:r>
              <a:rPr lang="en-US"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IQ"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endParaRPr lang="en-US"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36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Nematohelminthes</a:t>
            </a:r>
            <a:endParaRPr lang="en-US"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r>
              <a:rPr lang="en-US"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By Dr. </a:t>
            </a:r>
            <a:r>
              <a:rPr lang="en-US" sz="36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Rawaa</a:t>
            </a:r>
            <a:r>
              <a:rPr lang="en-US"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i="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hayder</a:t>
            </a:r>
            <a:endParaRPr lang="en-US"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125" y="67268"/>
            <a:ext cx="86487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94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47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EEAB-AE3C-57BD-527C-DCD23B79BC90}"/>
              </a:ext>
            </a:extLst>
          </p:cNvPr>
          <p:cNvSpPr>
            <a:spLocks noGrp="1"/>
          </p:cNvSpPr>
          <p:nvPr>
            <p:ph type="title"/>
          </p:nvPr>
        </p:nvSpPr>
        <p:spPr>
          <a:xfrm>
            <a:off x="457200" y="9144"/>
            <a:ext cx="8229600" cy="1143000"/>
          </a:xfrm>
        </p:spPr>
        <p:txBody>
          <a:bodyPr>
            <a:normAutofit fontScale="90000"/>
          </a:bodyPr>
          <a:lstStyle/>
          <a:p>
            <a:br>
              <a:rPr kumimoji="0" lang="en-US" sz="44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rPr>
            </a:br>
            <a:r>
              <a:rPr kumimoji="0" lang="en-US" sz="4400" b="1" i="1"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rPr>
              <a:t>Trichinella spiralis</a:t>
            </a:r>
            <a:endParaRPr lang="en-US" dirty="0"/>
          </a:p>
        </p:txBody>
      </p:sp>
      <p:sp>
        <p:nvSpPr>
          <p:cNvPr id="3" name="Content Placeholder 2">
            <a:extLst>
              <a:ext uri="{FF2B5EF4-FFF2-40B4-BE49-F238E27FC236}">
                <a16:creationId xmlns:a16="http://schemas.microsoft.com/office/drawing/2014/main" id="{A8903A2E-8E98-E9FD-412B-7F89A232A23B}"/>
              </a:ext>
            </a:extLst>
          </p:cNvPr>
          <p:cNvSpPr>
            <a:spLocks noGrp="1"/>
          </p:cNvSpPr>
          <p:nvPr>
            <p:ph idx="1"/>
          </p:nvPr>
        </p:nvSpPr>
        <p:spPr/>
        <p:txBody>
          <a:bodyPr>
            <a:normAutofit fontScale="92500"/>
          </a:bodyPr>
          <a:lstStyle/>
          <a:p>
            <a:pPr marL="342900" marR="0" lvl="0" indent="-342900" algn="l" defTabSz="914400" rtl="0" eaLnBrk="1" fontAlgn="auto" latinLnBrk="0" hangingPunct="1">
              <a:lnSpc>
                <a:spcPct val="180000"/>
              </a:lnSpc>
              <a:spcBef>
                <a:spcPct val="20000"/>
              </a:spcBef>
              <a:spcAft>
                <a:spcPts val="0"/>
              </a:spcAft>
              <a:buClr>
                <a:srgbClr val="F0A22E"/>
              </a:buClr>
              <a:buSzPct val="70000"/>
              <a:buFont typeface="Wingdings 2"/>
              <a:buChar char=""/>
              <a:tabLst/>
              <a:defRPr/>
            </a:pP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Common name</a:t>
            </a:r>
            <a:r>
              <a:rPr kumimoji="0" lang="en-GB"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ar-IQ"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Trichina worm</a:t>
            </a:r>
          </a:p>
          <a:p>
            <a:pPr marL="0" marR="0" lvl="0" indent="-342900" algn="l" defTabSz="914400" rtl="0" eaLnBrk="1" fontAlgn="auto" latinLnBrk="0" hangingPunct="1">
              <a:lnSpc>
                <a:spcPct val="100000"/>
              </a:lnSpc>
              <a:spcBef>
                <a:spcPts val="0"/>
              </a:spcBef>
              <a:spcAft>
                <a:spcPts val="0"/>
              </a:spcAft>
              <a:buClr>
                <a:srgbClr val="F0A22E"/>
              </a:buClr>
              <a:buSzPct val="70000"/>
              <a:buFont typeface="Wingdings 2"/>
              <a:buChar char=""/>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Location: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Adults live in small intestine in Pig , as </a:t>
            </a:r>
            <a:r>
              <a:rPr lang="en-US" sz="2400" dirty="0">
                <a:solidFill>
                  <a:prstClr val="black"/>
                </a:solidFill>
                <a:latin typeface="Times New Roman" pitchFamily="18" charset="0"/>
                <a:cs typeface="Times New Roman" pitchFamily="18" charset="0"/>
              </a:rPr>
              <a:t>optimum host and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human as alternate host. Larval stages live in the striated muscle in </a:t>
            </a:r>
          </a:p>
          <a:p>
            <a:pPr marL="0" marR="0" lvl="0" indent="0" algn="l" defTabSz="914400" rtl="0" eaLnBrk="1" fontAlgn="auto" latinLnBrk="0" hangingPunct="1">
              <a:lnSpc>
                <a:spcPct val="100000"/>
              </a:lnSpc>
              <a:spcBef>
                <a:spcPts val="0"/>
              </a:spcBef>
              <a:spcAft>
                <a:spcPts val="0"/>
              </a:spcAft>
              <a:buClr>
                <a:srgbClr val="F0A22E"/>
              </a:buClr>
              <a:buSzPct val="70000"/>
              <a:buFont typeface="Wingdings 2"/>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same hosts, (skeletal muscle).</a:t>
            </a:r>
          </a:p>
          <a:p>
            <a:pPr marL="0" marR="0" lvl="0" indent="0" algn="l" defTabSz="914400" rtl="0" eaLnBrk="1" fontAlgn="auto" latinLnBrk="0" hangingPunct="1">
              <a:lnSpc>
                <a:spcPct val="100000"/>
              </a:lnSpc>
              <a:spcBef>
                <a:spcPts val="0"/>
              </a:spcBef>
              <a:spcAft>
                <a:spcPts val="0"/>
              </a:spcAft>
              <a:buClr>
                <a:srgbClr val="F0A22E"/>
              </a:buClr>
              <a:buSzPct val="70000"/>
              <a:buFont typeface="Wingdings 2"/>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Length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male 1.6 mm – female up to 2.4 mm.</a:t>
            </a:r>
          </a:p>
          <a:p>
            <a:pPr marL="342900" marR="0" lvl="0" indent="-342900" algn="l" defTabSz="914400" rtl="0" eaLnBrk="1" fontAlgn="auto" latinLnBrk="0" hangingPunct="1">
              <a:lnSpc>
                <a:spcPct val="180000"/>
              </a:lnSpc>
              <a:spcBef>
                <a:spcPct val="20000"/>
              </a:spcBef>
              <a:spcAft>
                <a:spcPts val="0"/>
              </a:spcAft>
              <a:buClr>
                <a:srgbClr val="F0A22E"/>
              </a:buClr>
              <a:buSzPct val="70000"/>
              <a:buFont typeface="Wingdings 2"/>
              <a:buChar char=""/>
              <a:tabLst/>
              <a:defRPr/>
            </a:pPr>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Disease</a:t>
            </a:r>
            <a:r>
              <a:rPr kumimoji="0" lang="en-GB"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ar-IQ"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Trichenelliasis</a:t>
            </a:r>
            <a:r>
              <a:rPr kumimoji="0" lang="ar-IQ"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GB"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or</a:t>
            </a:r>
            <a:r>
              <a:rPr kumimoji="0" lang="ar-IQ"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Trichinosis</a:t>
            </a:r>
          </a:p>
          <a:p>
            <a:pPr marL="0" marR="0" lvl="0" indent="-342900" algn="l" defTabSz="914400" rtl="0" eaLnBrk="1" fontAlgn="auto" latinLnBrk="0" hangingPunct="1">
              <a:lnSpc>
                <a:spcPct val="100000"/>
              </a:lnSpc>
              <a:spcBef>
                <a:spcPts val="0"/>
              </a:spcBef>
              <a:spcAft>
                <a:spcPts val="0"/>
              </a:spcAft>
              <a:buClr>
                <a:srgbClr val="F0A22E"/>
              </a:buClr>
              <a:buSzPct val="70000"/>
              <a:buFont typeface="Wingdings 2"/>
              <a:buChar char=""/>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Host: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Mucosa of small intestine pig ,</a:t>
            </a:r>
          </a:p>
          <a:p>
            <a:pPr marL="0" marR="0" lvl="0" indent="0" algn="l" defTabSz="914400" rtl="0" eaLnBrk="1" fontAlgn="auto" latinLnBrk="0" hangingPunct="1">
              <a:lnSpc>
                <a:spcPct val="100000"/>
              </a:lnSpc>
              <a:spcBef>
                <a:spcPts val="0"/>
              </a:spcBef>
              <a:spcAft>
                <a:spcPts val="0"/>
              </a:spcAft>
              <a:buClr>
                <a:srgbClr val="F0A22E"/>
              </a:buClr>
              <a:buSzPct val="70000"/>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Bear , rat, Man </a:t>
            </a:r>
          </a:p>
          <a:p>
            <a:pPr marL="0" marR="0" lvl="0" indent="-342900" algn="l" defTabSz="914400" rtl="0" eaLnBrk="1" fontAlgn="auto" latinLnBrk="0" hangingPunct="1">
              <a:lnSpc>
                <a:spcPct val="100000"/>
              </a:lnSpc>
              <a:spcBef>
                <a:spcPts val="0"/>
              </a:spcBef>
              <a:spcAft>
                <a:spcPts val="0"/>
              </a:spcAft>
              <a:buClr>
                <a:srgbClr val="F0A22E"/>
              </a:buClr>
              <a:buSzPct val="70000"/>
              <a:buFont typeface="Wingdings 2"/>
              <a:buChar char=""/>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Infective stage</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Nurse cell (encysted larvae)</a:t>
            </a:r>
          </a:p>
          <a:p>
            <a:pPr marL="342900" marR="0" lvl="0" indent="-342900" algn="l" defTabSz="914400" rtl="0" eaLnBrk="1" fontAlgn="auto" latinLnBrk="0" hangingPunct="1">
              <a:lnSpc>
                <a:spcPct val="180000"/>
              </a:lnSpc>
              <a:spcBef>
                <a:spcPct val="20000"/>
              </a:spcBef>
              <a:spcAft>
                <a:spcPts val="0"/>
              </a:spcAft>
              <a:buClr>
                <a:srgbClr val="F0A22E"/>
              </a:buClr>
              <a:buSzPct val="70000"/>
              <a:buFont typeface="Wingdings 2"/>
              <a:buChar char=""/>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Diagnosis</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Nurse cell (encysted larvae)</a:t>
            </a:r>
          </a:p>
          <a:p>
            <a:endParaRPr lang="en-US" dirty="0"/>
          </a:p>
        </p:txBody>
      </p:sp>
      <p:pic>
        <p:nvPicPr>
          <p:cNvPr id="4" name="Picture 2" descr="larva">
            <a:extLst>
              <a:ext uri="{FF2B5EF4-FFF2-40B4-BE49-F238E27FC236}">
                <a16:creationId xmlns:a16="http://schemas.microsoft.com/office/drawing/2014/main" id="{9D56FC7E-8853-E772-A414-1064BC126F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048000"/>
            <a:ext cx="1752600" cy="1148207"/>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trichinella spiralis - incysted larva in striated muscle">
            <a:extLst>
              <a:ext uri="{FF2B5EF4-FFF2-40B4-BE49-F238E27FC236}">
                <a16:creationId xmlns:a16="http://schemas.microsoft.com/office/drawing/2014/main" id="{AF84F8CA-E7FE-F4C2-4A59-96DBFF39F3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6109" y="4724400"/>
            <a:ext cx="2667000" cy="1929956"/>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1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6AF226-CC48-9BA8-7089-FDC0A276DB43}"/>
              </a:ext>
            </a:extLst>
          </p:cNvPr>
          <p:cNvPicPr>
            <a:picLocks noChangeAspect="1"/>
          </p:cNvPicPr>
          <p:nvPr/>
        </p:nvPicPr>
        <p:blipFill>
          <a:blip r:embed="rId2"/>
          <a:stretch>
            <a:fillRect/>
          </a:stretch>
        </p:blipFill>
        <p:spPr>
          <a:xfrm>
            <a:off x="1237784" y="1123628"/>
            <a:ext cx="6668431" cy="4610743"/>
          </a:xfrm>
          <a:prstGeom prst="rect">
            <a:avLst/>
          </a:prstGeom>
        </p:spPr>
      </p:pic>
    </p:spTree>
    <p:extLst>
      <p:ext uri="{BB962C8B-B14F-4D97-AF65-F5344CB8AC3E}">
        <p14:creationId xmlns:p14="http://schemas.microsoft.com/office/powerpoint/2010/main" val="1352252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e/e6/Trichinella_LifeCycle.gif">
            <a:extLst>
              <a:ext uri="{FF2B5EF4-FFF2-40B4-BE49-F238E27FC236}">
                <a16:creationId xmlns:a16="http://schemas.microsoft.com/office/drawing/2014/main" id="{7601A7E9-842C-660D-EBDB-9DA4BC05F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1336"/>
            <a:ext cx="6477000" cy="662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76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81DACC-8611-3C81-5190-0544B7D93660}"/>
              </a:ext>
            </a:extLst>
          </p:cNvPr>
          <p:cNvPicPr>
            <a:picLocks noGrp="1" noChangeAspect="1"/>
          </p:cNvPicPr>
          <p:nvPr>
            <p:ph idx="1"/>
          </p:nvPr>
        </p:nvPicPr>
        <p:blipFill>
          <a:blip r:embed="rId2"/>
          <a:stretch>
            <a:fillRect/>
          </a:stretch>
        </p:blipFill>
        <p:spPr>
          <a:xfrm>
            <a:off x="832915" y="1371600"/>
            <a:ext cx="7478169" cy="4106294"/>
          </a:xfrm>
        </p:spPr>
      </p:pic>
    </p:spTree>
    <p:extLst>
      <p:ext uri="{BB962C8B-B14F-4D97-AF65-F5344CB8AC3E}">
        <p14:creationId xmlns:p14="http://schemas.microsoft.com/office/powerpoint/2010/main" val="48223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574"/>
            <a:ext cx="9144000" cy="159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499"/>
            <a:ext cx="9144000" cy="465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6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FEA90-58E2-54E6-6186-F2D9591393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CED1B-BFB6-B151-A042-DEC63BD24C48}"/>
              </a:ext>
            </a:extLst>
          </p:cNvPr>
          <p:cNvSpPr>
            <a:spLocks noGrp="1"/>
          </p:cNvSpPr>
          <p:nvPr>
            <p:ph type="title"/>
          </p:nvPr>
        </p:nvSpPr>
        <p:spPr>
          <a:xfrm>
            <a:off x="457200" y="9144"/>
            <a:ext cx="8229600" cy="1143000"/>
          </a:xfrm>
        </p:spPr>
        <p:txBody>
          <a:bodyPr>
            <a:normAutofit fontScale="90000"/>
          </a:bodyPr>
          <a:lstStyle/>
          <a:p>
            <a:br>
              <a:rPr kumimoji="0" lang="en-US" sz="4400" b="1"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rPr>
            </a:br>
            <a:r>
              <a:rPr lang="en-US" b="1" i="1" dirty="0" err="1">
                <a:solidFill>
                  <a:srgbClr val="C00000"/>
                </a:solidFill>
                <a:latin typeface="Times New Roman" pitchFamily="18" charset="0"/>
                <a:cs typeface="Times New Roman" pitchFamily="18" charset="0"/>
              </a:rPr>
              <a:t>Strongyloids</a:t>
            </a:r>
            <a:r>
              <a:rPr lang="en-US" b="1" i="1" dirty="0">
                <a:solidFill>
                  <a:srgbClr val="C00000"/>
                </a:solidFill>
                <a:latin typeface="Times New Roman" pitchFamily="18" charset="0"/>
                <a:cs typeface="Times New Roman" pitchFamily="18" charset="0"/>
              </a:rPr>
              <a:t> </a:t>
            </a:r>
            <a:r>
              <a:rPr lang="en-US" b="1" i="1" dirty="0" err="1">
                <a:solidFill>
                  <a:srgbClr val="C00000"/>
                </a:solidFill>
                <a:latin typeface="Times New Roman" pitchFamily="18" charset="0"/>
                <a:cs typeface="Times New Roman" pitchFamily="18" charset="0"/>
              </a:rPr>
              <a:t>stercoralis</a:t>
            </a:r>
            <a:endParaRPr lang="en-US" dirty="0"/>
          </a:p>
        </p:txBody>
      </p:sp>
      <p:sp>
        <p:nvSpPr>
          <p:cNvPr id="3" name="Content Placeholder 2">
            <a:extLst>
              <a:ext uri="{FF2B5EF4-FFF2-40B4-BE49-F238E27FC236}">
                <a16:creationId xmlns:a16="http://schemas.microsoft.com/office/drawing/2014/main" id="{0566C2B0-769A-21ED-59A2-712CFBF21432}"/>
              </a:ext>
            </a:extLst>
          </p:cNvPr>
          <p:cNvSpPr>
            <a:spLocks noGrp="1"/>
          </p:cNvSpPr>
          <p:nvPr>
            <p:ph idx="1"/>
          </p:nvPr>
        </p:nvSpPr>
        <p:spPr/>
        <p:txBody>
          <a:bodyPr>
            <a:normAutofit fontScale="85000" lnSpcReduction="20000"/>
          </a:bodyPr>
          <a:lstStyle/>
          <a:p>
            <a:pPr marL="342900" marR="0" lvl="0" indent="-342900" algn="l" defTabSz="914400" rtl="0" eaLnBrk="1" fontAlgn="auto" latinLnBrk="0" hangingPunct="1">
              <a:lnSpc>
                <a:spcPct val="180000"/>
              </a:lnSpc>
              <a:spcBef>
                <a:spcPct val="20000"/>
              </a:spcBef>
              <a:spcAft>
                <a:spcPts val="0"/>
              </a:spcAft>
              <a:buClr>
                <a:srgbClr val="F0A22E"/>
              </a:buClr>
              <a:buSzPct val="70000"/>
              <a:buFont typeface="Wingdings 2"/>
              <a:buChar char=""/>
              <a:tabLst/>
              <a:defRPr/>
            </a:pPr>
            <a:r>
              <a:rPr lang="en-GB" sz="2400" b="1" dirty="0">
                <a:solidFill>
                  <a:prstClr val="black"/>
                </a:solidFill>
                <a:latin typeface="Times New Roman" pitchFamily="18" charset="0"/>
                <a:cs typeface="Times New Roman" pitchFamily="18" charset="0"/>
              </a:rPr>
              <a:t>Life modes</a:t>
            </a:r>
            <a:r>
              <a:rPr kumimoji="0" lang="en-GB"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ar-IQ"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2400" dirty="0">
                <a:solidFill>
                  <a:prstClr val="black"/>
                </a:solidFill>
                <a:latin typeface="Times New Roman" pitchFamily="18" charset="0"/>
                <a:cs typeface="Times New Roman" pitchFamily="18" charset="0"/>
              </a:rPr>
              <a:t>free living or parasitic phase</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algn="l"/>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Location: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Adults  </a:t>
            </a:r>
            <a:r>
              <a:rPr lang="en-US" sz="2400" b="0" i="0" u="none" strike="noStrike" baseline="0" dirty="0">
                <a:latin typeface="Times New Roman" panose="02020603050405020304" pitchFamily="18" charset="0"/>
              </a:rPr>
              <a:t>found in the human intestine in the mucosa of the</a:t>
            </a:r>
          </a:p>
          <a:p>
            <a:pPr marL="0" indent="0" algn="l">
              <a:buNone/>
            </a:pPr>
            <a:r>
              <a:rPr lang="en-US" sz="2400" b="0" i="0" u="none" strike="noStrike" baseline="0" dirty="0">
                <a:latin typeface="Times New Roman" panose="02020603050405020304" pitchFamily="18" charset="0"/>
              </a:rPr>
              <a:t>duodenum and jejunum.</a:t>
            </a:r>
          </a:p>
          <a:p>
            <a:pPr marL="0" indent="0" algn="l">
              <a:buNone/>
            </a:pPr>
            <a:r>
              <a:rPr lang="en-US" sz="2400" b="0" i="0" u="none" strike="noStrike" baseline="0" dirty="0">
                <a:latin typeface="Wingdings" panose="05000000000000000000" pitchFamily="2" charset="2"/>
              </a:rPr>
              <a:t> </a:t>
            </a:r>
            <a:r>
              <a:rPr lang="en-US" sz="2400" b="0" i="0" u="none" strike="noStrike" baseline="0" dirty="0">
                <a:latin typeface="Times New Roman" panose="02020603050405020304" pitchFamily="18" charset="0"/>
              </a:rPr>
              <a:t>Only the female worms are seen in the intestine. It was believed that they are parthenogenetic and can produce offspring without being fertilized</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algn="l"/>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Length</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2400" b="0" i="0" u="none" strike="noStrike" baseline="0" dirty="0">
                <a:latin typeface="Times New Roman" panose="02020603050405020304" pitchFamily="18" charset="0"/>
              </a:rPr>
              <a:t>The female worm is thin,, about 2.5 mm long and, the male is shorter and broader.</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algn="l"/>
            <a:r>
              <a:rPr kumimoji="0" lang="en-GB"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Disease</a:t>
            </a:r>
            <a:r>
              <a:rPr kumimoji="0" lang="en-GB"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457200" indent="-457200" algn="l">
              <a:buAutoNum type="arabicPeriod"/>
            </a:pPr>
            <a:r>
              <a:rPr lang="en-US" sz="2400" b="0" i="0" u="none" strike="noStrike" baseline="0" dirty="0">
                <a:latin typeface="Times New Roman" panose="02020603050405020304" pitchFamily="18" charset="0"/>
              </a:rPr>
              <a:t>larvae wander in the dermis of the perianal region for sometime, causing a radiating perianal creeping eruption, a form of</a:t>
            </a:r>
            <a:r>
              <a:rPr kumimoji="0" lang="ar-IQ"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lang="en-US" sz="2400" b="0" i="1" u="none" strike="noStrike" baseline="0" dirty="0">
                <a:solidFill>
                  <a:srgbClr val="00449F"/>
                </a:solidFill>
                <a:latin typeface="Times New Roman,Italic"/>
              </a:rPr>
              <a:t>cutaneous larva </a:t>
            </a:r>
            <a:r>
              <a:rPr lang="en-US" sz="2400" b="0" i="1" u="none" strike="noStrike" baseline="0" dirty="0" err="1">
                <a:solidFill>
                  <a:srgbClr val="00449F"/>
                </a:solidFill>
                <a:latin typeface="Times New Roman,Italic"/>
              </a:rPr>
              <a:t>migrans</a:t>
            </a:r>
            <a:endParaRPr lang="en-US" sz="2400" b="0" i="1" u="none" strike="noStrike" baseline="0" dirty="0">
              <a:solidFill>
                <a:srgbClr val="00449F"/>
              </a:solidFill>
              <a:latin typeface="Times New Roman,Italic"/>
            </a:endParaRPr>
          </a:p>
          <a:p>
            <a:pPr algn="l"/>
            <a:r>
              <a:rPr lang="en-US" sz="2400" b="0" i="0" u="none" strike="noStrike" baseline="0" dirty="0">
                <a:solidFill>
                  <a:srgbClr val="000000"/>
                </a:solidFill>
                <a:latin typeface="Times New Roman" panose="02020603050405020304" pitchFamily="18" charset="0"/>
              </a:rPr>
              <a:t>The clinical disease may be classified as </a:t>
            </a:r>
            <a:r>
              <a:rPr lang="en-US" sz="2400" b="0" i="0" u="none" strike="noStrike" baseline="0" dirty="0">
                <a:solidFill>
                  <a:srgbClr val="0070C1"/>
                </a:solidFill>
                <a:latin typeface="Times New Roman" panose="02020603050405020304" pitchFamily="18" charset="0"/>
              </a:rPr>
              <a:t>cutaneous, pulmonary </a:t>
            </a:r>
            <a:r>
              <a:rPr lang="en-US" sz="2400" b="0" i="0" u="none" strike="noStrike" baseline="0" dirty="0">
                <a:solidFill>
                  <a:srgbClr val="000000"/>
                </a:solidFill>
                <a:latin typeface="Times New Roman" panose="02020603050405020304" pitchFamily="18" charset="0"/>
              </a:rPr>
              <a:t>and </a:t>
            </a:r>
            <a:r>
              <a:rPr lang="en-US" sz="2400" b="0" i="0" u="none" strike="noStrike" baseline="0" dirty="0">
                <a:solidFill>
                  <a:srgbClr val="0070C1"/>
                </a:solidFill>
                <a:latin typeface="Times New Roman" panose="02020603050405020304" pitchFamily="18" charset="0"/>
              </a:rPr>
              <a:t>intestinal</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342900" algn="l" defTabSz="914400" rtl="0" eaLnBrk="1" fontAlgn="auto" latinLnBrk="0" hangingPunct="1">
              <a:lnSpc>
                <a:spcPct val="100000"/>
              </a:lnSpc>
              <a:spcBef>
                <a:spcPts val="0"/>
              </a:spcBef>
              <a:spcAft>
                <a:spcPts val="0"/>
              </a:spcAft>
              <a:buClr>
                <a:srgbClr val="F0A22E"/>
              </a:buClr>
              <a:buSzPct val="70000"/>
              <a:buFont typeface="Wingdings 2"/>
              <a:buChar char=""/>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Infective stage</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Rhabditi</a:t>
            </a:r>
            <a:r>
              <a:rPr lang="en-US" sz="2400" dirty="0">
                <a:solidFill>
                  <a:prstClr val="black"/>
                </a:solidFill>
                <a:latin typeface="Times New Roman" pitchFamily="18" charset="0"/>
                <a:cs typeface="Times New Roman" pitchFamily="18" charset="0"/>
              </a:rPr>
              <a:t>form larva</a:t>
            </a:r>
          </a:p>
          <a:p>
            <a:pPr marL="0" marR="0" lvl="0" indent="-342900" algn="l" defTabSz="914400" rtl="0" eaLnBrk="1" fontAlgn="auto" latinLnBrk="0" hangingPunct="1">
              <a:lnSpc>
                <a:spcPct val="100000"/>
              </a:lnSpc>
              <a:spcBef>
                <a:spcPts val="0"/>
              </a:spcBef>
              <a:spcAft>
                <a:spcPts val="0"/>
              </a:spcAft>
              <a:buClr>
                <a:srgbClr val="F0A22E"/>
              </a:buClr>
              <a:buSzPct val="70000"/>
              <a:buFont typeface="Wingdings 2"/>
              <a:buChar char=""/>
              <a:tabLst/>
              <a:defRPr/>
            </a:pPr>
            <a:endParaRPr lang="en-US" sz="2400" dirty="0">
              <a:solidFill>
                <a:prstClr val="black"/>
              </a:solidFill>
              <a:latin typeface="Times New Roman" pitchFamily="18" charset="0"/>
              <a:cs typeface="Times New Roman" pitchFamily="18" charset="0"/>
            </a:endParaRPr>
          </a:p>
          <a:p>
            <a:pPr marL="0" marR="0" lvl="0" indent="-342900" algn="l" defTabSz="914400" rtl="0" eaLnBrk="1" fontAlgn="auto" latinLnBrk="0" hangingPunct="1">
              <a:lnSpc>
                <a:spcPct val="100000"/>
              </a:lnSpc>
              <a:spcBef>
                <a:spcPts val="0"/>
              </a:spcBef>
              <a:spcAft>
                <a:spcPts val="0"/>
              </a:spcAft>
              <a:buClr>
                <a:srgbClr val="F0A22E"/>
              </a:buClr>
              <a:buSzPct val="70000"/>
              <a:buFont typeface="Wingdings 2"/>
              <a:buChar char=""/>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Mode of infection: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Skin penetration + Autoinfection  </a:t>
            </a:r>
          </a:p>
          <a:p>
            <a:endParaRPr lang="en-US" dirty="0"/>
          </a:p>
        </p:txBody>
      </p:sp>
    </p:spTree>
    <p:extLst>
      <p:ext uri="{BB962C8B-B14F-4D97-AF65-F5344CB8AC3E}">
        <p14:creationId xmlns:p14="http://schemas.microsoft.com/office/powerpoint/2010/main" val="3265350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689"/>
            <a:ext cx="3800475" cy="333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08" y="3352800"/>
            <a:ext cx="8798792" cy="3444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395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3" y="228600"/>
            <a:ext cx="9067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674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6DAC8-C592-497A-A72D-D875363F6181}"/>
              </a:ext>
            </a:extLst>
          </p:cNvPr>
          <p:cNvSpPr>
            <a:spLocks noGrp="1"/>
          </p:cNvSpPr>
          <p:nvPr>
            <p:ph idx="1"/>
          </p:nvPr>
        </p:nvSpPr>
        <p:spPr>
          <a:xfrm>
            <a:off x="457200" y="533400"/>
            <a:ext cx="8229600" cy="5592763"/>
          </a:xfrm>
        </p:spPr>
        <p:txBody>
          <a:bodyPr/>
          <a:lstStyle/>
          <a:p>
            <a:pPr algn="l"/>
            <a:r>
              <a:rPr lang="en-US" sz="3200" b="1" i="0" u="none" strike="noStrike" baseline="0" dirty="0">
                <a:solidFill>
                  <a:srgbClr val="FF0000"/>
                </a:solidFill>
                <a:latin typeface="Times New Roman,Bold"/>
              </a:rPr>
              <a:t>Pathogenesis and Clinical Features</a:t>
            </a:r>
          </a:p>
          <a:p>
            <a:pPr algn="l"/>
            <a:r>
              <a:rPr lang="en-US" sz="3200" b="0" i="0" u="none" strike="noStrike" baseline="0" dirty="0" err="1">
                <a:solidFill>
                  <a:srgbClr val="000000"/>
                </a:solidFill>
                <a:latin typeface="Times New Roman" panose="02020603050405020304" pitchFamily="18" charset="0"/>
              </a:rPr>
              <a:t>Strongyloidosis</a:t>
            </a:r>
            <a:r>
              <a:rPr lang="en-US" sz="3200" b="0" i="0" u="none" strike="noStrike" baseline="0" dirty="0">
                <a:solidFill>
                  <a:srgbClr val="000000"/>
                </a:solidFill>
                <a:latin typeface="Times New Roman" panose="02020603050405020304" pitchFamily="18" charset="0"/>
              </a:rPr>
              <a:t> is generally asymptomatic, But it may sometimes cause </a:t>
            </a:r>
            <a:r>
              <a:rPr lang="en-US" sz="3200" b="0" i="0" u="none" strike="noStrike" baseline="0" dirty="0" err="1">
                <a:solidFill>
                  <a:srgbClr val="000000"/>
                </a:solidFill>
                <a:latin typeface="Times New Roman" panose="02020603050405020304" pitchFamily="18" charset="0"/>
              </a:rPr>
              <a:t>clinica</a:t>
            </a:r>
            <a:endParaRPr lang="en-US" sz="3200" b="0" i="0" u="none" strike="noStrike" baseline="0" dirty="0">
              <a:solidFill>
                <a:srgbClr val="000000"/>
              </a:solidFill>
              <a:latin typeface="Times New Roman" panose="02020603050405020304" pitchFamily="18" charset="0"/>
            </a:endParaRPr>
          </a:p>
          <a:p>
            <a:pPr algn="l"/>
            <a:r>
              <a:rPr lang="en-US" sz="3200" b="0" i="0" u="none" strike="noStrike" baseline="0" dirty="0">
                <a:solidFill>
                  <a:srgbClr val="000000"/>
                </a:solidFill>
                <a:latin typeface="Times New Roman" panose="02020603050405020304" pitchFamily="18" charset="0"/>
              </a:rPr>
              <a:t>manifestations, which may be severe and even fatal, The clinical disease may be classified as </a:t>
            </a:r>
            <a:r>
              <a:rPr lang="en-US" sz="3200" b="0" i="0" u="none" strike="noStrike" baseline="0" dirty="0">
                <a:solidFill>
                  <a:srgbClr val="0070C1"/>
                </a:solidFill>
                <a:latin typeface="Times New Roman" panose="02020603050405020304" pitchFamily="18" charset="0"/>
              </a:rPr>
              <a:t>cutaneous, pulmonary </a:t>
            </a:r>
            <a:r>
              <a:rPr lang="en-US" sz="3200" b="0" i="0" u="none" strike="noStrike" baseline="0" dirty="0">
                <a:solidFill>
                  <a:srgbClr val="000000"/>
                </a:solidFill>
                <a:latin typeface="Times New Roman" panose="02020603050405020304" pitchFamily="18" charset="0"/>
              </a:rPr>
              <a:t>and </a:t>
            </a:r>
            <a:r>
              <a:rPr lang="en-US" sz="3200" b="0" i="0" u="none" strike="noStrike" baseline="0" dirty="0">
                <a:solidFill>
                  <a:srgbClr val="0070C1"/>
                </a:solidFill>
                <a:latin typeface="Times New Roman" panose="02020603050405020304" pitchFamily="18" charset="0"/>
              </a:rPr>
              <a:t>intestinal</a:t>
            </a:r>
            <a:endParaRPr lang="en-US" dirty="0"/>
          </a:p>
        </p:txBody>
      </p:sp>
    </p:spTree>
    <p:extLst>
      <p:ext uri="{BB962C8B-B14F-4D97-AF65-F5344CB8AC3E}">
        <p14:creationId xmlns:p14="http://schemas.microsoft.com/office/powerpoint/2010/main" val="321325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143000"/>
          </a:xfrm>
        </p:spPr>
        <p:txBody>
          <a:bodyPr>
            <a:normAutofit fontScale="90000"/>
          </a:bodyPr>
          <a:lstStyle/>
          <a:p>
            <a:pPr marL="342900" lvl="0" indent="-342900">
              <a:lnSpc>
                <a:spcPct val="115000"/>
              </a:lnSpc>
              <a:spcBef>
                <a:spcPct val="20000"/>
              </a:spcBef>
            </a:pPr>
            <a:r>
              <a:rPr lang="en-US" sz="4900" b="1" i="1" dirty="0">
                <a:solidFill>
                  <a:srgbClr val="FF0000"/>
                </a:solidFill>
                <a:latin typeface="Times New Roman"/>
                <a:ea typeface="Times New Roman"/>
                <a:cs typeface="Arial"/>
              </a:rPr>
              <a:t>Trichuris trichiura</a:t>
            </a:r>
            <a:br>
              <a:rPr lang="en-US" sz="2400" dirty="0">
                <a:solidFill>
                  <a:prstClr val="black"/>
                </a:solidFill>
                <a:ea typeface="Times New Roman"/>
                <a:cs typeface="Arial"/>
              </a:rPr>
            </a:br>
            <a:endParaRPr lang="ar-IQ"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pPr marL="457200" algn="just">
              <a:lnSpc>
                <a:spcPct val="115000"/>
              </a:lnSpc>
              <a:spcAft>
                <a:spcPts val="0"/>
              </a:spcAft>
            </a:pPr>
            <a:r>
              <a:rPr lang="en-US" sz="3400" b="1" dirty="0">
                <a:latin typeface="Times New Roman" panose="02020603050405020304" pitchFamily="18" charset="0"/>
                <a:ea typeface="Times New Roman"/>
                <a:cs typeface="Times New Roman" panose="02020603050405020304" pitchFamily="18" charset="0"/>
              </a:rPr>
              <a:t>Common name </a:t>
            </a:r>
            <a:r>
              <a:rPr lang="en-US" sz="3400" dirty="0">
                <a:latin typeface="Times New Roman" panose="02020603050405020304" pitchFamily="18" charset="0"/>
                <a:ea typeface="Times New Roman"/>
                <a:cs typeface="Times New Roman" panose="02020603050405020304" pitchFamily="18" charset="0"/>
              </a:rPr>
              <a:t>:whip worm</a:t>
            </a:r>
          </a:p>
          <a:p>
            <a:pPr marL="457200" algn="just">
              <a:lnSpc>
                <a:spcPct val="115000"/>
              </a:lnSpc>
              <a:spcAft>
                <a:spcPts val="0"/>
              </a:spcAft>
            </a:pPr>
            <a:r>
              <a:rPr lang="en-US" sz="3400" b="1" dirty="0">
                <a:latin typeface="Times New Roman" panose="02020603050405020304" pitchFamily="18" charset="0"/>
                <a:ea typeface="Times New Roman"/>
                <a:cs typeface="Times New Roman" panose="02020603050405020304" pitchFamily="18" charset="0"/>
              </a:rPr>
              <a:t>Habitat:</a:t>
            </a:r>
            <a:r>
              <a:rPr lang="en-US" sz="3400" dirty="0">
                <a:latin typeface="Times New Roman" panose="02020603050405020304" pitchFamily="18" charset="0"/>
                <a:ea typeface="Times New Roman"/>
                <a:cs typeface="Times New Roman" panose="02020603050405020304" pitchFamily="18" charset="0"/>
              </a:rPr>
              <a:t> lives in the large intestine. The adult worms are found attached to the wall of the caecum</a:t>
            </a:r>
          </a:p>
          <a:p>
            <a:pPr marL="457200" algn="just">
              <a:lnSpc>
                <a:spcPct val="115000"/>
              </a:lnSpc>
              <a:spcAft>
                <a:spcPts val="0"/>
              </a:spcAft>
            </a:pPr>
            <a:r>
              <a:rPr lang="en-US" b="1" dirty="0">
                <a:latin typeface="Times New Roman" panose="02020603050405020304" pitchFamily="18" charset="0"/>
                <a:ea typeface="Times New Roman"/>
                <a:cs typeface="Times New Roman" panose="02020603050405020304" pitchFamily="18" charset="0"/>
              </a:rPr>
              <a:t>Infective stage: </a:t>
            </a:r>
            <a:r>
              <a:rPr lang="en-US" dirty="0">
                <a:latin typeface="Times New Roman" panose="02020603050405020304" pitchFamily="18" charset="0"/>
                <a:ea typeface="Times New Roman"/>
                <a:cs typeface="Times New Roman" panose="02020603050405020304" pitchFamily="18" charset="0"/>
              </a:rPr>
              <a:t>ova containing the infective larva</a:t>
            </a:r>
          </a:p>
          <a:p>
            <a:pPr marL="457200" algn="just">
              <a:lnSpc>
                <a:spcPct val="115000"/>
              </a:lnSpc>
              <a:spcAft>
                <a:spcPts val="0"/>
              </a:spcAft>
            </a:pPr>
            <a:r>
              <a:rPr lang="en-US" b="1" dirty="0">
                <a:latin typeface="Times New Roman" panose="02020603050405020304" pitchFamily="18" charset="0"/>
                <a:ea typeface="Times New Roman"/>
                <a:cs typeface="Times New Roman" panose="02020603050405020304" pitchFamily="18" charset="0"/>
              </a:rPr>
              <a:t>Disease :</a:t>
            </a:r>
            <a:r>
              <a:rPr lang="en-US" b="1" dirty="0" err="1">
                <a:latin typeface="Times New Roman" panose="02020603050405020304" pitchFamily="18" charset="0"/>
                <a:ea typeface="Times New Roman"/>
                <a:cs typeface="Times New Roman" panose="02020603050405020304" pitchFamily="18" charset="0"/>
              </a:rPr>
              <a:t>Trichuriasis</a:t>
            </a:r>
            <a:r>
              <a:rPr lang="en-US" b="1" dirty="0">
                <a:latin typeface="Times New Roman" panose="02020603050405020304" pitchFamily="18" charset="0"/>
                <a:ea typeface="Times New Roman"/>
                <a:cs typeface="Times New Roman" panose="02020603050405020304" pitchFamily="18" charset="0"/>
              </a:rPr>
              <a:t>, whip worm infection ,</a:t>
            </a:r>
            <a:r>
              <a:rPr lang="en-US" b="1" i="0" u="none" strike="noStrike" baseline="0" dirty="0" err="1">
                <a:latin typeface="Times New Roman" panose="02020603050405020304" pitchFamily="18" charset="0"/>
                <a:cs typeface="Times New Roman" panose="02020603050405020304" pitchFamily="18" charset="0"/>
              </a:rPr>
              <a:t>trichocephaliasis</a:t>
            </a:r>
            <a:r>
              <a:rPr lang="en-US" dirty="0">
                <a:latin typeface="Times New Roman" panose="02020603050405020304" pitchFamily="18" charset="0"/>
                <a:ea typeface="Times New Roman"/>
                <a:cs typeface="Times New Roman" panose="02020603050405020304" pitchFamily="18" charset="0"/>
              </a:rPr>
              <a:t>.</a:t>
            </a:r>
          </a:p>
          <a:p>
            <a:pPr marL="457200" algn="just">
              <a:lnSpc>
                <a:spcPct val="115000"/>
              </a:lnSpc>
              <a:spcAft>
                <a:spcPts val="0"/>
              </a:spcAft>
            </a:pPr>
            <a:r>
              <a:rPr lang="en-US" b="1" i="0" u="none" strike="noStrike" baseline="0" dirty="0">
                <a:latin typeface="Times New Roman" panose="02020603050405020304" pitchFamily="18" charset="0"/>
                <a:cs typeface="Times New Roman" panose="02020603050405020304" pitchFamily="18" charset="0"/>
              </a:rPr>
              <a:t>Mode of Transmission</a:t>
            </a:r>
            <a:r>
              <a:rPr lang="en-US" sz="2900" b="1" i="0" u="none" strike="noStrike" baseline="0" dirty="0">
                <a:latin typeface="Times New Roman" panose="02020603050405020304" pitchFamily="18" charset="0"/>
                <a:cs typeface="Times New Roman" panose="02020603050405020304" pitchFamily="18" charset="0"/>
              </a:rPr>
              <a:t>: </a:t>
            </a:r>
            <a:r>
              <a:rPr lang="en-US" sz="2900" b="0" i="0" u="none" strike="noStrike" baseline="0" dirty="0">
                <a:latin typeface="Times New Roman" panose="02020603050405020304" pitchFamily="18" charset="0"/>
                <a:cs typeface="Times New Roman" panose="02020603050405020304" pitchFamily="18" charset="0"/>
              </a:rPr>
              <a:t>Infection occurs in humans when the mature embryonated eggs containing the infective larvae are swallowed in </a:t>
            </a:r>
            <a:r>
              <a:rPr lang="en-US" sz="2900" b="1" i="0" u="none" strike="noStrike" baseline="0" dirty="0">
                <a:latin typeface="Times New Roman" panose="02020603050405020304" pitchFamily="18" charset="0"/>
                <a:cs typeface="Times New Roman" panose="02020603050405020304" pitchFamily="18" charset="0"/>
              </a:rPr>
              <a:t>contaminated food or water</a:t>
            </a:r>
            <a:r>
              <a:rPr lang="en-US" sz="2900" b="0" i="0" u="none" strike="noStrike" baseline="0" dirty="0">
                <a:latin typeface="Times New Roman" panose="02020603050405020304" pitchFamily="18" charset="0"/>
                <a:cs typeface="Times New Roman" panose="02020603050405020304" pitchFamily="18" charset="0"/>
              </a:rPr>
              <a:t>.</a:t>
            </a:r>
            <a:endParaRPr lang="en-US" sz="2900" dirty="0">
              <a:latin typeface="Times New Roman" panose="02020603050405020304" pitchFamily="18" charset="0"/>
              <a:ea typeface="Times New Roman"/>
              <a:cs typeface="Times New Roman" panose="02020603050405020304" pitchFamily="18" charset="0"/>
            </a:endParaRPr>
          </a:p>
          <a:p>
            <a:pPr marL="457200" algn="just">
              <a:lnSpc>
                <a:spcPct val="115000"/>
              </a:lnSpc>
              <a:spcAft>
                <a:spcPts val="0"/>
              </a:spcAft>
            </a:pPr>
            <a:r>
              <a:rPr lang="en-US" sz="2900" b="1" dirty="0">
                <a:latin typeface="Times New Roman" panose="02020603050405020304" pitchFamily="18" charset="0"/>
                <a:ea typeface="Times New Roman"/>
                <a:cs typeface="Times New Roman" panose="02020603050405020304" pitchFamily="18" charset="0"/>
              </a:rPr>
              <a:t>Lab diagnosis </a:t>
            </a:r>
            <a:r>
              <a:rPr lang="en-US" sz="2900" b="1" dirty="0">
                <a:solidFill>
                  <a:srgbClr val="32393D"/>
                </a:solidFill>
                <a:latin typeface="Times New Roman" panose="02020603050405020304" pitchFamily="18" charset="0"/>
                <a:ea typeface="Times New Roman"/>
                <a:cs typeface="Times New Roman" panose="02020603050405020304" pitchFamily="18" charset="0"/>
              </a:rPr>
              <a:t>: </a:t>
            </a:r>
            <a:r>
              <a:rPr lang="en-US" sz="2900" dirty="0">
                <a:latin typeface="Times New Roman" panose="02020603050405020304" pitchFamily="18" charset="0"/>
                <a:ea typeface="Times New Roman"/>
                <a:cs typeface="Times New Roman" panose="02020603050405020304" pitchFamily="18" charset="0"/>
              </a:rPr>
              <a:t>General stool examination </a:t>
            </a:r>
            <a:r>
              <a:rPr lang="en-US" dirty="0">
                <a:latin typeface="Times New Roman" panose="02020603050405020304" pitchFamily="18" charset="0"/>
                <a:ea typeface="Times New Roman"/>
                <a:cs typeface="Times New Roman" panose="02020603050405020304" pitchFamily="18" charset="0"/>
              </a:rPr>
              <a:t>(</a:t>
            </a:r>
            <a:r>
              <a:rPr lang="en-US" b="1" dirty="0">
                <a:latin typeface="Times New Roman" panose="02020603050405020304" pitchFamily="18" charset="0"/>
                <a:ea typeface="Times New Roman"/>
                <a:cs typeface="Times New Roman" panose="02020603050405020304" pitchFamily="18" charset="0"/>
              </a:rPr>
              <a:t>G.S.E</a:t>
            </a:r>
            <a:r>
              <a:rPr lang="en-US" dirty="0">
                <a:latin typeface="Times New Roman" panose="02020603050405020304" pitchFamily="18" charset="0"/>
                <a:ea typeface="Times New Roman"/>
                <a:cs typeface="Times New Roman" panose="02020603050405020304" pitchFamily="18" charset="0"/>
              </a:rPr>
              <a:t>)</a:t>
            </a:r>
            <a:endParaRPr lang="en-US" sz="2800" dirty="0">
              <a:latin typeface="Times New Roman" panose="02020603050405020304" pitchFamily="18" charset="0"/>
              <a:ea typeface="Times New Roman"/>
              <a:cs typeface="Times New Roman" panose="02020603050405020304" pitchFamily="18" charset="0"/>
            </a:endParaRPr>
          </a:p>
          <a:p>
            <a:pPr marL="457200" algn="just">
              <a:lnSpc>
                <a:spcPct val="115000"/>
              </a:lnSpc>
              <a:spcAft>
                <a:spcPts val="0"/>
              </a:spcAft>
            </a:pPr>
            <a:r>
              <a:rPr lang="en-US" dirty="0">
                <a:latin typeface="Times New Roman" panose="02020603050405020304" pitchFamily="18" charset="0"/>
                <a:ea typeface="Times New Roman"/>
                <a:cs typeface="Times New Roman" panose="02020603050405020304" pitchFamily="18" charset="0"/>
              </a:rPr>
              <a:t>_ Macroscopic examination : bloody diarrhea in the advance cases </a:t>
            </a:r>
            <a:endParaRPr lang="en-US" sz="2800" dirty="0">
              <a:latin typeface="Times New Roman" panose="02020603050405020304" pitchFamily="18" charset="0"/>
              <a:ea typeface="Times New Roman"/>
              <a:cs typeface="Times New Roman" panose="02020603050405020304" pitchFamily="18" charset="0"/>
            </a:endParaRPr>
          </a:p>
          <a:p>
            <a:pPr marL="457200" algn="just">
              <a:lnSpc>
                <a:spcPct val="115000"/>
              </a:lnSpc>
              <a:spcAft>
                <a:spcPts val="1000"/>
              </a:spcAft>
            </a:pPr>
            <a:r>
              <a:rPr lang="en-US" dirty="0">
                <a:latin typeface="Times New Roman" panose="02020603050405020304" pitchFamily="18" charset="0"/>
                <a:ea typeface="Times New Roman"/>
                <a:cs typeface="Times New Roman" panose="02020603050405020304" pitchFamily="18" charset="0"/>
              </a:rPr>
              <a:t>_ Microscopic examination : found the characteristic barrel-shape ova with two polar plug </a:t>
            </a:r>
            <a:r>
              <a:rPr lang="en-US" dirty="0">
                <a:latin typeface="Times New Roman"/>
                <a:ea typeface="Times New Roman"/>
                <a:cs typeface="Arial"/>
              </a:rPr>
              <a:t>.</a:t>
            </a:r>
          </a:p>
          <a:p>
            <a:pPr algn="just"/>
            <a:r>
              <a:rPr lang="en-US" sz="2800" b="0" i="0" u="none" strike="noStrike" baseline="0" dirty="0">
                <a:latin typeface="Times New Roman" panose="02020603050405020304" pitchFamily="18" charset="0"/>
              </a:rPr>
              <a:t>In heavy infection, sigmoidoscopy may show white bodies of worm hanging from the inflamed mucosa, the so called </a:t>
            </a:r>
            <a:r>
              <a:rPr lang="en-US" sz="2800" b="1" i="0" u="none" strike="noStrike" baseline="0" dirty="0">
                <a:latin typeface="Times New Roman" panose="02020603050405020304" pitchFamily="18" charset="0"/>
              </a:rPr>
              <a:t>coconut cake rectum</a:t>
            </a:r>
            <a:r>
              <a:rPr lang="en-US" sz="2800" b="0" i="0" u="none" strike="noStrike" baseline="0" dirty="0">
                <a:latin typeface="Times New Roman" panose="02020603050405020304" pitchFamily="18" charset="0"/>
              </a:rPr>
              <a:t>.</a:t>
            </a:r>
            <a:endParaRPr lang="en-US" sz="2800" dirty="0">
              <a:ea typeface="Times New Roman"/>
              <a:cs typeface="Arial"/>
            </a:endParaRPr>
          </a:p>
          <a:p>
            <a:pPr algn="just"/>
            <a:endParaRPr lang="ar-IQ" dirty="0"/>
          </a:p>
        </p:txBody>
      </p:sp>
    </p:spTree>
    <p:extLst>
      <p:ext uri="{BB962C8B-B14F-4D97-AF65-F5344CB8AC3E}">
        <p14:creationId xmlns:p14="http://schemas.microsoft.com/office/powerpoint/2010/main" val="1340509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56" y="0"/>
            <a:ext cx="8857343"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751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686800" cy="653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636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0" y="-1"/>
            <a:ext cx="9173029" cy="451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8915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51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2771" y="2362200"/>
            <a:ext cx="8229600" cy="2209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60000" endA="900" endPos="60000" dist="60007" dir="5400000" sy="-100000" algn="bl" rotWithShape="0"/>
                </a:effectLst>
                <a:latin typeface="Times New Roman"/>
                <a:ea typeface="+mn-ea"/>
              </a:rPr>
              <a:t>Thank You</a:t>
            </a:r>
            <a:endParaRPr lang="ar-IQ" sz="9600" b="1" dirty="0">
              <a:effectLst>
                <a:innerShdw blurRad="69850" dist="43180" dir="5400000">
                  <a:srgbClr val="000000">
                    <a:alpha val="65000"/>
                  </a:srgbClr>
                </a:innerShdw>
                <a:reflection blurRad="6350" stA="60000" endA="900" endPos="60000" dist="60007" dir="5400000" sy="-100000" algn="bl" rotWithShape="0"/>
              </a:effectLst>
            </a:endParaRPr>
          </a:p>
        </p:txBody>
      </p:sp>
    </p:spTree>
    <p:extLst>
      <p:ext uri="{BB962C8B-B14F-4D97-AF65-F5344CB8AC3E}">
        <p14:creationId xmlns:p14="http://schemas.microsoft.com/office/powerpoint/2010/main" val="263615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5AA77-5C6B-0602-0D39-1E567BAB172C}"/>
              </a:ext>
            </a:extLst>
          </p:cNvPr>
          <p:cNvSpPr>
            <a:spLocks noGrp="1"/>
          </p:cNvSpPr>
          <p:nvPr>
            <p:ph idx="1"/>
          </p:nvPr>
        </p:nvSpPr>
        <p:spPr>
          <a:xfrm>
            <a:off x="457200" y="838200"/>
            <a:ext cx="8229600" cy="5287963"/>
          </a:xfrm>
        </p:spPr>
        <p:txBody>
          <a:bodyPr/>
          <a:lstStyle/>
          <a:p>
            <a:pPr algn="l"/>
            <a:r>
              <a:rPr lang="en-US" b="1" dirty="0">
                <a:latin typeface="Times New Roman" panose="02020603050405020304" pitchFamily="18" charset="0"/>
              </a:rPr>
              <a:t>Morphology</a:t>
            </a:r>
          </a:p>
          <a:p>
            <a:pPr algn="l"/>
            <a:r>
              <a:rPr lang="en-US" sz="3200" b="1" i="0" u="none" strike="noStrike" baseline="0" dirty="0">
                <a:solidFill>
                  <a:srgbClr val="004A77"/>
                </a:solidFill>
                <a:latin typeface="Times New Roman" panose="02020603050405020304" pitchFamily="18" charset="0"/>
              </a:rPr>
              <a:t>Adult Worm</a:t>
            </a:r>
          </a:p>
          <a:p>
            <a:pPr algn="l"/>
            <a:r>
              <a:rPr lang="en-US" sz="3200" b="0" i="0" u="none" strike="noStrike" baseline="0" dirty="0">
                <a:solidFill>
                  <a:srgbClr val="000000"/>
                </a:solidFill>
                <a:latin typeface="Times New Roman" panose="02020603050405020304" pitchFamily="18" charset="0"/>
              </a:rPr>
              <a:t>The male worm is 30–45 mm long, while the female is slightly larger, about 40–50 mm.</a:t>
            </a:r>
          </a:p>
          <a:p>
            <a:pPr algn="l"/>
            <a:r>
              <a:rPr lang="en-US" sz="3200" b="0" i="0" u="none" strike="noStrike" baseline="0" dirty="0">
                <a:solidFill>
                  <a:srgbClr val="000000"/>
                </a:solidFill>
                <a:latin typeface="Times New Roman" panose="02020603050405020304" pitchFamily="18" charset="0"/>
              </a:rPr>
              <a:t>*The worm is _ flesh-colored. In shape, it resembles a whip, with the anterior </a:t>
            </a:r>
            <a:r>
              <a:rPr lang="en-US" sz="3200" b="0" i="0" u="none" strike="noStrike" baseline="0" dirty="0" err="1">
                <a:solidFill>
                  <a:srgbClr val="000000"/>
                </a:solidFill>
                <a:latin typeface="Times New Roman" panose="02020603050405020304" pitchFamily="18" charset="0"/>
              </a:rPr>
              <a:t>threefifth</a:t>
            </a:r>
            <a:endParaRPr lang="en-US" sz="3200" b="0" i="0" u="none" strike="noStrike" baseline="0" dirty="0">
              <a:solidFill>
                <a:srgbClr val="000000"/>
              </a:solidFill>
              <a:latin typeface="Times New Roman" panose="02020603050405020304" pitchFamily="18" charset="0"/>
            </a:endParaRPr>
          </a:p>
          <a:p>
            <a:pPr algn="l"/>
            <a:r>
              <a:rPr lang="en-US" sz="3200" b="0" i="0" u="none" strike="noStrike" baseline="0" dirty="0">
                <a:solidFill>
                  <a:srgbClr val="000000"/>
                </a:solidFill>
                <a:latin typeface="Times New Roman" panose="02020603050405020304" pitchFamily="18" charset="0"/>
              </a:rPr>
              <a:t>thin and thread-like and the posterior two- fifth thick and fleshy, appearing like</a:t>
            </a:r>
          </a:p>
          <a:p>
            <a:pPr algn="l"/>
            <a:r>
              <a:rPr lang="en-US" sz="3200" b="0" i="0" u="none" strike="noStrike" baseline="0" dirty="0">
                <a:solidFill>
                  <a:srgbClr val="000000"/>
                </a:solidFill>
                <a:latin typeface="Times New Roman" panose="02020603050405020304" pitchFamily="18" charset="0"/>
              </a:rPr>
              <a:t>the handle of a </a:t>
            </a:r>
            <a:r>
              <a:rPr lang="en-US" sz="3200" b="1" i="0" u="none" strike="noStrike" baseline="0" dirty="0">
                <a:solidFill>
                  <a:srgbClr val="000000"/>
                </a:solidFill>
                <a:latin typeface="Times New Roman" panose="02020603050405020304" pitchFamily="18" charset="0"/>
              </a:rPr>
              <a:t>whip.</a:t>
            </a:r>
            <a:endParaRPr lang="en-US" dirty="0"/>
          </a:p>
        </p:txBody>
      </p:sp>
    </p:spTree>
    <p:extLst>
      <p:ext uri="{BB962C8B-B14F-4D97-AF65-F5344CB8AC3E}">
        <p14:creationId xmlns:p14="http://schemas.microsoft.com/office/powerpoint/2010/main" val="99786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3E45BC-6237-B273-8F39-BBE1D84545B7}"/>
              </a:ext>
            </a:extLst>
          </p:cNvPr>
          <p:cNvSpPr>
            <a:spLocks noGrp="1"/>
          </p:cNvSpPr>
          <p:nvPr>
            <p:ph idx="1"/>
          </p:nvPr>
        </p:nvSpPr>
        <p:spPr>
          <a:xfrm>
            <a:off x="457200" y="914400"/>
            <a:ext cx="8229600" cy="5791200"/>
          </a:xfrm>
        </p:spPr>
        <p:txBody>
          <a:bodyPr>
            <a:normAutofit/>
          </a:bodyPr>
          <a:lstStyle/>
          <a:p>
            <a:pPr algn="l"/>
            <a:r>
              <a:rPr lang="en-US" sz="2000" b="1" i="0" u="none" strike="noStrike" baseline="0" dirty="0">
                <a:solidFill>
                  <a:srgbClr val="004A77"/>
                </a:solidFill>
                <a:latin typeface="Times New Roman" panose="02020603050405020304" pitchFamily="18" charset="0"/>
              </a:rPr>
              <a:t>Egg</a:t>
            </a:r>
          </a:p>
          <a:p>
            <a:pPr algn="l"/>
            <a:r>
              <a:rPr lang="en-US" sz="2000" b="0" i="0" u="none" strike="noStrike" baseline="0" dirty="0">
                <a:solidFill>
                  <a:srgbClr val="000000"/>
                </a:solidFill>
                <a:latin typeface="Times New Roman" panose="02020603050405020304" pitchFamily="18" charset="0"/>
              </a:rPr>
              <a:t>The egg has a characteristic appearance.</a:t>
            </a:r>
          </a:p>
          <a:p>
            <a:pPr algn="l"/>
            <a:r>
              <a:rPr lang="en-US" sz="2000" b="0" i="0" u="none" strike="noStrike" baseline="0" dirty="0">
                <a:solidFill>
                  <a:srgbClr val="000000"/>
                </a:solidFill>
                <a:latin typeface="Times New Roman" panose="02020603050405020304" pitchFamily="18" charset="0"/>
              </a:rPr>
              <a:t>*It is brown in color being </a:t>
            </a:r>
            <a:r>
              <a:rPr lang="en-US" sz="2000" b="1" i="0" u="none" strike="noStrike" baseline="0" dirty="0">
                <a:solidFill>
                  <a:srgbClr val="000000"/>
                </a:solidFill>
                <a:latin typeface="Times New Roman" panose="02020603050405020304" pitchFamily="18" charset="0"/>
              </a:rPr>
              <a:t>bile-stained</a:t>
            </a:r>
            <a:r>
              <a:rPr lang="en-US" sz="2000" b="0" i="0" u="none" strike="noStrike" baseline="0" dirty="0">
                <a:solidFill>
                  <a:srgbClr val="000000"/>
                </a:solidFill>
                <a:latin typeface="Times New Roman" panose="02020603050405020304" pitchFamily="18" charset="0"/>
              </a:rPr>
              <a:t>.</a:t>
            </a:r>
          </a:p>
          <a:p>
            <a:pPr algn="l"/>
            <a:r>
              <a:rPr lang="en-US" sz="2000" b="0" i="0" u="none" strike="noStrike" baseline="0" dirty="0">
                <a:solidFill>
                  <a:srgbClr val="000000"/>
                </a:solidFill>
                <a:latin typeface="Times New Roman" panose="02020603050405020304" pitchFamily="18" charset="0"/>
              </a:rPr>
              <a:t>*It has a </a:t>
            </a:r>
            <a:r>
              <a:rPr lang="en-US" sz="2000" b="1" i="0" u="none" strike="noStrike" baseline="0" dirty="0">
                <a:solidFill>
                  <a:srgbClr val="000000"/>
                </a:solidFill>
                <a:latin typeface="Times New Roman" panose="02020603050405020304" pitchFamily="18" charset="0"/>
              </a:rPr>
              <a:t>triple shell</a:t>
            </a:r>
            <a:r>
              <a:rPr lang="en-US" sz="2000" b="0" i="0" u="none" strike="noStrike" baseline="0" dirty="0">
                <a:solidFill>
                  <a:srgbClr val="000000"/>
                </a:solidFill>
                <a:latin typeface="Times New Roman" panose="02020603050405020304" pitchFamily="18" charset="0"/>
              </a:rPr>
              <a:t>, the outermost layer of which is stained brown.</a:t>
            </a:r>
          </a:p>
          <a:p>
            <a:pPr algn="l"/>
            <a:r>
              <a:rPr lang="en-US" sz="2000" b="0" i="0" u="none" strike="noStrike" baseline="0" dirty="0">
                <a:solidFill>
                  <a:srgbClr val="000000"/>
                </a:solidFill>
                <a:latin typeface="Times New Roman" panose="02020603050405020304" pitchFamily="18" charset="0"/>
              </a:rPr>
              <a:t>*It is </a:t>
            </a:r>
            <a:r>
              <a:rPr lang="en-US" sz="2000" b="1" i="0" u="none" strike="noStrike" baseline="0" dirty="0">
                <a:solidFill>
                  <a:srgbClr val="000000"/>
                </a:solidFill>
                <a:latin typeface="Times New Roman" panose="02020603050405020304" pitchFamily="18" charset="0"/>
              </a:rPr>
              <a:t>barrel-shaped </a:t>
            </a:r>
            <a:r>
              <a:rPr lang="en-US" sz="2000" b="0" i="0" u="none" strike="noStrike" baseline="0" dirty="0">
                <a:solidFill>
                  <a:srgbClr val="000000"/>
                </a:solidFill>
                <a:latin typeface="Times New Roman" panose="02020603050405020304" pitchFamily="18" charset="0"/>
              </a:rPr>
              <a:t>and about 50 </a:t>
            </a:r>
            <a:r>
              <a:rPr lang="en-US" sz="2000" b="0" i="0" u="none" strike="noStrike" baseline="0" dirty="0" err="1">
                <a:solidFill>
                  <a:srgbClr val="000000"/>
                </a:solidFill>
                <a:latin typeface="Times New Roman" panose="02020603050405020304" pitchFamily="18" charset="0"/>
              </a:rPr>
              <a:t>μm</a:t>
            </a:r>
            <a:r>
              <a:rPr lang="en-US" sz="2000" b="0" i="0" u="none" strike="noStrike" baseline="0" dirty="0">
                <a:solidFill>
                  <a:srgbClr val="000000"/>
                </a:solidFill>
                <a:latin typeface="Times New Roman" panose="02020603050405020304" pitchFamily="18" charset="0"/>
              </a:rPr>
              <a:t> long and 25 </a:t>
            </a:r>
            <a:r>
              <a:rPr lang="en-US" sz="2000" b="0" i="0" u="none" strike="noStrike" baseline="0" dirty="0" err="1">
                <a:solidFill>
                  <a:srgbClr val="000000"/>
                </a:solidFill>
                <a:latin typeface="Times New Roman" panose="02020603050405020304" pitchFamily="18" charset="0"/>
              </a:rPr>
              <a:t>μm</a:t>
            </a:r>
            <a:r>
              <a:rPr lang="en-US" sz="2000" b="0" i="0" u="none" strike="noStrike" baseline="0" dirty="0">
                <a:solidFill>
                  <a:srgbClr val="000000"/>
                </a:solidFill>
                <a:latin typeface="Times New Roman" panose="02020603050405020304" pitchFamily="18" charset="0"/>
              </a:rPr>
              <a:t> wide in the middle, with a</a:t>
            </a:r>
          </a:p>
          <a:p>
            <a:pPr algn="l"/>
            <a:r>
              <a:rPr lang="en-US" sz="2000" b="0" i="0" u="none" strike="noStrike" baseline="0" dirty="0">
                <a:solidFill>
                  <a:srgbClr val="000000"/>
                </a:solidFill>
                <a:latin typeface="Times New Roman" panose="02020603050405020304" pitchFamily="18" charset="0"/>
              </a:rPr>
              <a:t>projecting </a:t>
            </a:r>
            <a:r>
              <a:rPr lang="en-US" sz="2000" b="1" i="0" u="none" strike="noStrike" baseline="0" dirty="0">
                <a:solidFill>
                  <a:srgbClr val="000000"/>
                </a:solidFill>
                <a:latin typeface="Times New Roman" panose="02020603050405020304" pitchFamily="18" charset="0"/>
              </a:rPr>
              <a:t>mucus plug </a:t>
            </a:r>
            <a:r>
              <a:rPr lang="en-US" sz="2000" b="0" i="0" u="none" strike="noStrike" baseline="0" dirty="0">
                <a:solidFill>
                  <a:srgbClr val="000000"/>
                </a:solidFill>
                <a:latin typeface="Times New Roman" panose="02020603050405020304" pitchFamily="18" charset="0"/>
              </a:rPr>
              <a:t>at each pole containing an unsegmented ovum</a:t>
            </a:r>
          </a:p>
          <a:p>
            <a:pPr algn="l"/>
            <a:r>
              <a:rPr lang="en-US" sz="2000" b="0" i="0" u="none" strike="noStrike" baseline="0" dirty="0">
                <a:solidFill>
                  <a:srgbClr val="000000"/>
                </a:solidFill>
                <a:latin typeface="Times New Roman" panose="02020603050405020304" pitchFamily="18" charset="0"/>
              </a:rPr>
              <a:t>The plugs are colorless.</a:t>
            </a:r>
          </a:p>
          <a:p>
            <a:pPr algn="l"/>
            <a:r>
              <a:rPr lang="en-US" sz="2000" b="0" i="0" u="none" strike="noStrike" baseline="0" dirty="0">
                <a:solidFill>
                  <a:srgbClr val="000000"/>
                </a:solidFill>
                <a:latin typeface="Times New Roman" panose="02020603050405020304" pitchFamily="18" charset="0"/>
              </a:rPr>
              <a:t>*The egg _ floats in saturated salt solution.</a:t>
            </a:r>
          </a:p>
          <a:p>
            <a:pPr algn="l"/>
            <a:r>
              <a:rPr lang="en-US" sz="2000" b="0" i="0" u="none" strike="noStrike" baseline="0" dirty="0">
                <a:solidFill>
                  <a:srgbClr val="000000"/>
                </a:solidFill>
                <a:latin typeface="Times New Roman" panose="02020603050405020304" pitchFamily="18" charset="0"/>
              </a:rPr>
              <a:t>*When freshly passed, the egg contains an unsegmented ovum. At this stage, it is not</a:t>
            </a:r>
          </a:p>
          <a:p>
            <a:pPr algn="l"/>
            <a:r>
              <a:rPr lang="en-US" sz="2000" b="0" i="0" u="none" strike="noStrike" baseline="0" dirty="0">
                <a:solidFill>
                  <a:srgbClr val="000000"/>
                </a:solidFill>
                <a:latin typeface="Times New Roman" panose="02020603050405020304" pitchFamily="18" charset="0"/>
              </a:rPr>
              <a:t>infective for humans.</a:t>
            </a:r>
          </a:p>
          <a:p>
            <a:pPr algn="l"/>
            <a:r>
              <a:rPr lang="en-US" sz="2000" b="0" i="0" u="none" strike="noStrike" baseline="0" dirty="0">
                <a:solidFill>
                  <a:srgbClr val="000000"/>
                </a:solidFill>
                <a:latin typeface="Times New Roman" panose="02020603050405020304" pitchFamily="18" charset="0"/>
              </a:rPr>
              <a:t>*The fertilized female lays about 5,000 eggs per day.</a:t>
            </a:r>
            <a:endParaRPr lang="en-US" sz="2000" dirty="0"/>
          </a:p>
        </p:txBody>
      </p:sp>
    </p:spTree>
    <p:extLst>
      <p:ext uri="{BB962C8B-B14F-4D97-AF65-F5344CB8AC3E}">
        <p14:creationId xmlns:p14="http://schemas.microsoft.com/office/powerpoint/2010/main" val="2211566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buNone/>
            </a:pP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3" y="-7257"/>
            <a:ext cx="9162143"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3" y="3276600"/>
            <a:ext cx="9162143"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2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29028"/>
            <a:ext cx="9133114" cy="67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65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EC56-6A06-60B2-08C6-2EE58968D1DB}"/>
              </a:ext>
            </a:extLst>
          </p:cNvPr>
          <p:cNvSpPr>
            <a:spLocks noGrp="1"/>
          </p:cNvSpPr>
          <p:nvPr>
            <p:ph type="title"/>
          </p:nvPr>
        </p:nvSpPr>
        <p:spPr/>
        <p:txBody>
          <a:bodyPr>
            <a:normAutofit fontScale="90000"/>
          </a:bodyPr>
          <a:lstStyle/>
          <a:p>
            <a:r>
              <a:rPr lang="en-US" sz="4400" b="1" i="0" u="none" strike="noStrike" baseline="0" dirty="0">
                <a:latin typeface="Times New Roman" panose="02020603050405020304" pitchFamily="18" charset="0"/>
              </a:rPr>
              <a:t>Pathogenicity and Clinical Features</a:t>
            </a:r>
            <a:endParaRPr lang="en-US" dirty="0"/>
          </a:p>
        </p:txBody>
      </p:sp>
      <p:sp>
        <p:nvSpPr>
          <p:cNvPr id="3" name="Content Placeholder 2">
            <a:extLst>
              <a:ext uri="{FF2B5EF4-FFF2-40B4-BE49-F238E27FC236}">
                <a16:creationId xmlns:a16="http://schemas.microsoft.com/office/drawing/2014/main" id="{4294C055-7F49-A4C2-AC09-C953AEF9FBD7}"/>
              </a:ext>
            </a:extLst>
          </p:cNvPr>
          <p:cNvSpPr>
            <a:spLocks noGrp="1"/>
          </p:cNvSpPr>
          <p:nvPr>
            <p:ph idx="1"/>
          </p:nvPr>
        </p:nvSpPr>
        <p:spPr/>
        <p:txBody>
          <a:bodyPr>
            <a:normAutofit fontScale="85000" lnSpcReduction="10000"/>
          </a:bodyPr>
          <a:lstStyle/>
          <a:p>
            <a:pPr algn="l"/>
            <a:r>
              <a:rPr lang="en-US" sz="3200" b="0" i="0" u="none" strike="noStrike" baseline="0" dirty="0">
                <a:latin typeface="Times New Roman" panose="02020603050405020304" pitchFamily="18" charset="0"/>
              </a:rPr>
              <a:t>asymptomatic, except when the worm load is heavy. Disease may result either due to mechanical effects or allergic reaction.</a:t>
            </a:r>
          </a:p>
          <a:p>
            <a:pPr algn="l"/>
            <a:r>
              <a:rPr lang="en-US" sz="3200" b="0" i="0" u="none" strike="noStrike" baseline="0" dirty="0">
                <a:latin typeface="Times New Roman" panose="02020603050405020304" pitchFamily="18" charset="0"/>
              </a:rPr>
              <a:t>*It has been suggested that mechanical blockage of the appendiceal lumen by masses of whipworms may cause acute appendicitis. In heavy infection, the worm may be</a:t>
            </a:r>
          </a:p>
          <a:p>
            <a:pPr algn="l"/>
            <a:r>
              <a:rPr lang="en-US" sz="3200" b="0" i="0" u="none" strike="noStrike" baseline="0" dirty="0">
                <a:latin typeface="Times New Roman" panose="02020603050405020304" pitchFamily="18" charset="0"/>
              </a:rPr>
              <a:t>abundant on the colonic mucosa, even up to the rectum. Mucus diarrhea, chronic dysentery and abdominal pain, and weight loss are frequently seen in such cases. Some patients, particularly young children, may develop rectal prolapse.</a:t>
            </a:r>
            <a:endParaRPr lang="en-US" dirty="0"/>
          </a:p>
        </p:txBody>
      </p:sp>
    </p:spTree>
    <p:extLst>
      <p:ext uri="{BB962C8B-B14F-4D97-AF65-F5344CB8AC3E}">
        <p14:creationId xmlns:p14="http://schemas.microsoft.com/office/powerpoint/2010/main" val="1567247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richuris,%20rectal%20prolapse,%20enlarged">
            <a:extLst>
              <a:ext uri="{FF2B5EF4-FFF2-40B4-BE49-F238E27FC236}">
                <a16:creationId xmlns:a16="http://schemas.microsoft.com/office/drawing/2014/main" id="{9F0B96D6-7B95-71F0-2F92-F95697694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 y="479425"/>
            <a:ext cx="3814763" cy="3168650"/>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descr="c">
            <a:extLst>
              <a:ext uri="{FF2B5EF4-FFF2-40B4-BE49-F238E27FC236}">
                <a16:creationId xmlns:a16="http://schemas.microsoft.com/office/drawing/2014/main" id="{A30C9146-7422-3E12-FDDB-5D7526873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20" t="4427" r="6982"/>
          <a:stretch>
            <a:fillRect/>
          </a:stretch>
        </p:blipFill>
        <p:spPr bwMode="auto">
          <a:xfrm>
            <a:off x="5062538" y="479425"/>
            <a:ext cx="3624262" cy="3168650"/>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D2221D9A-0AF5-93AF-C17D-D77186B71B96}"/>
              </a:ext>
            </a:extLst>
          </p:cNvPr>
          <p:cNvSpPr txBox="1">
            <a:spLocks noChangeArrowheads="1"/>
          </p:cNvSpPr>
          <p:nvPr/>
        </p:nvSpPr>
        <p:spPr bwMode="auto">
          <a:xfrm>
            <a:off x="170243" y="4267200"/>
            <a:ext cx="4392613" cy="107721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dirty="0">
                <a:solidFill>
                  <a:prstClr val="black"/>
                </a:solidFill>
                <a:latin typeface="Arabic Typesetting" pitchFamily="66" charset="-78"/>
                <a:cs typeface="Arabic Typesetting" pitchFamily="66" charset="-78"/>
              </a:rPr>
              <a:t>Prolapse of rectum due to infection of </a:t>
            </a:r>
            <a:r>
              <a:rPr lang="en-US" sz="3200" b="1" i="1" dirty="0">
                <a:solidFill>
                  <a:prstClr val="black"/>
                </a:solidFill>
                <a:latin typeface="Arabic Typesetting" pitchFamily="66" charset="-78"/>
                <a:cs typeface="Arabic Typesetting" pitchFamily="66" charset="-78"/>
              </a:rPr>
              <a:t>Trichuris </a:t>
            </a:r>
            <a:r>
              <a:rPr lang="en-US" sz="3200" b="1" i="1" dirty="0" err="1">
                <a:solidFill>
                  <a:prstClr val="black"/>
                </a:solidFill>
                <a:latin typeface="Arabic Typesetting" pitchFamily="66" charset="-78"/>
                <a:cs typeface="Arabic Typesetting" pitchFamily="66" charset="-78"/>
              </a:rPr>
              <a:t>trichiura</a:t>
            </a:r>
            <a:endParaRPr lang="en-US" sz="3200" b="1" i="1" dirty="0">
              <a:solidFill>
                <a:prstClr val="black"/>
              </a:solidFill>
              <a:latin typeface="Arabic Typesetting" pitchFamily="66" charset="-78"/>
              <a:cs typeface="Arabic Typesetting" pitchFamily="66" charset="-78"/>
            </a:endParaRPr>
          </a:p>
        </p:txBody>
      </p:sp>
      <p:sp>
        <p:nvSpPr>
          <p:cNvPr id="7" name="Text Box 3">
            <a:extLst>
              <a:ext uri="{FF2B5EF4-FFF2-40B4-BE49-F238E27FC236}">
                <a16:creationId xmlns:a16="http://schemas.microsoft.com/office/drawing/2014/main" id="{434B2475-E3A9-0E34-35FC-FD9B568B9D5A}"/>
              </a:ext>
            </a:extLst>
          </p:cNvPr>
          <p:cNvSpPr txBox="1">
            <a:spLocks noChangeArrowheads="1"/>
          </p:cNvSpPr>
          <p:nvPr/>
        </p:nvSpPr>
        <p:spPr bwMode="auto">
          <a:xfrm>
            <a:off x="4572000" y="3933825"/>
            <a:ext cx="4392613" cy="1554163"/>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dirty="0">
                <a:solidFill>
                  <a:prstClr val="black"/>
                </a:solidFill>
                <a:latin typeface="Arabic Typesetting" pitchFamily="66" charset="-78"/>
                <a:cs typeface="Arabic Typesetting" pitchFamily="66" charset="-78"/>
              </a:rPr>
              <a:t>C.S in Rectum Show heavy infection of </a:t>
            </a:r>
            <a:r>
              <a:rPr lang="en-US" sz="3200" b="1" i="1" dirty="0">
                <a:solidFill>
                  <a:prstClr val="black"/>
                </a:solidFill>
                <a:latin typeface="Arabic Typesetting" pitchFamily="66" charset="-78"/>
                <a:cs typeface="Arabic Typesetting" pitchFamily="66" charset="-78"/>
              </a:rPr>
              <a:t>Trichuris </a:t>
            </a:r>
            <a:r>
              <a:rPr lang="en-US" sz="3200" b="1" i="1" dirty="0" err="1">
                <a:solidFill>
                  <a:prstClr val="black"/>
                </a:solidFill>
                <a:latin typeface="Arabic Typesetting" pitchFamily="66" charset="-78"/>
                <a:cs typeface="Arabic Typesetting" pitchFamily="66" charset="-78"/>
              </a:rPr>
              <a:t>trichiura</a:t>
            </a:r>
            <a:endParaRPr lang="en-US" sz="3200" b="1" i="1" dirty="0">
              <a:solidFill>
                <a:prstClr val="black"/>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3617597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800534-30FD-ECBE-0B4A-81EAD2EE505A}"/>
              </a:ext>
            </a:extLst>
          </p:cNvPr>
          <p:cNvPicPr>
            <a:picLocks noGrp="1" noChangeAspect="1"/>
          </p:cNvPicPr>
          <p:nvPr>
            <p:ph idx="1"/>
          </p:nvPr>
        </p:nvPicPr>
        <p:blipFill>
          <a:blip r:embed="rId2"/>
          <a:stretch>
            <a:fillRect/>
          </a:stretch>
        </p:blipFill>
        <p:spPr>
          <a:xfrm>
            <a:off x="228600" y="2438400"/>
            <a:ext cx="8800836" cy="2305956"/>
          </a:xfrm>
        </p:spPr>
      </p:pic>
    </p:spTree>
    <p:extLst>
      <p:ext uri="{BB962C8B-B14F-4D97-AF65-F5344CB8AC3E}">
        <p14:creationId xmlns:p14="http://schemas.microsoft.com/office/powerpoint/2010/main" val="3806970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15550</TotalTime>
  <Words>690</Words>
  <Application>Microsoft Macintosh PowerPoint</Application>
  <PresentationFormat>عرض على الشاشة (4:3)</PresentationFormat>
  <Paragraphs>65</Paragraphs>
  <Slides>23</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23</vt:i4>
      </vt:variant>
    </vt:vector>
  </HeadingPairs>
  <TitlesOfParts>
    <vt:vector size="33" baseType="lpstr">
      <vt:lpstr>Aharoni</vt:lpstr>
      <vt:lpstr>Arabic Typesetting</vt:lpstr>
      <vt:lpstr>Arial</vt:lpstr>
      <vt:lpstr>Calibri</vt:lpstr>
      <vt:lpstr>Times New Roman</vt:lpstr>
      <vt:lpstr>Times New Roman,Bold</vt:lpstr>
      <vt:lpstr>Times New Roman,Italic</vt:lpstr>
      <vt:lpstr>Wingdings</vt:lpstr>
      <vt:lpstr>Wingdings 2</vt:lpstr>
      <vt:lpstr>Office Theme</vt:lpstr>
      <vt:lpstr>عرض تقديمي في PowerPoint</vt:lpstr>
      <vt:lpstr>Trichuris trichiura </vt:lpstr>
      <vt:lpstr>عرض تقديمي في PowerPoint</vt:lpstr>
      <vt:lpstr>عرض تقديمي في PowerPoint</vt:lpstr>
      <vt:lpstr>عرض تقديمي في PowerPoint</vt:lpstr>
      <vt:lpstr>عرض تقديمي في PowerPoint</vt:lpstr>
      <vt:lpstr>Pathogenicity and Clinical Features</vt:lpstr>
      <vt:lpstr>عرض تقديمي في PowerPoint</vt:lpstr>
      <vt:lpstr>عرض تقديمي في PowerPoint</vt:lpstr>
      <vt:lpstr>عرض تقديمي في PowerPoint</vt:lpstr>
      <vt:lpstr> Trichinella spiralis</vt:lpstr>
      <vt:lpstr>عرض تقديمي في PowerPoint</vt:lpstr>
      <vt:lpstr>عرض تقديمي في PowerPoint</vt:lpstr>
      <vt:lpstr>عرض تقديمي في PowerPoint</vt:lpstr>
      <vt:lpstr>عرض تقديمي في PowerPoint</vt:lpstr>
      <vt:lpstr> Strongyloids stercoralis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Microsoft Office User</cp:lastModifiedBy>
  <cp:revision>303</cp:revision>
  <dcterms:created xsi:type="dcterms:W3CDTF">2006-08-16T00:00:00Z</dcterms:created>
  <dcterms:modified xsi:type="dcterms:W3CDTF">2025-02-16T11:53:22Z</dcterms:modified>
</cp:coreProperties>
</file>