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71" r:id="rId13"/>
    <p:sldId id="27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Adrenergic Antagonists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Presented by DR. Hasan </a:t>
            </a:r>
            <a:r>
              <a:rPr lang="en-US" dirty="0" err="1" smtClean="0"/>
              <a:t>Falah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693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C. </a:t>
            </a:r>
            <a:r>
              <a:rPr lang="en-US" dirty="0" err="1"/>
              <a:t>Cardioselective</a:t>
            </a:r>
            <a:r>
              <a:rPr lang="en-US" dirty="0"/>
              <a:t> </a:t>
            </a:r>
            <a:r>
              <a:rPr lang="el-GR" dirty="0"/>
              <a:t>β₁-</a:t>
            </a:r>
            <a:r>
              <a:rPr lang="en-US" dirty="0"/>
              <a:t>Blockers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17689"/>
            <a:ext cx="9222804" cy="4442434"/>
          </a:xfrm>
        </p:spPr>
        <p:txBody>
          <a:bodyPr>
            <a:noAutofit/>
          </a:bodyPr>
          <a:lstStyle/>
          <a:p>
            <a:r>
              <a:rPr lang="en-US" sz="2400" b="1" dirty="0"/>
              <a:t>Examples:</a:t>
            </a:r>
            <a:r>
              <a:rPr lang="en-US" sz="2400" dirty="0"/>
              <a:t> </a:t>
            </a:r>
            <a:r>
              <a:rPr lang="en-US" sz="2400" dirty="0" err="1"/>
              <a:t>Acebutolol</a:t>
            </a:r>
            <a:r>
              <a:rPr lang="en-US" sz="2400" dirty="0"/>
              <a:t>, Atenolol, </a:t>
            </a:r>
            <a:r>
              <a:rPr lang="en-US" sz="2400" dirty="0" err="1"/>
              <a:t>Betaxolol</a:t>
            </a:r>
            <a:r>
              <a:rPr lang="en-US" sz="2400" dirty="0"/>
              <a:t>, </a:t>
            </a:r>
            <a:r>
              <a:rPr lang="en-US" sz="2400" dirty="0" err="1"/>
              <a:t>Bisoprolol</a:t>
            </a:r>
            <a:r>
              <a:rPr lang="en-US" sz="2400" dirty="0"/>
              <a:t>, </a:t>
            </a:r>
            <a:r>
              <a:rPr lang="en-US" sz="2400" dirty="0" err="1"/>
              <a:t>Esmolol</a:t>
            </a:r>
            <a:r>
              <a:rPr lang="en-US" sz="2400" dirty="0"/>
              <a:t>, Metoprolol, </a:t>
            </a:r>
            <a:r>
              <a:rPr lang="en-US" sz="2400" dirty="0" err="1"/>
              <a:t>Nebivolol</a:t>
            </a:r>
            <a:r>
              <a:rPr lang="en-US" sz="2400" dirty="0"/>
              <a:t>.</a:t>
            </a:r>
          </a:p>
          <a:p>
            <a:r>
              <a:rPr lang="en-US" sz="2400" b="1" dirty="0"/>
              <a:t>Advantages:</a:t>
            </a:r>
            <a:r>
              <a:rPr lang="en-US" sz="2400" dirty="0"/>
              <a:t> Less </a:t>
            </a:r>
            <a:r>
              <a:rPr lang="el-GR" sz="2400" dirty="0"/>
              <a:t>β₂ </a:t>
            </a:r>
            <a:r>
              <a:rPr lang="en-US" sz="2400" dirty="0"/>
              <a:t>bronchoconstriction, better for asthma/COPD patients (but still caution).</a:t>
            </a:r>
          </a:p>
          <a:p>
            <a:r>
              <a:rPr lang="en-US" sz="2400" b="1" dirty="0"/>
              <a:t>Specials:</a:t>
            </a:r>
            <a:endParaRPr lang="en-US" sz="2400" dirty="0"/>
          </a:p>
          <a:p>
            <a:pPr lvl="1"/>
            <a:r>
              <a:rPr lang="en-US" sz="2400" b="1" dirty="0" err="1"/>
              <a:t>Esmolol</a:t>
            </a:r>
            <a:r>
              <a:rPr lang="en-US" sz="2400" b="1" dirty="0"/>
              <a:t>:</a:t>
            </a:r>
            <a:r>
              <a:rPr lang="en-US" sz="2400" dirty="0"/>
              <a:t> IV, ultra-short acting, perioperative/ICU use.</a:t>
            </a:r>
          </a:p>
          <a:p>
            <a:pPr lvl="1"/>
            <a:r>
              <a:rPr lang="en-US" sz="2400" b="1" dirty="0" err="1"/>
              <a:t>Nebivolol</a:t>
            </a:r>
            <a:r>
              <a:rPr lang="en-US" sz="2400" b="1" dirty="0"/>
              <a:t>:</a:t>
            </a:r>
            <a:r>
              <a:rPr lang="en-US" sz="2400" dirty="0"/>
              <a:t> Also releases NO → vasodilation.</a:t>
            </a:r>
          </a:p>
          <a:p>
            <a:r>
              <a:rPr lang="en-US" sz="2400" b="1" dirty="0"/>
              <a:t>Uses:</a:t>
            </a:r>
            <a:r>
              <a:rPr lang="en-US" sz="2400" dirty="0"/>
              <a:t> Hypertension, angina, HF (</a:t>
            </a:r>
            <a:r>
              <a:rPr lang="en-US" sz="2400" dirty="0" err="1"/>
              <a:t>bisoprolol</a:t>
            </a:r>
            <a:r>
              <a:rPr lang="en-US" sz="2400" dirty="0"/>
              <a:t>, metoprolol ER), post-MI, arrhythmias.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348170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Acebutolol</a:t>
            </a:r>
            <a:r>
              <a:rPr lang="en-US" dirty="0"/>
              <a:t> (</a:t>
            </a:r>
            <a:r>
              <a:rPr lang="el-GR" dirty="0"/>
              <a:t>β₁-</a:t>
            </a:r>
            <a:r>
              <a:rPr lang="en-US" dirty="0"/>
              <a:t>selective), </a:t>
            </a:r>
            <a:r>
              <a:rPr lang="en-US" dirty="0" err="1"/>
              <a:t>Pindolol</a:t>
            </a:r>
            <a:r>
              <a:rPr lang="en-US" dirty="0"/>
              <a:t> (nonselective).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Actions: Weakly stimulate </a:t>
            </a:r>
            <a:r>
              <a:rPr lang="el-GR" sz="2400" dirty="0"/>
              <a:t>β </a:t>
            </a:r>
            <a:r>
              <a:rPr lang="en-US" sz="2400" dirty="0"/>
              <a:t>receptors while blocking stronger endogenous agonists → less bradycardia, minimal lipid effects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Uses</a:t>
            </a:r>
            <a:r>
              <a:rPr lang="en-US" sz="2400" dirty="0"/>
              <a:t>: Hypertension with moderate </a:t>
            </a:r>
            <a:r>
              <a:rPr lang="en-US" sz="2400" dirty="0" smtClean="0"/>
              <a:t>bradycardia .</a:t>
            </a:r>
          </a:p>
          <a:p>
            <a:r>
              <a:rPr lang="en-US" sz="2400" dirty="0" smtClean="0"/>
              <a:t>Not </a:t>
            </a:r>
            <a:r>
              <a:rPr lang="en-US" sz="2400" dirty="0"/>
              <a:t>for: Angina or arrhythmias (due to partial agonist activity).</a:t>
            </a:r>
          </a:p>
        </p:txBody>
      </p:sp>
    </p:spTree>
    <p:extLst>
      <p:ext uri="{BB962C8B-B14F-4D97-AF65-F5344CB8AC3E}">
        <p14:creationId xmlns:p14="http://schemas.microsoft.com/office/powerpoint/2010/main" val="1495375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Labetalol, Carvedilol.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Actions: Block </a:t>
            </a:r>
            <a:r>
              <a:rPr lang="el-GR" sz="2400" dirty="0"/>
              <a:t>β + α₁ → </a:t>
            </a:r>
            <a:r>
              <a:rPr lang="en-US" sz="2400" dirty="0"/>
              <a:t>vasodilation without reflex tachycardia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Uses:Labetalol</a:t>
            </a:r>
            <a:r>
              <a:rPr lang="en-US" sz="2400" dirty="0"/>
              <a:t>: Pregnancy hypertension, hypertensive emergencies (IV</a:t>
            </a:r>
            <a:r>
              <a:rPr lang="en-US" sz="2400" dirty="0" smtClean="0"/>
              <a:t>).</a:t>
            </a:r>
          </a:p>
          <a:p>
            <a:r>
              <a:rPr lang="en-US" sz="2400"/>
              <a:t>Labetalol is used as an alternative to methyldopa in the treatment of pregnancy-induced hypertension</a:t>
            </a:r>
            <a:endParaRPr lang="en-US" sz="2400" dirty="0" smtClean="0"/>
          </a:p>
          <a:p>
            <a:r>
              <a:rPr lang="en-US" sz="2400" dirty="0" smtClean="0"/>
              <a:t>Carvedilol</a:t>
            </a:r>
            <a:r>
              <a:rPr lang="en-US" sz="2400" dirty="0"/>
              <a:t>: Chronic HF (with metoprolol, </a:t>
            </a:r>
            <a:r>
              <a:rPr lang="en-US" sz="2400" dirty="0" err="1"/>
              <a:t>bisoprolol</a:t>
            </a:r>
            <a:r>
              <a:rPr lang="en-US" sz="2400" dirty="0"/>
              <a:t>), post-MI HF prevention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Adverse</a:t>
            </a:r>
            <a:r>
              <a:rPr lang="en-US" sz="2400" dirty="0"/>
              <a:t>: Orthostatic hypotension, dizziness (</a:t>
            </a:r>
            <a:r>
              <a:rPr lang="el-GR" sz="2400" dirty="0"/>
              <a:t>α₁ </a:t>
            </a:r>
            <a:r>
              <a:rPr lang="en-US" sz="2400" dirty="0"/>
              <a:t>block).</a:t>
            </a:r>
          </a:p>
        </p:txBody>
      </p:sp>
    </p:spTree>
    <p:extLst>
      <p:ext uri="{BB962C8B-B14F-4D97-AF65-F5344CB8AC3E}">
        <p14:creationId xmlns:p14="http://schemas.microsoft.com/office/powerpoint/2010/main" val="2292839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s://media.istockphoto.com/id/1391352876/vector/thank-you-colorful-typography-banner.jpg?s=612x612&amp;w=0&amp;k=20&amp;c=jzm-E-RXHtLDQNxs_8RNe_388gbl7t7dEsYuyC0xtF8=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1782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9566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α-</a:t>
            </a:r>
            <a:r>
              <a:rPr lang="en-US" dirty="0"/>
              <a:t>Adrenergic Blocking Agents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77334" y="1930400"/>
            <a:ext cx="9046958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Block α₁ and/or α₂ adrenergic receptors.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α₁ blockade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vasodilation → ↓ peripheral vascular resistance → ↓ BP → reflex tachycardia.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α₂ blockade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↑ norepinephrine release → ↑ heart rate and cardiac output.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Selective α₂ blockers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have limited clinical use.</a:t>
            </a:r>
          </a:p>
        </p:txBody>
      </p:sp>
    </p:spTree>
    <p:extLst>
      <p:ext uri="{BB962C8B-B14F-4D97-AF65-F5344CB8AC3E}">
        <p14:creationId xmlns:p14="http://schemas.microsoft.com/office/powerpoint/2010/main" val="3173929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A. </a:t>
            </a:r>
            <a:r>
              <a:rPr lang="en-US" dirty="0" err="1"/>
              <a:t>Phenoxybenzamine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89185"/>
            <a:ext cx="8596668" cy="4652177"/>
          </a:xfrm>
        </p:spPr>
        <p:txBody>
          <a:bodyPr>
            <a:normAutofit/>
          </a:bodyPr>
          <a:lstStyle/>
          <a:p>
            <a:r>
              <a:rPr lang="en-US" sz="2000" dirty="0"/>
              <a:t>Type: Nonselective, noncompetitive </a:t>
            </a:r>
            <a:r>
              <a:rPr lang="el-GR" sz="2000" dirty="0"/>
              <a:t>α₁ </a:t>
            </a:r>
            <a:r>
              <a:rPr lang="en-US" sz="2000" dirty="0"/>
              <a:t>and </a:t>
            </a:r>
            <a:r>
              <a:rPr lang="el-GR" sz="2000" dirty="0"/>
              <a:t>α₂ </a:t>
            </a:r>
            <a:r>
              <a:rPr lang="en-US" sz="2000" dirty="0"/>
              <a:t>blocker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CV effects : Prevents </a:t>
            </a:r>
            <a:r>
              <a:rPr lang="el-GR" sz="2000" dirty="0"/>
              <a:t>α-</a:t>
            </a:r>
            <a:r>
              <a:rPr lang="en-US" sz="2000" dirty="0"/>
              <a:t>mediated vasoconstriction → ↓ peripheral resistance → reflex tachycardia</a:t>
            </a:r>
            <a:r>
              <a:rPr lang="en-US" sz="2000" dirty="0" smtClean="0"/>
              <a:t>.</a:t>
            </a:r>
          </a:p>
          <a:p>
            <a:r>
              <a:rPr lang="el-GR" sz="2000" dirty="0" smtClean="0"/>
              <a:t>α</a:t>
            </a:r>
            <a:r>
              <a:rPr lang="el-GR" sz="2000" dirty="0"/>
              <a:t>₂ </a:t>
            </a:r>
            <a:r>
              <a:rPr lang="en-US" sz="2000" dirty="0"/>
              <a:t>blockade → ↑ NE release → ↑ HR &amp; CO → risk of arrhythmias, angina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Special </a:t>
            </a:r>
            <a:r>
              <a:rPr lang="en-US" sz="2000" dirty="0"/>
              <a:t>effect: Epinephrine reversal (blocks </a:t>
            </a:r>
            <a:r>
              <a:rPr lang="el-GR" sz="2000" dirty="0"/>
              <a:t>α </a:t>
            </a:r>
            <a:r>
              <a:rPr lang="en-US" sz="2000" dirty="0"/>
              <a:t>vasoconstriction, leaving </a:t>
            </a:r>
            <a:r>
              <a:rPr lang="el-GR" sz="2000" dirty="0"/>
              <a:t>β₂-</a:t>
            </a:r>
            <a:r>
              <a:rPr lang="en-US" sz="2000" dirty="0"/>
              <a:t>mediated vasodilation</a:t>
            </a:r>
            <a:r>
              <a:rPr lang="en-US" sz="2000" dirty="0" smtClean="0"/>
              <a:t>).</a:t>
            </a:r>
          </a:p>
          <a:p>
            <a:r>
              <a:rPr lang="en-US" sz="2000" dirty="0" smtClean="0"/>
              <a:t>Uses</a:t>
            </a:r>
            <a:r>
              <a:rPr lang="en-US" sz="2000" dirty="0"/>
              <a:t>: </a:t>
            </a:r>
            <a:r>
              <a:rPr lang="en-US" sz="2000" dirty="0" err="1"/>
              <a:t>Pheochromocytoma</a:t>
            </a:r>
            <a:r>
              <a:rPr lang="en-US" sz="2000" dirty="0"/>
              <a:t> (sweating, hypertension), sometimes Raynaud disease, frostbite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Adverse</a:t>
            </a:r>
            <a:r>
              <a:rPr lang="en-US" sz="2000" dirty="0"/>
              <a:t>: Postural hypotension, nasal stuffiness, nausea, vomiting, inhibited ejaculation, reflex tachycardia. Use cautiously in CVD/CVA patients.</a:t>
            </a:r>
          </a:p>
        </p:txBody>
      </p:sp>
    </p:spTree>
    <p:extLst>
      <p:ext uri="{BB962C8B-B14F-4D97-AF65-F5344CB8AC3E}">
        <p14:creationId xmlns:p14="http://schemas.microsoft.com/office/powerpoint/2010/main" val="4232167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B. </a:t>
            </a:r>
            <a:r>
              <a:rPr lang="en-US" dirty="0" err="1"/>
              <a:t>Phentolamine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280" y="1633051"/>
            <a:ext cx="8596668" cy="3880773"/>
          </a:xfrm>
        </p:spPr>
        <p:txBody>
          <a:bodyPr>
            <a:normAutofit/>
          </a:bodyPr>
          <a:lstStyle/>
          <a:p>
            <a:r>
              <a:rPr lang="en-US" sz="2400" dirty="0"/>
              <a:t>Type: Nonselective, competitive </a:t>
            </a:r>
            <a:r>
              <a:rPr lang="el-GR" sz="2400" dirty="0"/>
              <a:t>α₁ </a:t>
            </a:r>
            <a:r>
              <a:rPr lang="en-US" sz="2400" dirty="0"/>
              <a:t>and </a:t>
            </a:r>
            <a:r>
              <a:rPr lang="el-GR" sz="2400" dirty="0"/>
              <a:t>α₂ </a:t>
            </a:r>
            <a:r>
              <a:rPr lang="en-US" sz="2400" dirty="0"/>
              <a:t>blocker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Duration</a:t>
            </a:r>
            <a:r>
              <a:rPr lang="en-US" sz="2400" dirty="0"/>
              <a:t>: ~4 hours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Uses</a:t>
            </a:r>
            <a:r>
              <a:rPr lang="en-US" sz="2400" dirty="0"/>
              <a:t>: Diagnosis &amp; short-term control of </a:t>
            </a:r>
            <a:r>
              <a:rPr lang="en-US" sz="2400" dirty="0" err="1"/>
              <a:t>pheochromocytoma</a:t>
            </a:r>
            <a:r>
              <a:rPr lang="en-US" sz="2400" dirty="0"/>
              <a:t>, prevention of norepinephrine extravasation necrosis, hypertensive crisis from clonidine withdrawal or tyramine + MAOI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Effects</a:t>
            </a:r>
            <a:r>
              <a:rPr lang="en-US" sz="2400" dirty="0"/>
              <a:t>: Similar to </a:t>
            </a:r>
            <a:r>
              <a:rPr lang="en-US" sz="2400" dirty="0" err="1"/>
              <a:t>phenoxybenzamine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5379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9923"/>
          </a:xfrm>
        </p:spPr>
        <p:txBody>
          <a:bodyPr/>
          <a:lstStyle/>
          <a:p>
            <a:r>
              <a:rPr lang="en-US" dirty="0" err="1"/>
              <a:t>Prazosin</a:t>
            </a:r>
            <a:r>
              <a:rPr lang="en-US" dirty="0"/>
              <a:t>, Terazosin, </a:t>
            </a:r>
            <a:r>
              <a:rPr lang="en-US" dirty="0" smtClean="0"/>
              <a:t>Doxazosin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573823"/>
            <a:ext cx="9495367" cy="5284177"/>
          </a:xfrm>
        </p:spPr>
        <p:txBody>
          <a:bodyPr>
            <a:normAutofit/>
          </a:bodyPr>
          <a:lstStyle/>
          <a:p>
            <a:r>
              <a:rPr lang="en-US" sz="2000" dirty="0"/>
              <a:t>Selective </a:t>
            </a:r>
            <a:r>
              <a:rPr lang="el-GR" sz="2000" dirty="0"/>
              <a:t>α₁ </a:t>
            </a:r>
            <a:r>
              <a:rPr lang="en-US" sz="2000" dirty="0" smtClean="0"/>
              <a:t>Blockers</a:t>
            </a:r>
          </a:p>
          <a:p>
            <a:r>
              <a:rPr lang="en-US" sz="2000" b="1" dirty="0"/>
              <a:t>Mechanism:</a:t>
            </a:r>
            <a:r>
              <a:rPr lang="en-US" sz="2000" dirty="0"/>
              <a:t> Block </a:t>
            </a:r>
            <a:r>
              <a:rPr lang="el-GR" sz="2000" dirty="0"/>
              <a:t>α₁ → </a:t>
            </a:r>
            <a:r>
              <a:rPr lang="en-US" sz="2000" dirty="0"/>
              <a:t>relax arterial &amp; venous smooth muscle → ↓ BP with minimal effect on CO, renal blood flow, GFR.</a:t>
            </a:r>
          </a:p>
          <a:p>
            <a:r>
              <a:rPr lang="en-US" sz="2000" b="1" dirty="0"/>
              <a:t>Variants for BPH:</a:t>
            </a:r>
            <a:r>
              <a:rPr lang="en-US" sz="2000" dirty="0"/>
              <a:t> </a:t>
            </a:r>
            <a:r>
              <a:rPr lang="en-US" sz="2000" dirty="0" err="1" smtClean="0"/>
              <a:t>Tamsulosin</a:t>
            </a:r>
            <a:r>
              <a:rPr lang="en-US" sz="2000" dirty="0" smtClean="0"/>
              <a:t> , </a:t>
            </a:r>
            <a:r>
              <a:rPr lang="en-US" sz="2000" dirty="0" err="1"/>
              <a:t>Alfuzosin</a:t>
            </a:r>
            <a:r>
              <a:rPr lang="en-US" sz="2000" dirty="0"/>
              <a:t>, Silodosin (more selective for </a:t>
            </a:r>
            <a:r>
              <a:rPr lang="el-GR" sz="2000" dirty="0"/>
              <a:t>α₁</a:t>
            </a:r>
            <a:r>
              <a:rPr lang="en-US" sz="2000" dirty="0"/>
              <a:t>A in prostate/bladder neck → improve urine flow, less BP effect).</a:t>
            </a:r>
          </a:p>
          <a:p>
            <a:r>
              <a:rPr lang="en-US" sz="2000" b="1" dirty="0"/>
              <a:t>Uses:</a:t>
            </a:r>
            <a:r>
              <a:rPr lang="en-US" sz="2000" dirty="0"/>
              <a:t> Hypertension (not first-line monotherapy), BPH.</a:t>
            </a:r>
          </a:p>
          <a:p>
            <a:r>
              <a:rPr lang="en-US" sz="2000" b="1" dirty="0"/>
              <a:t>Notes:</a:t>
            </a:r>
            <a:r>
              <a:rPr lang="en-US" sz="2000" dirty="0"/>
              <a:t> First-dose effect → marked orthostatic hypotension/syncope (minimize by small bedtime first dose). May slightly improve lipid/glucose profiles.</a:t>
            </a:r>
          </a:p>
          <a:p>
            <a:r>
              <a:rPr lang="en-US" sz="2000" b="1" dirty="0"/>
              <a:t>Adverse:</a:t>
            </a:r>
            <a:r>
              <a:rPr lang="en-US" sz="2000" dirty="0"/>
              <a:t> Dizziness, fatigue, nasal congestion, headache, orthostatic hypotension (less than nonselective), floppy iris syndrome. Additive hypotension with nitrates or PDE-5 inhibitors.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30161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D. </a:t>
            </a:r>
            <a:r>
              <a:rPr lang="en-US" dirty="0" err="1"/>
              <a:t>Yohimbine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Type: Selective </a:t>
            </a:r>
            <a:r>
              <a:rPr lang="el-GR" dirty="0"/>
              <a:t>α₂ </a:t>
            </a:r>
            <a:r>
              <a:rPr lang="en-US" dirty="0"/>
              <a:t>blocker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Action</a:t>
            </a:r>
            <a:r>
              <a:rPr lang="en-US" dirty="0"/>
              <a:t>: CNS stimulation → ↑ sympathetic outflow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Source</a:t>
            </a:r>
            <a:r>
              <a:rPr lang="en-US" dirty="0"/>
              <a:t>: Bark of </a:t>
            </a:r>
            <a:r>
              <a:rPr lang="en-US" dirty="0" err="1"/>
              <a:t>Yohimbe</a:t>
            </a:r>
            <a:r>
              <a:rPr lang="en-US" dirty="0"/>
              <a:t> tree</a:t>
            </a:r>
            <a:r>
              <a:rPr lang="en-US" dirty="0" smtClean="0"/>
              <a:t>.</a:t>
            </a:r>
          </a:p>
          <a:p>
            <a:r>
              <a:rPr lang="en-US" dirty="0" smtClean="0"/>
              <a:t>Uses</a:t>
            </a:r>
            <a:r>
              <a:rPr lang="en-US" dirty="0"/>
              <a:t>: Historically for erectile dysfunction &amp; sexual stimulation (not recommended; lacks proven efficacy).</a:t>
            </a:r>
          </a:p>
        </p:txBody>
      </p:sp>
    </p:spTree>
    <p:extLst>
      <p:ext uri="{BB962C8B-B14F-4D97-AF65-F5344CB8AC3E}">
        <p14:creationId xmlns:p14="http://schemas.microsoft.com/office/powerpoint/2010/main" val="21771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β-</a:t>
            </a:r>
            <a:r>
              <a:rPr lang="en-US" dirty="0"/>
              <a:t>Adrenergic Blocking Agents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318846"/>
            <a:ext cx="9117297" cy="5319345"/>
          </a:xfrm>
        </p:spPr>
        <p:txBody>
          <a:bodyPr>
            <a:normAutofit/>
          </a:bodyPr>
          <a:lstStyle/>
          <a:p>
            <a:r>
              <a:rPr lang="en-US" sz="2400" dirty="0"/>
              <a:t>All are competitive antagonists of </a:t>
            </a:r>
            <a:r>
              <a:rPr lang="el-GR" sz="2400" dirty="0"/>
              <a:t>β-</a:t>
            </a:r>
            <a:r>
              <a:rPr lang="en-US" sz="2400" dirty="0"/>
              <a:t>receptors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Nonselective </a:t>
            </a:r>
            <a:r>
              <a:rPr lang="en-US" sz="2400" dirty="0"/>
              <a:t>→ block both </a:t>
            </a:r>
            <a:r>
              <a:rPr lang="el-GR" sz="2400" dirty="0"/>
              <a:t>β₁ &amp; β₂ (</a:t>
            </a:r>
            <a:r>
              <a:rPr lang="en-US" sz="2400" dirty="0"/>
              <a:t>e.g., propranolol).</a:t>
            </a:r>
            <a:r>
              <a:rPr lang="en-US" sz="2400" dirty="0" err="1"/>
              <a:t>Cardioselective</a:t>
            </a:r>
            <a:r>
              <a:rPr lang="en-US" sz="2400" dirty="0"/>
              <a:t> → mainly block </a:t>
            </a:r>
            <a:r>
              <a:rPr lang="el-GR" sz="2400" dirty="0"/>
              <a:t>β₁ (</a:t>
            </a:r>
            <a:r>
              <a:rPr lang="en-US" sz="2400" dirty="0"/>
              <a:t>e.g., atenolol, metoprolol</a:t>
            </a:r>
            <a:r>
              <a:rPr lang="en-US" sz="2400" dirty="0" smtClean="0"/>
              <a:t>).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No </a:t>
            </a:r>
            <a:r>
              <a:rPr lang="el-GR" sz="2400" dirty="0"/>
              <a:t>β₂-</a:t>
            </a:r>
            <a:r>
              <a:rPr lang="en-US" sz="2400" dirty="0"/>
              <a:t>selective drugs exist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Differ </a:t>
            </a:r>
            <a:r>
              <a:rPr lang="en-US" sz="2400" dirty="0"/>
              <a:t>in: intrinsic sympathomimetic activity (ISA), CNS effects, vasodilation, pharmacokinetics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Do </a:t>
            </a:r>
            <a:r>
              <a:rPr lang="en-US" sz="2400" dirty="0"/>
              <a:t>not cause postural hypotension (</a:t>
            </a:r>
            <a:r>
              <a:rPr lang="el-GR" sz="2400" dirty="0"/>
              <a:t>α-</a:t>
            </a:r>
            <a:r>
              <a:rPr lang="en-US" sz="2400" dirty="0"/>
              <a:t>receptors intact</a:t>
            </a:r>
            <a:r>
              <a:rPr lang="en-US" sz="2400" dirty="0" smtClean="0"/>
              <a:t>).</a:t>
            </a:r>
          </a:p>
          <a:p>
            <a:r>
              <a:rPr lang="en-US" sz="2400" dirty="0" smtClean="0"/>
              <a:t>Uses</a:t>
            </a:r>
            <a:r>
              <a:rPr lang="en-US" sz="2400" dirty="0"/>
              <a:t>: hypertension, angina, arrhythmias, myocardial infarction, heart failure, hyperthyroidism, glaucoma, migraine prophylaxis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All </a:t>
            </a:r>
            <a:r>
              <a:rPr lang="en-US" sz="2400" dirty="0"/>
              <a:t>except labetalol &amp; carvedilol end with “-</a:t>
            </a:r>
            <a:r>
              <a:rPr lang="en-US" sz="2400" dirty="0" err="1"/>
              <a:t>olol</a:t>
            </a:r>
            <a:r>
              <a:rPr lang="en-US" sz="2400" dirty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93629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23092"/>
            <a:ext cx="8596668" cy="123092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A. Propranolol – Prototype Nonselective </a:t>
            </a:r>
            <a:r>
              <a:rPr lang="en-US" b="1" dirty="0" smtClean="0"/>
              <a:t>β-Blocker Actions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16624"/>
            <a:ext cx="9337104" cy="5741376"/>
          </a:xfrm>
        </p:spPr>
        <p:txBody>
          <a:bodyPr>
            <a:noAutofit/>
          </a:bodyPr>
          <a:lstStyle/>
          <a:p>
            <a:r>
              <a:rPr lang="en-US" b="1" dirty="0"/>
              <a:t>Actions</a:t>
            </a:r>
            <a:endParaRPr lang="en-US" dirty="0"/>
          </a:p>
          <a:p>
            <a:r>
              <a:rPr lang="en-US" b="1" dirty="0"/>
              <a:t>CV:</a:t>
            </a:r>
            <a:r>
              <a:rPr lang="en-US" dirty="0"/>
              <a:t> ↓ HR, ↓ contractility, ↓ cardiac output, slows AV conduction. Attenuates exercise/stress HR rise.</a:t>
            </a:r>
          </a:p>
          <a:p>
            <a:r>
              <a:rPr lang="en-US" b="1" dirty="0"/>
              <a:t>Peripheral vasoconstriction:</a:t>
            </a:r>
            <a:r>
              <a:rPr lang="en-US" dirty="0"/>
              <a:t> Blocks </a:t>
            </a:r>
            <a:r>
              <a:rPr lang="el-GR" dirty="0"/>
              <a:t>β₂ </a:t>
            </a:r>
            <a:r>
              <a:rPr lang="en-US" dirty="0"/>
              <a:t>vasodilation → ↑ peripheral resistance initially; normalizes with long-term use.</a:t>
            </a:r>
          </a:p>
          <a:p>
            <a:r>
              <a:rPr lang="en-US" b="1" dirty="0"/>
              <a:t>Bronchoconstriction:</a:t>
            </a:r>
            <a:r>
              <a:rPr lang="en-US" dirty="0"/>
              <a:t> </a:t>
            </a:r>
            <a:r>
              <a:rPr lang="el-GR" dirty="0"/>
              <a:t>β₂ </a:t>
            </a:r>
            <a:r>
              <a:rPr lang="en-US" dirty="0"/>
              <a:t>block → dangerous in asthma/COPD.</a:t>
            </a:r>
          </a:p>
          <a:p>
            <a:r>
              <a:rPr lang="en-US" b="1" dirty="0"/>
              <a:t>Metabolic:</a:t>
            </a:r>
            <a:r>
              <a:rPr lang="en-US" dirty="0"/>
              <a:t> ↓ </a:t>
            </a:r>
            <a:r>
              <a:rPr lang="en-US" dirty="0" err="1"/>
              <a:t>glycogenolysis</a:t>
            </a:r>
            <a:r>
              <a:rPr lang="en-US" dirty="0"/>
              <a:t>, ↓ glucagon secretion → masks hypoglycemia symptoms (except sweating).</a:t>
            </a:r>
          </a:p>
          <a:p>
            <a:r>
              <a:rPr lang="en-US" b="1" dirty="0"/>
              <a:t>Uses</a:t>
            </a:r>
            <a:endParaRPr lang="en-US" dirty="0"/>
          </a:p>
          <a:p>
            <a:r>
              <a:rPr lang="en-US" dirty="0"/>
              <a:t>Hypertension, chronic stable angina, post-MI prevention, migraine prophylaxis, hyperthyroidism (thyroid storm).</a:t>
            </a:r>
          </a:p>
          <a:p>
            <a:r>
              <a:rPr lang="en-US" b="1" dirty="0"/>
              <a:t>Adverse</a:t>
            </a:r>
            <a:endParaRPr lang="en-US" dirty="0"/>
          </a:p>
          <a:p>
            <a:r>
              <a:rPr lang="en-US" dirty="0"/>
              <a:t>Bronchospasm, rebound arrhythmia if stopped abruptly, sexual dysfunction, metabolic disturbances (↑ TG, ↓ HDL), CNS effects (fatigue, depression, vivid dreams).</a:t>
            </a:r>
          </a:p>
          <a:p>
            <a:r>
              <a:rPr lang="en-US" dirty="0"/>
              <a:t>Interactions: Cimetidine, fluoxetine ↑ effect; rifampin, phenytoin ↓ effect.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158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B. </a:t>
            </a:r>
            <a:r>
              <a:rPr lang="en-US" b="1" dirty="0" err="1"/>
              <a:t>Nadolol</a:t>
            </a:r>
            <a:r>
              <a:rPr lang="en-US" b="1" dirty="0"/>
              <a:t> &amp; </a:t>
            </a:r>
            <a:r>
              <a:rPr lang="en-US" b="1" dirty="0" err="1"/>
              <a:t>Timolol</a:t>
            </a:r>
            <a:r>
              <a:rPr lang="en-US" dirty="0"/>
              <a:t> – Nonselective β-Blockers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err="1"/>
              <a:t>Nadolol</a:t>
            </a:r>
            <a:r>
              <a:rPr lang="en-US" sz="2800" b="1" dirty="0"/>
              <a:t>:</a:t>
            </a:r>
            <a:r>
              <a:rPr lang="en-US" sz="2800" dirty="0"/>
              <a:t> Very long duration.</a:t>
            </a:r>
          </a:p>
          <a:p>
            <a:r>
              <a:rPr lang="en-US" sz="2800" b="1" dirty="0" err="1"/>
              <a:t>Timolol</a:t>
            </a:r>
            <a:r>
              <a:rPr lang="en-US" sz="2800" b="1" dirty="0"/>
              <a:t>:</a:t>
            </a:r>
            <a:r>
              <a:rPr lang="en-US" sz="2800" dirty="0"/>
              <a:t> ↓ aqueous humor production → topical use for chronic open-angle glaucoma.</a:t>
            </a:r>
          </a:p>
          <a:p>
            <a:r>
              <a:rPr lang="en-US" sz="2800" dirty="0"/>
              <a:t>Other glaucoma </a:t>
            </a:r>
            <a:r>
              <a:rPr lang="el-GR" sz="2800" dirty="0"/>
              <a:t>β-</a:t>
            </a:r>
            <a:r>
              <a:rPr lang="en-US" sz="2800" dirty="0"/>
              <a:t>blockers: </a:t>
            </a:r>
            <a:r>
              <a:rPr lang="en-US" sz="2800" dirty="0" err="1"/>
              <a:t>carteolol</a:t>
            </a:r>
            <a:r>
              <a:rPr lang="en-US" sz="2800" dirty="0"/>
              <a:t>, </a:t>
            </a:r>
            <a:r>
              <a:rPr lang="en-US" sz="2800" dirty="0" err="1"/>
              <a:t>levobunolol</a:t>
            </a:r>
            <a:r>
              <a:rPr lang="en-US" sz="2800" dirty="0"/>
              <a:t>, </a:t>
            </a:r>
            <a:r>
              <a:rPr lang="en-US" sz="2800" dirty="0" err="1"/>
              <a:t>metipranolol</a:t>
            </a:r>
            <a:r>
              <a:rPr lang="en-US" sz="2800" dirty="0"/>
              <a:t> (nonselective); </a:t>
            </a:r>
            <a:r>
              <a:rPr lang="en-US" sz="2800" dirty="0" err="1"/>
              <a:t>betaxolol</a:t>
            </a:r>
            <a:r>
              <a:rPr lang="en-US" sz="2800" dirty="0"/>
              <a:t> (</a:t>
            </a:r>
            <a:r>
              <a:rPr lang="el-GR" sz="2800" dirty="0"/>
              <a:t>β₁-</a:t>
            </a:r>
            <a:r>
              <a:rPr lang="en-US" sz="2800" dirty="0"/>
              <a:t>selective).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0466222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</TotalTime>
  <Words>869</Words>
  <Application>Microsoft Office PowerPoint</Application>
  <PresentationFormat>Widescreen</PresentationFormat>
  <Paragraphs>71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Facet</vt:lpstr>
      <vt:lpstr>Adrenergic Antagonists </vt:lpstr>
      <vt:lpstr>α-Adrenergic Blocking Agents</vt:lpstr>
      <vt:lpstr>A. Phenoxybenzamine</vt:lpstr>
      <vt:lpstr>B. Phentolamine</vt:lpstr>
      <vt:lpstr>Prazosin, Terazosin, Doxazosin</vt:lpstr>
      <vt:lpstr>D. Yohimbine</vt:lpstr>
      <vt:lpstr>β-Adrenergic Blocking Agents </vt:lpstr>
      <vt:lpstr>A. Propranolol – Prototype Nonselective β-Blocker Actions </vt:lpstr>
      <vt:lpstr>B. Nadolol &amp; Timolol – Nonselective β-Blockers</vt:lpstr>
      <vt:lpstr>C. Cardioselective β₁-Blockers</vt:lpstr>
      <vt:lpstr>Acebutolol (β₁-selective), Pindolol (nonselective).</vt:lpstr>
      <vt:lpstr>Labetalol, Carvedilol.</vt:lpstr>
      <vt:lpstr>PowerPoint Presentation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Adrenergic Antagonists</dc:title>
  <dc:creator>Maher</dc:creator>
  <cp:lastModifiedBy>Maher</cp:lastModifiedBy>
  <cp:revision>7</cp:revision>
  <dcterms:created xsi:type="dcterms:W3CDTF">2025-08-12T14:22:12Z</dcterms:created>
  <dcterms:modified xsi:type="dcterms:W3CDTF">2025-08-13T12:28:20Z</dcterms:modified>
</cp:coreProperties>
</file>