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Cholinergic Agonists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DR . Hasan </a:t>
            </a:r>
            <a:r>
              <a:rPr lang="en-US" dirty="0" err="1" smtClean="0"/>
              <a:t>Falah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872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104900"/>
            <a:ext cx="9296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3. Therapeutic Uses:</a:t>
            </a:r>
            <a:endParaRPr lang="en-US" sz="2400" dirty="0"/>
          </a:p>
          <a:p>
            <a:r>
              <a:rPr lang="en-US" sz="2400" dirty="0"/>
              <a:t>Treats </a:t>
            </a:r>
            <a:r>
              <a:rPr lang="en-US" sz="2400" b="1" dirty="0"/>
              <a:t>atonic bladder</a:t>
            </a:r>
            <a:r>
              <a:rPr lang="en-US" sz="2400" dirty="0"/>
              <a:t> (especially postpartum/postoperative, </a:t>
            </a:r>
            <a:r>
              <a:rPr lang="en-US" sz="2400" dirty="0" err="1"/>
              <a:t>nonobstructive</a:t>
            </a:r>
            <a:r>
              <a:rPr lang="en-US" sz="2400" dirty="0"/>
              <a:t>).</a:t>
            </a:r>
          </a:p>
          <a:p>
            <a:r>
              <a:rPr lang="en-US" sz="2400" dirty="0"/>
              <a:t>Used for </a:t>
            </a:r>
            <a:r>
              <a:rPr lang="en-US" sz="2400" b="1" dirty="0"/>
              <a:t>neurogenic bladder atony</a:t>
            </a:r>
            <a:r>
              <a:rPr lang="en-US" sz="2400" dirty="0"/>
              <a:t> and </a:t>
            </a:r>
            <a:r>
              <a:rPr lang="en-US" sz="2400" b="1" dirty="0" err="1"/>
              <a:t>megacolon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b="1" dirty="0"/>
              <a:t>4. Adverse Effects:</a:t>
            </a:r>
            <a:endParaRPr lang="en-US" sz="2400" dirty="0"/>
          </a:p>
          <a:p>
            <a:r>
              <a:rPr lang="en-US" sz="2400" dirty="0"/>
              <a:t>May cause </a:t>
            </a:r>
            <a:r>
              <a:rPr lang="en-US" sz="2400" b="1" dirty="0"/>
              <a:t>cholinergic overstimulation</a:t>
            </a:r>
            <a:r>
              <a:rPr lang="en-US" sz="2400" dirty="0"/>
              <a:t>:</a:t>
            </a:r>
          </a:p>
          <a:p>
            <a:pPr lvl="1"/>
            <a:r>
              <a:rPr lang="en-US" sz="2400" dirty="0"/>
              <a:t>Sweating, salivation, flushing</a:t>
            </a:r>
          </a:p>
          <a:p>
            <a:pPr lvl="1"/>
            <a:r>
              <a:rPr lang="en-US" sz="2400" dirty="0"/>
              <a:t>↓ BP (with reflex tachycardia), nausea, abdominal cramps</a:t>
            </a:r>
          </a:p>
          <a:p>
            <a:pPr lvl="1"/>
            <a:r>
              <a:rPr lang="en-US" sz="2400" dirty="0"/>
              <a:t>Diarrhea, </a:t>
            </a:r>
            <a:r>
              <a:rPr lang="en-US" sz="2400" b="1" dirty="0"/>
              <a:t>bronchospasm</a:t>
            </a:r>
            <a:endParaRPr lang="en-US" sz="2400" dirty="0"/>
          </a:p>
          <a:p>
            <a:r>
              <a:rPr lang="en-US" sz="2400" b="1" dirty="0"/>
              <a:t>Atropine sulfate</a:t>
            </a:r>
            <a:r>
              <a:rPr lang="en-US" sz="2400" dirty="0"/>
              <a:t> can be used to counteract severe effects.</a:t>
            </a:r>
          </a:p>
        </p:txBody>
      </p:sp>
    </p:spTree>
    <p:extLst>
      <p:ext uri="{BB962C8B-B14F-4D97-AF65-F5344CB8AC3E}">
        <p14:creationId xmlns:p14="http://schemas.microsoft.com/office/powerpoint/2010/main" val="2800081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7250"/>
          </a:xfrm>
        </p:spPr>
        <p:txBody>
          <a:bodyPr/>
          <a:lstStyle/>
          <a:p>
            <a:r>
              <a:rPr lang="en-US" dirty="0"/>
              <a:t>C. </a:t>
            </a:r>
            <a:r>
              <a:rPr lang="en-US" dirty="0" err="1"/>
              <a:t>Carbachol</a:t>
            </a:r>
            <a:r>
              <a:rPr lang="en-US" dirty="0"/>
              <a:t> (</a:t>
            </a:r>
            <a:r>
              <a:rPr lang="en-US" dirty="0" err="1"/>
              <a:t>Carbamylcholine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6850"/>
            <a:ext cx="10962216" cy="5505449"/>
          </a:xfrm>
        </p:spPr>
        <p:txBody>
          <a:bodyPr>
            <a:noAutofit/>
          </a:bodyPr>
          <a:lstStyle/>
          <a:p>
            <a:r>
              <a:rPr lang="en-US" b="1" dirty="0"/>
              <a:t>1. Properties:</a:t>
            </a:r>
            <a:endParaRPr lang="en-US" dirty="0"/>
          </a:p>
          <a:p>
            <a:r>
              <a:rPr lang="en-US" b="1" dirty="0"/>
              <a:t>Ester of </a:t>
            </a:r>
            <a:r>
              <a:rPr lang="en-US" b="1" dirty="0" err="1"/>
              <a:t>carbamic</a:t>
            </a:r>
            <a:r>
              <a:rPr lang="en-US" b="1" dirty="0"/>
              <a:t> acid</a:t>
            </a:r>
            <a:r>
              <a:rPr lang="en-US" dirty="0"/>
              <a:t>, poor substrate for </a:t>
            </a:r>
            <a:r>
              <a:rPr lang="en-US" dirty="0" err="1"/>
              <a:t>AChE</a:t>
            </a:r>
            <a:r>
              <a:rPr lang="en-US" dirty="0"/>
              <a:t>.</a:t>
            </a:r>
          </a:p>
          <a:p>
            <a:r>
              <a:rPr lang="en-US" b="1" dirty="0" smtClean="0"/>
              <a:t>Acts </a:t>
            </a:r>
            <a:r>
              <a:rPr lang="en-US" b="1" dirty="0"/>
              <a:t>on both muscarinic and nicotinic receptors</a:t>
            </a:r>
            <a:r>
              <a:rPr lang="en-US" dirty="0"/>
              <a:t>.</a:t>
            </a:r>
          </a:p>
          <a:p>
            <a:r>
              <a:rPr lang="en-US" b="1" dirty="0"/>
              <a:t>2. Actions:</a:t>
            </a:r>
            <a:endParaRPr lang="en-US" dirty="0"/>
          </a:p>
          <a:p>
            <a:r>
              <a:rPr lang="en-US" dirty="0"/>
              <a:t>Affects </a:t>
            </a:r>
            <a:r>
              <a:rPr lang="en-US" b="1" dirty="0"/>
              <a:t>cardiovascular and GI systems</a:t>
            </a:r>
            <a:r>
              <a:rPr lang="en-US" dirty="0"/>
              <a:t> by stimulating ganglia.</a:t>
            </a:r>
          </a:p>
          <a:p>
            <a:r>
              <a:rPr lang="en-US" dirty="0"/>
              <a:t>Can </a:t>
            </a:r>
            <a:r>
              <a:rPr lang="en-US" b="1" dirty="0"/>
              <a:t>stimulate and then depress</a:t>
            </a:r>
            <a:r>
              <a:rPr lang="en-US" dirty="0"/>
              <a:t> these systems.</a:t>
            </a:r>
          </a:p>
          <a:p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b="1" dirty="0"/>
              <a:t>eye</a:t>
            </a:r>
            <a:r>
              <a:rPr lang="en-US" dirty="0"/>
              <a:t>: causes </a:t>
            </a:r>
            <a:r>
              <a:rPr lang="en-US" b="1" dirty="0" err="1"/>
              <a:t>miosis</a:t>
            </a:r>
            <a:r>
              <a:rPr lang="en-US" dirty="0"/>
              <a:t> and </a:t>
            </a:r>
            <a:r>
              <a:rPr lang="en-US" b="1" dirty="0"/>
              <a:t>spasm of accommodation</a:t>
            </a:r>
            <a:r>
              <a:rPr lang="en-US" dirty="0"/>
              <a:t> </a:t>
            </a:r>
            <a:r>
              <a:rPr lang="en-US" dirty="0" smtClean="0"/>
              <a:t>( </a:t>
            </a:r>
            <a:r>
              <a:rPr lang="en-US" dirty="0"/>
              <a:t>preventing focusing).</a:t>
            </a:r>
          </a:p>
          <a:p>
            <a:r>
              <a:rPr lang="en-US" b="1" dirty="0"/>
              <a:t>3. Therapeutic Uses:</a:t>
            </a:r>
            <a:endParaRPr lang="en-US" dirty="0"/>
          </a:p>
          <a:p>
            <a:r>
              <a:rPr lang="en-US" dirty="0"/>
              <a:t>Rarely used systemically due to high potency and </a:t>
            </a:r>
            <a:r>
              <a:rPr lang="en-US" dirty="0" err="1"/>
              <a:t>nonselectivity</a:t>
            </a:r>
            <a:r>
              <a:rPr lang="en-US" dirty="0"/>
              <a:t>.</a:t>
            </a:r>
          </a:p>
          <a:p>
            <a:r>
              <a:rPr lang="en-US" dirty="0"/>
              <a:t>Used </a:t>
            </a:r>
            <a:r>
              <a:rPr lang="en-US" b="1" dirty="0" err="1"/>
              <a:t>intraocularly</a:t>
            </a:r>
            <a:r>
              <a:rPr lang="en-US" dirty="0"/>
              <a:t> to:</a:t>
            </a:r>
          </a:p>
          <a:p>
            <a:pPr lvl="1"/>
            <a:r>
              <a:rPr lang="en-US" sz="1800" dirty="0"/>
              <a:t>Induce </a:t>
            </a:r>
            <a:r>
              <a:rPr lang="en-US" sz="1800" b="1" dirty="0" err="1"/>
              <a:t>miosis</a:t>
            </a:r>
            <a:r>
              <a:rPr lang="en-US" sz="1800" b="1" dirty="0"/>
              <a:t> during eye surgery</a:t>
            </a:r>
            <a:endParaRPr lang="en-US" sz="1800" dirty="0"/>
          </a:p>
          <a:p>
            <a:pPr lvl="1"/>
            <a:r>
              <a:rPr lang="en-US" sz="1800" b="1" dirty="0"/>
              <a:t>Lower intraocular pressure</a:t>
            </a:r>
            <a:r>
              <a:rPr lang="en-US" sz="1800" dirty="0"/>
              <a:t> in glaucoma</a:t>
            </a:r>
          </a:p>
          <a:p>
            <a:r>
              <a:rPr lang="en-US" b="1" dirty="0"/>
              <a:t>4. Adverse </a:t>
            </a:r>
            <a:r>
              <a:rPr lang="en-US" b="1" dirty="0" smtClean="0"/>
              <a:t>Effects:</a:t>
            </a:r>
            <a:r>
              <a:rPr lang="en-US" dirty="0" smtClean="0"/>
              <a:t> </a:t>
            </a:r>
            <a:r>
              <a:rPr lang="en-US" b="1" dirty="0" smtClean="0"/>
              <a:t>Minimal</a:t>
            </a:r>
            <a:r>
              <a:rPr lang="en-US" dirty="0"/>
              <a:t>, when used in the eye, due to poor systemic </a:t>
            </a:r>
            <a:r>
              <a:rPr lang="en-US" dirty="0" smtClean="0"/>
              <a:t>absorption).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939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Pilocarpine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95425"/>
            <a:ext cx="11819467" cy="5286375"/>
          </a:xfrm>
        </p:spPr>
        <p:txBody>
          <a:bodyPr>
            <a:noAutofit/>
          </a:bodyPr>
          <a:lstStyle/>
          <a:p>
            <a:r>
              <a:rPr lang="en-US" b="1" dirty="0" smtClean="0"/>
              <a:t>1. </a:t>
            </a:r>
            <a:r>
              <a:rPr lang="en-US" b="1" dirty="0"/>
              <a:t>Properties</a:t>
            </a:r>
            <a:r>
              <a:rPr lang="en-US" b="1" dirty="0" smtClean="0"/>
              <a:t>:</a:t>
            </a:r>
            <a:endParaRPr lang="en-US" dirty="0"/>
          </a:p>
          <a:p>
            <a:r>
              <a:rPr lang="en-US" dirty="0"/>
              <a:t>Selective for </a:t>
            </a:r>
            <a:r>
              <a:rPr lang="en-US" b="1" dirty="0"/>
              <a:t>muscarinic receptors</a:t>
            </a:r>
            <a:r>
              <a:rPr lang="en-US" dirty="0"/>
              <a:t>, but with </a:t>
            </a:r>
            <a:r>
              <a:rPr lang="en-US" b="1" dirty="0"/>
              <a:t>low potency</a:t>
            </a:r>
            <a:r>
              <a:rPr lang="en-US" dirty="0"/>
              <a:t>.</a:t>
            </a:r>
          </a:p>
          <a:p>
            <a:r>
              <a:rPr lang="en-US" b="1" dirty="0"/>
              <a:t>2. Actions:</a:t>
            </a:r>
            <a:endParaRPr lang="en-US" dirty="0"/>
          </a:p>
          <a:p>
            <a:r>
              <a:rPr lang="en-US" dirty="0"/>
              <a:t>In the </a:t>
            </a:r>
            <a:r>
              <a:rPr lang="en-US" b="1" dirty="0"/>
              <a:t>eye</a:t>
            </a:r>
            <a:r>
              <a:rPr lang="en-US" dirty="0"/>
              <a:t>: causes </a:t>
            </a:r>
            <a:r>
              <a:rPr lang="en-US" b="1" dirty="0"/>
              <a:t>rapid </a:t>
            </a:r>
            <a:r>
              <a:rPr lang="en-US" b="1" dirty="0" err="1"/>
              <a:t>miosis</a:t>
            </a:r>
            <a:r>
              <a:rPr lang="en-US" dirty="0"/>
              <a:t>, </a:t>
            </a:r>
            <a:r>
              <a:rPr lang="en-US" b="1" dirty="0"/>
              <a:t>ciliary muscle contraction</a:t>
            </a:r>
            <a:r>
              <a:rPr lang="en-US" dirty="0"/>
              <a:t>, and </a:t>
            </a:r>
            <a:r>
              <a:rPr lang="en-US" b="1" dirty="0"/>
              <a:t>spasm of accommodation</a:t>
            </a:r>
            <a:r>
              <a:rPr lang="en-US" dirty="0"/>
              <a:t>.</a:t>
            </a:r>
          </a:p>
          <a:p>
            <a:r>
              <a:rPr lang="en-US" dirty="0"/>
              <a:t>Strong </a:t>
            </a:r>
            <a:r>
              <a:rPr lang="en-US" b="1" dirty="0"/>
              <a:t>stimulant of secretions</a:t>
            </a:r>
            <a:r>
              <a:rPr lang="en-US" dirty="0"/>
              <a:t>: sweat, tears, and saliva.</a:t>
            </a:r>
          </a:p>
          <a:p>
            <a:r>
              <a:rPr lang="en-US" b="1" dirty="0"/>
              <a:t>3. Therapeutic Uses:</a:t>
            </a:r>
            <a:endParaRPr lang="en-US" dirty="0"/>
          </a:p>
          <a:p>
            <a:r>
              <a:rPr lang="en-US" b="1" dirty="0"/>
              <a:t>Emergency treatment of glaucoma</a:t>
            </a:r>
            <a:r>
              <a:rPr lang="en-US" dirty="0"/>
              <a:t> (open-angle and angle-closure):</a:t>
            </a:r>
          </a:p>
          <a:p>
            <a:r>
              <a:rPr lang="en-US" b="1" dirty="0" smtClean="0"/>
              <a:t>Reverses </a:t>
            </a:r>
            <a:r>
              <a:rPr lang="en-US" b="1" dirty="0" err="1"/>
              <a:t>mydriasis</a:t>
            </a:r>
            <a:r>
              <a:rPr lang="en-US" dirty="0"/>
              <a:t> (e.g., caused by atropine)</a:t>
            </a:r>
          </a:p>
          <a:p>
            <a:r>
              <a:rPr lang="en-US" dirty="0"/>
              <a:t>Treats </a:t>
            </a:r>
            <a:r>
              <a:rPr lang="en-US" b="1" dirty="0"/>
              <a:t>xerostomia</a:t>
            </a:r>
            <a:r>
              <a:rPr lang="en-US" dirty="0"/>
              <a:t> (dry mouth) due </a:t>
            </a:r>
            <a:r>
              <a:rPr lang="en-US" dirty="0" smtClean="0"/>
              <a:t>to: 1. </a:t>
            </a:r>
            <a:r>
              <a:rPr lang="en-US" b="1" dirty="0" smtClean="0"/>
              <a:t>Radiation therapy</a:t>
            </a:r>
            <a:r>
              <a:rPr lang="en-US" dirty="0" smtClean="0"/>
              <a:t> 2.</a:t>
            </a:r>
            <a:r>
              <a:rPr lang="en-US" b="1" dirty="0" smtClean="0"/>
              <a:t>Sjogren </a:t>
            </a:r>
            <a:r>
              <a:rPr lang="en-US" b="1" dirty="0"/>
              <a:t>syndrome</a:t>
            </a:r>
            <a:r>
              <a:rPr lang="en-US" dirty="0"/>
              <a:t> (along with </a:t>
            </a:r>
            <a:r>
              <a:rPr lang="en-US" dirty="0" err="1"/>
              <a:t>cevimeline</a:t>
            </a:r>
            <a:r>
              <a:rPr lang="en-US" dirty="0"/>
              <a:t>)</a:t>
            </a:r>
          </a:p>
          <a:p>
            <a:r>
              <a:rPr lang="en-US" b="1" dirty="0"/>
              <a:t>4. Adverse Effects:</a:t>
            </a:r>
            <a:endParaRPr lang="en-US" dirty="0"/>
          </a:p>
          <a:p>
            <a:r>
              <a:rPr lang="en-US" b="1" dirty="0"/>
              <a:t>Blurred vision</a:t>
            </a:r>
            <a:r>
              <a:rPr lang="en-US" dirty="0"/>
              <a:t>, </a:t>
            </a:r>
            <a:r>
              <a:rPr lang="en-US" b="1" dirty="0"/>
              <a:t>night blindness</a:t>
            </a:r>
            <a:r>
              <a:rPr lang="en-US" dirty="0"/>
              <a:t>, </a:t>
            </a:r>
            <a:r>
              <a:rPr lang="en-US" b="1" dirty="0"/>
              <a:t>brow ache</a:t>
            </a:r>
            <a:endParaRPr lang="en-US" dirty="0"/>
          </a:p>
          <a:p>
            <a:r>
              <a:rPr lang="en-US" b="1" dirty="0"/>
              <a:t>Poisoning</a:t>
            </a:r>
            <a:r>
              <a:rPr lang="en-US" dirty="0"/>
              <a:t>: Profuse sweating, salivation (similar to mushroom toxicity from </a:t>
            </a:r>
            <a:r>
              <a:rPr lang="en-US" i="1" dirty="0" err="1"/>
              <a:t>Inocybe</a:t>
            </a:r>
            <a:r>
              <a:rPr lang="en-US" dirty="0"/>
              <a:t>)</a:t>
            </a:r>
          </a:p>
          <a:p>
            <a:r>
              <a:rPr lang="en-US" dirty="0"/>
              <a:t>Treated with </a:t>
            </a:r>
            <a:r>
              <a:rPr lang="en-US" b="1" dirty="0"/>
              <a:t>parenteral atropine</a:t>
            </a:r>
            <a:r>
              <a:rPr lang="en-US" dirty="0"/>
              <a:t> (must cross BBB)</a:t>
            </a:r>
          </a:p>
        </p:txBody>
      </p:sp>
    </p:spTree>
    <p:extLst>
      <p:ext uri="{BB962C8B-B14F-4D97-AF65-F5344CB8AC3E}">
        <p14:creationId xmlns:p14="http://schemas.microsoft.com/office/powerpoint/2010/main" val="1998174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V. INDIRECT-ACTING CHOLINERGIC AGONISTS: ANTICHOLINESTERASE AGENTS (REVERSIBLE) 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5" y="2103375"/>
            <a:ext cx="758084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AChE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 the enzyme that degrades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acetylcholine (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into choline and acetate, terminating its action.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Located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pre- and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postsynaptically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the nerve terminal.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Inhibitors of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AChE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(anticholinesterases) increase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the synapse → enhance cholinergic activity.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Affect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muscarinic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nicotinic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NMJ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CNS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receptors.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Reversible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AChE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inhibitors are classified as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short-acting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intermediate-acting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0046" y="2103375"/>
            <a:ext cx="2751058" cy="38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123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</a:t>
            </a:r>
            <a:r>
              <a:rPr lang="en-US" dirty="0" err="1"/>
              <a:t>Edrophonium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Short-acting</a:t>
            </a:r>
            <a:r>
              <a:rPr lang="en-US" sz="2400" dirty="0"/>
              <a:t> (10–20 min), </a:t>
            </a:r>
            <a:r>
              <a:rPr lang="en-US" sz="2400" b="1" dirty="0"/>
              <a:t>quaternary amine</a:t>
            </a:r>
            <a:r>
              <a:rPr lang="en-US" sz="2400" dirty="0"/>
              <a:t>, acts </a:t>
            </a:r>
            <a:r>
              <a:rPr lang="en-US" sz="2400" b="1" dirty="0"/>
              <a:t>peripherally</a:t>
            </a:r>
            <a:r>
              <a:rPr lang="en-US" sz="2400" dirty="0"/>
              <a:t>.</a:t>
            </a:r>
          </a:p>
          <a:p>
            <a:r>
              <a:rPr lang="en-US" sz="2400" b="1" dirty="0"/>
              <a:t>Binds reversibly</a:t>
            </a:r>
            <a:r>
              <a:rPr lang="en-US" sz="2400" dirty="0"/>
              <a:t> to </a:t>
            </a:r>
            <a:r>
              <a:rPr lang="en-US" sz="2400" dirty="0" err="1"/>
              <a:t>AChE</a:t>
            </a:r>
            <a:r>
              <a:rPr lang="en-US" sz="2400" dirty="0"/>
              <a:t>.</a:t>
            </a:r>
          </a:p>
          <a:p>
            <a:r>
              <a:rPr lang="en-US" sz="2400" b="1" dirty="0"/>
              <a:t>Uses</a:t>
            </a:r>
            <a:r>
              <a:rPr lang="en-US" sz="2400" dirty="0"/>
              <a:t>: Diagnosis of </a:t>
            </a:r>
            <a:r>
              <a:rPr lang="en-US" sz="2400" b="1" dirty="0"/>
              <a:t>myasthenia gravis</a:t>
            </a:r>
            <a:r>
              <a:rPr lang="en-US" sz="2400" dirty="0"/>
              <a:t>, reversal of </a:t>
            </a:r>
            <a:r>
              <a:rPr lang="en-US" sz="2400" b="1" dirty="0" err="1"/>
              <a:t>nondepolarizing</a:t>
            </a:r>
            <a:r>
              <a:rPr lang="en-US" sz="2400" b="1" dirty="0"/>
              <a:t> NM blockers</a:t>
            </a:r>
            <a:r>
              <a:rPr lang="en-US" sz="2400" dirty="0"/>
              <a:t>.</a:t>
            </a:r>
          </a:p>
          <a:p>
            <a:r>
              <a:rPr lang="en-US" sz="2400" b="1" dirty="0"/>
              <a:t>Adverse</a:t>
            </a:r>
            <a:r>
              <a:rPr lang="en-US" sz="2400" dirty="0"/>
              <a:t>: Risk of </a:t>
            </a:r>
            <a:r>
              <a:rPr lang="en-US" sz="2400" b="1" dirty="0"/>
              <a:t>cholinergic crisis</a:t>
            </a:r>
            <a:r>
              <a:rPr lang="en-US" sz="2400" dirty="0"/>
              <a:t>; antidote = </a:t>
            </a:r>
            <a:r>
              <a:rPr lang="en-US" sz="2400" b="1" dirty="0"/>
              <a:t>atropine</a:t>
            </a:r>
            <a:r>
              <a:rPr lang="en-US" sz="2400" dirty="0"/>
              <a:t>.</a:t>
            </a:r>
          </a:p>
          <a:p>
            <a:r>
              <a:rPr lang="en-US" sz="2400" dirty="0"/>
              <a:t>Use is now limited.</a:t>
            </a:r>
          </a:p>
        </p:txBody>
      </p:sp>
    </p:spTree>
    <p:extLst>
      <p:ext uri="{BB962C8B-B14F-4D97-AF65-F5344CB8AC3E}">
        <p14:creationId xmlns:p14="http://schemas.microsoft.com/office/powerpoint/2010/main" val="2416776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B. </a:t>
            </a:r>
            <a:r>
              <a:rPr lang="en-US" b="1" dirty="0" err="1"/>
              <a:t>Physostigmine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Intermediate-acting</a:t>
            </a:r>
            <a:r>
              <a:rPr lang="en-US" sz="2400" dirty="0"/>
              <a:t> (30 min–2 </a:t>
            </a:r>
            <a:r>
              <a:rPr lang="en-US" sz="2400" dirty="0" err="1"/>
              <a:t>hrs</a:t>
            </a:r>
            <a:r>
              <a:rPr lang="en-US" sz="2400" dirty="0"/>
              <a:t>), </a:t>
            </a:r>
            <a:r>
              <a:rPr lang="en-US" sz="2400" b="1" dirty="0"/>
              <a:t>tertiary amine</a:t>
            </a:r>
            <a:r>
              <a:rPr lang="en-US" sz="2400" dirty="0"/>
              <a:t> → crosses </a:t>
            </a:r>
            <a:r>
              <a:rPr lang="en-US" sz="2400" b="1" dirty="0"/>
              <a:t>CNS</a:t>
            </a:r>
            <a:r>
              <a:rPr lang="en-US" sz="2400" dirty="0"/>
              <a:t>.</a:t>
            </a:r>
          </a:p>
          <a:p>
            <a:r>
              <a:rPr lang="en-US" sz="2400" dirty="0"/>
              <a:t>Forms </a:t>
            </a:r>
            <a:r>
              <a:rPr lang="en-US" sz="2400" b="1" dirty="0"/>
              <a:t>reversible carbamoyl-</a:t>
            </a:r>
            <a:r>
              <a:rPr lang="en-US" sz="2400" b="1" dirty="0" err="1"/>
              <a:t>AChE</a:t>
            </a:r>
            <a:r>
              <a:rPr lang="en-US" sz="2400" b="1" dirty="0"/>
              <a:t> complex</a:t>
            </a:r>
            <a:r>
              <a:rPr lang="en-US" sz="2400" dirty="0"/>
              <a:t>.</a:t>
            </a:r>
          </a:p>
          <a:p>
            <a:r>
              <a:rPr lang="en-US" sz="2400" b="1" dirty="0"/>
              <a:t>Actions</a:t>
            </a:r>
            <a:r>
              <a:rPr lang="en-US" sz="2400" dirty="0"/>
              <a:t>: Stimulates </a:t>
            </a:r>
            <a:r>
              <a:rPr lang="en-US" sz="2400" b="1" dirty="0"/>
              <a:t>muscarinic</a:t>
            </a:r>
            <a:r>
              <a:rPr lang="en-US" sz="2400" dirty="0"/>
              <a:t>, </a:t>
            </a:r>
            <a:r>
              <a:rPr lang="en-US" sz="2400" b="1" dirty="0"/>
              <a:t>nicotinic</a:t>
            </a:r>
            <a:r>
              <a:rPr lang="en-US" sz="2400" dirty="0"/>
              <a:t>, </a:t>
            </a:r>
            <a:r>
              <a:rPr lang="en-US" sz="2400" b="1" dirty="0"/>
              <a:t>NMJ</a:t>
            </a:r>
            <a:r>
              <a:rPr lang="en-US" sz="2400" dirty="0"/>
              <a:t>, and </a:t>
            </a:r>
            <a:r>
              <a:rPr lang="en-US" sz="2400" b="1" dirty="0"/>
              <a:t>CNS</a:t>
            </a:r>
            <a:r>
              <a:rPr lang="en-US" sz="2400" dirty="0"/>
              <a:t>.</a:t>
            </a:r>
          </a:p>
          <a:p>
            <a:r>
              <a:rPr lang="en-US" sz="2400" b="1" dirty="0"/>
              <a:t>Uses</a:t>
            </a:r>
            <a:r>
              <a:rPr lang="en-US" sz="2400" dirty="0"/>
              <a:t>: Antidote for </a:t>
            </a:r>
            <a:r>
              <a:rPr lang="en-US" sz="2400" b="1" dirty="0"/>
              <a:t>anticholinergic toxicity</a:t>
            </a:r>
            <a:r>
              <a:rPr lang="en-US" sz="2400" dirty="0"/>
              <a:t> (e.g., </a:t>
            </a:r>
            <a:r>
              <a:rPr lang="en-US" sz="2400" b="1" dirty="0"/>
              <a:t>atropine</a:t>
            </a:r>
            <a:r>
              <a:rPr lang="en-US" sz="2400" dirty="0"/>
              <a:t>), reversal of NM blockers.</a:t>
            </a:r>
          </a:p>
          <a:p>
            <a:r>
              <a:rPr lang="en-US" sz="2400" b="1" dirty="0"/>
              <a:t>Adverse</a:t>
            </a:r>
            <a:r>
              <a:rPr lang="en-US" sz="2400" dirty="0"/>
              <a:t>: High doses → </a:t>
            </a:r>
            <a:r>
              <a:rPr lang="en-US" sz="2400" b="1" dirty="0"/>
              <a:t>convulsions</a:t>
            </a:r>
            <a:r>
              <a:rPr lang="en-US" sz="2400" dirty="0"/>
              <a:t>, </a:t>
            </a:r>
            <a:r>
              <a:rPr lang="en-US" sz="2400" b="1" dirty="0"/>
              <a:t>bradycardia</a:t>
            </a:r>
            <a:r>
              <a:rPr lang="en-US" sz="2400" dirty="0"/>
              <a:t>, </a:t>
            </a:r>
            <a:r>
              <a:rPr lang="en-US" sz="2400" b="1" dirty="0"/>
              <a:t>muscle paralysis</a:t>
            </a:r>
            <a:r>
              <a:rPr lang="en-US" sz="2400" dirty="0"/>
              <a:t> (rare at therapeutic dose).</a:t>
            </a:r>
          </a:p>
        </p:txBody>
      </p:sp>
    </p:spTree>
    <p:extLst>
      <p:ext uri="{BB962C8B-B14F-4D97-AF65-F5344CB8AC3E}">
        <p14:creationId xmlns:p14="http://schemas.microsoft.com/office/powerpoint/2010/main" val="1805240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C. Neostigmine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Intermediate-acting</a:t>
            </a:r>
            <a:r>
              <a:rPr lang="en-US" sz="2400" dirty="0"/>
              <a:t> (30 min–2 </a:t>
            </a:r>
            <a:r>
              <a:rPr lang="en-US" sz="2400" dirty="0" err="1"/>
              <a:t>hrs</a:t>
            </a:r>
            <a:r>
              <a:rPr lang="en-US" sz="2400" dirty="0"/>
              <a:t>), </a:t>
            </a:r>
            <a:r>
              <a:rPr lang="en-US" sz="2400" b="1" dirty="0"/>
              <a:t>quaternary amine</a:t>
            </a:r>
            <a:r>
              <a:rPr lang="en-US" sz="2400" dirty="0"/>
              <a:t> → no </a:t>
            </a:r>
            <a:r>
              <a:rPr lang="en-US" sz="2400" b="1" dirty="0"/>
              <a:t>CNS effects</a:t>
            </a:r>
            <a:r>
              <a:rPr lang="en-US" sz="2400" dirty="0"/>
              <a:t>.</a:t>
            </a:r>
          </a:p>
          <a:p>
            <a:r>
              <a:rPr lang="en-US" sz="2400" dirty="0"/>
              <a:t>Stronger action on </a:t>
            </a:r>
            <a:r>
              <a:rPr lang="en-US" sz="2400" b="1" dirty="0"/>
              <a:t>skeletal muscle</a:t>
            </a:r>
            <a:r>
              <a:rPr lang="en-US" sz="2400" dirty="0"/>
              <a:t> than </a:t>
            </a:r>
            <a:r>
              <a:rPr lang="en-US" sz="2400" dirty="0" err="1"/>
              <a:t>physostigmine</a:t>
            </a:r>
            <a:r>
              <a:rPr lang="en-US" sz="2400" dirty="0"/>
              <a:t>.</a:t>
            </a:r>
          </a:p>
          <a:p>
            <a:r>
              <a:rPr lang="en-US" sz="2400" b="1" dirty="0"/>
              <a:t>Uses</a:t>
            </a:r>
            <a:r>
              <a:rPr lang="en-US" sz="2400" dirty="0"/>
              <a:t>: Stimulates </a:t>
            </a:r>
            <a:r>
              <a:rPr lang="en-US" sz="2400" b="1" dirty="0"/>
              <a:t>bladder &amp; GI</a:t>
            </a:r>
            <a:r>
              <a:rPr lang="en-US" sz="2400" dirty="0"/>
              <a:t>, treats </a:t>
            </a:r>
            <a:r>
              <a:rPr lang="en-US" sz="2400" b="1" dirty="0"/>
              <a:t>myasthenia gravis</a:t>
            </a:r>
            <a:r>
              <a:rPr lang="en-US" sz="2400" dirty="0"/>
              <a:t>, reverses </a:t>
            </a:r>
            <a:r>
              <a:rPr lang="en-US" sz="2400" b="1" dirty="0"/>
              <a:t>NM blockers</a:t>
            </a:r>
            <a:r>
              <a:rPr lang="en-US" sz="2400" dirty="0"/>
              <a:t>.</a:t>
            </a:r>
          </a:p>
          <a:p>
            <a:r>
              <a:rPr lang="en-US" sz="2400" b="1" dirty="0"/>
              <a:t>Adverse</a:t>
            </a:r>
            <a:r>
              <a:rPr lang="en-US" sz="2400" dirty="0"/>
              <a:t>: Typical cholinergic effects (salivation, flushing, ↓BP, diarrhea), </a:t>
            </a:r>
            <a:r>
              <a:rPr lang="en-US" sz="2400" b="1" dirty="0"/>
              <a:t>no CNS toxicity</a:t>
            </a:r>
            <a:r>
              <a:rPr lang="en-US" sz="2400" dirty="0"/>
              <a:t>.</a:t>
            </a:r>
          </a:p>
          <a:p>
            <a:r>
              <a:rPr lang="en-US" sz="2400" b="1" dirty="0"/>
              <a:t>Contraindicated</a:t>
            </a:r>
            <a:r>
              <a:rPr lang="en-US" sz="2400" dirty="0"/>
              <a:t> in </a:t>
            </a:r>
            <a:r>
              <a:rPr lang="en-US" sz="2400" b="1" dirty="0"/>
              <a:t>bladder or intestinal obstruction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4304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</a:t>
            </a:r>
            <a:r>
              <a:rPr lang="en-US" dirty="0" err="1"/>
              <a:t>Pyridostigmine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Intermediate-acting</a:t>
            </a:r>
            <a:r>
              <a:rPr lang="en-US" sz="2400" dirty="0"/>
              <a:t> (3–6 </a:t>
            </a:r>
            <a:r>
              <a:rPr lang="en-US" sz="2400" dirty="0" err="1"/>
              <a:t>hrs</a:t>
            </a:r>
            <a:r>
              <a:rPr lang="en-US" sz="2400" dirty="0"/>
              <a:t>), longer-lasting than neostigmine.</a:t>
            </a:r>
          </a:p>
          <a:p>
            <a:r>
              <a:rPr lang="en-US" sz="2400" b="1" dirty="0"/>
              <a:t>Used for long-term management</a:t>
            </a:r>
            <a:r>
              <a:rPr lang="en-US" sz="2400" dirty="0"/>
              <a:t> of </a:t>
            </a:r>
            <a:r>
              <a:rPr lang="en-US" sz="2400" b="1" dirty="0"/>
              <a:t>myasthenia gravis</a:t>
            </a:r>
            <a:r>
              <a:rPr lang="en-US" sz="2400" dirty="0"/>
              <a:t>.</a:t>
            </a:r>
          </a:p>
          <a:p>
            <a:r>
              <a:rPr lang="en-US" sz="2400" b="1" dirty="0"/>
              <a:t>Adverse effects</a:t>
            </a:r>
            <a:r>
              <a:rPr lang="en-US" sz="2400" dirty="0"/>
              <a:t> similar to neostigmine.</a:t>
            </a:r>
          </a:p>
        </p:txBody>
      </p:sp>
    </p:spTree>
    <p:extLst>
      <p:ext uri="{BB962C8B-B14F-4D97-AF65-F5344CB8AC3E}">
        <p14:creationId xmlns:p14="http://schemas.microsoft.com/office/powerpoint/2010/main" val="299262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Tacrine</a:t>
            </a:r>
            <a:r>
              <a:rPr lang="en-US" dirty="0"/>
              <a:t>, donepezil, </a:t>
            </a:r>
            <a:r>
              <a:rPr lang="en-US" dirty="0" err="1"/>
              <a:t>rivastigmine</a:t>
            </a:r>
            <a:r>
              <a:rPr lang="en-US" dirty="0"/>
              <a:t>, and </a:t>
            </a:r>
            <a:r>
              <a:rPr lang="en-US" dirty="0" err="1"/>
              <a:t>galantamine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to delay the progression of Alzheimer disease</a:t>
            </a:r>
          </a:p>
          <a:p>
            <a:r>
              <a:rPr lang="en-US" b="1" dirty="0"/>
              <a:t>Adverse</a:t>
            </a:r>
            <a:r>
              <a:rPr lang="en-US" dirty="0"/>
              <a:t>: Primarily </a:t>
            </a:r>
            <a:r>
              <a:rPr lang="en-US" b="1" dirty="0"/>
              <a:t>GI upset</a:t>
            </a:r>
            <a:r>
              <a:rPr lang="en-US" dirty="0"/>
              <a:t> (nausea, vomiting, diarrhea)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336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INDIRECT-ACTING CHOLINERGIC AGONISTS: ANTICHOLINESTERASE AGENTS (IRREVERSIBLE)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Overview:</a:t>
            </a:r>
            <a:endParaRPr lang="en-US" dirty="0"/>
          </a:p>
          <a:p>
            <a:r>
              <a:rPr lang="en-US" b="1" dirty="0"/>
              <a:t>Organophosphates</a:t>
            </a:r>
            <a:r>
              <a:rPr lang="en-US" dirty="0"/>
              <a:t> bind </a:t>
            </a:r>
            <a:r>
              <a:rPr lang="en-US" b="1" dirty="0"/>
              <a:t>irreversibly</a:t>
            </a:r>
            <a:r>
              <a:rPr lang="en-US" dirty="0"/>
              <a:t> to acetylcholinesterase (</a:t>
            </a:r>
            <a:r>
              <a:rPr lang="en-US" b="1" dirty="0" err="1"/>
              <a:t>AChE</a:t>
            </a:r>
            <a:r>
              <a:rPr lang="en-US" dirty="0"/>
              <a:t>), leading to </a:t>
            </a:r>
            <a:r>
              <a:rPr lang="en-US" b="1" dirty="0"/>
              <a:t>long-lasting increases in </a:t>
            </a:r>
            <a:r>
              <a:rPr lang="en-US" b="1" dirty="0" err="1"/>
              <a:t>ACh</a:t>
            </a:r>
            <a:r>
              <a:rPr lang="en-US" dirty="0"/>
              <a:t> at all cholinergic sites.</a:t>
            </a:r>
          </a:p>
          <a:p>
            <a:r>
              <a:rPr lang="en-US" dirty="0"/>
              <a:t>Many are </a:t>
            </a:r>
            <a:r>
              <a:rPr lang="en-US" b="1" dirty="0"/>
              <a:t>toxic nerve agents</a:t>
            </a:r>
            <a:r>
              <a:rPr lang="en-US" dirty="0"/>
              <a:t> (military use); others like </a:t>
            </a:r>
            <a:r>
              <a:rPr lang="en-US" b="1" dirty="0"/>
              <a:t>parathion</a:t>
            </a:r>
            <a:r>
              <a:rPr lang="en-US" dirty="0"/>
              <a:t> and </a:t>
            </a:r>
            <a:r>
              <a:rPr lang="en-US" b="1" dirty="0"/>
              <a:t>malathion</a:t>
            </a:r>
            <a:r>
              <a:rPr lang="en-US" dirty="0"/>
              <a:t> are </a:t>
            </a:r>
            <a:r>
              <a:rPr lang="en-US" b="1" dirty="0"/>
              <a:t>insecticides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2273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CHOLINERGIC NEURON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preganglionic fibers terminating in the adrenal medulla, the autonomic ganglia (both parasympathetic and sympathetic), and the postganglionic fibers of the parasympathetic division use </a:t>
            </a:r>
            <a:r>
              <a:rPr lang="en-US" dirty="0" err="1"/>
              <a:t>ACh</a:t>
            </a:r>
            <a:r>
              <a:rPr lang="en-US" dirty="0"/>
              <a:t> as a </a:t>
            </a:r>
            <a:r>
              <a:rPr lang="en-US" dirty="0" smtClean="0"/>
              <a:t>neurotransmitter</a:t>
            </a:r>
          </a:p>
          <a:p>
            <a:r>
              <a:rPr lang="en-US" dirty="0"/>
              <a:t>The postganglionic sympathetic division of sweat glands also uses </a:t>
            </a:r>
            <a:r>
              <a:rPr lang="en-US" dirty="0" err="1"/>
              <a:t>ACh</a:t>
            </a:r>
            <a:r>
              <a:rPr lang="en-US" dirty="0"/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0929" y="3466779"/>
            <a:ext cx="4589586" cy="3391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8206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</a:t>
            </a:r>
            <a:r>
              <a:rPr lang="en-US" dirty="0" err="1"/>
              <a:t>Echothiophate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38276"/>
            <a:ext cx="9733491" cy="5276850"/>
          </a:xfrm>
        </p:spPr>
        <p:txBody>
          <a:bodyPr>
            <a:noAutofit/>
          </a:bodyPr>
          <a:lstStyle/>
          <a:p>
            <a:r>
              <a:rPr lang="en-US" sz="2000" b="1" dirty="0"/>
              <a:t>1. Mechanism of Action:</a:t>
            </a:r>
            <a:endParaRPr lang="en-US" sz="2000" dirty="0"/>
          </a:p>
          <a:p>
            <a:r>
              <a:rPr lang="en-US" sz="2000" b="1" dirty="0"/>
              <a:t>Organophosphate compound</a:t>
            </a:r>
            <a:r>
              <a:rPr lang="en-US" sz="2000" dirty="0"/>
              <a:t> that </a:t>
            </a:r>
            <a:r>
              <a:rPr lang="en-US" sz="2000" b="1" dirty="0"/>
              <a:t>covalently binds</a:t>
            </a:r>
            <a:r>
              <a:rPr lang="en-US" sz="2000" dirty="0"/>
              <a:t> to the active site of </a:t>
            </a:r>
            <a:r>
              <a:rPr lang="en-US" sz="2000" dirty="0" err="1"/>
              <a:t>AChE</a:t>
            </a:r>
            <a:r>
              <a:rPr lang="en-US" sz="2000" dirty="0"/>
              <a:t>.</a:t>
            </a:r>
          </a:p>
          <a:p>
            <a:r>
              <a:rPr lang="en-US" sz="2000" b="1" dirty="0" smtClean="0"/>
              <a:t>2</a:t>
            </a:r>
            <a:r>
              <a:rPr lang="en-US" sz="2000" b="1" dirty="0"/>
              <a:t>. Actions:</a:t>
            </a:r>
            <a:endParaRPr lang="en-US" sz="2000" dirty="0"/>
          </a:p>
          <a:p>
            <a:r>
              <a:rPr lang="en-US" sz="2000" dirty="0"/>
              <a:t>Causes </a:t>
            </a:r>
            <a:r>
              <a:rPr lang="en-US" sz="2000" b="1" dirty="0"/>
              <a:t>generalized cholinergic stimulation</a:t>
            </a:r>
            <a:r>
              <a:rPr lang="en-US" sz="2000" dirty="0"/>
              <a:t>:</a:t>
            </a:r>
          </a:p>
          <a:p>
            <a:pPr lvl="1"/>
            <a:r>
              <a:rPr lang="en-US" sz="1800" b="1" dirty="0" err="1"/>
              <a:t>Miosis</a:t>
            </a:r>
            <a:r>
              <a:rPr lang="en-US" sz="1800" dirty="0"/>
              <a:t> (pupil constriction)</a:t>
            </a:r>
          </a:p>
          <a:p>
            <a:pPr lvl="1"/>
            <a:r>
              <a:rPr lang="en-US" sz="1800" b="1" dirty="0"/>
              <a:t>Muscle paralysis</a:t>
            </a:r>
            <a:r>
              <a:rPr lang="en-US" sz="1800" dirty="0"/>
              <a:t> → </a:t>
            </a:r>
            <a:r>
              <a:rPr lang="en-US" sz="1800" b="1" dirty="0"/>
              <a:t>breathing difficulties</a:t>
            </a:r>
            <a:endParaRPr lang="en-US" sz="1800" dirty="0"/>
          </a:p>
          <a:p>
            <a:pPr lvl="1"/>
            <a:r>
              <a:rPr lang="en-US" sz="1800" b="1" dirty="0"/>
              <a:t>Convulsions</a:t>
            </a:r>
            <a:endParaRPr lang="en-US" sz="1800" dirty="0"/>
          </a:p>
          <a:p>
            <a:r>
              <a:rPr lang="en-US" sz="2000" b="1" dirty="0"/>
              <a:t>High-dose atropine</a:t>
            </a:r>
            <a:r>
              <a:rPr lang="en-US" sz="2000" dirty="0"/>
              <a:t> can reverse many </a:t>
            </a:r>
            <a:r>
              <a:rPr lang="en-US" sz="2000" b="1" dirty="0"/>
              <a:t>peripheral and some central</a:t>
            </a:r>
            <a:r>
              <a:rPr lang="en-US" sz="2000" dirty="0"/>
              <a:t> effects.</a:t>
            </a:r>
          </a:p>
          <a:p>
            <a:r>
              <a:rPr lang="en-US" sz="2000" b="1" dirty="0"/>
              <a:t>3. Therapeutic Use:</a:t>
            </a:r>
            <a:endParaRPr lang="en-US" sz="2000" dirty="0"/>
          </a:p>
          <a:p>
            <a:r>
              <a:rPr lang="en-US" sz="2000" dirty="0"/>
              <a:t>Rarely used today.</a:t>
            </a:r>
          </a:p>
          <a:p>
            <a:r>
              <a:rPr lang="en-US" sz="2000" dirty="0"/>
              <a:t>Used </a:t>
            </a:r>
            <a:r>
              <a:rPr lang="en-US" sz="2000" b="1" dirty="0"/>
              <a:t>topically</a:t>
            </a:r>
            <a:r>
              <a:rPr lang="en-US" sz="2000" dirty="0"/>
              <a:t> in </a:t>
            </a:r>
            <a:r>
              <a:rPr lang="en-US" sz="2000" b="1" dirty="0"/>
              <a:t>open-angle glaucoma</a:t>
            </a:r>
            <a:r>
              <a:rPr lang="en-US" sz="2000" dirty="0"/>
              <a:t> to </a:t>
            </a:r>
            <a:r>
              <a:rPr lang="en-US" sz="2000" b="1" dirty="0"/>
              <a:t>lower intraocular pressure</a:t>
            </a:r>
            <a:r>
              <a:rPr lang="en-US" sz="2000" dirty="0"/>
              <a:t> by enhancing </a:t>
            </a:r>
            <a:r>
              <a:rPr lang="en-US" sz="2000" b="1" dirty="0"/>
              <a:t>aqueous humor outflow</a:t>
            </a:r>
            <a:r>
              <a:rPr lang="en-US" sz="2000" dirty="0"/>
              <a:t>.</a:t>
            </a:r>
          </a:p>
          <a:p>
            <a:r>
              <a:rPr lang="en-US" sz="2000" b="1" dirty="0"/>
              <a:t>Side effects</a:t>
            </a:r>
            <a:r>
              <a:rPr lang="en-US" sz="2000" dirty="0"/>
              <a:t> (notably </a:t>
            </a:r>
            <a:r>
              <a:rPr lang="en-US" sz="2000" b="1" dirty="0"/>
              <a:t>cataracts</a:t>
            </a:r>
            <a:r>
              <a:rPr lang="en-US" sz="2000" dirty="0"/>
              <a:t>) limit its use.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4683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391352876/vector/thank-you-colorful-typography-banner.jpg?s=612x612&amp;w=0&amp;k=20&amp;c=jzm-E-RXHtLDQNxs_8RNe_388gbl7t7dEsYuyC0xtF8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08" y="0"/>
            <a:ext cx="1207479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313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A. </a:t>
            </a:r>
            <a:r>
              <a:rPr lang="fr-FR" dirty="0" err="1"/>
              <a:t>Neurotransmlsslon</a:t>
            </a:r>
            <a:r>
              <a:rPr lang="fr-FR" dirty="0"/>
              <a:t> at </a:t>
            </a:r>
            <a:r>
              <a:rPr lang="fr-FR" dirty="0" err="1"/>
              <a:t>cholinergic</a:t>
            </a:r>
            <a:r>
              <a:rPr lang="fr-FR" dirty="0"/>
              <a:t> </a:t>
            </a:r>
            <a:r>
              <a:rPr lang="fr-FR" dirty="0" err="1"/>
              <a:t>neurons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669" y="1767253"/>
            <a:ext cx="8730762" cy="5025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03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CHOLINERGIC RECEPTORS {CHOLINOCEPTORS)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Two families of </a:t>
            </a:r>
            <a:r>
              <a:rPr lang="en-US" sz="2400" dirty="0" err="1"/>
              <a:t>cholinoceptors</a:t>
            </a:r>
            <a:r>
              <a:rPr lang="en-US" sz="2400" dirty="0"/>
              <a:t>, designated muscarinic and nicotinic receptors, can be distinguished from each other on the basis of their different affinities for agents that mimic the action of Ach</a:t>
            </a:r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4529" y="3918093"/>
            <a:ext cx="2827406" cy="25517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946" y="3884324"/>
            <a:ext cx="2778368" cy="258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87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Muscarinic Receptors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97977"/>
            <a:ext cx="10198751" cy="4643385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1</a:t>
            </a:r>
            <a:r>
              <a:rPr lang="en-US" sz="2000" b="1" dirty="0"/>
              <a:t>. Classification &amp; Ligand Specificity:</a:t>
            </a:r>
            <a:endParaRPr lang="en-US" sz="2000" dirty="0"/>
          </a:p>
          <a:p>
            <a:r>
              <a:rPr lang="en-US" sz="2000" dirty="0"/>
              <a:t>Muscarinic receptors are </a:t>
            </a:r>
            <a:r>
              <a:rPr lang="en-US" sz="2000" b="1" dirty="0"/>
              <a:t>G-protein–coupled receptors</a:t>
            </a:r>
            <a:r>
              <a:rPr lang="en-US" sz="2000" dirty="0"/>
              <a:t> (metabotropic).</a:t>
            </a:r>
          </a:p>
          <a:p>
            <a:r>
              <a:rPr lang="en-US" sz="2000" dirty="0"/>
              <a:t>They respond to </a:t>
            </a:r>
            <a:r>
              <a:rPr lang="en-US" sz="2000" b="1" dirty="0"/>
              <a:t>acetylcholine (</a:t>
            </a:r>
            <a:r>
              <a:rPr lang="en-US" sz="2000" b="1" dirty="0" err="1"/>
              <a:t>ACh</a:t>
            </a:r>
            <a:r>
              <a:rPr lang="en-US" sz="2000" b="1" dirty="0"/>
              <a:t>)</a:t>
            </a:r>
            <a:r>
              <a:rPr lang="en-US" sz="2000" dirty="0"/>
              <a:t> and </a:t>
            </a:r>
            <a:r>
              <a:rPr lang="en-US" sz="2000" b="1" dirty="0" err="1"/>
              <a:t>muscarine</a:t>
            </a:r>
            <a:r>
              <a:rPr lang="en-US" sz="2000" dirty="0"/>
              <a:t> (from poisonous mushrooms).</a:t>
            </a:r>
          </a:p>
          <a:p>
            <a:r>
              <a:rPr lang="en-US" sz="2000" dirty="0"/>
              <a:t>They have </a:t>
            </a:r>
            <a:r>
              <a:rPr lang="en-US" sz="2000" b="1" dirty="0"/>
              <a:t>low affinity for nicotine</a:t>
            </a:r>
            <a:r>
              <a:rPr lang="en-US" sz="2000" dirty="0"/>
              <a:t> (unlike nicotinic receptors).</a:t>
            </a:r>
          </a:p>
          <a:p>
            <a:r>
              <a:rPr lang="en-US" sz="2000" b="1" dirty="0"/>
              <a:t>2. Subtypes:</a:t>
            </a:r>
            <a:endParaRPr lang="en-US" sz="2000" dirty="0"/>
          </a:p>
          <a:p>
            <a:r>
              <a:rPr lang="en-US" sz="2000" dirty="0"/>
              <a:t>There are </a:t>
            </a:r>
            <a:r>
              <a:rPr lang="en-US" sz="2000" b="1" dirty="0"/>
              <a:t>five subtypes</a:t>
            </a:r>
            <a:r>
              <a:rPr lang="en-US" sz="2000" dirty="0"/>
              <a:t> (M1–M5), but only </a:t>
            </a:r>
            <a:r>
              <a:rPr lang="en-US" sz="2000" b="1" dirty="0"/>
              <a:t>M1, M2, and M3</a:t>
            </a:r>
            <a:r>
              <a:rPr lang="en-US" sz="2000" dirty="0"/>
              <a:t> are well-characterized.</a:t>
            </a:r>
          </a:p>
          <a:p>
            <a:r>
              <a:rPr lang="en-US" sz="2000" b="1" dirty="0"/>
              <a:t>3. Locations:</a:t>
            </a:r>
            <a:endParaRPr lang="en-US" sz="2000" dirty="0"/>
          </a:p>
          <a:p>
            <a:r>
              <a:rPr lang="en-US" sz="2000" dirty="0"/>
              <a:t>Found in </a:t>
            </a:r>
            <a:r>
              <a:rPr lang="en-US" sz="2000" b="1" dirty="0"/>
              <a:t>autonomic effector organs</a:t>
            </a:r>
            <a:r>
              <a:rPr lang="en-US" sz="2000" dirty="0"/>
              <a:t>: heart, smooth muscle, brain, and glands.</a:t>
            </a:r>
          </a:p>
          <a:p>
            <a:pPr lvl="1"/>
            <a:r>
              <a:rPr lang="en-US" sz="2000" b="1" dirty="0"/>
              <a:t>M1</a:t>
            </a:r>
            <a:r>
              <a:rPr lang="en-US" sz="2000" dirty="0"/>
              <a:t>: gastric parietal cells and neurons</a:t>
            </a:r>
          </a:p>
          <a:p>
            <a:pPr lvl="1"/>
            <a:r>
              <a:rPr lang="en-US" sz="2000" b="1" dirty="0"/>
              <a:t>M2</a:t>
            </a:r>
            <a:r>
              <a:rPr lang="en-US" sz="2000" dirty="0"/>
              <a:t>: heart and smooth muscle</a:t>
            </a:r>
          </a:p>
          <a:p>
            <a:pPr lvl="1"/>
            <a:r>
              <a:rPr lang="en-US" sz="2000" b="1" dirty="0"/>
              <a:t>M3</a:t>
            </a:r>
            <a:r>
              <a:rPr lang="en-US" sz="2000" dirty="0"/>
              <a:t>: bladder, glands, smooth muscle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6454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Nicotinic receptor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9803097" cy="4388827"/>
          </a:xfrm>
        </p:spPr>
        <p:txBody>
          <a:bodyPr>
            <a:noAutofit/>
          </a:bodyPr>
          <a:lstStyle/>
          <a:p>
            <a:r>
              <a:rPr lang="en-US" sz="2400" b="1" dirty="0"/>
              <a:t>1. Classification &amp; Ligand Specificity:</a:t>
            </a:r>
            <a:endParaRPr lang="en-US" sz="2400" dirty="0"/>
          </a:p>
          <a:p>
            <a:r>
              <a:rPr lang="en-US" sz="2400" b="1" dirty="0"/>
              <a:t>Ionotropic receptors</a:t>
            </a:r>
            <a:r>
              <a:rPr lang="en-US" sz="2400" dirty="0"/>
              <a:t> (ligand-gated ion channels).</a:t>
            </a:r>
          </a:p>
          <a:p>
            <a:r>
              <a:rPr lang="en-US" sz="2400" dirty="0"/>
              <a:t>Bind </a:t>
            </a:r>
            <a:r>
              <a:rPr lang="en-US" sz="2400" b="1" dirty="0"/>
              <a:t>acetylcholine (</a:t>
            </a:r>
            <a:r>
              <a:rPr lang="en-US" sz="2400" b="1" dirty="0" err="1"/>
              <a:t>ACh</a:t>
            </a:r>
            <a:r>
              <a:rPr lang="en-US" sz="2400" b="1" dirty="0"/>
              <a:t>)</a:t>
            </a:r>
            <a:r>
              <a:rPr lang="en-US" sz="2400" dirty="0"/>
              <a:t> and </a:t>
            </a:r>
            <a:r>
              <a:rPr lang="en-US" sz="2400" b="1" dirty="0"/>
              <a:t>nicotine</a:t>
            </a:r>
            <a:r>
              <a:rPr lang="en-US" sz="2400" dirty="0"/>
              <a:t>, but have </a:t>
            </a:r>
            <a:r>
              <a:rPr lang="en-US" sz="2400" b="1" dirty="0"/>
              <a:t>low affinity for </a:t>
            </a:r>
            <a:r>
              <a:rPr lang="en-US" sz="2400" b="1" dirty="0" err="1"/>
              <a:t>muscarine</a:t>
            </a:r>
            <a:r>
              <a:rPr lang="en-US" sz="2400" dirty="0"/>
              <a:t>.</a:t>
            </a:r>
          </a:p>
          <a:p>
            <a:r>
              <a:rPr lang="en-US" sz="2400" b="1" dirty="0"/>
              <a:t>2. Structure &amp; Function:</a:t>
            </a:r>
            <a:endParaRPr lang="en-US" sz="2400" dirty="0"/>
          </a:p>
          <a:p>
            <a:r>
              <a:rPr lang="en-US" sz="2400" dirty="0" smtClean="0"/>
              <a:t>Activation </a:t>
            </a:r>
            <a:r>
              <a:rPr lang="en-US" sz="2400" dirty="0"/>
              <a:t>causes </a:t>
            </a:r>
            <a:r>
              <a:rPr lang="en-US" sz="2400" b="1" dirty="0"/>
              <a:t>Na⁺ influx → depolarization</a:t>
            </a:r>
            <a:r>
              <a:rPr lang="en-US" sz="2400" dirty="0"/>
              <a:t> of the effector cell.</a:t>
            </a:r>
          </a:p>
          <a:p>
            <a:r>
              <a:rPr lang="en-US" sz="2400" b="1" dirty="0"/>
              <a:t>3. Nicotine Action:</a:t>
            </a:r>
            <a:endParaRPr lang="en-US" sz="2400" dirty="0"/>
          </a:p>
          <a:p>
            <a:r>
              <a:rPr lang="en-US" sz="2400" b="1" dirty="0"/>
              <a:t>Low doses</a:t>
            </a:r>
            <a:r>
              <a:rPr lang="en-US" sz="2400" dirty="0"/>
              <a:t>: stimulate the receptor</a:t>
            </a:r>
          </a:p>
          <a:p>
            <a:r>
              <a:rPr lang="en-US" sz="2400" b="1" dirty="0"/>
              <a:t>High doses</a:t>
            </a:r>
            <a:r>
              <a:rPr lang="en-US" sz="2400" dirty="0"/>
              <a:t>: block the receptor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202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0574" y="1188214"/>
            <a:ext cx="960120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4. Locations &amp; Types:</a:t>
            </a:r>
            <a:r>
              <a:rPr lang="en-US" sz="2400" dirty="0"/>
              <a:t>   Found in:</a:t>
            </a:r>
          </a:p>
          <a:p>
            <a:pPr marL="914400" lvl="1" indent="-457200">
              <a:buAutoNum type="arabicPeriod"/>
            </a:pPr>
            <a:r>
              <a:rPr lang="en-US" sz="2400" b="1" dirty="0" smtClean="0"/>
              <a:t>Central </a:t>
            </a:r>
            <a:r>
              <a:rPr lang="en-US" sz="2400" b="1" dirty="0"/>
              <a:t>nervous system (CNS)</a:t>
            </a:r>
            <a:r>
              <a:rPr lang="en-US" sz="2400" dirty="0"/>
              <a:t> </a:t>
            </a:r>
            <a:endParaRPr lang="en-US" sz="2400" dirty="0" smtClean="0"/>
          </a:p>
          <a:p>
            <a:pPr marL="914400" lvl="1" indent="-457200">
              <a:buAutoNum type="arabicPeriod"/>
            </a:pPr>
            <a:r>
              <a:rPr lang="en-US" sz="2400" b="1" dirty="0" smtClean="0"/>
              <a:t>Adrenal medulla</a:t>
            </a:r>
          </a:p>
          <a:p>
            <a:pPr marL="914400" lvl="1" indent="-457200">
              <a:buAutoNum type="arabicPeriod"/>
            </a:pPr>
            <a:r>
              <a:rPr lang="en-US" sz="2400" b="1" dirty="0" smtClean="0"/>
              <a:t>Autonomic ganglia</a:t>
            </a:r>
          </a:p>
          <a:p>
            <a:pPr marL="914400" lvl="1" indent="-457200">
              <a:buAutoNum type="arabicPeriod"/>
            </a:pPr>
            <a:r>
              <a:rPr lang="en-US" sz="2400" b="1" dirty="0" smtClean="0"/>
              <a:t>Neuromuscular </a:t>
            </a:r>
            <a:r>
              <a:rPr lang="en-US" sz="2400" b="1" dirty="0"/>
              <a:t>junction (NMJ)</a:t>
            </a:r>
            <a:endParaRPr lang="en-US" sz="2400" dirty="0"/>
          </a:p>
          <a:p>
            <a:r>
              <a:rPr lang="en-US" sz="2400" dirty="0"/>
              <a:t>Subtypes:</a:t>
            </a:r>
          </a:p>
          <a:p>
            <a:pPr lvl="1"/>
            <a:r>
              <a:rPr lang="en-US" sz="2400" b="1" dirty="0"/>
              <a:t>NM</a:t>
            </a:r>
            <a:r>
              <a:rPr lang="en-US" sz="2400" dirty="0"/>
              <a:t>: at neuromuscular junction</a:t>
            </a:r>
          </a:p>
          <a:p>
            <a:pPr lvl="1"/>
            <a:r>
              <a:rPr lang="en-US" sz="2400" b="1" dirty="0"/>
              <a:t>NN</a:t>
            </a:r>
            <a:r>
              <a:rPr lang="en-US" sz="2400" dirty="0"/>
              <a:t>: in autonomic ganglia and other areas</a:t>
            </a:r>
          </a:p>
          <a:p>
            <a:r>
              <a:rPr lang="en-US" sz="2400" b="1" dirty="0"/>
              <a:t>5. Selective Blockers</a:t>
            </a:r>
            <a:r>
              <a:rPr lang="en-US" sz="2400" b="1" dirty="0" smtClean="0"/>
              <a:t>:</a:t>
            </a:r>
          </a:p>
          <a:p>
            <a:endParaRPr lang="en-US" sz="2400" dirty="0"/>
          </a:p>
          <a:p>
            <a:r>
              <a:rPr lang="en-US" sz="2400" b="1" dirty="0" err="1"/>
              <a:t>Mecamylamine</a:t>
            </a:r>
            <a:r>
              <a:rPr lang="en-US" sz="2400" dirty="0"/>
              <a:t>: blocks </a:t>
            </a:r>
            <a:r>
              <a:rPr lang="en-US" sz="2400" b="1" dirty="0"/>
              <a:t>ganglionic (NN)</a:t>
            </a:r>
            <a:r>
              <a:rPr lang="en-US" sz="2400" dirty="0"/>
              <a:t> receptors</a:t>
            </a:r>
          </a:p>
          <a:p>
            <a:r>
              <a:rPr lang="en-US" sz="2400" b="1" dirty="0" err="1"/>
              <a:t>Atracurium</a:t>
            </a:r>
            <a:r>
              <a:rPr lang="en-US" sz="2400" dirty="0"/>
              <a:t>: blocks </a:t>
            </a:r>
            <a:r>
              <a:rPr lang="en-US" sz="2400" b="1" dirty="0"/>
              <a:t>NMJ (NM)</a:t>
            </a:r>
            <a:r>
              <a:rPr lang="en-US" sz="2400" dirty="0"/>
              <a:t> receptors</a:t>
            </a:r>
          </a:p>
        </p:txBody>
      </p:sp>
    </p:spTree>
    <p:extLst>
      <p:ext uri="{BB962C8B-B14F-4D97-AF65-F5344CB8AC3E}">
        <p14:creationId xmlns:p14="http://schemas.microsoft.com/office/powerpoint/2010/main" val="1299319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DIRECT-ACTING CHOLINERGIC AGONISTS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425" y="1447801"/>
            <a:ext cx="10125075" cy="5181600"/>
          </a:xfrm>
        </p:spPr>
        <p:txBody>
          <a:bodyPr>
            <a:noAutofit/>
          </a:bodyPr>
          <a:lstStyle/>
          <a:p>
            <a:pPr marL="457200" indent="-457200">
              <a:buAutoNum type="alphaUcPeriod"/>
            </a:pPr>
            <a:r>
              <a:rPr lang="en-US" sz="2400" dirty="0"/>
              <a:t>Acetylcholine :it lacks therapeutic importance because of its multiplicity of actions (leading to diffuse effects) and its rapid inactivation by the </a:t>
            </a:r>
            <a:r>
              <a:rPr lang="en-US" sz="2400" dirty="0" err="1"/>
              <a:t>cholinesterases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ACTION 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2400" dirty="0"/>
              <a:t>. Decrease in heart rate and cardiac output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2. </a:t>
            </a:r>
            <a:r>
              <a:rPr lang="en-US" sz="2400" dirty="0"/>
              <a:t>In the gastrointestinal (GI) tract, acetylcholine increases salivary secretion, increases gastric acid secretion, and stimulates intestinal secretions and motility</a:t>
            </a:r>
          </a:p>
          <a:p>
            <a:pPr>
              <a:buAutoNum type="arabicPeriod" startAt="3"/>
            </a:pPr>
            <a:r>
              <a:rPr lang="en-US" sz="2400" dirty="0"/>
              <a:t>It also enhances bronchiolar secretions and causes bronchoconstriction</a:t>
            </a:r>
          </a:p>
          <a:p>
            <a:pPr>
              <a:buAutoNum type="arabicPeriod" startAt="3"/>
            </a:pPr>
            <a:r>
              <a:rPr lang="en-US" sz="2400" dirty="0"/>
              <a:t>marked constriction of the pupil</a:t>
            </a:r>
          </a:p>
          <a:p>
            <a:pPr>
              <a:buAutoNum type="arabicPeriod" startAt="3"/>
            </a:pPr>
            <a:r>
              <a:rPr lang="en-US" sz="2400" dirty="0" err="1"/>
              <a:t>ACh</a:t>
            </a:r>
            <a:r>
              <a:rPr lang="en-US" sz="2400" dirty="0"/>
              <a:t> increases the tone of the detrusor muscle, causing urination.</a:t>
            </a:r>
          </a:p>
        </p:txBody>
      </p:sp>
      <p:pic>
        <p:nvPicPr>
          <p:cNvPr id="4" name="عنصر نائب للمحتوى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8488" y="981075"/>
            <a:ext cx="2626185" cy="229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44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</a:t>
            </a:r>
            <a:r>
              <a:rPr lang="en-US" dirty="0" err="1"/>
              <a:t>Bethanechol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6401"/>
            <a:ext cx="8596668" cy="4364962"/>
          </a:xfrm>
        </p:spPr>
        <p:txBody>
          <a:bodyPr>
            <a:noAutofit/>
          </a:bodyPr>
          <a:lstStyle/>
          <a:p>
            <a:r>
              <a:rPr lang="en-US" sz="2400" b="1" dirty="0"/>
              <a:t>1. Structure &amp; Properties:</a:t>
            </a:r>
            <a:endParaRPr lang="en-US" sz="2400" dirty="0"/>
          </a:p>
          <a:p>
            <a:r>
              <a:rPr lang="en-US" sz="2400" b="1" dirty="0"/>
              <a:t>Carbamoyl ester</a:t>
            </a:r>
            <a:r>
              <a:rPr lang="en-US" sz="2400" dirty="0"/>
              <a:t> structurally related to </a:t>
            </a:r>
            <a:r>
              <a:rPr lang="en-US" sz="2400" dirty="0" err="1"/>
              <a:t>ACh</a:t>
            </a:r>
            <a:r>
              <a:rPr lang="en-US" sz="2400" dirty="0"/>
              <a:t>.</a:t>
            </a:r>
          </a:p>
          <a:p>
            <a:r>
              <a:rPr lang="en-US" sz="2400" b="1" dirty="0" smtClean="0"/>
              <a:t>No </a:t>
            </a:r>
            <a:r>
              <a:rPr lang="en-US" sz="2400" b="1" dirty="0"/>
              <a:t>nicotinic activity</a:t>
            </a:r>
            <a:r>
              <a:rPr lang="en-US" sz="2400" dirty="0"/>
              <a:t> (due to a methyl group).</a:t>
            </a:r>
          </a:p>
          <a:p>
            <a:r>
              <a:rPr lang="en-US" sz="2400" b="1" dirty="0"/>
              <a:t>Strong muscarinic </a:t>
            </a:r>
            <a:r>
              <a:rPr lang="en-US" sz="2400" b="1" dirty="0" smtClean="0"/>
              <a:t>activity</a:t>
            </a:r>
            <a:r>
              <a:rPr lang="en-US" sz="2400" dirty="0" smtClean="0"/>
              <a:t>. Duration </a:t>
            </a:r>
            <a:r>
              <a:rPr lang="en-US" sz="2400" dirty="0"/>
              <a:t>of action: ~</a:t>
            </a:r>
            <a:r>
              <a:rPr lang="en-US" sz="2400" b="1" dirty="0"/>
              <a:t>1 hour</a:t>
            </a:r>
            <a:r>
              <a:rPr lang="en-US" sz="2400" dirty="0"/>
              <a:t>.</a:t>
            </a:r>
          </a:p>
          <a:p>
            <a:r>
              <a:rPr lang="en-US" sz="2400" b="1" dirty="0"/>
              <a:t>2. Actions:</a:t>
            </a:r>
            <a:endParaRPr lang="en-US" sz="2400" dirty="0"/>
          </a:p>
          <a:p>
            <a:r>
              <a:rPr lang="en-US" sz="2400" b="1" dirty="0"/>
              <a:t>Stimulates muscarinic receptors</a:t>
            </a:r>
            <a:r>
              <a:rPr lang="en-US" sz="2400" dirty="0"/>
              <a:t> </a:t>
            </a:r>
            <a:r>
              <a:rPr lang="en-US" sz="2400" dirty="0" smtClean="0"/>
              <a:t>→ ↑ intestinal motility &amp; tone.</a:t>
            </a:r>
          </a:p>
          <a:p>
            <a:r>
              <a:rPr lang="en-US" sz="2400" b="1" dirty="0" smtClean="0"/>
              <a:t>Contracts detrusor muscle</a:t>
            </a:r>
            <a:r>
              <a:rPr lang="en-US" sz="2400" dirty="0" smtClean="0"/>
              <a:t> and </a:t>
            </a:r>
            <a:r>
              <a:rPr lang="en-US" sz="2400" b="1" dirty="0" smtClean="0"/>
              <a:t>relaxes sphincter</a:t>
            </a:r>
            <a:r>
              <a:rPr lang="en-US" sz="2400" dirty="0" smtClean="0"/>
              <a:t> → promotes </a:t>
            </a:r>
            <a:r>
              <a:rPr lang="en-US" sz="2400" b="1" dirty="0" smtClean="0"/>
              <a:t>urination</a:t>
            </a:r>
            <a:r>
              <a:rPr lang="en-US" sz="2400" dirty="0" smtClean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11855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194</TotalTime>
  <Words>1222</Words>
  <Application>Microsoft Office PowerPoint</Application>
  <PresentationFormat>Widescreen</PresentationFormat>
  <Paragraphs>143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Facet</vt:lpstr>
      <vt:lpstr>Cholinergic Agonists </vt:lpstr>
      <vt:lpstr>THE CHOLINERGIC NEURON </vt:lpstr>
      <vt:lpstr>A. Neurotransmlsslon at cholinergic neurons</vt:lpstr>
      <vt:lpstr>CHOLINERGIC RECEPTORS {CHOLINOCEPTORS) </vt:lpstr>
      <vt:lpstr>Muscarinic Receptors </vt:lpstr>
      <vt:lpstr>Nicotinic receptor</vt:lpstr>
      <vt:lpstr>PowerPoint Presentation</vt:lpstr>
      <vt:lpstr>DIRECT-ACTING CHOLINERGIC AGONISTS </vt:lpstr>
      <vt:lpstr>B. Bethanechol </vt:lpstr>
      <vt:lpstr>PowerPoint Presentation</vt:lpstr>
      <vt:lpstr>C. Carbachol (Carbamylcholine)</vt:lpstr>
      <vt:lpstr>D. Pilocarpine</vt:lpstr>
      <vt:lpstr>V. INDIRECT-ACTING CHOLINERGIC AGONISTS: ANTICHOLINESTERASE AGENTS (REVERSIBLE) </vt:lpstr>
      <vt:lpstr>A. Edrophonium</vt:lpstr>
      <vt:lpstr>B. Physostigmine</vt:lpstr>
      <vt:lpstr>C. Neostigmine</vt:lpstr>
      <vt:lpstr>D. Pyridostigmine</vt:lpstr>
      <vt:lpstr>Tacrine, donepezil, rivastigmine, and galantamine</vt:lpstr>
      <vt:lpstr>INDIRECT-ACTING CHOLINERGIC AGONISTS: ANTICHOLINESTERASE AGENTS (IRREVERSIBLE) </vt:lpstr>
      <vt:lpstr>A. Echothiophate 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Cholinergic Agonists</dc:title>
  <dc:creator>Maher</dc:creator>
  <cp:lastModifiedBy>Maher</cp:lastModifiedBy>
  <cp:revision>15</cp:revision>
  <dcterms:created xsi:type="dcterms:W3CDTF">2025-08-08T11:59:07Z</dcterms:created>
  <dcterms:modified xsi:type="dcterms:W3CDTF">2025-08-13T12:29:31Z</dcterms:modified>
</cp:coreProperties>
</file>