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Cholinergic Antagonists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PRESENTED BY DR . HASAN FALAH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1803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55098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A. </a:t>
            </a:r>
            <a:r>
              <a:rPr lang="en-US" b="1" dirty="0" err="1"/>
              <a:t>Nondepolarizing</a:t>
            </a:r>
            <a:r>
              <a:rPr lang="en-US" b="1" dirty="0"/>
              <a:t> (Competitive) Blockers</a:t>
            </a:r>
            <a:br>
              <a:rPr lang="en-US" b="1" dirty="0"/>
            </a:br>
            <a:r>
              <a:rPr lang="en-US" dirty="0" smtClean="0"/>
              <a:t> </a:t>
            </a:r>
            <a:r>
              <a:rPr lang="en-US" dirty="0" err="1"/>
              <a:t>Cisatracurium</a:t>
            </a:r>
            <a:r>
              <a:rPr lang="en-US" dirty="0"/>
              <a:t>, </a:t>
            </a:r>
            <a:r>
              <a:rPr lang="en-US" dirty="0" err="1"/>
              <a:t>mivacurium</a:t>
            </a:r>
            <a:r>
              <a:rPr lang="en-US" dirty="0"/>
              <a:t>, </a:t>
            </a:r>
            <a:r>
              <a:rPr lang="en-US" dirty="0" err="1"/>
              <a:t>pancuronium</a:t>
            </a:r>
            <a:r>
              <a:rPr lang="en-US" dirty="0"/>
              <a:t>, </a:t>
            </a:r>
            <a:r>
              <a:rPr lang="en-US" dirty="0" err="1"/>
              <a:t>rocuronium</a:t>
            </a:r>
            <a:r>
              <a:rPr lang="en-US" dirty="0"/>
              <a:t>, </a:t>
            </a:r>
            <a:r>
              <a:rPr lang="en-US" dirty="0" err="1"/>
              <a:t>vecuronium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10655952" cy="4697411"/>
          </a:xfrm>
        </p:spPr>
        <p:txBody>
          <a:bodyPr>
            <a:normAutofit/>
          </a:bodyPr>
          <a:lstStyle/>
          <a:p>
            <a:r>
              <a:rPr lang="en-US" b="1" dirty="0"/>
              <a:t>MOA:</a:t>
            </a:r>
            <a:endParaRPr lang="en-US" dirty="0"/>
          </a:p>
          <a:p>
            <a:pPr lvl="1"/>
            <a:r>
              <a:rPr lang="en-US" sz="1800" b="1" dirty="0"/>
              <a:t>Low doses:</a:t>
            </a:r>
            <a:r>
              <a:rPr lang="en-US" sz="1800" dirty="0"/>
              <a:t> Compete with </a:t>
            </a:r>
            <a:r>
              <a:rPr lang="en-US" sz="1800" dirty="0" err="1"/>
              <a:t>ACh</a:t>
            </a:r>
            <a:r>
              <a:rPr lang="en-US" sz="1800" dirty="0"/>
              <a:t> at nicotinic receptors → prevent depolarization; reversed by cholinesterase inhibitors (e.g., neostigmine).</a:t>
            </a:r>
          </a:p>
          <a:p>
            <a:pPr lvl="1"/>
            <a:r>
              <a:rPr lang="en-US" sz="1800" b="1" dirty="0"/>
              <a:t>High doses:</a:t>
            </a:r>
            <a:r>
              <a:rPr lang="en-US" sz="1800" dirty="0"/>
              <a:t> Block ion channels at motor end plate → stronger blockade, less reversible.</a:t>
            </a:r>
          </a:p>
          <a:p>
            <a:r>
              <a:rPr lang="en-US" b="1" dirty="0"/>
              <a:t>Paralysis order:</a:t>
            </a:r>
            <a:r>
              <a:rPr lang="en-US" dirty="0"/>
              <a:t> Face/eye → limbs → trunk → </a:t>
            </a:r>
            <a:r>
              <a:rPr lang="en-US" dirty="0" err="1"/>
              <a:t>intercostals</a:t>
            </a:r>
            <a:r>
              <a:rPr lang="en-US" dirty="0"/>
              <a:t> → diaphragm (recovery in reverse order).</a:t>
            </a:r>
          </a:p>
          <a:p>
            <a:r>
              <a:rPr lang="en-US" b="1" dirty="0"/>
              <a:t>Pharmacokinetics:</a:t>
            </a:r>
            <a:r>
              <a:rPr lang="en-US" dirty="0"/>
              <a:t> IV only; poor membrane penetration; eliminated by urine, </a:t>
            </a:r>
            <a:r>
              <a:rPr lang="en-US" dirty="0" smtClean="0"/>
              <a:t>bile</a:t>
            </a:r>
          </a:p>
          <a:p>
            <a:r>
              <a:rPr lang="en-US" b="1" dirty="0" smtClean="0"/>
              <a:t>Adverse </a:t>
            </a:r>
            <a:r>
              <a:rPr lang="en-US" b="1" dirty="0"/>
              <a:t>effects:</a:t>
            </a:r>
            <a:r>
              <a:rPr lang="en-US" dirty="0"/>
              <a:t> Minimal; drug-specific.</a:t>
            </a:r>
          </a:p>
          <a:p>
            <a:r>
              <a:rPr lang="en-US" b="1" dirty="0"/>
              <a:t>Interactions:</a:t>
            </a:r>
            <a:endParaRPr lang="en-US" dirty="0"/>
          </a:p>
          <a:p>
            <a:pPr lvl="1"/>
            <a:r>
              <a:rPr lang="en-US" sz="1800" b="1" dirty="0"/>
              <a:t>↑ Blockade:</a:t>
            </a:r>
            <a:r>
              <a:rPr lang="en-US" sz="1800" dirty="0"/>
              <a:t> Halogenated anesthetics, aminoglycosides, calcium channel blockers.</a:t>
            </a:r>
          </a:p>
          <a:p>
            <a:pPr lvl="1"/>
            <a:r>
              <a:rPr lang="en-US" sz="1800" b="1" dirty="0"/>
              <a:t>Reversal:</a:t>
            </a:r>
            <a:r>
              <a:rPr lang="en-US" sz="1800" dirty="0"/>
              <a:t> Cholinesterase inhibitors (may cause depolarizing block if excessive).</a:t>
            </a:r>
          </a:p>
          <a:p>
            <a:pPr lvl="1"/>
            <a:r>
              <a:rPr lang="en-US" sz="1800" b="1" dirty="0" err="1"/>
              <a:t>Sugammadex</a:t>
            </a:r>
            <a:r>
              <a:rPr lang="en-US" sz="1800" b="1" dirty="0"/>
              <a:t>:</a:t>
            </a:r>
            <a:r>
              <a:rPr lang="en-US" sz="1800" dirty="0"/>
              <a:t> Rapidly reverses </a:t>
            </a:r>
            <a:r>
              <a:rPr lang="en-US" sz="1800" dirty="0" err="1"/>
              <a:t>rocuronium</a:t>
            </a:r>
            <a:r>
              <a:rPr lang="en-US" sz="1800" dirty="0"/>
              <a:t> &amp; </a:t>
            </a:r>
            <a:r>
              <a:rPr lang="en-US" sz="1800" dirty="0" err="1"/>
              <a:t>vecuronium</a:t>
            </a:r>
            <a:r>
              <a:rPr lang="en-US" sz="18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556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Depolarizing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08993"/>
            <a:ext cx="8596668" cy="5249008"/>
          </a:xfrm>
        </p:spPr>
        <p:txBody>
          <a:bodyPr>
            <a:noAutofit/>
          </a:bodyPr>
          <a:lstStyle/>
          <a:p>
            <a:r>
              <a:rPr lang="en-US" sz="2000" b="1" dirty="0"/>
              <a:t>MOA:</a:t>
            </a:r>
            <a:r>
              <a:rPr lang="en-US" sz="2000" dirty="0"/>
              <a:t> Binds nicotinic receptor → sustained depolarization →</a:t>
            </a:r>
          </a:p>
          <a:p>
            <a:pPr lvl="1"/>
            <a:r>
              <a:rPr lang="en-US" sz="2000" b="1" dirty="0"/>
              <a:t>Phase I:</a:t>
            </a:r>
            <a:r>
              <a:rPr lang="en-US" sz="2000" dirty="0"/>
              <a:t> </a:t>
            </a:r>
            <a:r>
              <a:rPr lang="en-US" sz="2000" dirty="0" err="1"/>
              <a:t>Fasciculations</a:t>
            </a:r>
            <a:r>
              <a:rPr lang="en-US" sz="2000" dirty="0"/>
              <a:t> (brief twitches).</a:t>
            </a:r>
          </a:p>
          <a:p>
            <a:pPr lvl="1"/>
            <a:r>
              <a:rPr lang="en-US" sz="2000" b="1" dirty="0"/>
              <a:t>Phase II:</a:t>
            </a:r>
            <a:r>
              <a:rPr lang="en-US" sz="2000" dirty="0"/>
              <a:t> Desensitization → flaccid paralysis.</a:t>
            </a:r>
          </a:p>
          <a:p>
            <a:r>
              <a:rPr lang="en-US" sz="2000" b="1" dirty="0"/>
              <a:t>Rapid onset &amp; short duration</a:t>
            </a:r>
            <a:r>
              <a:rPr lang="en-US" sz="2000" dirty="0"/>
              <a:t> (due to plasma cholinesterase metabolism; prolonged in enzyme deficiency).</a:t>
            </a:r>
          </a:p>
          <a:p>
            <a:r>
              <a:rPr lang="en-US" sz="2000" b="1" dirty="0"/>
              <a:t>Uses:</a:t>
            </a:r>
            <a:r>
              <a:rPr lang="en-US" sz="2000" dirty="0"/>
              <a:t> Rapid intubation, electroconvulsive therapy.</a:t>
            </a:r>
          </a:p>
          <a:p>
            <a:r>
              <a:rPr lang="en-US" sz="2000" b="1" dirty="0"/>
              <a:t>Adverse Effects:</a:t>
            </a:r>
            <a:endParaRPr lang="en-US" sz="2000" dirty="0"/>
          </a:p>
          <a:p>
            <a:pPr lvl="1"/>
            <a:r>
              <a:rPr lang="en-US" sz="2000" b="1" dirty="0"/>
              <a:t>Malignant hyperthermia</a:t>
            </a:r>
            <a:r>
              <a:rPr lang="en-US" sz="2000" dirty="0"/>
              <a:t> (life-threatening in susceptible patients).</a:t>
            </a:r>
          </a:p>
          <a:p>
            <a:pPr lvl="1"/>
            <a:r>
              <a:rPr lang="en-US" sz="2000" b="1" dirty="0"/>
              <a:t>Prolonged apnea</a:t>
            </a:r>
            <a:r>
              <a:rPr lang="en-US" sz="2000" dirty="0"/>
              <a:t> in plasma cholinesterase deficiency or electrolyte imbalance.</a:t>
            </a:r>
          </a:p>
          <a:p>
            <a:pPr lvl="1"/>
            <a:r>
              <a:rPr lang="en-US" sz="2000" b="1" dirty="0"/>
              <a:t>Hyperkalemia</a:t>
            </a:r>
            <a:r>
              <a:rPr lang="en-US" sz="2000" dirty="0"/>
              <a:t> (dangerous in burns, trauma, renal failure).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0086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edia.istockphoto.com/id/1391352876/vector/thank-you-colorful-typography-banner.jpg?s=612x612&amp;w=0&amp;k=20&amp;c=jzm-E-RXHtLDQNxs_8RNe_388gbl7t7dEsYuyC0xtF8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6325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Antimuscarinic</a:t>
            </a:r>
            <a:r>
              <a:rPr lang="en-US" dirty="0"/>
              <a:t>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0618" y="1571505"/>
            <a:ext cx="4546484" cy="3880773"/>
          </a:xfrm>
        </p:spPr>
        <p:txBody>
          <a:bodyPr>
            <a:normAutofit/>
          </a:bodyPr>
          <a:lstStyle/>
          <a:p>
            <a:r>
              <a:rPr lang="en-US" sz="2000" dirty="0" err="1"/>
              <a:t>Antimuscarinic</a:t>
            </a:r>
            <a:r>
              <a:rPr lang="en-US" sz="2000" dirty="0"/>
              <a:t> agents (anticholinergic drugs), such as </a:t>
            </a:r>
            <a:r>
              <a:rPr lang="en-US" sz="2000" b="1" dirty="0"/>
              <a:t>atropine</a:t>
            </a:r>
            <a:r>
              <a:rPr lang="en-US" sz="2000" dirty="0"/>
              <a:t> and </a:t>
            </a:r>
            <a:r>
              <a:rPr lang="en-US" sz="2000" b="1" dirty="0"/>
              <a:t>scopolamine</a:t>
            </a:r>
            <a:r>
              <a:rPr lang="en-US" sz="2000" dirty="0"/>
              <a:t>, block </a:t>
            </a:r>
            <a:r>
              <a:rPr lang="en-US" sz="2000" b="1" dirty="0"/>
              <a:t>muscarinic receptors</a:t>
            </a:r>
            <a:r>
              <a:rPr lang="en-US" sz="2000" dirty="0"/>
              <a:t>, inhibiting muscarinic functions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They </a:t>
            </a:r>
            <a:r>
              <a:rPr lang="en-US" sz="2000" dirty="0"/>
              <a:t>also block certain </a:t>
            </a:r>
            <a:r>
              <a:rPr lang="en-US" sz="2000" b="1" dirty="0"/>
              <a:t>cholinergic sympathetic neurons</a:t>
            </a:r>
            <a:r>
              <a:rPr lang="en-US" sz="2000" dirty="0"/>
              <a:t> (e.g., those supplying </a:t>
            </a:r>
            <a:r>
              <a:rPr lang="en-US" sz="2000" b="1" dirty="0"/>
              <a:t>salivary and sweat glands</a:t>
            </a:r>
            <a:r>
              <a:rPr lang="en-US" sz="2000" dirty="0"/>
              <a:t>) but </a:t>
            </a:r>
            <a:r>
              <a:rPr lang="en-US" sz="2000" b="1" dirty="0"/>
              <a:t>do not affect nicotinic receptors</a:t>
            </a:r>
            <a:r>
              <a:rPr lang="en-US" sz="2000" dirty="0"/>
              <a:t>, so they have little or no effect on </a:t>
            </a:r>
            <a:r>
              <a:rPr lang="en-US" sz="2000" b="1" dirty="0"/>
              <a:t>skeletal NMJs</a:t>
            </a:r>
            <a:r>
              <a:rPr lang="en-US" sz="2000" dirty="0"/>
              <a:t> or </a:t>
            </a:r>
            <a:r>
              <a:rPr lang="en-US" sz="2000" b="1" dirty="0"/>
              <a:t>autonomic ganglia</a:t>
            </a:r>
            <a:r>
              <a:rPr lang="en-US" sz="2000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6040" y="1270000"/>
            <a:ext cx="6439458" cy="4663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245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657" y="126023"/>
            <a:ext cx="8596668" cy="1320800"/>
          </a:xfrm>
        </p:spPr>
        <p:txBody>
          <a:bodyPr/>
          <a:lstStyle/>
          <a:p>
            <a:r>
              <a:rPr lang="en-US" dirty="0" err="1" smtClean="0"/>
              <a:t>atropin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879231"/>
            <a:ext cx="9495367" cy="587326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1. </a:t>
            </a:r>
            <a:r>
              <a:rPr lang="en-US" b="1" dirty="0"/>
              <a:t>Therapeutic Uses</a:t>
            </a:r>
            <a:endParaRPr lang="en-US" dirty="0"/>
          </a:p>
          <a:p>
            <a:r>
              <a:rPr lang="en-US" b="1" dirty="0"/>
              <a:t>Ophthalmic:</a:t>
            </a:r>
            <a:r>
              <a:rPr lang="en-US" dirty="0"/>
              <a:t> </a:t>
            </a:r>
            <a:r>
              <a:rPr lang="en-US" dirty="0" err="1"/>
              <a:t>Mydriasis</a:t>
            </a:r>
            <a:r>
              <a:rPr lang="en-US" dirty="0"/>
              <a:t> + </a:t>
            </a:r>
            <a:r>
              <a:rPr lang="en-US" dirty="0" err="1"/>
              <a:t>cycloplegia</a:t>
            </a:r>
            <a:r>
              <a:rPr lang="en-US" dirty="0"/>
              <a:t> for refraction measurement (rare now; replaced by shorter-acting agents).</a:t>
            </a:r>
          </a:p>
          <a:p>
            <a:r>
              <a:rPr lang="en-US" b="1" dirty="0"/>
              <a:t>Antispasmodic:</a:t>
            </a:r>
            <a:r>
              <a:rPr lang="en-US" dirty="0"/>
              <a:t> Relaxes GI tract.</a:t>
            </a:r>
          </a:p>
          <a:p>
            <a:r>
              <a:rPr lang="en-US" b="1" dirty="0"/>
              <a:t>Cardiovascular:</a:t>
            </a:r>
            <a:r>
              <a:rPr lang="en-US" dirty="0"/>
              <a:t> Treats </a:t>
            </a:r>
            <a:r>
              <a:rPr lang="en-US" b="1" dirty="0"/>
              <a:t>bradycardia</a:t>
            </a:r>
            <a:r>
              <a:rPr lang="en-US" dirty="0"/>
              <a:t>.</a:t>
            </a:r>
          </a:p>
          <a:p>
            <a:r>
              <a:rPr lang="en-US" b="1" dirty="0" err="1"/>
              <a:t>Antisecretory</a:t>
            </a:r>
            <a:r>
              <a:rPr lang="en-US" b="1" dirty="0"/>
              <a:t>:</a:t>
            </a:r>
            <a:r>
              <a:rPr lang="en-US" dirty="0"/>
              <a:t> Reduces respiratory secretions pre-surgery.</a:t>
            </a:r>
          </a:p>
          <a:p>
            <a:r>
              <a:rPr lang="en-US" b="1" dirty="0"/>
              <a:t>Antidote:</a:t>
            </a:r>
            <a:r>
              <a:rPr lang="en-US" dirty="0"/>
              <a:t> Organophosphate, nerve gas, anticholinesterase overdose, certain mushroom poisoning; requires large, prolonged doses. </a:t>
            </a:r>
          </a:p>
          <a:p>
            <a:pPr marL="0" indent="0">
              <a:buNone/>
            </a:pPr>
            <a:r>
              <a:rPr lang="en-US" b="1" dirty="0" smtClean="0"/>
              <a:t>2. </a:t>
            </a:r>
            <a:r>
              <a:rPr lang="en-US" b="1" dirty="0"/>
              <a:t>Pharmacokinetics</a:t>
            </a:r>
            <a:endParaRPr lang="en-US" dirty="0"/>
          </a:p>
          <a:p>
            <a:r>
              <a:rPr lang="en-US" dirty="0"/>
              <a:t>Well absorbed, partly metabolized in liver, excreted in urine; </a:t>
            </a:r>
            <a:r>
              <a:rPr lang="en-US" b="1" dirty="0"/>
              <a:t>half-life ~4 hrs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smtClean="0"/>
              <a:t>3. </a:t>
            </a:r>
            <a:r>
              <a:rPr lang="en-US" b="1" dirty="0"/>
              <a:t>Adverse Effects</a:t>
            </a:r>
            <a:endParaRPr lang="en-US" dirty="0"/>
          </a:p>
          <a:p>
            <a:r>
              <a:rPr lang="en-US" b="1" dirty="0"/>
              <a:t>Peripheral:</a:t>
            </a:r>
            <a:r>
              <a:rPr lang="en-US" dirty="0"/>
              <a:t> Dry mouth, blurred vision, “sandy eyes,” tachycardia, urinary retention, constipation.</a:t>
            </a:r>
          </a:p>
          <a:p>
            <a:r>
              <a:rPr lang="en-US" b="1" dirty="0"/>
              <a:t>CNS:</a:t>
            </a:r>
            <a:r>
              <a:rPr lang="en-US" dirty="0"/>
              <a:t> Restlessness, confusion, hallucinations, delirium → possible depression, circulatory/respiratory collapse, death.</a:t>
            </a:r>
          </a:p>
          <a:p>
            <a:r>
              <a:rPr lang="en-US" b="1" dirty="0"/>
              <a:t>Management of toxicity:</a:t>
            </a:r>
            <a:r>
              <a:rPr lang="en-US" dirty="0"/>
              <a:t> Low doses of </a:t>
            </a:r>
            <a:r>
              <a:rPr lang="en-US" dirty="0" err="1"/>
              <a:t>physostigmine</a:t>
            </a:r>
            <a:r>
              <a:rPr lang="en-US" dirty="0"/>
              <a:t>.</a:t>
            </a:r>
          </a:p>
          <a:p>
            <a:r>
              <a:rPr lang="en-US" b="1" dirty="0"/>
              <a:t>Warning:</a:t>
            </a:r>
            <a:r>
              <a:rPr lang="en-US" dirty="0"/>
              <a:t> Children are especially sensitive, with risk of rapid hyperthermia.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612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Scopolamine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389185"/>
            <a:ext cx="9697589" cy="53193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/>
              <a:t>1. </a:t>
            </a:r>
            <a:r>
              <a:rPr lang="en-US" sz="2000" b="1" dirty="0"/>
              <a:t>Actions</a:t>
            </a:r>
            <a:endParaRPr lang="en-US" sz="2000" dirty="0"/>
          </a:p>
          <a:p>
            <a:r>
              <a:rPr lang="en-US" sz="2000" dirty="0"/>
              <a:t>Highly effective for </a:t>
            </a:r>
            <a:r>
              <a:rPr lang="en-US" sz="2000" b="1" dirty="0"/>
              <a:t>motion sickness</a:t>
            </a:r>
            <a:r>
              <a:rPr lang="en-US" sz="2000" dirty="0"/>
              <a:t>.</a:t>
            </a:r>
          </a:p>
          <a:p>
            <a:r>
              <a:rPr lang="en-US" sz="2000" dirty="0"/>
              <a:t>Blocks </a:t>
            </a:r>
            <a:r>
              <a:rPr lang="en-US" sz="2000" b="1" dirty="0"/>
              <a:t>short-term memory</a:t>
            </a:r>
            <a:r>
              <a:rPr lang="en-US" sz="2000" dirty="0"/>
              <a:t>.</a:t>
            </a:r>
          </a:p>
          <a:p>
            <a:r>
              <a:rPr lang="en-US" sz="2000" dirty="0"/>
              <a:t>Causes </a:t>
            </a:r>
            <a:r>
              <a:rPr lang="en-US" sz="2000" b="1" dirty="0"/>
              <a:t>sedation</a:t>
            </a:r>
            <a:r>
              <a:rPr lang="en-US" sz="2000" dirty="0"/>
              <a:t> at normal doses; </a:t>
            </a:r>
            <a:r>
              <a:rPr lang="en-US" sz="2000" b="1" dirty="0"/>
              <a:t>excitement</a:t>
            </a:r>
            <a:r>
              <a:rPr lang="en-US" sz="2000" dirty="0"/>
              <a:t> at higher doses.</a:t>
            </a:r>
          </a:p>
          <a:p>
            <a:r>
              <a:rPr lang="en-US" sz="2000" dirty="0"/>
              <a:t>May produce </a:t>
            </a:r>
            <a:r>
              <a:rPr lang="en-US" sz="2000" b="1" dirty="0"/>
              <a:t>euphoria</a:t>
            </a:r>
            <a:r>
              <a:rPr lang="en-US" sz="2000" dirty="0"/>
              <a:t> → potential for abuse.</a:t>
            </a:r>
          </a:p>
          <a:p>
            <a:pPr marL="0" indent="0">
              <a:buNone/>
            </a:pPr>
            <a:r>
              <a:rPr lang="en-US" sz="2000" b="1" dirty="0"/>
              <a:t>2. Therapeutic Uses</a:t>
            </a:r>
            <a:endParaRPr lang="en-US" sz="2000" dirty="0"/>
          </a:p>
          <a:p>
            <a:r>
              <a:rPr lang="en-US" sz="2000" b="1" dirty="0"/>
              <a:t>Prevention</a:t>
            </a:r>
            <a:r>
              <a:rPr lang="en-US" sz="2000" dirty="0"/>
              <a:t> of motion sickness (more effective prophylactically than after onset).</a:t>
            </a:r>
          </a:p>
          <a:p>
            <a:r>
              <a:rPr lang="en-US" sz="2000" b="1" dirty="0"/>
              <a:t>Postoperative nausea/vomiting</a:t>
            </a:r>
            <a:r>
              <a:rPr lang="en-US" sz="2000" dirty="0"/>
              <a:t>.</a:t>
            </a:r>
          </a:p>
          <a:p>
            <a:r>
              <a:rPr lang="en-US" sz="2000" dirty="0"/>
              <a:t>Available as </a:t>
            </a:r>
            <a:r>
              <a:rPr lang="en-US" sz="2000" b="1" dirty="0"/>
              <a:t>topical patch</a:t>
            </a:r>
            <a:r>
              <a:rPr lang="en-US" sz="2000" dirty="0"/>
              <a:t> lasting up to </a:t>
            </a:r>
            <a:r>
              <a:rPr lang="en-US" sz="2000" b="1" dirty="0"/>
              <a:t>3 days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sz="2000" b="1" dirty="0"/>
              <a:t>3. Pharmacokinetics &amp; Adverse Effects</a:t>
            </a:r>
            <a:endParaRPr lang="en-US" sz="2000" dirty="0"/>
          </a:p>
          <a:p>
            <a:r>
              <a:rPr lang="en-US" sz="2000" dirty="0"/>
              <a:t>Similar to atropine but with </a:t>
            </a:r>
            <a:r>
              <a:rPr lang="en-US" sz="2000" b="1" dirty="0"/>
              <a:t>longer half-life</a:t>
            </a:r>
            <a:r>
              <a:rPr lang="en-US" sz="2000" dirty="0"/>
              <a:t>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70264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Aclidinium</a:t>
            </a:r>
            <a:r>
              <a:rPr lang="en-US" dirty="0"/>
              <a:t>, </a:t>
            </a:r>
            <a:r>
              <a:rPr lang="en-US" dirty="0" err="1"/>
              <a:t>Glycopyrrolate</a:t>
            </a:r>
            <a:r>
              <a:rPr lang="en-US" dirty="0"/>
              <a:t>, Ipratropium, and </a:t>
            </a:r>
            <a:r>
              <a:rPr lang="en-US" dirty="0" err="1"/>
              <a:t>Tiotropium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77333" y="2023483"/>
            <a:ext cx="9750343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Classification: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Ipratropium: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Short-acting muscarinic antagonist (SAMA).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Glycopyrrolate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tiotropium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aclidinium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Long-acting muscarinic antagonists (LAMAs).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Uses: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Bronchodilators for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maintenance treatment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 bronchospasm in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COPD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Ipratropium &amp;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tiotropium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also for asthma (acute &amp; chronic management, respectively).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Administration: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Inhalation route.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Properties: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Positively charged → minimal systemic or CNS absorption → effects confined to the lungs.</a:t>
            </a:r>
          </a:p>
        </p:txBody>
      </p:sp>
    </p:spTree>
    <p:extLst>
      <p:ext uri="{BB962C8B-B14F-4D97-AF65-F5344CB8AC3E}">
        <p14:creationId xmlns:p14="http://schemas.microsoft.com/office/powerpoint/2010/main" val="4161805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Tropicamide</a:t>
            </a:r>
            <a:r>
              <a:rPr lang="en-US" dirty="0"/>
              <a:t> &amp; </a:t>
            </a:r>
            <a:r>
              <a:rPr lang="en-US" dirty="0" err="1"/>
              <a:t>Cyclopentolate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/>
              <a:t>Use:</a:t>
            </a:r>
            <a:r>
              <a:rPr lang="en-US" sz="2000" dirty="0"/>
              <a:t> Ophthalmic solutions for </a:t>
            </a:r>
            <a:r>
              <a:rPr lang="en-US" sz="2000" b="1" dirty="0" err="1"/>
              <a:t>mydriasis</a:t>
            </a:r>
            <a:r>
              <a:rPr lang="en-US" sz="2000" dirty="0"/>
              <a:t> and </a:t>
            </a:r>
            <a:r>
              <a:rPr lang="en-US" sz="2000" b="1" dirty="0" err="1"/>
              <a:t>cycloplegia</a:t>
            </a:r>
            <a:r>
              <a:rPr lang="en-US" sz="2000" dirty="0"/>
              <a:t>.</a:t>
            </a:r>
          </a:p>
          <a:p>
            <a:r>
              <a:rPr lang="en-US" sz="2000" b="1" dirty="0"/>
              <a:t>Duration:</a:t>
            </a:r>
            <a:endParaRPr lang="en-US" sz="2000" dirty="0"/>
          </a:p>
          <a:p>
            <a:pPr lvl="1"/>
            <a:r>
              <a:rPr lang="en-US" sz="2000" dirty="0" err="1"/>
              <a:t>Tropicamide</a:t>
            </a:r>
            <a:r>
              <a:rPr lang="en-US" sz="2000" dirty="0"/>
              <a:t>: ~6 hours.</a:t>
            </a:r>
          </a:p>
          <a:p>
            <a:pPr lvl="1"/>
            <a:r>
              <a:rPr lang="en-US" sz="2000" dirty="0" err="1"/>
              <a:t>Cyclopentolate</a:t>
            </a:r>
            <a:r>
              <a:rPr lang="en-US" sz="2000" dirty="0"/>
              <a:t>: ~24 hours.</a:t>
            </a:r>
          </a:p>
          <a:p>
            <a:r>
              <a:rPr lang="en-US" sz="2000" dirty="0"/>
              <a:t>Shorter action than atropine.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</a:rPr>
              <a:t>Benztropine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 &amp;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</a:rPr>
              <a:t>Trihexyphenidyl</a:t>
            </a:r>
            <a:endParaRPr lang="en-US" sz="36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000" b="1" dirty="0"/>
              <a:t>Use:</a:t>
            </a:r>
            <a:r>
              <a:rPr lang="en-US" sz="2000" dirty="0"/>
              <a:t> Adjunct therapy in </a:t>
            </a:r>
            <a:r>
              <a:rPr lang="en-US" sz="2000" b="1" dirty="0"/>
              <a:t>Parkinson’s disease</a:t>
            </a:r>
            <a:r>
              <a:rPr lang="en-US" sz="2000" dirty="0"/>
              <a:t> and </a:t>
            </a:r>
            <a:r>
              <a:rPr lang="en-US" sz="2000" b="1" dirty="0"/>
              <a:t>antipsychotic-induced extrapyramidal symptoms</a:t>
            </a:r>
            <a:r>
              <a:rPr lang="en-US" sz="20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057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Oxybutynin &amp; Other Agents for Overactive Bladder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77334" y="1900373"/>
            <a:ext cx="8809566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Drugs: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Oxybutynin,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darifenacin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fesoterodine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solifenacin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tolterodine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trospium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Mechanism: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Competitive 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M3 receptor antagonism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 the bladder → ↓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intravesical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pressure, ↑ capacity, ↓ contractions.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Uses: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Overactive bladder, urinary incontinence; oxybutynin also for 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neurogenic bladder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Pharmacokinetics: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All oral; most long half-life → once-daily dosing.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IR oxybutynin &amp;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tolterodine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require multiple daily doses; ER forms allow once daily.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Oxybutynin also as 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transdermal patch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&amp; 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topical gel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Adverse Effects: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Dry mouth, constipation, blurred vision; ER forms &amp; patch have fewer effects.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Trospium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preferred in dementia due to minimal CNS effects.</a:t>
            </a:r>
          </a:p>
        </p:txBody>
      </p:sp>
    </p:spTree>
    <p:extLst>
      <p:ext uri="{BB962C8B-B14F-4D97-AF65-F5344CB8AC3E}">
        <p14:creationId xmlns:p14="http://schemas.microsoft.com/office/powerpoint/2010/main" val="3233441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Ganglionic Blockers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drugs show no selectivity toward the parasympathetic or sympathetic ganglia and are not effective as neuromuscular antagonists.</a:t>
            </a:r>
          </a:p>
          <a:p>
            <a:r>
              <a:rPr lang="en-US" dirty="0"/>
              <a:t>ganglionic blockade is rarely used therapeutically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Nicotine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77334" y="4158650"/>
            <a:ext cx="8413912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Component of cigarette smoke; 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toxic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with no therapeutic value.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Mechanism: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Depolarizes autonomic ganglia → initial stimulation, then paralysis.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Effects: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Complex due to ↑ neurotransmitter release from both sympathetic and parasympathetic ganglia.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1247" y="1820233"/>
            <a:ext cx="3032780" cy="4221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863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Neuromuscular Blocking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NMBs block cholinergic transmission at </a:t>
            </a:r>
            <a:r>
              <a:rPr lang="en-US" sz="2400" b="1" dirty="0"/>
              <a:t>nicotinic receptors</a:t>
            </a:r>
            <a:r>
              <a:rPr lang="en-US" sz="2400" dirty="0"/>
              <a:t> on skeletal muscle, preventing contraction. They are chemically similar to </a:t>
            </a:r>
            <a:r>
              <a:rPr lang="en-US" sz="2400" dirty="0" err="1"/>
              <a:t>ACh</a:t>
            </a:r>
            <a:r>
              <a:rPr lang="en-US" sz="2400" dirty="0"/>
              <a:t> and act as </a:t>
            </a:r>
            <a:r>
              <a:rPr lang="en-US" sz="2400" b="1" dirty="0"/>
              <a:t>antagonists</a:t>
            </a:r>
            <a:r>
              <a:rPr lang="en-US" sz="2400" dirty="0"/>
              <a:t> (</a:t>
            </a:r>
            <a:r>
              <a:rPr lang="en-US" sz="2400" dirty="0" err="1"/>
              <a:t>nondepolarizing</a:t>
            </a:r>
            <a:r>
              <a:rPr lang="en-US" sz="2400" dirty="0"/>
              <a:t>) or </a:t>
            </a:r>
            <a:r>
              <a:rPr lang="en-US" sz="2400" b="1" dirty="0"/>
              <a:t>agonists</a:t>
            </a:r>
            <a:r>
              <a:rPr lang="en-US" sz="2400" dirty="0"/>
              <a:t> (depolarizing).</a:t>
            </a:r>
          </a:p>
          <a:p>
            <a:r>
              <a:rPr lang="en-US" sz="2400" b="1" dirty="0"/>
              <a:t>Uses:</a:t>
            </a:r>
            <a:r>
              <a:rPr lang="en-US" sz="2400" dirty="0"/>
              <a:t> Facilitate rapid intubation (RSI), provide muscle relaxation during surgery, and aid mechanical ventilation in ICU.</a:t>
            </a:r>
          </a:p>
          <a:p>
            <a:r>
              <a:rPr lang="en-US" sz="2400" b="1" dirty="0"/>
              <a:t>Note:</a:t>
            </a:r>
            <a:r>
              <a:rPr lang="en-US" sz="2400" dirty="0"/>
              <a:t> Not a substitute for anesthesia.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0507278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79</TotalTime>
  <Words>866</Words>
  <Application>Microsoft Office PowerPoint</Application>
  <PresentationFormat>Widescreen</PresentationFormat>
  <Paragraphs>88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Cholinergic Antagonists </vt:lpstr>
      <vt:lpstr>Antimuscarinic agents</vt:lpstr>
      <vt:lpstr>atropin</vt:lpstr>
      <vt:lpstr>Scopolamine</vt:lpstr>
      <vt:lpstr>Aclidinium, Glycopyrrolate, Ipratropium, and Tiotropium</vt:lpstr>
      <vt:lpstr>Tropicamide &amp; Cyclopentolate</vt:lpstr>
      <vt:lpstr>Oxybutynin &amp; Other Agents for Overactive Bladder</vt:lpstr>
      <vt:lpstr>Ganglionic Blockers</vt:lpstr>
      <vt:lpstr>Neuromuscular Blocking Agents</vt:lpstr>
      <vt:lpstr>A. Nondepolarizing (Competitive) Blockers  Cisatracurium, mivacurium, pancuronium, rocuronium, vecuronium. </vt:lpstr>
      <vt:lpstr>Depolarizing Agents</vt:lpstr>
      <vt:lpstr>PowerPoint Presentation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Cholinergic Antagonists</dc:title>
  <dc:creator>Maher</dc:creator>
  <cp:lastModifiedBy>Maher</cp:lastModifiedBy>
  <cp:revision>11</cp:revision>
  <dcterms:created xsi:type="dcterms:W3CDTF">2025-08-09T13:17:50Z</dcterms:created>
  <dcterms:modified xsi:type="dcterms:W3CDTF">2025-08-13T12:30:16Z</dcterms:modified>
</cp:coreProperties>
</file>