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565031"/>
            <a:ext cx="7766936" cy="2485805"/>
          </a:xfrm>
        </p:spPr>
        <p:txBody>
          <a:bodyPr/>
          <a:lstStyle/>
          <a:p>
            <a:pPr algn="l"/>
            <a:r>
              <a:rPr lang="en-US" dirty="0"/>
              <a:t>Drug-Receptor Interactions and Pharmacodynamics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PRESENTED BY DR. HASAN FALAH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106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</a:t>
            </a:r>
            <a:r>
              <a:rPr lang="en-US" b="1" dirty="0"/>
              <a:t>Intracellular Receptors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22357" y="2252138"/>
            <a:ext cx="9934130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Located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inside the cell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(in cytoplasm or nucleus).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Ligands (e.g.,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steroids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must be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lipid-soluble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cross the membrane.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Main targets are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transcription factors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influencing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gene expression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Effects appear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hours to days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later.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Other intracellular targets include: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Tubulin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(target of paclitaxel)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Enzymes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(e.g.,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dihydrofolate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reductase by trimethoprim)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Ribosomes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(e.g., macrolides bind 50S subunit).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544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Signal Transduction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Signal transduction involves two key features: </a:t>
            </a:r>
            <a:r>
              <a:rPr lang="en-US" b="1" dirty="0"/>
              <a:t>signal amplification</a:t>
            </a:r>
            <a:r>
              <a:rPr lang="en-US" dirty="0"/>
              <a:t> and </a:t>
            </a:r>
            <a:r>
              <a:rPr lang="en-US" b="1" dirty="0"/>
              <a:t>regulation mechanisms</a:t>
            </a:r>
            <a:r>
              <a:rPr lang="en-US" dirty="0"/>
              <a:t> to prevent overstimulation.</a:t>
            </a:r>
          </a:p>
        </p:txBody>
      </p:sp>
    </p:spTree>
    <p:extLst>
      <p:ext uri="{BB962C8B-B14F-4D97-AF65-F5344CB8AC3E}">
        <p14:creationId xmlns:p14="http://schemas.microsoft.com/office/powerpoint/2010/main" val="1119600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b="1" dirty="0"/>
              <a:t>Signal Amplification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4" y="1838818"/>
            <a:ext cx="859666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Common in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 protein-coupled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enzyme-linked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receptors.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single ligand-receptor interaction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can activate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many G proteins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which persist longer than the ligand itself.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This leads to a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cascade effect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that amplifies the signal.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Spare receptors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exist when maximal response is achieved without full receptor occupancy.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Example: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Insulin receptors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~99% are spare → large reserve.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β-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adrenoceptors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 heart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only 5–10% are spare → minimal reserve, especially in heart failure.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547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b="1" dirty="0"/>
              <a:t>Desensitization &amp; Down-Regulation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77333" y="2208151"/>
            <a:ext cx="8000675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Desensitization (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tachyphylaxis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Repeated agonist use → receptors become less responsive (often due to phosphorylation).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Down-regulation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Receptors are internalized, reducing receptor availability.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Refractory period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Ion channels may need time to recover after activation before responding again.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Up-regulation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Repeated antagonist use → more receptors added to the membrane, increasing cell sensitivity to agonists.</a:t>
            </a:r>
          </a:p>
        </p:txBody>
      </p:sp>
    </p:spTree>
    <p:extLst>
      <p:ext uri="{BB962C8B-B14F-4D97-AF65-F5344CB8AC3E}">
        <p14:creationId xmlns:p14="http://schemas.microsoft.com/office/powerpoint/2010/main" val="2305604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Dose-Response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Agonist drugs mimic the body's natural ligands, producing effects by binding to receptors. The intensity of a drug’s effect depends on:</a:t>
            </a:r>
          </a:p>
          <a:p>
            <a:r>
              <a:rPr lang="en-US" b="1" dirty="0"/>
              <a:t>Receptor sensitivity</a:t>
            </a:r>
            <a:endParaRPr lang="en-US" dirty="0"/>
          </a:p>
          <a:p>
            <a:r>
              <a:rPr lang="en-US" b="1" dirty="0"/>
              <a:t>Drug concentration at the receptor</a:t>
            </a:r>
            <a:r>
              <a:rPr lang="en-US" dirty="0"/>
              <a:t>, which is influenced by </a:t>
            </a:r>
            <a:r>
              <a:rPr lang="en-US" b="1" dirty="0"/>
              <a:t>dose</a:t>
            </a:r>
            <a:r>
              <a:rPr lang="en-US" dirty="0"/>
              <a:t> and </a:t>
            </a:r>
            <a:r>
              <a:rPr lang="en-US" b="1" dirty="0"/>
              <a:t>pharmacokinetics</a:t>
            </a:r>
            <a:r>
              <a:rPr lang="en-US" dirty="0"/>
              <a:t> (absorption, distribution, metabolism, elimination)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91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A. </a:t>
            </a:r>
            <a:r>
              <a:rPr lang="en-US" b="1" dirty="0"/>
              <a:t>Graded Dose-Response Relationship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 drug dose increases, the effect increases until </a:t>
            </a:r>
            <a:r>
              <a:rPr lang="en-US" b="1" dirty="0"/>
              <a:t>maximum effect</a:t>
            </a:r>
            <a:r>
              <a:rPr lang="en-US" dirty="0"/>
              <a:t> is reached.</a:t>
            </a:r>
          </a:p>
          <a:p>
            <a:r>
              <a:rPr lang="en-US" b="1" dirty="0"/>
              <a:t>1. Potency</a:t>
            </a:r>
          </a:p>
          <a:p>
            <a:r>
              <a:rPr lang="en-US" b="1" dirty="0"/>
              <a:t>Definition</a:t>
            </a:r>
            <a:r>
              <a:rPr lang="en-US" dirty="0"/>
              <a:t>: The amount of drug needed to produce a specific effect.</a:t>
            </a:r>
          </a:p>
          <a:p>
            <a:r>
              <a:rPr lang="en-US" b="1" dirty="0"/>
              <a:t>Measured by</a:t>
            </a:r>
            <a:r>
              <a:rPr lang="en-US" dirty="0"/>
              <a:t>: </a:t>
            </a:r>
            <a:r>
              <a:rPr lang="en-US" b="1" dirty="0"/>
              <a:t>EC₅₀</a:t>
            </a:r>
            <a:r>
              <a:rPr lang="en-US" dirty="0"/>
              <a:t> (dose that produces 50% of max response).</a:t>
            </a:r>
          </a:p>
          <a:p>
            <a:r>
              <a:rPr lang="en-US" b="1" dirty="0"/>
              <a:t>Example</a:t>
            </a:r>
            <a:r>
              <a:rPr lang="en-US" dirty="0"/>
              <a:t>: Candesartan is more potent than </a:t>
            </a:r>
            <a:r>
              <a:rPr lang="en-US" dirty="0" err="1"/>
              <a:t>irbesartan</a:t>
            </a:r>
            <a:r>
              <a:rPr lang="en-US" dirty="0"/>
              <a:t> due to a lower required dose.</a:t>
            </a:r>
          </a:p>
          <a:p>
            <a:r>
              <a:rPr lang="en-US" b="1" dirty="0"/>
              <a:t>2. Efficacy</a:t>
            </a:r>
          </a:p>
          <a:p>
            <a:r>
              <a:rPr lang="en-US" b="1" dirty="0"/>
              <a:t>Definition</a:t>
            </a:r>
            <a:r>
              <a:rPr lang="en-US" dirty="0"/>
              <a:t>: The maximum effect a drug can produce (Eₘₐₓ).</a:t>
            </a:r>
          </a:p>
          <a:p>
            <a:r>
              <a:rPr lang="en-US" b="1" dirty="0"/>
              <a:t>More important clinically than potency.</a:t>
            </a:r>
            <a:endParaRPr lang="en-US" dirty="0"/>
          </a:p>
          <a:p>
            <a:r>
              <a:rPr lang="en-US" dirty="0"/>
              <a:t>Full agonists have higher efficacy than partial agonists. Antagonists have </a:t>
            </a:r>
            <a:r>
              <a:rPr lang="en-US" b="1" dirty="0"/>
              <a:t>zero efficacy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1017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</a:t>
            </a:r>
            <a:r>
              <a:rPr lang="en-US" b="1" dirty="0"/>
              <a:t>Drug Concentration vs. Receptor Binding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Follows the </a:t>
            </a: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law of mass action</a:t>
            </a: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Drug + Receptor ⇌ Drug–Receptor Complex → Effect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Equation</a:t>
            </a: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[DR][RT]=[D]Kd+[D]\frac{[DR]}{[R_T]} = \frac{[D]}{K_d + [D]}[RT​][DR]​=Kd​+[D][D]​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[D]: Free drug concentration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[DR]: Drug–receptor complex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[R_T]: Total receptors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Kd: </a:t>
            </a: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Dissociation constant</a:t>
            </a: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(lower Kd = higher affinity)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As drug concentration increases, </a:t>
            </a: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receptor occupancy</a:t>
            </a: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kumimoji="0" lang="en-US" alt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</a:t>
            </a: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approach a maximum.</a:t>
            </a:r>
          </a:p>
        </p:txBody>
      </p:sp>
    </p:spTree>
    <p:extLst>
      <p:ext uri="{BB962C8B-B14F-4D97-AF65-F5344CB8AC3E}">
        <p14:creationId xmlns:p14="http://schemas.microsoft.com/office/powerpoint/2010/main" val="17382431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C. </a:t>
            </a:r>
            <a:r>
              <a:rPr lang="en-US" b="1" dirty="0"/>
              <a:t>Drug Binding and Pharmacologic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Effect is </a:t>
            </a:r>
            <a:r>
              <a:rPr lang="en-US" b="1" dirty="0"/>
              <a:t>proportional to receptor occupancy</a:t>
            </a:r>
            <a:r>
              <a:rPr lang="en-US" dirty="0"/>
              <a:t>.</a:t>
            </a:r>
          </a:p>
          <a:p>
            <a:r>
              <a:rPr lang="en-US" dirty="0"/>
              <a:t>Maximal effect occurs when </a:t>
            </a:r>
            <a:r>
              <a:rPr lang="en-US" b="1" dirty="0"/>
              <a:t>all receptors are occupied</a:t>
            </a:r>
            <a:r>
              <a:rPr lang="en-US" dirty="0"/>
              <a:t>.</a:t>
            </a:r>
          </a:p>
          <a:p>
            <a:r>
              <a:rPr lang="en-US" dirty="0"/>
              <a:t>Mathematical relationship:</a:t>
            </a:r>
          </a:p>
          <a:p>
            <a:r>
              <a:rPr lang="en-US" dirty="0"/>
              <a:t>[E]</a:t>
            </a:r>
            <a:r>
              <a:rPr lang="en-US" dirty="0" err="1"/>
              <a:t>Emax</a:t>
            </a:r>
            <a:r>
              <a:rPr lang="en-US" dirty="0"/>
              <a:t>=[D]</a:t>
            </a:r>
            <a:r>
              <a:rPr lang="en-US" dirty="0" err="1"/>
              <a:t>Kd</a:t>
            </a:r>
            <a:r>
              <a:rPr lang="en-US" dirty="0"/>
              <a:t>+[D]\</a:t>
            </a:r>
            <a:r>
              <a:rPr lang="en-US" dirty="0" err="1"/>
              <a:t>frac</a:t>
            </a:r>
            <a:r>
              <a:rPr lang="en-US" dirty="0"/>
              <a:t>{[E]}{E_{max}} = \</a:t>
            </a:r>
            <a:r>
              <a:rPr lang="en-US" dirty="0" err="1"/>
              <a:t>frac</a:t>
            </a:r>
            <a:r>
              <a:rPr lang="en-US" dirty="0"/>
              <a:t>{[D]}{</a:t>
            </a:r>
            <a:r>
              <a:rPr lang="en-US" dirty="0" err="1"/>
              <a:t>K_d</a:t>
            </a:r>
            <a:r>
              <a:rPr lang="en-US" dirty="0"/>
              <a:t> + [D]}</a:t>
            </a:r>
            <a:r>
              <a:rPr lang="en-US" dirty="0" err="1"/>
              <a:t>Emax</a:t>
            </a:r>
            <a:r>
              <a:rPr lang="en-US" dirty="0"/>
              <a:t>​[E]​=</a:t>
            </a:r>
            <a:r>
              <a:rPr lang="en-US" dirty="0" err="1"/>
              <a:t>Kd</a:t>
            </a:r>
            <a:r>
              <a:rPr lang="en-US" dirty="0"/>
              <a:t>​+[D][D]​ </a:t>
            </a:r>
          </a:p>
          <a:p>
            <a:r>
              <a:rPr lang="en-US" b="1" dirty="0"/>
              <a:t>Affinity</a:t>
            </a:r>
            <a:r>
              <a:rPr lang="en-US" dirty="0"/>
              <a:t> (</a:t>
            </a:r>
            <a:r>
              <a:rPr lang="en-US" dirty="0" err="1"/>
              <a:t>Kd</a:t>
            </a:r>
            <a:r>
              <a:rPr lang="en-US" dirty="0"/>
              <a:t>) and </a:t>
            </a:r>
            <a:r>
              <a:rPr lang="en-US" b="1" dirty="0"/>
              <a:t>potency</a:t>
            </a:r>
            <a:r>
              <a:rPr lang="en-US" dirty="0"/>
              <a:t> are related:</a:t>
            </a:r>
          </a:p>
          <a:p>
            <a:pPr lvl="1"/>
            <a:r>
              <a:rPr lang="en-US" dirty="0"/>
              <a:t>Drugs with high affinity (low </a:t>
            </a:r>
            <a:r>
              <a:rPr lang="en-US" dirty="0" err="1"/>
              <a:t>Kd</a:t>
            </a:r>
            <a:r>
              <a:rPr lang="en-US" dirty="0"/>
              <a:t>) generally have higher potency.</a:t>
            </a:r>
          </a:p>
          <a:p>
            <a:r>
              <a:rPr lang="en-US" dirty="0"/>
              <a:t>Drugs may bind multiple receptor types → both </a:t>
            </a:r>
            <a:r>
              <a:rPr lang="en-US" b="1" dirty="0"/>
              <a:t>therapeutic</a:t>
            </a:r>
            <a:r>
              <a:rPr lang="en-US" dirty="0"/>
              <a:t> and </a:t>
            </a:r>
            <a:r>
              <a:rPr lang="en-US" b="1" dirty="0"/>
              <a:t>adverse effects</a:t>
            </a:r>
            <a:r>
              <a:rPr lang="en-US" dirty="0"/>
              <a:t>.</a:t>
            </a:r>
          </a:p>
          <a:p>
            <a:r>
              <a:rPr lang="en-US" dirty="0"/>
              <a:t>To study drug specificity, </a:t>
            </a:r>
            <a:r>
              <a:rPr lang="en-US" b="1" dirty="0"/>
              <a:t>correlation curves</a:t>
            </a:r>
            <a:r>
              <a:rPr lang="en-US" dirty="0"/>
              <a:t> of receptor affinity vs. drug effect are used.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17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Intrinsic Activity and Drug-Receptor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Drugs differ not only in their ability to bind receptors (</a:t>
            </a:r>
            <a:r>
              <a:rPr lang="en-US" sz="2000" b="1" dirty="0"/>
              <a:t>affinity</a:t>
            </a:r>
            <a:r>
              <a:rPr lang="en-US" sz="2000" dirty="0"/>
              <a:t>) but also in their ability to </a:t>
            </a:r>
            <a:r>
              <a:rPr lang="en-US" sz="2000" b="1" dirty="0"/>
              <a:t>activate</a:t>
            </a:r>
            <a:r>
              <a:rPr lang="en-US" sz="2000" dirty="0"/>
              <a:t> those receptors. This activating potential is called </a:t>
            </a:r>
            <a:r>
              <a:rPr lang="en-US" sz="2000" b="1" dirty="0"/>
              <a:t>intrinsic activity</a:t>
            </a:r>
            <a:r>
              <a:rPr lang="en-US" sz="2000" dirty="0"/>
              <a:t>, which affects the drug's </a:t>
            </a:r>
            <a:r>
              <a:rPr lang="en-US" sz="2000" b="1" dirty="0"/>
              <a:t>maximum effect (</a:t>
            </a:r>
            <a:r>
              <a:rPr lang="en-US" sz="2000" b="1" dirty="0" err="1"/>
              <a:t>Emax</a:t>
            </a:r>
            <a:r>
              <a:rPr lang="en-US" sz="2000" b="1" dirty="0" smtClean="0"/>
              <a:t>)</a:t>
            </a:r>
            <a:r>
              <a:rPr lang="en-US" sz="2000" dirty="0" smtClean="0"/>
              <a:t>.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A.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Full Agonists</a:t>
            </a:r>
            <a:endParaRPr lang="en-US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000" dirty="0"/>
              <a:t>Fully activate receptors, producing </a:t>
            </a:r>
            <a:r>
              <a:rPr lang="en-US" sz="2000" b="1" dirty="0"/>
              <a:t>maximum biological response</a:t>
            </a:r>
            <a:r>
              <a:rPr lang="en-US" sz="2000" dirty="0" smtClean="0"/>
              <a:t>.</a:t>
            </a:r>
            <a:endParaRPr lang="en-US" sz="2000" dirty="0"/>
          </a:p>
          <a:p>
            <a:r>
              <a:rPr lang="en-US" sz="2000" dirty="0"/>
              <a:t>Example: </a:t>
            </a:r>
            <a:r>
              <a:rPr lang="en-US" sz="2000" b="1" dirty="0"/>
              <a:t>Phenylephrine</a:t>
            </a:r>
            <a:r>
              <a:rPr lang="en-US" sz="2000" dirty="0"/>
              <a:t> acts like norepinephrine at α₁-receptors to increase blood pressure.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35770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B. </a:t>
            </a:r>
            <a:r>
              <a:rPr lang="en-US" b="1" dirty="0"/>
              <a:t>Partial Agonists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5369"/>
            <a:ext cx="8596668" cy="4405993"/>
          </a:xfrm>
        </p:spPr>
        <p:txBody>
          <a:bodyPr>
            <a:normAutofit/>
          </a:bodyPr>
          <a:lstStyle/>
          <a:p>
            <a:r>
              <a:rPr lang="en-US" sz="2000" dirty="0"/>
              <a:t>Bind receptors but produce </a:t>
            </a:r>
            <a:r>
              <a:rPr lang="en-US" sz="2000" b="1" dirty="0"/>
              <a:t>less than maximal response</a:t>
            </a:r>
            <a:r>
              <a:rPr lang="en-US" sz="2000" dirty="0"/>
              <a:t>, even at full receptor occupancy.</a:t>
            </a:r>
          </a:p>
          <a:p>
            <a:r>
              <a:rPr lang="en-US" sz="2000" dirty="0"/>
              <a:t>May </a:t>
            </a:r>
            <a:r>
              <a:rPr lang="en-US" sz="2000" b="1" dirty="0"/>
              <a:t>compete</a:t>
            </a:r>
            <a:r>
              <a:rPr lang="en-US" sz="2000" dirty="0"/>
              <a:t> with full agonists and reduce their effect (act as </a:t>
            </a:r>
            <a:r>
              <a:rPr lang="en-US" sz="2000" b="1" dirty="0"/>
              <a:t>partial antagonists</a:t>
            </a:r>
            <a:r>
              <a:rPr lang="en-US" sz="2000" dirty="0"/>
              <a:t>).</a:t>
            </a:r>
          </a:p>
          <a:p>
            <a:r>
              <a:rPr lang="en-US" sz="2000" dirty="0"/>
              <a:t>Example: </a:t>
            </a:r>
            <a:r>
              <a:rPr lang="en-US" sz="2000" b="1" dirty="0"/>
              <a:t>Aripiprazole</a:t>
            </a:r>
            <a:r>
              <a:rPr lang="en-US" sz="2000" dirty="0"/>
              <a:t> (used in schizophrenia) can </a:t>
            </a:r>
            <a:r>
              <a:rPr lang="en-US" sz="2000" b="1" dirty="0"/>
              <a:t>stimulate or inhibit</a:t>
            </a:r>
            <a:r>
              <a:rPr lang="en-US" sz="2000" dirty="0"/>
              <a:t> dopamine pathways depending on the brain region</a:t>
            </a:r>
            <a:r>
              <a:rPr lang="en-US" sz="2000" dirty="0" smtClean="0"/>
              <a:t>.</a:t>
            </a:r>
          </a:p>
          <a:p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C.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Inverse 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Agonists</a:t>
            </a:r>
          </a:p>
          <a:p>
            <a:r>
              <a:rPr lang="en-US" sz="2000" b="1" dirty="0" smtClean="0"/>
              <a:t> </a:t>
            </a:r>
            <a:r>
              <a:rPr lang="en-US" sz="2000" dirty="0" smtClean="0"/>
              <a:t>Bind </a:t>
            </a:r>
            <a:r>
              <a:rPr lang="en-US" sz="2000" dirty="0"/>
              <a:t>to receptors that are </a:t>
            </a:r>
            <a:r>
              <a:rPr lang="en-US" sz="2000" b="1" dirty="0"/>
              <a:t>spontaneously active</a:t>
            </a:r>
            <a:r>
              <a:rPr lang="en-US" sz="2000" dirty="0"/>
              <a:t> and </a:t>
            </a:r>
            <a:r>
              <a:rPr lang="en-US" sz="2000" b="1" dirty="0"/>
              <a:t>stabilize the inactive (R) form</a:t>
            </a:r>
            <a:r>
              <a:rPr lang="en-US" sz="2000" dirty="0"/>
              <a:t>, reducing receptor activity </a:t>
            </a:r>
            <a:r>
              <a:rPr lang="en-US" sz="2000" b="1" dirty="0"/>
              <a:t>below baseline</a:t>
            </a:r>
            <a:r>
              <a:rPr lang="en-US" sz="2000" dirty="0"/>
              <a:t>.</a:t>
            </a:r>
          </a:p>
          <a:p>
            <a:r>
              <a:rPr lang="en-US" sz="2000" dirty="0"/>
              <a:t>Produce the </a:t>
            </a:r>
            <a:r>
              <a:rPr lang="en-US" sz="2000" b="1" dirty="0"/>
              <a:t>opposite effect</a:t>
            </a:r>
            <a:r>
              <a:rPr lang="en-US" sz="2000" dirty="0"/>
              <a:t> of full agonists.</a:t>
            </a:r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47246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Pharmacodynamics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486574" cy="3880773"/>
          </a:xfrm>
        </p:spPr>
        <p:txBody>
          <a:bodyPr>
            <a:normAutofit/>
          </a:bodyPr>
          <a:lstStyle/>
          <a:p>
            <a:r>
              <a:rPr lang="en-US" sz="2400" dirty="0"/>
              <a:t>describes the actions of a drug on the body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Most drugs exert their </a:t>
            </a:r>
            <a:r>
              <a:rPr lang="en-US" sz="2400" dirty="0" smtClean="0"/>
              <a:t>effects , both </a:t>
            </a:r>
            <a:r>
              <a:rPr lang="en-US" sz="2400" dirty="0"/>
              <a:t>beneficial and harmful, by interacting with receptor</a:t>
            </a:r>
          </a:p>
          <a:p>
            <a:r>
              <a:rPr lang="en-US" sz="2400" dirty="0"/>
              <a:t>Receptors: is, specialized target (</a:t>
            </a:r>
            <a:r>
              <a:rPr lang="en-US" sz="2400" dirty="0" smtClean="0"/>
              <a:t>macromolecules</a:t>
            </a:r>
            <a:r>
              <a:rPr lang="en-US" sz="2400" dirty="0"/>
              <a:t>) present on the cell surface or within the </a:t>
            </a:r>
            <a:r>
              <a:rPr lang="en-US" sz="2400" dirty="0" smtClean="0"/>
              <a:t>cell</a:t>
            </a:r>
          </a:p>
          <a:p>
            <a:r>
              <a:rPr lang="en-US" sz="2400" dirty="0"/>
              <a:t>The drug–receptor complex initiates alterations in biochemical and/or molecular activity of a cell by a process called signal transduction</a:t>
            </a:r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002" y="5241277"/>
            <a:ext cx="2844747" cy="160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3833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D. </a:t>
            </a:r>
            <a:r>
              <a:rPr lang="en-US" b="1" dirty="0"/>
              <a:t>Antagonists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Bind receptors</a:t>
            </a:r>
            <a:r>
              <a:rPr lang="en-US" dirty="0"/>
              <a:t> with high affinity but have </a:t>
            </a:r>
            <a:r>
              <a:rPr lang="en-US" b="1" dirty="0"/>
              <a:t>zero intrinsic activity</a:t>
            </a:r>
            <a:r>
              <a:rPr lang="en-US" dirty="0"/>
              <a:t>.</a:t>
            </a:r>
          </a:p>
          <a:p>
            <a:r>
              <a:rPr lang="en-US" b="1" dirty="0"/>
              <a:t>Block</a:t>
            </a:r>
            <a:r>
              <a:rPr lang="en-US" dirty="0"/>
              <a:t> the effects of agonists by preventing receptor activation.</a:t>
            </a:r>
          </a:p>
          <a:p>
            <a:r>
              <a:rPr lang="en-US" b="1" dirty="0"/>
              <a:t>1. Competitive Antagonists</a:t>
            </a:r>
          </a:p>
          <a:p>
            <a:r>
              <a:rPr lang="en-US" dirty="0"/>
              <a:t>Reversibly bind the </a:t>
            </a:r>
            <a:r>
              <a:rPr lang="en-US" b="1" dirty="0"/>
              <a:t>same site</a:t>
            </a:r>
            <a:r>
              <a:rPr lang="en-US" dirty="0"/>
              <a:t> as the agonist.</a:t>
            </a:r>
          </a:p>
          <a:p>
            <a:r>
              <a:rPr lang="en-US" dirty="0"/>
              <a:t>Effect can be </a:t>
            </a:r>
            <a:r>
              <a:rPr lang="en-US" b="1" dirty="0"/>
              <a:t>overcome by increasing agonist concentration</a:t>
            </a:r>
            <a:r>
              <a:rPr lang="en-US" dirty="0"/>
              <a:t>.</a:t>
            </a:r>
          </a:p>
          <a:p>
            <a:r>
              <a:rPr lang="en-US" b="1" dirty="0"/>
              <a:t>Shift the dose-response curve right</a:t>
            </a:r>
            <a:r>
              <a:rPr lang="en-US" dirty="0"/>
              <a:t> (↑EC₅₀), but </a:t>
            </a:r>
            <a:r>
              <a:rPr lang="en-US" b="1" dirty="0" err="1"/>
              <a:t>Emax</a:t>
            </a:r>
            <a:r>
              <a:rPr lang="en-US" b="1" dirty="0"/>
              <a:t> stays the same</a:t>
            </a:r>
            <a:r>
              <a:rPr lang="en-US" dirty="0"/>
              <a:t>.</a:t>
            </a:r>
          </a:p>
          <a:p>
            <a:r>
              <a:rPr lang="en-US" dirty="0"/>
              <a:t>Example: </a:t>
            </a:r>
            <a:r>
              <a:rPr lang="en-US" b="1" dirty="0"/>
              <a:t>Terazosin</a:t>
            </a:r>
            <a:r>
              <a:rPr lang="en-US" dirty="0"/>
              <a:t> competes with norepinephrine at α₁-receptors.</a:t>
            </a:r>
          </a:p>
          <a:p>
            <a:r>
              <a:rPr lang="en-US" b="1" dirty="0"/>
              <a:t>2. Irreversible Antagonists</a:t>
            </a:r>
          </a:p>
          <a:p>
            <a:r>
              <a:rPr lang="en-US" dirty="0"/>
              <a:t>Bind </a:t>
            </a:r>
            <a:r>
              <a:rPr lang="en-US" b="1" dirty="0"/>
              <a:t>covalently</a:t>
            </a:r>
            <a:r>
              <a:rPr lang="en-US" dirty="0"/>
              <a:t> to receptors and </a:t>
            </a:r>
            <a:r>
              <a:rPr lang="en-US" b="1" dirty="0"/>
              <a:t>permanently reduce</a:t>
            </a:r>
            <a:r>
              <a:rPr lang="en-US" dirty="0"/>
              <a:t> receptor availability.</a:t>
            </a:r>
          </a:p>
          <a:p>
            <a:r>
              <a:rPr lang="en-US" dirty="0"/>
              <a:t>Cannot be overcome by more agonist.</a:t>
            </a:r>
          </a:p>
          <a:p>
            <a:r>
              <a:rPr lang="en-US" b="1" dirty="0"/>
              <a:t>Reduce </a:t>
            </a:r>
            <a:r>
              <a:rPr lang="en-US" b="1" dirty="0" err="1"/>
              <a:t>Emax</a:t>
            </a:r>
            <a:r>
              <a:rPr lang="en-US" dirty="0"/>
              <a:t>, but </a:t>
            </a:r>
            <a:r>
              <a:rPr lang="en-US" b="1" dirty="0"/>
              <a:t>EC₅₀ stays the same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1439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Allosteric Antagonists</a:t>
            </a:r>
          </a:p>
          <a:p>
            <a:r>
              <a:rPr lang="en-US" dirty="0"/>
              <a:t>Bind to a </a:t>
            </a:r>
            <a:r>
              <a:rPr lang="en-US" b="1" dirty="0"/>
              <a:t>different (allosteric) site</a:t>
            </a:r>
            <a:r>
              <a:rPr lang="en-US" dirty="0"/>
              <a:t>, not the active site.</a:t>
            </a:r>
          </a:p>
          <a:p>
            <a:r>
              <a:rPr lang="en-US" dirty="0"/>
              <a:t>Prevent receptor activation.</a:t>
            </a:r>
          </a:p>
          <a:p>
            <a:r>
              <a:rPr lang="en-US" b="1" dirty="0"/>
              <a:t>Reduce </a:t>
            </a:r>
            <a:r>
              <a:rPr lang="en-US" b="1" dirty="0" err="1"/>
              <a:t>Emax</a:t>
            </a:r>
            <a:r>
              <a:rPr lang="en-US" dirty="0"/>
              <a:t> without changing EC₅₀.</a:t>
            </a:r>
          </a:p>
          <a:p>
            <a:r>
              <a:rPr lang="en-US" dirty="0"/>
              <a:t>Example: </a:t>
            </a:r>
            <a:r>
              <a:rPr lang="en-US" b="1" dirty="0" err="1"/>
              <a:t>Picrotoxin</a:t>
            </a:r>
            <a:r>
              <a:rPr lang="en-US" dirty="0"/>
              <a:t> blocks GABA-A receptor function.</a:t>
            </a:r>
          </a:p>
          <a:p>
            <a:r>
              <a:rPr lang="en-US" b="1" dirty="0"/>
              <a:t>4. Functional (Physiologic) Antagonists</a:t>
            </a:r>
          </a:p>
          <a:p>
            <a:r>
              <a:rPr lang="en-US" dirty="0"/>
              <a:t>Act on </a:t>
            </a:r>
            <a:r>
              <a:rPr lang="en-US" b="1" dirty="0"/>
              <a:t>different receptors</a:t>
            </a:r>
            <a:r>
              <a:rPr lang="en-US" dirty="0"/>
              <a:t> but produce </a:t>
            </a:r>
            <a:r>
              <a:rPr lang="en-US" b="1" dirty="0"/>
              <a:t>opposite physiological effects</a:t>
            </a:r>
            <a:r>
              <a:rPr lang="en-US" dirty="0"/>
              <a:t>.</a:t>
            </a:r>
          </a:p>
          <a:p>
            <a:r>
              <a:rPr lang="en-US" dirty="0"/>
              <a:t>Example: </a:t>
            </a:r>
            <a:r>
              <a:rPr lang="en-US" b="1" dirty="0"/>
              <a:t>Epinephrine</a:t>
            </a:r>
            <a:r>
              <a:rPr lang="en-US" dirty="0"/>
              <a:t> relaxes bronchial smooth muscle via β₂-receptors, opposing </a:t>
            </a:r>
            <a:r>
              <a:rPr lang="en-US" b="1" dirty="0"/>
              <a:t>histamine</a:t>
            </a:r>
            <a:r>
              <a:rPr lang="en-US" dirty="0"/>
              <a:t>-induced constriction via H₁-receptors.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185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Therapeutic index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61747"/>
            <a:ext cx="8596668" cy="4379616"/>
          </a:xfrm>
        </p:spPr>
        <p:txBody>
          <a:bodyPr>
            <a:normAutofit/>
          </a:bodyPr>
          <a:lstStyle/>
          <a:p>
            <a:r>
              <a:rPr lang="en-US" sz="2000" dirty="0"/>
              <a:t>The therapeutic index (TI) of a drug is the ratio of the dose that produces toxicity </a:t>
            </a:r>
            <a:r>
              <a:rPr lang="en-US" sz="2000" dirty="0" smtClean="0"/>
              <a:t>in half </a:t>
            </a:r>
            <a:r>
              <a:rPr lang="en-US" sz="2000" dirty="0"/>
              <a:t>the population (TD50) to the dose that produces a clinically desired or </a:t>
            </a:r>
            <a:r>
              <a:rPr lang="en-US" sz="2000" dirty="0" smtClean="0"/>
              <a:t>effective  response </a:t>
            </a:r>
            <a:r>
              <a:rPr lang="en-US" sz="2000" dirty="0"/>
              <a:t>(ED50) in half the population</a:t>
            </a:r>
          </a:p>
          <a:p>
            <a:endParaRPr lang="en-US" sz="2000" dirty="0"/>
          </a:p>
        </p:txBody>
      </p:sp>
      <p:pic>
        <p:nvPicPr>
          <p:cNvPr id="4" name="صورة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2229" y="3077307"/>
            <a:ext cx="5708431" cy="3625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146737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edia.istockphoto.com/id/1391352876/vector/thank-you-colorful-typography-banner.jpg?s=612x612&amp;w=0&amp;k=20&amp;c=jzm-E-RXHtLDQNxs_8RNe_388gbl7t7dEsYuyC0xtF8=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27" y="0"/>
            <a:ext cx="1200057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0818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Signal Transduction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Drugs act as signals, and receptors act as signal detectors. A drug is termed an "</a:t>
            </a:r>
            <a:r>
              <a:rPr lang="en-US" sz="2400" dirty="0" smtClean="0"/>
              <a:t>agonist ' </a:t>
            </a:r>
            <a:r>
              <a:rPr lang="en-US" sz="2400" dirty="0"/>
              <a:t>if it binds to a site on a receptor protein and activates it to initiate a series of reactions that ultimately result in a specific </a:t>
            </a:r>
            <a:r>
              <a:rPr lang="en-US" sz="2400" dirty="0" smtClean="0"/>
              <a:t>intracellular </a:t>
            </a:r>
            <a:r>
              <a:rPr lang="en-US" sz="2400" dirty="0"/>
              <a:t>response. </a:t>
            </a:r>
            <a:endParaRPr lang="en-US" sz="2400" dirty="0" smtClean="0"/>
          </a:p>
          <a:p>
            <a:r>
              <a:rPr lang="en-US" sz="2400" dirty="0"/>
              <a:t>"Second messenger'' or effector molecules are part of the cascade of events that translates agonist binding into a cellular response.</a:t>
            </a:r>
            <a:endParaRPr lang="en-US" sz="2400" dirty="0" smtClean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6937" y="609600"/>
            <a:ext cx="2351352" cy="32531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6937" y="3967333"/>
            <a:ext cx="2636065" cy="274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905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drug-receptor complex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Cells have many different types of receptors, each of which is specific for a particular agonist and produces a unique response</a:t>
            </a:r>
          </a:p>
          <a:p>
            <a:r>
              <a:rPr lang="en-US" sz="2400" dirty="0"/>
              <a:t>****it is important to know that not all drugs exert effects by interacting with a receptor. Antacids, for instance, chemically neutralize excess gastric acid, thereby reducing stomach upset.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0119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B.Receptor</a:t>
            </a:r>
            <a:r>
              <a:rPr lang="en-US" b="1" dirty="0"/>
              <a:t>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Receptors exist in two reversible states: inactive (R) and active (R*), usually favoring the inactive state.</a:t>
            </a:r>
          </a:p>
          <a:p>
            <a:r>
              <a:rPr lang="en-US" sz="2400" b="1" dirty="0"/>
              <a:t>Agonists</a:t>
            </a:r>
            <a:r>
              <a:rPr lang="en-US" sz="2400" dirty="0"/>
              <a:t> shift the equilibrium toward the active state (R*), producing a biological effect.</a:t>
            </a:r>
          </a:p>
          <a:p>
            <a:r>
              <a:rPr lang="en-US" sz="2400" b="1" dirty="0"/>
              <a:t>Antagonists</a:t>
            </a:r>
            <a:r>
              <a:rPr lang="en-US" sz="2400" dirty="0"/>
              <a:t> bind the receptor but keep it in the inactive state (R), preventing activation.</a:t>
            </a:r>
          </a:p>
          <a:p>
            <a:r>
              <a:rPr lang="en-US" sz="2400" b="1" dirty="0"/>
              <a:t>Partial agonists</a:t>
            </a:r>
            <a:r>
              <a:rPr lang="en-US" sz="2400" dirty="0"/>
              <a:t> activate receptors but less effectively than full agonists, creating a smaller shift to R*.</a:t>
            </a:r>
          </a:p>
        </p:txBody>
      </p:sp>
    </p:spTree>
    <p:extLst>
      <p:ext uri="{BB962C8B-B14F-4D97-AF65-F5344CB8AC3E}">
        <p14:creationId xmlns:p14="http://schemas.microsoft.com/office/powerpoint/2010/main" val="2950709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Receptor Families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receptor</a:t>
            </a:r>
            <a:r>
              <a:rPr lang="en-US" dirty="0"/>
              <a:t> is any biological molecule a drug binds to and produces a measurable response. While enzymes, nucleic acids, and proteins can serve as receptors, the main drug targets are </a:t>
            </a:r>
            <a:r>
              <a:rPr lang="en-US" b="1" dirty="0"/>
              <a:t>membrane-bound receptors</a:t>
            </a:r>
            <a:r>
              <a:rPr lang="en-US" dirty="0"/>
              <a:t> that convert external signals into internal cellular responses. These are classified into four major families: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978" y="3669258"/>
            <a:ext cx="7434598" cy="311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463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</a:t>
            </a:r>
            <a:r>
              <a:rPr lang="en-US" b="1" dirty="0"/>
              <a:t>Ligand-Gated Ion Channels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70539"/>
            <a:ext cx="8596668" cy="4818184"/>
          </a:xfrm>
        </p:spPr>
        <p:txBody>
          <a:bodyPr>
            <a:noAutofit/>
          </a:bodyPr>
          <a:lstStyle/>
          <a:p>
            <a:r>
              <a:rPr lang="en-US" sz="2400" dirty="0"/>
              <a:t>Found on the </a:t>
            </a:r>
            <a:r>
              <a:rPr lang="en-US" sz="2400" b="1" dirty="0"/>
              <a:t>cell membrane</a:t>
            </a:r>
            <a:r>
              <a:rPr lang="en-US" sz="2400" dirty="0"/>
              <a:t>.</a:t>
            </a:r>
          </a:p>
          <a:p>
            <a:r>
              <a:rPr lang="en-US" sz="2400" dirty="0"/>
              <a:t>Open in response to ligand (agonist) binding, allowing ions (e.g., Na⁺, K⁺, Cl⁻) to pass.</a:t>
            </a:r>
          </a:p>
          <a:p>
            <a:r>
              <a:rPr lang="en-US" sz="2400" dirty="0"/>
              <a:t>Response is </a:t>
            </a:r>
            <a:r>
              <a:rPr lang="en-US" sz="2400" b="1" dirty="0"/>
              <a:t>fast</a:t>
            </a:r>
            <a:r>
              <a:rPr lang="en-US" sz="2400" dirty="0"/>
              <a:t>, lasting milliseconds.</a:t>
            </a:r>
          </a:p>
          <a:p>
            <a:r>
              <a:rPr lang="en-US" sz="2400" dirty="0"/>
              <a:t>Example:</a:t>
            </a:r>
          </a:p>
          <a:p>
            <a:pPr lvl="1"/>
            <a:r>
              <a:rPr lang="en-US" sz="2400" b="1" dirty="0"/>
              <a:t>Nicotinic receptors</a:t>
            </a:r>
            <a:r>
              <a:rPr lang="en-US" sz="2400" dirty="0"/>
              <a:t> → Na⁺ in / K⁺ out → nerve signals and muscle contraction.</a:t>
            </a:r>
          </a:p>
          <a:p>
            <a:pPr lvl="1"/>
            <a:r>
              <a:rPr lang="en-US" sz="2400" b="1" dirty="0"/>
              <a:t>GABA-A receptors</a:t>
            </a:r>
            <a:r>
              <a:rPr lang="en-US" sz="2400" dirty="0"/>
              <a:t> → Cl⁻ influx → neuronal inhibition.</a:t>
            </a:r>
          </a:p>
          <a:p>
            <a:pPr lvl="1"/>
            <a:r>
              <a:rPr lang="en-US" sz="2400" b="1" dirty="0"/>
              <a:t>Voltage-gated ion channels</a:t>
            </a:r>
            <a:r>
              <a:rPr lang="en-US" sz="2400" dirty="0"/>
              <a:t> (like Na⁺ channels) can also be drug targets (e.g., local anesthetics).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99761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</a:t>
            </a:r>
            <a:r>
              <a:rPr lang="en-US" b="1" dirty="0"/>
              <a:t>G Protein-Coupled </a:t>
            </a:r>
            <a:r>
              <a:rPr lang="en-US" b="1" dirty="0" smtClean="0"/>
              <a:t>Receptors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Located on the </a:t>
            </a:r>
            <a:r>
              <a:rPr lang="en-US" sz="2400" b="1" dirty="0"/>
              <a:t>cell membrane</a:t>
            </a:r>
            <a:r>
              <a:rPr lang="en-US" sz="2400" dirty="0"/>
              <a:t>.</a:t>
            </a:r>
          </a:p>
          <a:p>
            <a:r>
              <a:rPr lang="en-US" sz="2400" dirty="0"/>
              <a:t>Activation triggers </a:t>
            </a:r>
            <a:r>
              <a:rPr lang="en-US" sz="2400" b="1" dirty="0"/>
              <a:t>G protein</a:t>
            </a:r>
            <a:r>
              <a:rPr lang="en-US" sz="2400" dirty="0"/>
              <a:t> signaling (</a:t>
            </a:r>
            <a:r>
              <a:rPr lang="el-GR" sz="2400" dirty="0"/>
              <a:t>α, β, γ </a:t>
            </a:r>
            <a:r>
              <a:rPr lang="en-US" sz="2400" dirty="0"/>
              <a:t>subunits).</a:t>
            </a:r>
          </a:p>
          <a:p>
            <a:r>
              <a:rPr lang="en-US" sz="2400" dirty="0"/>
              <a:t>Causes the production of </a:t>
            </a:r>
            <a:r>
              <a:rPr lang="en-US" sz="2400" b="1" dirty="0"/>
              <a:t>second messengers</a:t>
            </a:r>
            <a:r>
              <a:rPr lang="en-US" sz="2400" dirty="0"/>
              <a:t> like:</a:t>
            </a:r>
          </a:p>
          <a:p>
            <a:pPr lvl="1"/>
            <a:r>
              <a:rPr lang="en-US" sz="2400" b="1" dirty="0" err="1"/>
              <a:t>cAMP</a:t>
            </a:r>
            <a:r>
              <a:rPr lang="en-US" sz="2400" dirty="0"/>
              <a:t> (via adenylyl cyclase)</a:t>
            </a:r>
          </a:p>
          <a:p>
            <a:pPr lvl="1"/>
            <a:r>
              <a:rPr lang="en-US" sz="2400" b="1" dirty="0"/>
              <a:t>IP₃</a:t>
            </a:r>
            <a:r>
              <a:rPr lang="en-US" sz="2400" dirty="0"/>
              <a:t> and </a:t>
            </a:r>
            <a:r>
              <a:rPr lang="en-US" sz="2400" b="1" dirty="0"/>
              <a:t>DAG</a:t>
            </a:r>
            <a:r>
              <a:rPr lang="en-US" sz="2400" dirty="0"/>
              <a:t> (via phospholipase C)</a:t>
            </a:r>
          </a:p>
          <a:p>
            <a:r>
              <a:rPr lang="en-US" sz="2400" dirty="0"/>
              <a:t>Responses last </a:t>
            </a:r>
            <a:r>
              <a:rPr lang="en-US" sz="2400" b="1" dirty="0"/>
              <a:t>seconds to minutes</a:t>
            </a:r>
            <a:r>
              <a:rPr lang="en-US" sz="2400" dirty="0"/>
              <a:t>.</a:t>
            </a:r>
          </a:p>
          <a:p>
            <a:r>
              <a:rPr lang="en-US" sz="2400" dirty="0"/>
              <a:t>Involved in many physiological processes.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2821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</a:t>
            </a:r>
            <a:r>
              <a:rPr lang="en-US" b="1" dirty="0"/>
              <a:t>Enzyme-Linked Receptors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48644" y="2287308"/>
            <a:ext cx="862535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Transmembrane receptors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with intrinsic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enzyme activity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(often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tyrosine kinase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Activation leads to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phosphorylation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of specific proteins, triggering signal cascades.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Example: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Insulin and growth factor receptors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Effects last 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minutes to hours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2650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120</TotalTime>
  <Words>1453</Words>
  <Application>Microsoft Office PowerPoint</Application>
  <PresentationFormat>Widescreen</PresentationFormat>
  <Paragraphs>134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Trebuchet MS</vt:lpstr>
      <vt:lpstr>Wingdings 3</vt:lpstr>
      <vt:lpstr>Facet</vt:lpstr>
      <vt:lpstr>Drug-Receptor Interactions and Pharmacodynamics </vt:lpstr>
      <vt:lpstr>Pharmacodynamics</vt:lpstr>
      <vt:lpstr>Signal Transduction</vt:lpstr>
      <vt:lpstr>The drug-receptor complex </vt:lpstr>
      <vt:lpstr>B.Receptor states</vt:lpstr>
      <vt:lpstr>Major Receptor Families</vt:lpstr>
      <vt:lpstr>1. Ligand-Gated Ion Channels </vt:lpstr>
      <vt:lpstr>2. G Protein-Coupled Receptors</vt:lpstr>
      <vt:lpstr>3. Enzyme-Linked Receptors</vt:lpstr>
      <vt:lpstr>4. Intracellular Receptors</vt:lpstr>
      <vt:lpstr>Characteristics of Signal Transduction</vt:lpstr>
      <vt:lpstr>1. Signal Amplification</vt:lpstr>
      <vt:lpstr>2. Desensitization &amp; Down-Regulation</vt:lpstr>
      <vt:lpstr>Dose-Response Relationships</vt:lpstr>
      <vt:lpstr>A. Graded Dose-Response Relationship</vt:lpstr>
      <vt:lpstr>B. Drug Concentration vs. Receptor Binding</vt:lpstr>
      <vt:lpstr>C. Drug Binding and Pharmacologic Effect</vt:lpstr>
      <vt:lpstr>Intrinsic Activity and Drug-Receptor Interactions</vt:lpstr>
      <vt:lpstr>B. Partial Agonists</vt:lpstr>
      <vt:lpstr>D. Antagonists</vt:lpstr>
      <vt:lpstr>PowerPoint Presentation</vt:lpstr>
      <vt:lpstr>Therapeutic index</vt:lpstr>
      <vt:lpstr>PowerPoint Presentation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Drug-Receptor Interactions and Pharmacodynamics </dc:title>
  <dc:creator>Maher</dc:creator>
  <cp:lastModifiedBy>Maher</cp:lastModifiedBy>
  <cp:revision>15</cp:revision>
  <dcterms:created xsi:type="dcterms:W3CDTF">2025-08-06T15:01:48Z</dcterms:created>
  <dcterms:modified xsi:type="dcterms:W3CDTF">2025-08-13T12:30:58Z</dcterms:modified>
</cp:coreProperties>
</file>