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Anemia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Mechanisms, Classes, and Clinical Applications</a:t>
            </a:r>
          </a:p>
          <a:p>
            <a:r>
              <a:rPr lang="en-US" dirty="0"/>
              <a:t>Presented by: </a:t>
            </a:r>
            <a:r>
              <a:rPr lang="en-US" dirty="0" smtClean="0"/>
              <a:t>[</a:t>
            </a:r>
            <a:r>
              <a:rPr lang="en-US" dirty="0" err="1" smtClean="0"/>
              <a:t>dr</a:t>
            </a:r>
            <a:r>
              <a:rPr lang="en-US" dirty="0" smtClean="0"/>
              <a:t> . Hasan </a:t>
            </a:r>
            <a:r>
              <a:rPr lang="en-US" dirty="0" err="1" smtClean="0"/>
              <a:t>falah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669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Overview of Anemia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042742"/>
            <a:ext cx="932047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Low plasma hemoglobin due to reduced red blood cells or hemoglobin content.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Symptoms: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Fatigue, palpitations, shortness of breath, pallor, dizziness, insomnia.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Causes: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Chronic blood loss, bone marrow disorders, hemolysis, infections, malignancy, endocrine or renal failure, nutritional deficiencies, genetic conditions.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Treatment Approaches: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Nutritional supplementation (iron, folic acid, vitamin B₁₂), pharmacologic agents, blood transfusion.</a:t>
            </a:r>
          </a:p>
        </p:txBody>
      </p:sp>
    </p:spTree>
    <p:extLst>
      <p:ext uri="{BB962C8B-B14F-4D97-AF65-F5344CB8AC3E}">
        <p14:creationId xmlns:p14="http://schemas.microsoft.com/office/powerpoint/2010/main" val="754186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Agents for Treating Anemia</a:t>
            </a:r>
            <a:br>
              <a:rPr lang="en-US" dirty="0"/>
            </a:br>
            <a:r>
              <a:rPr lang="en-US" dirty="0"/>
              <a:t>1. Iron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1934" y="1855177"/>
            <a:ext cx="11360289" cy="49236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Role: Needed for hemoglobin production; stored as ferritin and transported by transferrin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Deficiency </a:t>
            </a:r>
            <a:r>
              <a:rPr lang="en-US" dirty="0"/>
              <a:t>Causes: Blood loss, pregnancy, growth spurts, poor intake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Unique </a:t>
            </a:r>
            <a:r>
              <a:rPr lang="en-US" dirty="0"/>
              <a:t>Signs: Pica, </a:t>
            </a:r>
            <a:r>
              <a:rPr lang="en-US" dirty="0" err="1"/>
              <a:t>koilonychia</a:t>
            </a:r>
            <a:r>
              <a:rPr lang="en-US" dirty="0"/>
              <a:t>, mouth corner cracking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Treatment:</a:t>
            </a:r>
          </a:p>
          <a:p>
            <a:pPr marL="0" indent="0">
              <a:buNone/>
            </a:pPr>
            <a:r>
              <a:rPr lang="en-US" dirty="0" smtClean="0"/>
              <a:t> 1. Oral </a:t>
            </a:r>
            <a:r>
              <a:rPr lang="en-US" dirty="0"/>
              <a:t>forms: Ferrous sulfate, fumarate, gluconate, polysaccharide-iron complex, carbonyl iron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2. Parenteral </a:t>
            </a:r>
            <a:r>
              <a:rPr lang="en-US" dirty="0"/>
              <a:t>forms: Iron dextran, sodium ferric gluconate, ferric </a:t>
            </a:r>
            <a:r>
              <a:rPr lang="en-US" dirty="0" err="1"/>
              <a:t>carboxymaltose</a:t>
            </a:r>
            <a:r>
              <a:rPr lang="en-US" dirty="0"/>
              <a:t>, iron sucrose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Adverse </a:t>
            </a:r>
            <a:r>
              <a:rPr lang="en-US" dirty="0"/>
              <a:t>Effects: GI upset, constipation, dark stools (oral); hypersensitivity/anaphylaxis (parenteral), avoid in active infections.</a:t>
            </a:r>
          </a:p>
        </p:txBody>
      </p:sp>
    </p:spTree>
    <p:extLst>
      <p:ext uri="{BB962C8B-B14F-4D97-AF65-F5344CB8AC3E}">
        <p14:creationId xmlns:p14="http://schemas.microsoft.com/office/powerpoint/2010/main" val="401574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Folic Acid (Folate)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Uses: Treat deficiency from increased demand (pregnancy), malabsorption, alcoholism, drug-induced inhibition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Deficiency </a:t>
            </a:r>
            <a:r>
              <a:rPr lang="en-US" sz="2400" dirty="0"/>
              <a:t>Effect: Megaloblastic anemia from impaired DNA synthesis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Note</a:t>
            </a:r>
            <a:r>
              <a:rPr lang="en-US" sz="2400" dirty="0"/>
              <a:t>: Always check for vitamin B₁₂ deficiency before treatment to avoid masking neurologic damage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Adverse </a:t>
            </a:r>
            <a:r>
              <a:rPr lang="en-US" sz="2400" dirty="0"/>
              <a:t>Effects: Rare; high doses excreted in urine.</a:t>
            </a:r>
          </a:p>
        </p:txBody>
      </p:sp>
    </p:spTree>
    <p:extLst>
      <p:ext uri="{BB962C8B-B14F-4D97-AF65-F5344CB8AC3E}">
        <p14:creationId xmlns:p14="http://schemas.microsoft.com/office/powerpoint/2010/main" val="3765379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Vitamin B₁₂ </a:t>
            </a:r>
            <a:r>
              <a:rPr lang="en-US" dirty="0" smtClean="0"/>
              <a:t>( Cyanocobalamin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 smtClean="0"/>
              <a:t>Hydroxocobalamin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66192"/>
            <a:ext cx="10363826" cy="44313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Causes of Deficiency: Poor absorption (pernicious anemia, GI surgery), low intake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Symptoms</a:t>
            </a:r>
            <a:r>
              <a:rPr lang="en-US" sz="2400" dirty="0"/>
              <a:t>: Anemia plus neurologic issues (tingling, gait problems, cognitive changes</a:t>
            </a:r>
            <a:r>
              <a:rPr lang="en-US" sz="2400" dirty="0" smtClean="0"/>
              <a:t>).</a:t>
            </a:r>
          </a:p>
          <a:p>
            <a:pPr marL="0" indent="0">
              <a:buNone/>
            </a:pPr>
            <a:r>
              <a:rPr lang="en-US" sz="2400" dirty="0" smtClean="0"/>
              <a:t>Treatment: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400" dirty="0"/>
              <a:t>Oral (dietary deficiency) or parenteral (pernicious anemia); </a:t>
            </a:r>
            <a:r>
              <a:rPr lang="en-US" sz="2400" dirty="0" err="1"/>
              <a:t>hydroxocobalamin</a:t>
            </a:r>
            <a:r>
              <a:rPr lang="en-US" sz="2400" dirty="0"/>
              <a:t> preferred for longer action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Caution</a:t>
            </a:r>
            <a:r>
              <a:rPr lang="en-US" sz="2400" dirty="0"/>
              <a:t>: Folate alone can mask deficiency but not prevent nerve damage; lifelong therapy in pernicious anemia.</a:t>
            </a:r>
          </a:p>
        </p:txBody>
      </p:sp>
    </p:spTree>
    <p:extLst>
      <p:ext uri="{BB962C8B-B14F-4D97-AF65-F5344CB8AC3E}">
        <p14:creationId xmlns:p14="http://schemas.microsoft.com/office/powerpoint/2010/main" val="6705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Erythropoietin &amp; </a:t>
            </a:r>
            <a:r>
              <a:rPr lang="en-US" dirty="0" err="1"/>
              <a:t>Darbepoetin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209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Function: Kidney-produced hormone stimulating RBC production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Uses</a:t>
            </a:r>
            <a:r>
              <a:rPr lang="en-US" sz="2400" dirty="0"/>
              <a:t>: Anemia from renal failure, HIV, bone marrow disorders, chemotherapy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Risks</a:t>
            </a:r>
            <a:r>
              <a:rPr lang="en-US" sz="2400" dirty="0"/>
              <a:t>: High doses → hypertension, thrombosis, tumor progression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Guidelines</a:t>
            </a:r>
            <a:r>
              <a:rPr lang="en-US" sz="2400" dirty="0"/>
              <a:t>: Use lowest effective dose, avoid </a:t>
            </a:r>
            <a:r>
              <a:rPr lang="en-US" sz="2400" dirty="0" err="1"/>
              <a:t>Hb</a:t>
            </a:r>
            <a:r>
              <a:rPr lang="en-US" sz="2400" dirty="0"/>
              <a:t> &gt;12 g/</a:t>
            </a:r>
            <a:r>
              <a:rPr lang="en-US" sz="2400" dirty="0" err="1"/>
              <a:t>dL</a:t>
            </a:r>
            <a:r>
              <a:rPr lang="en-US" sz="2400" dirty="0"/>
              <a:t> or &gt;1 g/</a:t>
            </a:r>
            <a:r>
              <a:rPr lang="en-US" sz="2400" dirty="0" err="1"/>
              <a:t>dL</a:t>
            </a:r>
            <a:r>
              <a:rPr lang="en-US" sz="2400" dirty="0"/>
              <a:t> rise in 2 weeks. Not for acute anemia (delayed effect).</a:t>
            </a:r>
          </a:p>
        </p:txBody>
      </p:sp>
    </p:spTree>
    <p:extLst>
      <p:ext uri="{BB962C8B-B14F-4D97-AF65-F5344CB8AC3E}">
        <p14:creationId xmlns:p14="http://schemas.microsoft.com/office/powerpoint/2010/main" val="3083203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Agents for Neutropenia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92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Types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 smtClean="0"/>
              <a:t>G-CSF</a:t>
            </a:r>
            <a:r>
              <a:rPr lang="en-US" sz="2400" dirty="0"/>
              <a:t>: </a:t>
            </a:r>
            <a:r>
              <a:rPr lang="en-US" sz="2400" dirty="0" err="1"/>
              <a:t>Filgrastim</a:t>
            </a:r>
            <a:r>
              <a:rPr lang="en-US" sz="2400" dirty="0"/>
              <a:t>, </a:t>
            </a:r>
            <a:r>
              <a:rPr lang="en-US" sz="2400" dirty="0" err="1"/>
              <a:t>tbo-filgrastim</a:t>
            </a:r>
            <a:r>
              <a:rPr lang="en-US" sz="2400" dirty="0"/>
              <a:t>, </a:t>
            </a:r>
            <a:r>
              <a:rPr lang="en-US" sz="2400" dirty="0" err="1"/>
              <a:t>pegfilgrastim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GM-CSF</a:t>
            </a:r>
            <a:r>
              <a:rPr lang="en-US" sz="2400" dirty="0"/>
              <a:t>: </a:t>
            </a:r>
            <a:r>
              <a:rPr lang="en-US" sz="2400" dirty="0" err="1"/>
              <a:t>Sargramostim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Action</a:t>
            </a:r>
            <a:r>
              <a:rPr lang="en-US" sz="2400" dirty="0"/>
              <a:t>: Stimulate neutrophil production, reduce neutropenia duration post-chemotherapy or bone marrow transplant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Dosing</a:t>
            </a:r>
            <a:r>
              <a:rPr lang="en-US" sz="2400" dirty="0"/>
              <a:t>: </a:t>
            </a:r>
            <a:r>
              <a:rPr lang="en-US" sz="2400" dirty="0" err="1"/>
              <a:t>Filgrastim</a:t>
            </a:r>
            <a:r>
              <a:rPr lang="en-US" sz="2400" dirty="0"/>
              <a:t>/</a:t>
            </a:r>
            <a:r>
              <a:rPr lang="en-US" sz="2400" dirty="0" err="1"/>
              <a:t>sargramostim</a:t>
            </a:r>
            <a:r>
              <a:rPr lang="en-US" sz="2400" dirty="0"/>
              <a:t> daily; </a:t>
            </a:r>
            <a:r>
              <a:rPr lang="en-US" sz="2400" dirty="0" err="1"/>
              <a:t>pegfilgrastim</a:t>
            </a:r>
            <a:r>
              <a:rPr lang="en-US" sz="2400" dirty="0"/>
              <a:t> single dose post-chemo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Adverse </a:t>
            </a:r>
            <a:r>
              <a:rPr lang="en-US" sz="2400" dirty="0"/>
              <a:t>Effect: Bone pain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Efficacy</a:t>
            </a:r>
            <a:r>
              <a:rPr lang="en-US" sz="2400" dirty="0"/>
              <a:t>: No major differences between agents.</a:t>
            </a:r>
          </a:p>
        </p:txBody>
      </p:sp>
    </p:spTree>
    <p:extLst>
      <p:ext uri="{BB962C8B-B14F-4D97-AF65-F5344CB8AC3E}">
        <p14:creationId xmlns:p14="http://schemas.microsoft.com/office/powerpoint/2010/main" val="2332091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Agent for Sickle Cell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Hydroxyurea</a:t>
            </a:r>
            <a:endParaRPr lang="en-US" sz="2400" b="1" dirty="0"/>
          </a:p>
          <a:p>
            <a:r>
              <a:rPr lang="en-US" sz="2400" b="1" dirty="0"/>
              <a:t>Mechanism:</a:t>
            </a:r>
            <a:r>
              <a:rPr lang="en-US" sz="2400" dirty="0"/>
              <a:t> Increases fetal hemoglobin (</a:t>
            </a:r>
            <a:r>
              <a:rPr lang="en-US" sz="2400" dirty="0" err="1"/>
              <a:t>HbF</a:t>
            </a:r>
            <a:r>
              <a:rPr lang="en-US" sz="2400" dirty="0"/>
              <a:t>), reducing sickling and crisis frequency.</a:t>
            </a:r>
          </a:p>
          <a:p>
            <a:r>
              <a:rPr lang="en-US" sz="2400" b="1" dirty="0"/>
              <a:t>Onset:</a:t>
            </a:r>
            <a:r>
              <a:rPr lang="en-US" sz="2400" dirty="0"/>
              <a:t> 3–6 months for clinical benefit.</a:t>
            </a:r>
          </a:p>
          <a:p>
            <a:r>
              <a:rPr lang="en-US" sz="2400" b="1" dirty="0"/>
              <a:t>Adverse Effects:</a:t>
            </a:r>
            <a:r>
              <a:rPr lang="en-US" sz="2400" dirty="0"/>
              <a:t> Bone marrow suppression, vasculitis.</a:t>
            </a:r>
          </a:p>
          <a:p>
            <a:r>
              <a:rPr lang="en-US" sz="2400" b="1" dirty="0"/>
              <a:t>Other Uses:</a:t>
            </a:r>
            <a:r>
              <a:rPr lang="en-US" sz="2400" dirty="0"/>
              <a:t> AML, psoriasis, polycythemia </a:t>
            </a:r>
            <a:r>
              <a:rPr lang="en-US" sz="2400" dirty="0" err="1"/>
              <a:t>vera</a:t>
            </a:r>
            <a:r>
              <a:rPr lang="en-US" sz="2400" dirty="0"/>
              <a:t> (off-label).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9001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media.istockphoto.com/id/1391352876/vector/thank-you-colorful-typography-banner.jpg?s=612x612&amp;w=0&amp;k=20&amp;c=jzm-E-RXHtLDQNxs_8RNe_388gbl7t7dEsYuyC0xtF8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6" y="-68264"/>
            <a:ext cx="12037681" cy="699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98252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147</TotalTime>
  <Words>520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Tw Cen MT</vt:lpstr>
      <vt:lpstr>Droplet</vt:lpstr>
      <vt:lpstr>Anemia</vt:lpstr>
      <vt:lpstr>Overview of Anemia</vt:lpstr>
      <vt:lpstr>Agents for Treating Anemia 1. Iron</vt:lpstr>
      <vt:lpstr>2. Folic Acid (Folate)</vt:lpstr>
      <vt:lpstr>3. Vitamin B₁₂ ( Cyanocobalamin,  Hydroxocobalamin )</vt:lpstr>
      <vt:lpstr>4. Erythropoietin &amp; Darbepoetin</vt:lpstr>
      <vt:lpstr>Agents for Neutropenia</vt:lpstr>
      <vt:lpstr>Agent for Sickle Cell Disease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Antihypertension drugs</dc:title>
  <dc:creator>Maher</dc:creator>
  <cp:lastModifiedBy>Maher</cp:lastModifiedBy>
  <cp:revision>20</cp:revision>
  <dcterms:created xsi:type="dcterms:W3CDTF">2025-05-15T19:39:29Z</dcterms:created>
  <dcterms:modified xsi:type="dcterms:W3CDTF">2025-08-13T12:28:52Z</dcterms:modified>
</cp:coreProperties>
</file>