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71" r:id="rId4"/>
    <p:sldId id="272" r:id="rId5"/>
    <p:sldId id="273" r:id="rId6"/>
    <p:sldId id="275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8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8/14/2025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8/14/2025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" y="295863"/>
            <a:ext cx="12188827" cy="6323264"/>
            <a:chOff x="-2" y="295863"/>
            <a:chExt cx="12188827" cy="6323264"/>
          </a:xfrm>
        </p:grpSpPr>
        <p:sp>
          <p:nvSpPr>
            <p:cNvPr id="33" name="Rectangle 32"/>
            <p:cNvSpPr/>
            <p:nvPr/>
          </p:nvSpPr>
          <p:spPr>
            <a:xfrm>
              <a:off x="-1" y="1905000"/>
              <a:ext cx="12188826" cy="3200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2" y="1795132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" y="5142116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6" name="Oval 2"/>
            <p:cNvSpPr>
              <a:spLocks noChangeArrowheads="1"/>
            </p:cNvSpPr>
            <p:nvPr/>
          </p:nvSpPr>
          <p:spPr bwMode="grayWhite">
            <a:xfrm>
              <a:off x="534293" y="5791419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"/>
            <p:cNvSpPr>
              <a:spLocks noChangeArrowheads="1"/>
            </p:cNvSpPr>
            <p:nvPr/>
          </p:nvSpPr>
          <p:spPr bwMode="grayWhite">
            <a:xfrm>
              <a:off x="696482" y="5958903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"/>
            <p:cNvSpPr>
              <a:spLocks noChangeArrowheads="1"/>
            </p:cNvSpPr>
            <p:nvPr/>
          </p:nvSpPr>
          <p:spPr bwMode="grayWhite">
            <a:xfrm>
              <a:off x="213400" y="5778215"/>
              <a:ext cx="310863" cy="321012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grayWhite">
            <a:xfrm>
              <a:off x="284358" y="5851489"/>
              <a:ext cx="40547" cy="418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grayWhite">
            <a:xfrm>
              <a:off x="10486137" y="5404864"/>
              <a:ext cx="473052" cy="488496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grayWhite">
            <a:xfrm>
              <a:off x="10594263" y="5516520"/>
              <a:ext cx="65889" cy="680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grayWhite">
            <a:xfrm>
              <a:off x="6575012" y="621437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grayWhite">
            <a:xfrm>
              <a:off x="6664554" y="630683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grayWhite">
            <a:xfrm>
              <a:off x="3520863" y="57338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grayWhite">
            <a:xfrm>
              <a:off x="3610405" y="58262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grayWhite">
            <a:xfrm>
              <a:off x="5845161" y="295863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grayWhite">
            <a:xfrm>
              <a:off x="6007350" y="463347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grayWhite">
            <a:xfrm>
              <a:off x="5439688" y="63083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1"/>
            <p:cNvSpPr>
              <a:spLocks noChangeArrowheads="1"/>
            </p:cNvSpPr>
            <p:nvPr/>
          </p:nvSpPr>
          <p:spPr bwMode="grayWhite">
            <a:xfrm>
              <a:off x="5529230" y="72329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grayWhite">
            <a:xfrm>
              <a:off x="6575012" y="29586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4"/>
            <p:cNvSpPr>
              <a:spLocks noChangeArrowheads="1"/>
            </p:cNvSpPr>
            <p:nvPr/>
          </p:nvSpPr>
          <p:spPr bwMode="grayWhite">
            <a:xfrm>
              <a:off x="6664554" y="38832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6"/>
            <p:cNvSpPr>
              <a:spLocks noChangeArrowheads="1"/>
            </p:cNvSpPr>
            <p:nvPr/>
          </p:nvSpPr>
          <p:spPr bwMode="grayWhite">
            <a:xfrm>
              <a:off x="11218217" y="589639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grayWhite">
            <a:xfrm>
              <a:off x="11344927" y="720486"/>
              <a:ext cx="79405" cy="8199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grayWhite">
            <a:xfrm>
              <a:off x="11312827" y="1372978"/>
              <a:ext cx="229768" cy="237270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grayWhite">
            <a:xfrm>
              <a:off x="11366890" y="1428806"/>
              <a:ext cx="27032" cy="279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2"/>
            <p:cNvSpPr>
              <a:spLocks noChangeArrowheads="1"/>
            </p:cNvSpPr>
            <p:nvPr/>
          </p:nvSpPr>
          <p:spPr bwMode="grayWhite">
            <a:xfrm>
              <a:off x="1303864" y="669938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grayWhite">
            <a:xfrm>
              <a:off x="1428885" y="799041"/>
              <a:ext cx="81095" cy="837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5"/>
            <p:cNvSpPr>
              <a:spLocks noChangeArrowheads="1"/>
            </p:cNvSpPr>
            <p:nvPr/>
          </p:nvSpPr>
          <p:spPr bwMode="grayWhite">
            <a:xfrm>
              <a:off x="1871526" y="8374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36"/>
            <p:cNvSpPr>
              <a:spLocks noChangeArrowheads="1"/>
            </p:cNvSpPr>
            <p:nvPr/>
          </p:nvSpPr>
          <p:spPr bwMode="grayWhite">
            <a:xfrm>
              <a:off x="1961068" y="9298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23D7-2A27-4B34-A31C-02090805ABAC}" type="datetime1">
              <a:rPr lang="en-US" smtClean="0"/>
              <a:t>8/14/2025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F1F3-2254-4E04-B960-C1DB42B6733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0DE7-A14C-48CB-AB8E-D3357522F5F2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7548-FD58-4384-A951-C87160C229EB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3194-3577-4D3C-A927-FE879CBA54D5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41120" y="1901952"/>
            <a:ext cx="4572000" cy="41239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we</a:t>
            </a:r>
          </a:p>
          <a:p>
            <a:pPr lvl="5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C53B-D6DF-4D88-8598-DAA646F1ABC6}" type="datetime1">
              <a:rPr lang="en-US" smtClean="0"/>
              <a:t>8/14/2025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985-7297-49C2-8AF7-445853E5DC92}" type="datetime1">
              <a:rPr lang="en-US" smtClean="0"/>
              <a:t>8/14/2025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B2E-E929-49CA-BA6D-3C562126F566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CFE0-ED18-4B5C-AA30-B675E1042721}" type="datetime1">
              <a:rPr lang="en-US" smtClean="0"/>
              <a:t>8/14/2025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AAB-3A39-450E-9B38-6FB42E71A3AF}" type="datetime1">
              <a:rPr lang="en-US" smtClean="0"/>
              <a:t>8/14/2025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331-03F7-4310-9C27-C65B2378D791}" type="datetime1">
              <a:rPr lang="en-US" smtClean="0"/>
              <a:t>8/14/2025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7873" y="-19258"/>
            <a:ext cx="12188953" cy="6869723"/>
            <a:chOff x="7873" y="-19258"/>
            <a:chExt cx="12188953" cy="6869723"/>
          </a:xfrm>
        </p:grpSpPr>
        <p:sp>
          <p:nvSpPr>
            <p:cNvPr id="10" name="Rectangle 9"/>
            <p:cNvSpPr/>
            <p:nvPr/>
          </p:nvSpPr>
          <p:spPr>
            <a:xfrm>
              <a:off x="7873" y="-19258"/>
              <a:ext cx="12188952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999" y="6472513"/>
              <a:ext cx="12188827" cy="377952"/>
              <a:chOff x="-1" y="6480048"/>
              <a:chExt cx="12188827" cy="37795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583680"/>
                <a:ext cx="12188826" cy="27432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50000"/>
                    </a:schemeClr>
                  </a:gs>
                  <a:gs pos="0">
                    <a:schemeClr val="accent1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1" y="6480048"/>
                <a:ext cx="12188826" cy="7315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80000"/>
                    </a:schemeClr>
                  </a:gs>
                  <a:gs pos="0">
                    <a:schemeClr val="accent1">
                      <a:lumMod val="60000"/>
                      <a:lumOff val="40000"/>
                      <a:alpha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/>
              </a:p>
            </p:txBody>
          </p:sp>
        </p:grpSp>
        <p:grpSp>
          <p:nvGrpSpPr>
            <p:cNvPr id="48" name="Group 47" hidden="1"/>
            <p:cNvGrpSpPr/>
            <p:nvPr/>
          </p:nvGrpSpPr>
          <p:grpSpPr>
            <a:xfrm>
              <a:off x="14350" y="-7605"/>
              <a:ext cx="11722100" cy="6536383"/>
              <a:chOff x="6350" y="6350"/>
              <a:chExt cx="11722100" cy="6536383"/>
            </a:xfrm>
          </p:grpSpPr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6350" y="5340350"/>
                <a:ext cx="673100" cy="673100"/>
                <a:chOff x="4" y="3364"/>
                <a:chExt cx="424" cy="424"/>
              </a:xfrm>
            </p:grpSpPr>
            <p:sp>
              <p:nvSpPr>
                <p:cNvPr id="45" name="Oval 7"/>
                <p:cNvSpPr>
                  <a:spLocks noChangeArrowheads="1"/>
                </p:cNvSpPr>
                <p:nvPr/>
              </p:nvSpPr>
              <p:spPr bwMode="grayWhite">
                <a:xfrm>
                  <a:off x="4" y="336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8"/>
                <p:cNvSpPr>
                  <a:spLocks noChangeArrowheads="1"/>
                </p:cNvSpPr>
                <p:nvPr/>
              </p:nvSpPr>
              <p:spPr bwMode="grayWhite">
                <a:xfrm>
                  <a:off x="100" y="346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539750" y="5873750"/>
                <a:ext cx="292100" cy="292100"/>
                <a:chOff x="340" y="3700"/>
                <a:chExt cx="184" cy="184"/>
              </a:xfrm>
            </p:grpSpPr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grayWhite">
                <a:xfrm>
                  <a:off x="340" y="3700"/>
                  <a:ext cx="184" cy="18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11"/>
                <p:cNvSpPr>
                  <a:spLocks noChangeArrowheads="1"/>
                </p:cNvSpPr>
                <p:nvPr/>
              </p:nvSpPr>
              <p:spPr bwMode="grayWhite">
                <a:xfrm>
                  <a:off x="382" y="3742"/>
                  <a:ext cx="24" cy="2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131763" y="6038850"/>
                <a:ext cx="444500" cy="444500"/>
                <a:chOff x="83" y="3804"/>
                <a:chExt cx="280" cy="280"/>
              </a:xfrm>
            </p:grpSpPr>
            <p:sp>
              <p:nvSpPr>
                <p:cNvPr id="41" name="Oval 13"/>
                <p:cNvSpPr>
                  <a:spLocks noChangeArrowheads="1"/>
                </p:cNvSpPr>
                <p:nvPr/>
              </p:nvSpPr>
              <p:spPr bwMode="grayWhite">
                <a:xfrm>
                  <a:off x="83" y="3804"/>
                  <a:ext cx="280" cy="28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14"/>
                <p:cNvSpPr>
                  <a:spLocks noChangeArrowheads="1"/>
                </p:cNvSpPr>
                <p:nvPr/>
              </p:nvSpPr>
              <p:spPr bwMode="grayWhite">
                <a:xfrm>
                  <a:off x="147" y="3868"/>
                  <a:ext cx="39" cy="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>
                <a:off x="2476500" y="6174433"/>
                <a:ext cx="368300" cy="368300"/>
                <a:chOff x="1560" y="4076"/>
                <a:chExt cx="232" cy="232"/>
              </a:xfrm>
            </p:grpSpPr>
            <p:sp>
              <p:nvSpPr>
                <p:cNvPr id="39" name="Oval 16"/>
                <p:cNvSpPr>
                  <a:spLocks noChangeArrowheads="1"/>
                </p:cNvSpPr>
                <p:nvPr/>
              </p:nvSpPr>
              <p:spPr bwMode="grayWhite">
                <a:xfrm>
                  <a:off x="1560" y="407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7"/>
                <p:cNvSpPr>
                  <a:spLocks noChangeArrowheads="1"/>
                </p:cNvSpPr>
                <p:nvPr/>
              </p:nvSpPr>
              <p:spPr bwMode="grayWhite">
                <a:xfrm>
                  <a:off x="1613" y="412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>
                <a:off x="6350" y="4425950"/>
                <a:ext cx="368300" cy="368300"/>
                <a:chOff x="4" y="2788"/>
                <a:chExt cx="232" cy="232"/>
              </a:xfrm>
            </p:grpSpPr>
            <p:sp>
              <p:nvSpPr>
                <p:cNvPr id="37" name="Oval 19"/>
                <p:cNvSpPr>
                  <a:spLocks noChangeArrowheads="1"/>
                </p:cNvSpPr>
                <p:nvPr/>
              </p:nvSpPr>
              <p:spPr bwMode="grayWhite">
                <a:xfrm>
                  <a:off x="4" y="2788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Oval 20"/>
                <p:cNvSpPr>
                  <a:spLocks noChangeArrowheads="1"/>
                </p:cNvSpPr>
                <p:nvPr/>
              </p:nvSpPr>
              <p:spPr bwMode="grayWhite">
                <a:xfrm>
                  <a:off x="57" y="2841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10674350" y="5808663"/>
                <a:ext cx="673100" cy="673100"/>
                <a:chOff x="4132" y="3844"/>
                <a:chExt cx="424" cy="424"/>
              </a:xfrm>
            </p:grpSpPr>
            <p:sp>
              <p:nvSpPr>
                <p:cNvPr id="35" name="Oval 22"/>
                <p:cNvSpPr>
                  <a:spLocks noChangeArrowheads="1"/>
                </p:cNvSpPr>
                <p:nvPr/>
              </p:nvSpPr>
              <p:spPr bwMode="grayWhite">
                <a:xfrm>
                  <a:off x="4132" y="384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23"/>
                <p:cNvSpPr>
                  <a:spLocks noChangeArrowheads="1"/>
                </p:cNvSpPr>
                <p:nvPr/>
              </p:nvSpPr>
              <p:spPr bwMode="grayWhite">
                <a:xfrm>
                  <a:off x="4228" y="394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7"/>
              <p:cNvGrpSpPr>
                <a:grpSpLocks/>
              </p:cNvGrpSpPr>
              <p:nvPr/>
            </p:nvGrpSpPr>
            <p:grpSpPr bwMode="auto">
              <a:xfrm>
                <a:off x="10293350" y="6113463"/>
                <a:ext cx="368300" cy="368300"/>
                <a:chOff x="3892" y="4036"/>
                <a:chExt cx="232" cy="232"/>
              </a:xfrm>
            </p:grpSpPr>
            <p:sp>
              <p:nvSpPr>
                <p:cNvPr id="33" name="Oval 25"/>
                <p:cNvSpPr>
                  <a:spLocks noChangeArrowheads="1"/>
                </p:cNvSpPr>
                <p:nvPr/>
              </p:nvSpPr>
              <p:spPr bwMode="grayWhite">
                <a:xfrm>
                  <a:off x="3892" y="403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26"/>
                <p:cNvSpPr>
                  <a:spLocks noChangeArrowheads="1"/>
                </p:cNvSpPr>
                <p:nvPr/>
              </p:nvSpPr>
              <p:spPr bwMode="grayWhite">
                <a:xfrm>
                  <a:off x="3945" y="408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0"/>
              <p:cNvGrpSpPr>
                <a:grpSpLocks/>
              </p:cNvGrpSpPr>
              <p:nvPr/>
            </p:nvGrpSpPr>
            <p:grpSpPr bwMode="auto">
              <a:xfrm>
                <a:off x="11360150" y="5808663"/>
                <a:ext cx="368300" cy="368300"/>
                <a:chOff x="4564" y="3844"/>
                <a:chExt cx="232" cy="232"/>
              </a:xfrm>
            </p:grpSpPr>
            <p:sp>
              <p:nvSpPr>
                <p:cNvPr id="31" name="Oval 28"/>
                <p:cNvSpPr>
                  <a:spLocks noChangeArrowheads="1"/>
                </p:cNvSpPr>
                <p:nvPr/>
              </p:nvSpPr>
              <p:spPr bwMode="grayWhite">
                <a:xfrm>
                  <a:off x="4564" y="3844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29"/>
                <p:cNvSpPr>
                  <a:spLocks noChangeArrowheads="1"/>
                </p:cNvSpPr>
                <p:nvPr/>
              </p:nvSpPr>
              <p:spPr bwMode="grayWhite">
                <a:xfrm>
                  <a:off x="4617" y="3897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33"/>
              <p:cNvGrpSpPr>
                <a:grpSpLocks/>
              </p:cNvGrpSpPr>
              <p:nvPr/>
            </p:nvGrpSpPr>
            <p:grpSpPr bwMode="auto">
              <a:xfrm>
                <a:off x="11087100" y="1901952"/>
                <a:ext cx="520700" cy="520700"/>
                <a:chOff x="5420" y="1139"/>
                <a:chExt cx="328" cy="328"/>
              </a:xfrm>
            </p:grpSpPr>
            <p:sp>
              <p:nvSpPr>
                <p:cNvPr id="29" name="Oval 31"/>
                <p:cNvSpPr>
                  <a:spLocks noChangeArrowheads="1"/>
                </p:cNvSpPr>
                <p:nvPr/>
              </p:nvSpPr>
              <p:spPr bwMode="grayWhite">
                <a:xfrm>
                  <a:off x="5420" y="1139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32"/>
                <p:cNvSpPr>
                  <a:spLocks noChangeArrowheads="1"/>
                </p:cNvSpPr>
                <p:nvPr/>
              </p:nvSpPr>
              <p:spPr bwMode="grayWhite">
                <a:xfrm>
                  <a:off x="5495" y="1214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36"/>
              <p:cNvGrpSpPr>
                <a:grpSpLocks/>
              </p:cNvGrpSpPr>
              <p:nvPr/>
            </p:nvGrpSpPr>
            <p:grpSpPr bwMode="auto">
              <a:xfrm>
                <a:off x="11176000" y="2614739"/>
                <a:ext cx="215900" cy="215900"/>
                <a:chOff x="5476" y="1588"/>
                <a:chExt cx="136" cy="136"/>
              </a:xfrm>
            </p:grpSpPr>
            <p:sp>
              <p:nvSpPr>
                <p:cNvPr id="27" name="Oval 34"/>
                <p:cNvSpPr>
                  <a:spLocks noChangeArrowheads="1"/>
                </p:cNvSpPr>
                <p:nvPr/>
              </p:nvSpPr>
              <p:spPr bwMode="grayWhite">
                <a:xfrm>
                  <a:off x="5476" y="1588"/>
                  <a:ext cx="136" cy="136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35"/>
                <p:cNvSpPr>
                  <a:spLocks noChangeArrowheads="1"/>
                </p:cNvSpPr>
                <p:nvPr/>
              </p:nvSpPr>
              <p:spPr bwMode="grayWhite">
                <a:xfrm>
                  <a:off x="5508" y="1620"/>
                  <a:ext cx="16" cy="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39"/>
              <p:cNvGrpSpPr>
                <a:grpSpLocks/>
              </p:cNvGrpSpPr>
              <p:nvPr/>
            </p:nvGrpSpPr>
            <p:grpSpPr bwMode="auto">
              <a:xfrm>
                <a:off x="1377950" y="6350"/>
                <a:ext cx="520700" cy="520700"/>
                <a:chOff x="868" y="4"/>
                <a:chExt cx="328" cy="328"/>
              </a:xfrm>
            </p:grpSpPr>
            <p:sp>
              <p:nvSpPr>
                <p:cNvPr id="25" name="Oval 37"/>
                <p:cNvSpPr>
                  <a:spLocks noChangeArrowheads="1"/>
                </p:cNvSpPr>
                <p:nvPr/>
              </p:nvSpPr>
              <p:spPr bwMode="grayWhite">
                <a:xfrm>
                  <a:off x="868" y="4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38"/>
                <p:cNvSpPr>
                  <a:spLocks noChangeArrowheads="1"/>
                </p:cNvSpPr>
                <p:nvPr/>
              </p:nvSpPr>
              <p:spPr bwMode="grayWhite">
                <a:xfrm>
                  <a:off x="942" y="7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1911350" y="158750"/>
                <a:ext cx="368300" cy="368300"/>
                <a:chOff x="1204" y="100"/>
                <a:chExt cx="232" cy="232"/>
              </a:xfrm>
            </p:grpSpPr>
            <p:sp>
              <p:nvSpPr>
                <p:cNvPr id="23" name="Oval 40"/>
                <p:cNvSpPr>
                  <a:spLocks noChangeArrowheads="1"/>
                </p:cNvSpPr>
                <p:nvPr/>
              </p:nvSpPr>
              <p:spPr bwMode="grayWhite">
                <a:xfrm>
                  <a:off x="1204" y="100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41"/>
                <p:cNvSpPr>
                  <a:spLocks noChangeArrowheads="1"/>
                </p:cNvSpPr>
                <p:nvPr/>
              </p:nvSpPr>
              <p:spPr bwMode="grayWhite">
                <a:xfrm>
                  <a:off x="1257" y="153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14350" y="-7605"/>
              <a:ext cx="11722100" cy="6536383"/>
              <a:chOff x="14350" y="-7605"/>
              <a:chExt cx="11722100" cy="6536383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4350" y="5326395"/>
                <a:ext cx="673100" cy="673100"/>
                <a:chOff x="14350" y="5326395"/>
                <a:chExt cx="673100" cy="673100"/>
              </a:xfrm>
            </p:grpSpPr>
            <p:sp>
              <p:nvSpPr>
                <p:cNvPr id="83" name="Oval 7"/>
                <p:cNvSpPr>
                  <a:spLocks noChangeArrowheads="1"/>
                </p:cNvSpPr>
                <p:nvPr/>
              </p:nvSpPr>
              <p:spPr bwMode="grayWhite">
                <a:xfrm>
                  <a:off x="14350" y="5326395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8"/>
                <p:cNvSpPr>
                  <a:spLocks noChangeArrowheads="1"/>
                </p:cNvSpPr>
                <p:nvPr/>
              </p:nvSpPr>
              <p:spPr bwMode="grayWhite">
                <a:xfrm>
                  <a:off x="166750" y="5478795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547750" y="5859795"/>
                <a:ext cx="292100" cy="292100"/>
                <a:chOff x="547750" y="5859795"/>
                <a:chExt cx="292100" cy="292100"/>
              </a:xfrm>
            </p:grpSpPr>
            <p:sp>
              <p:nvSpPr>
                <p:cNvPr id="81" name="Oval 10"/>
                <p:cNvSpPr>
                  <a:spLocks noChangeArrowheads="1"/>
                </p:cNvSpPr>
                <p:nvPr/>
              </p:nvSpPr>
              <p:spPr bwMode="grayWhite">
                <a:xfrm>
                  <a:off x="547750" y="5859795"/>
                  <a:ext cx="292100" cy="292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11"/>
                <p:cNvSpPr>
                  <a:spLocks noChangeArrowheads="1"/>
                </p:cNvSpPr>
                <p:nvPr/>
              </p:nvSpPr>
              <p:spPr bwMode="grayWhite">
                <a:xfrm>
                  <a:off x="614425" y="5926470"/>
                  <a:ext cx="38100" cy="381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139763" y="6024895"/>
                <a:ext cx="444500" cy="444500"/>
                <a:chOff x="139763" y="6024895"/>
                <a:chExt cx="444500" cy="444500"/>
              </a:xfrm>
            </p:grpSpPr>
            <p:sp>
              <p:nvSpPr>
                <p:cNvPr id="79" name="Oval 13"/>
                <p:cNvSpPr>
                  <a:spLocks noChangeArrowheads="1"/>
                </p:cNvSpPr>
                <p:nvPr/>
              </p:nvSpPr>
              <p:spPr bwMode="grayWhite">
                <a:xfrm>
                  <a:off x="139763" y="6024895"/>
                  <a:ext cx="444500" cy="4445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14"/>
                <p:cNvSpPr>
                  <a:spLocks noChangeArrowheads="1"/>
                </p:cNvSpPr>
                <p:nvPr/>
              </p:nvSpPr>
              <p:spPr bwMode="grayWhite">
                <a:xfrm>
                  <a:off x="241363" y="6126495"/>
                  <a:ext cx="61913" cy="619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484500" y="6160478"/>
                <a:ext cx="368300" cy="368300"/>
                <a:chOff x="2484500" y="6160478"/>
                <a:chExt cx="368300" cy="368300"/>
              </a:xfrm>
            </p:grpSpPr>
            <p:sp>
              <p:nvSpPr>
                <p:cNvPr id="77" name="Oval 16"/>
                <p:cNvSpPr>
                  <a:spLocks noChangeArrowheads="1"/>
                </p:cNvSpPr>
                <p:nvPr/>
              </p:nvSpPr>
              <p:spPr bwMode="grayWhite">
                <a:xfrm>
                  <a:off x="2484500" y="616047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Oval 17"/>
                <p:cNvSpPr>
                  <a:spLocks noChangeArrowheads="1"/>
                </p:cNvSpPr>
                <p:nvPr/>
              </p:nvSpPr>
              <p:spPr bwMode="grayWhite">
                <a:xfrm>
                  <a:off x="2568638" y="624461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14350" y="4411995"/>
                <a:ext cx="368300" cy="368300"/>
                <a:chOff x="14350" y="4411995"/>
                <a:chExt cx="368300" cy="368300"/>
              </a:xfrm>
            </p:grpSpPr>
            <p:sp>
              <p:nvSpPr>
                <p:cNvPr id="75" name="Oval 19"/>
                <p:cNvSpPr>
                  <a:spLocks noChangeArrowheads="1"/>
                </p:cNvSpPr>
                <p:nvPr/>
              </p:nvSpPr>
              <p:spPr bwMode="grayWhite">
                <a:xfrm>
                  <a:off x="14350" y="44119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Oval 20"/>
                <p:cNvSpPr>
                  <a:spLocks noChangeArrowheads="1"/>
                </p:cNvSpPr>
                <p:nvPr/>
              </p:nvSpPr>
              <p:spPr bwMode="grayWhite">
                <a:xfrm>
                  <a:off x="98488" y="44961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10682350" y="5794708"/>
                <a:ext cx="673100" cy="673100"/>
                <a:chOff x="10682350" y="5794708"/>
                <a:chExt cx="673100" cy="673100"/>
              </a:xfrm>
            </p:grpSpPr>
            <p:sp>
              <p:nvSpPr>
                <p:cNvPr id="73" name="Oval 22"/>
                <p:cNvSpPr>
                  <a:spLocks noChangeArrowheads="1"/>
                </p:cNvSpPr>
                <p:nvPr/>
              </p:nvSpPr>
              <p:spPr bwMode="grayWhite">
                <a:xfrm>
                  <a:off x="10682350" y="5794708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23"/>
                <p:cNvSpPr>
                  <a:spLocks noChangeArrowheads="1"/>
                </p:cNvSpPr>
                <p:nvPr/>
              </p:nvSpPr>
              <p:spPr bwMode="grayWhite">
                <a:xfrm>
                  <a:off x="10834750" y="5947108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10301350" y="6099508"/>
                <a:ext cx="368300" cy="368300"/>
                <a:chOff x="10301350" y="6099508"/>
                <a:chExt cx="368300" cy="368300"/>
              </a:xfrm>
            </p:grpSpPr>
            <p:sp>
              <p:nvSpPr>
                <p:cNvPr id="71" name="Oval 25"/>
                <p:cNvSpPr>
                  <a:spLocks noChangeArrowheads="1"/>
                </p:cNvSpPr>
                <p:nvPr/>
              </p:nvSpPr>
              <p:spPr bwMode="grayWhite">
                <a:xfrm>
                  <a:off x="10301350" y="60995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26"/>
                <p:cNvSpPr>
                  <a:spLocks noChangeArrowheads="1"/>
                </p:cNvSpPr>
                <p:nvPr/>
              </p:nvSpPr>
              <p:spPr bwMode="grayWhite">
                <a:xfrm>
                  <a:off x="10385488" y="61836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11368150" y="5794708"/>
                <a:ext cx="368300" cy="368300"/>
                <a:chOff x="11368150" y="5794708"/>
                <a:chExt cx="368300" cy="368300"/>
              </a:xfrm>
            </p:grpSpPr>
            <p:sp>
              <p:nvSpPr>
                <p:cNvPr id="69" name="Oval 28"/>
                <p:cNvSpPr>
                  <a:spLocks noChangeArrowheads="1"/>
                </p:cNvSpPr>
                <p:nvPr/>
              </p:nvSpPr>
              <p:spPr bwMode="grayWhite">
                <a:xfrm>
                  <a:off x="11368150" y="57947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29"/>
                <p:cNvSpPr>
                  <a:spLocks noChangeArrowheads="1"/>
                </p:cNvSpPr>
                <p:nvPr/>
              </p:nvSpPr>
              <p:spPr bwMode="grayWhite">
                <a:xfrm>
                  <a:off x="11452288" y="58788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11095100" y="1887997"/>
                <a:ext cx="520700" cy="520700"/>
                <a:chOff x="11095100" y="1887997"/>
                <a:chExt cx="520700" cy="520700"/>
              </a:xfrm>
            </p:grpSpPr>
            <p:sp>
              <p:nvSpPr>
                <p:cNvPr id="67" name="Oval 31"/>
                <p:cNvSpPr>
                  <a:spLocks noChangeArrowheads="1"/>
                </p:cNvSpPr>
                <p:nvPr/>
              </p:nvSpPr>
              <p:spPr bwMode="grayWhite">
                <a:xfrm>
                  <a:off x="11095100" y="1887997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Oval 32"/>
                <p:cNvSpPr>
                  <a:spLocks noChangeArrowheads="1"/>
                </p:cNvSpPr>
                <p:nvPr/>
              </p:nvSpPr>
              <p:spPr bwMode="grayWhite">
                <a:xfrm>
                  <a:off x="11214163" y="2007060"/>
                  <a:ext cx="74613" cy="746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11184000" y="2600784"/>
                <a:ext cx="215900" cy="215900"/>
                <a:chOff x="11184000" y="2600784"/>
                <a:chExt cx="215900" cy="215900"/>
              </a:xfrm>
            </p:grpSpPr>
            <p:sp>
              <p:nvSpPr>
                <p:cNvPr id="65" name="Oval 34"/>
                <p:cNvSpPr>
                  <a:spLocks noChangeArrowheads="1"/>
                </p:cNvSpPr>
                <p:nvPr/>
              </p:nvSpPr>
              <p:spPr bwMode="grayWhite">
                <a:xfrm>
                  <a:off x="11184000" y="2600784"/>
                  <a:ext cx="215900" cy="2159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Oval 35"/>
                <p:cNvSpPr>
                  <a:spLocks noChangeArrowheads="1"/>
                </p:cNvSpPr>
                <p:nvPr/>
              </p:nvSpPr>
              <p:spPr bwMode="grayWhite">
                <a:xfrm>
                  <a:off x="11234800" y="2651584"/>
                  <a:ext cx="25400" cy="254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1385950" y="-7605"/>
                <a:ext cx="520700" cy="520700"/>
                <a:chOff x="1385950" y="-7605"/>
                <a:chExt cx="520700" cy="520700"/>
              </a:xfrm>
            </p:grpSpPr>
            <p:sp>
              <p:nvSpPr>
                <p:cNvPr id="63" name="Oval 37"/>
                <p:cNvSpPr>
                  <a:spLocks noChangeArrowheads="1"/>
                </p:cNvSpPr>
                <p:nvPr/>
              </p:nvSpPr>
              <p:spPr bwMode="grayWhite">
                <a:xfrm>
                  <a:off x="1385950" y="-7605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38"/>
                <p:cNvSpPr>
                  <a:spLocks noChangeArrowheads="1"/>
                </p:cNvSpPr>
                <p:nvPr/>
              </p:nvSpPr>
              <p:spPr bwMode="grayWhite">
                <a:xfrm>
                  <a:off x="1503425" y="109870"/>
                  <a:ext cx="76200" cy="762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1919350" y="144795"/>
                <a:ext cx="368300" cy="368300"/>
                <a:chOff x="1919350" y="144795"/>
                <a:chExt cx="368300" cy="368300"/>
              </a:xfrm>
            </p:grpSpPr>
            <p:sp>
              <p:nvSpPr>
                <p:cNvPr id="61" name="Oval 40"/>
                <p:cNvSpPr>
                  <a:spLocks noChangeArrowheads="1"/>
                </p:cNvSpPr>
                <p:nvPr/>
              </p:nvSpPr>
              <p:spPr bwMode="grayWhite">
                <a:xfrm>
                  <a:off x="1919350" y="1447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41"/>
                <p:cNvSpPr>
                  <a:spLocks noChangeArrowheads="1"/>
                </p:cNvSpPr>
                <p:nvPr/>
              </p:nvSpPr>
              <p:spPr bwMode="grayWhite">
                <a:xfrm>
                  <a:off x="2003488" y="2289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598763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598763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13C09FF-A05A-44B7-B7F9-9715502B619B}" type="datetime1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98763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5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60604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Hypertension &amp; Pharmacologic Management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DR. Hasan </a:t>
            </a:r>
            <a:r>
              <a:rPr lang="en-US" dirty="0" err="1" smtClean="0"/>
              <a:t>Falah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ARBs (losartan, </a:t>
            </a:r>
            <a:r>
              <a:rPr lang="en-US" dirty="0" err="1"/>
              <a:t>irbesartan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Block AT₁ receptors; similar effects as ACEIs but no ↑ bradykinin → less cough/angioedema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Same </a:t>
            </a:r>
            <a:r>
              <a:rPr lang="en-US" b="1" dirty="0"/>
              <a:t>indications and fetal risk; avoid combining with ACEIs</a:t>
            </a:r>
            <a:r>
              <a:rPr lang="en-US" b="1" dirty="0" smtClean="0"/>
              <a:t>.</a:t>
            </a:r>
          </a:p>
          <a:p>
            <a:r>
              <a:rPr lang="en-US" sz="3600" b="1" dirty="0"/>
              <a:t>5. Renin Inhibitor</a:t>
            </a:r>
            <a:r>
              <a:rPr lang="en-US" sz="3600" dirty="0"/>
              <a:t> (</a:t>
            </a:r>
            <a:r>
              <a:rPr lang="en-US" sz="3600" dirty="0" err="1"/>
              <a:t>aliskiren</a:t>
            </a:r>
            <a:r>
              <a:rPr lang="en-US" sz="3600" dirty="0" smtClean="0"/>
              <a:t>)</a:t>
            </a:r>
          </a:p>
          <a:p>
            <a:r>
              <a:rPr lang="en-US" b="1" dirty="0"/>
              <a:t>Directly inhibits renin; similar cautions as ACEIs/ARBs.</a:t>
            </a:r>
          </a:p>
        </p:txBody>
      </p:sp>
    </p:spTree>
    <p:extLst>
      <p:ext uri="{BB962C8B-B14F-4D97-AF65-F5344CB8AC3E}">
        <p14:creationId xmlns:p14="http://schemas.microsoft.com/office/powerpoint/2010/main" val="42083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Calcium Channel Blockers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41120" y="1907677"/>
            <a:ext cx="8989842" cy="33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400" b="1" dirty="0"/>
              <a:t>• Prevent calcium entry into vascular smooth muscle cells → vasodilation.</a:t>
            </a:r>
          </a:p>
          <a:p>
            <a:pPr marL="0" indent="0">
              <a:buNone/>
            </a:pPr>
            <a:r>
              <a:rPr lang="en-US" sz="2400" b="1" dirty="0"/>
              <a:t>•  </a:t>
            </a:r>
            <a:r>
              <a:rPr lang="en-US" sz="2400" b="1" dirty="0" err="1"/>
              <a:t>Dihydropyridines</a:t>
            </a:r>
            <a:r>
              <a:rPr lang="en-US" sz="2400" b="1" dirty="0"/>
              <a:t> (e.g., Amlodipine) for BP.</a:t>
            </a:r>
          </a:p>
          <a:p>
            <a:pPr marL="0" indent="0">
              <a:buNone/>
            </a:pPr>
            <a:r>
              <a:rPr lang="en-US" sz="2400" b="1" dirty="0"/>
              <a:t>• </a:t>
            </a:r>
            <a:r>
              <a:rPr lang="en-US" sz="2400" b="1" dirty="0" err="1"/>
              <a:t>Diphenylalkylamines</a:t>
            </a:r>
            <a:r>
              <a:rPr lang="en-US" sz="2400" b="1" dirty="0"/>
              <a:t> (e.g., Verapamil) for arrhythmias.</a:t>
            </a:r>
          </a:p>
          <a:p>
            <a:r>
              <a:rPr lang="en-US" sz="2400" b="1" dirty="0" err="1"/>
              <a:t>Benzothiazepines</a:t>
            </a:r>
            <a:r>
              <a:rPr lang="en-US" sz="2400" b="1" dirty="0"/>
              <a:t>  (e.g., diltiazem)</a:t>
            </a:r>
          </a:p>
          <a:p>
            <a:pPr marL="0" indent="0">
              <a:buNone/>
            </a:pPr>
            <a:r>
              <a:rPr lang="en-US" sz="2400" b="1" dirty="0"/>
              <a:t>• Side Effects: edema, headache, dizziness, constipation (verapamil), gingival hyperplasia..</a:t>
            </a:r>
          </a:p>
        </p:txBody>
      </p:sp>
      <p:pic>
        <p:nvPicPr>
          <p:cNvPr id="5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321" y="2382714"/>
            <a:ext cx="2374679" cy="29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7. α-</a:t>
            </a:r>
            <a:r>
              <a:rPr lang="en-US" dirty="0" err="1"/>
              <a:t>Adrenoceptor</a:t>
            </a:r>
            <a:r>
              <a:rPr lang="en-US" dirty="0"/>
              <a:t> Blockers (</a:t>
            </a:r>
            <a:r>
              <a:rPr lang="en-US" dirty="0" err="1"/>
              <a:t>prazosin</a:t>
            </a:r>
            <a:r>
              <a:rPr lang="en-US" dirty="0"/>
              <a:t>, doxazosin, terazosin)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Vasodilation of arteries/veins; risk of postural hypotension; not first-line.</a:t>
            </a:r>
          </a:p>
          <a:p>
            <a:r>
              <a:rPr lang="en-US" sz="2800" b="1" dirty="0"/>
              <a:t>8. </a:t>
            </a:r>
            <a:r>
              <a:rPr lang="el-GR" sz="2800" b="1" dirty="0"/>
              <a:t>α/β </a:t>
            </a:r>
            <a:r>
              <a:rPr lang="en-US" sz="2800" b="1" dirty="0"/>
              <a:t>Blockers (labetalol, carvedilol)</a:t>
            </a:r>
          </a:p>
          <a:p>
            <a:r>
              <a:rPr lang="en-US" dirty="0"/>
              <a:t>Carvedilol for HF; labetalol for hypertensive emergencies &amp; pregnancy hypertension.</a:t>
            </a:r>
          </a:p>
          <a:p>
            <a:r>
              <a:rPr lang="en-US" sz="3200" b="1" dirty="0"/>
              <a:t>9. Centrally Acting Drugs</a:t>
            </a:r>
          </a:p>
          <a:p>
            <a:r>
              <a:rPr lang="en-US" b="1" dirty="0"/>
              <a:t>Clonidine</a:t>
            </a:r>
            <a:r>
              <a:rPr lang="en-US" dirty="0"/>
              <a:t>: </a:t>
            </a:r>
            <a:r>
              <a:rPr lang="el-GR" dirty="0"/>
              <a:t>α₂ </a:t>
            </a:r>
            <a:r>
              <a:rPr lang="en-US" dirty="0"/>
              <a:t>agonist; for resistant HTN; risk of sedation, rebound hypertension.</a:t>
            </a:r>
          </a:p>
          <a:p>
            <a:r>
              <a:rPr lang="en-US" b="1" dirty="0"/>
              <a:t>Methyldopa</a:t>
            </a:r>
            <a:r>
              <a:rPr lang="en-US" dirty="0"/>
              <a:t>: safe in pregnancy; causes sedation.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Vasodilators (hydralazine, </a:t>
            </a:r>
            <a:r>
              <a:rPr lang="en-US" dirty="0" err="1"/>
              <a:t>minoxidil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Arteriolar smooth muscle relaxation; cause reflex tachycardia, Na⁺/water retention → combine with </a:t>
            </a:r>
            <a:r>
              <a:rPr lang="el-GR" b="1" dirty="0"/>
              <a:t>β-</a:t>
            </a:r>
            <a:r>
              <a:rPr lang="en-US" b="1" dirty="0"/>
              <a:t>blocker + diuretic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Hydralazine </a:t>
            </a:r>
            <a:r>
              <a:rPr lang="en-US" b="1" dirty="0"/>
              <a:t>safe in pregnancy; </a:t>
            </a:r>
            <a:r>
              <a:rPr lang="en-US" b="1" dirty="0" err="1"/>
              <a:t>minoxidil</a:t>
            </a:r>
            <a:r>
              <a:rPr lang="en-US" b="1" dirty="0"/>
              <a:t> causes </a:t>
            </a:r>
            <a:r>
              <a:rPr lang="en-US" b="1" dirty="0" err="1"/>
              <a:t>hypertrichosis</a:t>
            </a:r>
            <a:r>
              <a:rPr lang="en-US" b="1" dirty="0" smtClean="0"/>
              <a:t>.</a:t>
            </a:r>
          </a:p>
          <a:p>
            <a:r>
              <a:rPr lang="en-US" sz="3600" b="1" dirty="0"/>
              <a:t>Special Situations</a:t>
            </a:r>
          </a:p>
          <a:p>
            <a:r>
              <a:rPr lang="en-US" b="1" dirty="0"/>
              <a:t>Hypertensive Emergency: BP &gt;180/120 mm Hg with organ damage → IV drugs (</a:t>
            </a:r>
            <a:r>
              <a:rPr lang="en-US" b="1" dirty="0" err="1"/>
              <a:t>nicardipine</a:t>
            </a:r>
            <a:r>
              <a:rPr lang="en-US" b="1" dirty="0"/>
              <a:t>, nitroprusside, labetalol, hydralazine, etc.).</a:t>
            </a:r>
          </a:p>
          <a:p>
            <a:r>
              <a:rPr lang="en-US" b="1" dirty="0"/>
              <a:t>Resistant Hypertension: Uncontrolled despite ≥3 drugs (incl. diuretic). Causes: poor adherence, high salt intake, interfering drugs, secondary causes.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27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990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91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&amp;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Elevated BP: SBP &gt; 120 mm Hg &amp; DBP &lt; 80 mm Hg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Hypertension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: SBP ≥ 130 mm Hg or DBP ≥ 80 mm Hg on ≥ 2 occasions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Caused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by ↑ peripheral vascular resistance from arteriolar smooth muscle tone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Often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asymptomatic but increases risk of heart disease, stroke, CKD, and heart failure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Four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categories of hypertension; treatment goals prioritize BP targets (&lt;130/80 mm Hg) over category.</a:t>
            </a:r>
          </a:p>
        </p:txBody>
      </p:sp>
      <p:pic>
        <p:nvPicPr>
          <p:cNvPr id="4" name="عنصر نائب للمحتوى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220" y="0"/>
            <a:ext cx="1932780" cy="2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1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 &amp;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90%: Essential hypertension (no identifiable cause</a:t>
            </a:r>
            <a:r>
              <a:rPr lang="en-US" sz="2400" b="1" dirty="0" smtClean="0"/>
              <a:t>).</a:t>
            </a:r>
          </a:p>
          <a:p>
            <a:r>
              <a:rPr lang="en-US" sz="2400" b="1" dirty="0" smtClean="0"/>
              <a:t>Higher </a:t>
            </a:r>
            <a:r>
              <a:rPr lang="en-US" sz="2400" b="1" dirty="0"/>
              <a:t>risk with family history, aging, lower education/income, non-Hispanic Black ethnicity, diabetes, obesity, disability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Environmental </a:t>
            </a:r>
            <a:r>
              <a:rPr lang="en-US" sz="2400" b="1" dirty="0"/>
              <a:t>risks: stress, high sodium diet, smoking.</a:t>
            </a:r>
          </a:p>
        </p:txBody>
      </p:sp>
    </p:spTree>
    <p:extLst>
      <p:ext uri="{BB962C8B-B14F-4D97-AF65-F5344CB8AC3E}">
        <p14:creationId xmlns:p14="http://schemas.microsoft.com/office/powerpoint/2010/main" val="502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 Control of BP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BP = Cardiac Output × Peripheral Resistance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Controlled </a:t>
            </a:r>
            <a:r>
              <a:rPr lang="en-US" sz="2400" b="1" dirty="0" err="1"/>
              <a:t>by:Baroreceptor</a:t>
            </a:r>
            <a:r>
              <a:rPr lang="en-US" sz="2400" b="1" dirty="0"/>
              <a:t> reflex – rapid adjustments via autonomic output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Renin–Angiotensin–Aldosterone </a:t>
            </a:r>
            <a:r>
              <a:rPr lang="en-US" sz="2400" b="1" dirty="0"/>
              <a:t>System (RAAS) – long-term control via volume and vasoconstriction (angiotensin II, aldosterone).</a:t>
            </a:r>
          </a:p>
        </p:txBody>
      </p:sp>
    </p:spTree>
    <p:extLst>
      <p:ext uri="{BB962C8B-B14F-4D97-AF65-F5344CB8AC3E}">
        <p14:creationId xmlns:p14="http://schemas.microsoft.com/office/powerpoint/2010/main" val="23729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First-line: Thiazide diuretic, ACE inhibitor, ARB, or calcium channel blocker (CCB</a:t>
            </a:r>
            <a:r>
              <a:rPr lang="en-US" sz="2400" b="1" dirty="0" smtClean="0"/>
              <a:t>).</a:t>
            </a:r>
          </a:p>
          <a:p>
            <a:r>
              <a:rPr lang="en-US" sz="2400" b="1" dirty="0" smtClean="0"/>
              <a:t>Add </a:t>
            </a:r>
            <a:r>
              <a:rPr lang="en-US" sz="2400" b="1" dirty="0"/>
              <a:t>a second drug if BP &gt;20/10 mm Hg above target or monotherapy insufficient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Combination </a:t>
            </a:r>
            <a:r>
              <a:rPr lang="en-US" sz="2400" b="1" dirty="0"/>
              <a:t>therapy improves BP control and </a:t>
            </a:r>
            <a:r>
              <a:rPr lang="en-US" sz="2400" b="1" dirty="0" err="1"/>
              <a:t>adherence.Individualize</a:t>
            </a:r>
            <a:r>
              <a:rPr lang="en-US" sz="2400" b="1" dirty="0"/>
              <a:t> based on </a:t>
            </a:r>
            <a:r>
              <a:rPr lang="en-US" sz="2400" b="1" dirty="0" smtClean="0"/>
              <a:t>comorbidities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48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Classification of Antihypertensive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cap="all" dirty="0"/>
              <a:t>• Diuretics</a:t>
            </a:r>
            <a:endParaRPr lang="en-US" b="1" dirty="0"/>
          </a:p>
          <a:p>
            <a:r>
              <a:rPr lang="en-US" b="1" cap="all" dirty="0"/>
              <a:t>• ACE Inhibitors</a:t>
            </a:r>
            <a:endParaRPr lang="en-US" b="1" dirty="0"/>
          </a:p>
          <a:p>
            <a:r>
              <a:rPr lang="en-US" b="1" cap="all" dirty="0"/>
              <a:t>• Angiotensin II Receptor Blockers (ARBs)</a:t>
            </a:r>
            <a:endParaRPr lang="en-US" b="1" dirty="0"/>
          </a:p>
          <a:p>
            <a:r>
              <a:rPr lang="en-US" b="1" cap="all" dirty="0"/>
              <a:t>• Calcium Channel Blockers (CCBs)</a:t>
            </a:r>
            <a:endParaRPr lang="en-US" b="1" dirty="0"/>
          </a:p>
          <a:p>
            <a:r>
              <a:rPr lang="en-US" b="1" cap="all" dirty="0"/>
              <a:t>• Beta-Blockers</a:t>
            </a:r>
            <a:endParaRPr lang="en-US" b="1" dirty="0"/>
          </a:p>
          <a:p>
            <a:r>
              <a:rPr lang="en-US" b="1" cap="all" dirty="0"/>
              <a:t>• Others: Alpha-Blockers, Vasodilators, </a:t>
            </a:r>
            <a:endParaRPr lang="en-US" b="1" cap="all" dirty="0" smtClean="0"/>
          </a:p>
          <a:p>
            <a:r>
              <a:rPr lang="en-US" b="1" cap="all" dirty="0" smtClean="0"/>
              <a:t>Central Agents.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115" y="1347842"/>
            <a:ext cx="3056793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</a:t>
            </a:r>
            <a:r>
              <a:rPr lang="en-US" dirty="0"/>
              <a:t>. Diuretics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Thiazides (HCTZ,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chlorthalidone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): ↓ ECF volume → ↓ CO; long-term ↓ PR. Ineffective if GFR &lt; 30 mL/min (except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metolazone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Risks: hypokalemia, hyperuricemia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Loop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diuretics: For poor renal function or edema; cause hypokalemia, ↑ urine calcium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Potassium-sparing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Amiloride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, triamterene (Na⁺ channel blockers), spironolactone/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eplerenone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(aldosterone antagonists). Reduce K⁺ loss; aldosterone antagonists also ↓ cardiac remodeling.</a:t>
            </a:r>
          </a:p>
        </p:txBody>
      </p:sp>
    </p:spTree>
    <p:extLst>
      <p:ext uri="{BB962C8B-B14F-4D97-AF65-F5344CB8AC3E}">
        <p14:creationId xmlns:p14="http://schemas.microsoft.com/office/powerpoint/2010/main" val="9606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 β-</a:t>
            </a:r>
            <a:r>
              <a:rPr lang="en-US" dirty="0" err="1"/>
              <a:t>Adrenoceptor</a:t>
            </a:r>
            <a:r>
              <a:rPr lang="en-US" dirty="0"/>
              <a:t> Blockers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↓ CO, inhibit renin, ↓ sympathetic outflow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Cardioselective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l-GR" b="1" dirty="0"/>
              <a:t>β₁): </a:t>
            </a:r>
            <a:r>
              <a:rPr lang="en-US" b="1" dirty="0"/>
              <a:t>metoprolol, atenolol; nonselective: propranolol; </a:t>
            </a:r>
            <a:r>
              <a:rPr lang="en-US" b="1" dirty="0" err="1"/>
              <a:t>vasodilatory</a:t>
            </a:r>
            <a:r>
              <a:rPr lang="en-US" b="1" dirty="0"/>
              <a:t> </a:t>
            </a:r>
            <a:r>
              <a:rPr lang="el-GR" b="1" dirty="0"/>
              <a:t>β₁-</a:t>
            </a:r>
            <a:r>
              <a:rPr lang="en-US" b="1" dirty="0"/>
              <a:t>selective: </a:t>
            </a:r>
            <a:r>
              <a:rPr lang="en-US" b="1" dirty="0" err="1"/>
              <a:t>nebivolol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Used </a:t>
            </a:r>
            <a:r>
              <a:rPr lang="en-US" b="1" dirty="0"/>
              <a:t>in hypertension with CAD, arrhythmias, MI, HF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Avoid </a:t>
            </a:r>
            <a:r>
              <a:rPr lang="en-US" b="1" dirty="0"/>
              <a:t>in asthma (nonselective), acute HF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Adverse</a:t>
            </a:r>
            <a:r>
              <a:rPr lang="en-US" b="1" dirty="0"/>
              <a:t>: bradycardia, fatigue, sexual dysfunction, lipid changes; taper to avoid rebound.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662" y="-62513"/>
            <a:ext cx="1975338" cy="326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6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ACE Inhibitors (captopril, </a:t>
            </a:r>
            <a:r>
              <a:rPr lang="en-US" dirty="0" err="1"/>
              <a:t>enalapril</a:t>
            </a:r>
            <a:r>
              <a:rPr lang="en-US" dirty="0"/>
              <a:t>, </a:t>
            </a:r>
            <a:r>
              <a:rPr lang="en-US" dirty="0" err="1"/>
              <a:t>lisinopril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↓ </a:t>
            </a:r>
            <a:r>
              <a:rPr lang="en-US" sz="2400" b="1" dirty="0" err="1"/>
              <a:t>Ang</a:t>
            </a:r>
            <a:r>
              <a:rPr lang="en-US" sz="2400" b="1" dirty="0"/>
              <a:t> II, ↑ bradykinin → vasodilation, ↓ aldosterone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Benefits </a:t>
            </a:r>
            <a:r>
              <a:rPr lang="en-US" sz="2400" b="1" dirty="0"/>
              <a:t>in CKD, HF, post-MI, diabetes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Adverse</a:t>
            </a:r>
            <a:r>
              <a:rPr lang="en-US" sz="2400" b="1" dirty="0"/>
              <a:t>: cough, hyperkalemia, angioedema, fetal toxicity.</a:t>
            </a:r>
          </a:p>
        </p:txBody>
      </p:sp>
      <p:pic>
        <p:nvPicPr>
          <p:cNvPr id="4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03" y="3965765"/>
            <a:ext cx="10524794" cy="209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bbl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alpha val="80000"/>
              </a:schemeClr>
            </a:gs>
            <a:gs pos="0">
              <a:schemeClr val="phClr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20000"/>
                <a:lumOff val="80000"/>
                <a:alpha val="59000"/>
              </a:schemeClr>
            </a:gs>
            <a:gs pos="40000">
              <a:schemeClr val="phClr">
                <a:lumMod val="20000"/>
                <a:lumOff val="80000"/>
                <a:alpha val="66000"/>
              </a:schemeClr>
            </a:gs>
            <a:gs pos="100000">
              <a:schemeClr val="phClr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bbles design slides.potx" id="{791C1007-8C16-4095-A382-97B1C9AA36B9}" vid="{20473F13-1D64-4A4A-9CE1-7C3468AE82BE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 design slides</Template>
  <TotalTime>44</TotalTime>
  <Words>739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Courier New</vt:lpstr>
      <vt:lpstr>Bubbles design template</vt:lpstr>
      <vt:lpstr>Hypertension &amp; Pharmacologic Management</vt:lpstr>
      <vt:lpstr>Overview &amp; Classification</vt:lpstr>
      <vt:lpstr>Etiology &amp; Risk Factors</vt:lpstr>
      <vt:lpstr>Physiologic Control of BP</vt:lpstr>
      <vt:lpstr>Treatment Strategies</vt:lpstr>
      <vt:lpstr>Classification of Antihypertensive Drugs</vt:lpstr>
      <vt:lpstr>  1. Diuretics </vt:lpstr>
      <vt:lpstr>2. β-Adrenoceptor Blockers</vt:lpstr>
      <vt:lpstr>3. ACE Inhibitors (captopril, enalapril, lisinopril)</vt:lpstr>
      <vt:lpstr>4. ARBs (losartan, irbesartan)</vt:lpstr>
      <vt:lpstr>6. Calcium Channel Blockers</vt:lpstr>
      <vt:lpstr>7. α-Adrenoceptor Blockers (prazosin, doxazosin, terazosin)</vt:lpstr>
      <vt:lpstr>10. Vasodilators (hydralazine, minoxidil)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 &amp; Pharmacologic Management</dc:title>
  <dc:creator>Maher</dc:creator>
  <cp:lastModifiedBy>Maher</cp:lastModifiedBy>
  <cp:revision>6</cp:revision>
  <dcterms:created xsi:type="dcterms:W3CDTF">2025-08-14T13:22:29Z</dcterms:created>
  <dcterms:modified xsi:type="dcterms:W3CDTF">2025-08-14T14:08:01Z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