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الأيقونة لإضافة صورة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C7B0913-F627-4971-A2C8-D5EF6AD03AA5}" type="datetimeFigureOut">
              <a:rPr lang="ar-IQ" smtClean="0"/>
              <a:t>18/04/1447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56C7B1-5CA7-4CE3-8975-E9E9EAFD7703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259632" y="3356992"/>
            <a:ext cx="6400800" cy="1752600"/>
          </a:xfr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ar-IQ" dirty="0">
                <a:solidFill>
                  <a:schemeClr val="tx1"/>
                </a:solidFill>
              </a:rPr>
              <a:t>اعداد وتقديم </a:t>
            </a:r>
          </a:p>
          <a:p>
            <a:r>
              <a:rPr lang="ar-IQ" dirty="0" err="1">
                <a:solidFill>
                  <a:schemeClr val="tx1"/>
                </a:solidFill>
              </a:rPr>
              <a:t>م.م</a:t>
            </a:r>
            <a:r>
              <a:rPr lang="ar-IQ" dirty="0">
                <a:solidFill>
                  <a:schemeClr val="tx1"/>
                </a:solidFill>
              </a:rPr>
              <a:t> شامل عبد الستار جليل 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1470025"/>
          </a:xfrm>
          <a:solidFill>
            <a:schemeClr val="accent2"/>
          </a:solidFill>
          <a:ln>
            <a:solidFill>
              <a:srgbClr val="C0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r>
              <a:rPr lang="ar-IQ" dirty="0"/>
              <a:t>قانون العقوبات ـــ القسم الخاص </a:t>
            </a:r>
            <a:br>
              <a:rPr lang="ar-IQ" dirty="0"/>
            </a:br>
            <a:r>
              <a:rPr lang="ar-IQ" dirty="0"/>
              <a:t>لطلبة المرحلة الثالثة </a:t>
            </a:r>
          </a:p>
        </p:txBody>
      </p:sp>
    </p:spTree>
    <p:extLst>
      <p:ext uri="{BB962C8B-B14F-4D97-AF65-F5344CB8AC3E}">
        <p14:creationId xmlns:p14="http://schemas.microsoft.com/office/powerpoint/2010/main" val="581007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effectLst>
            <a:outerShdw blurRad="40000" dist="20000" dir="5400000" rotWithShape="0">
              <a:srgbClr val="000000">
                <a:alpha val="38000"/>
              </a:srgbClr>
            </a:outerShdw>
            <a:softEdge rad="31750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dirty="0"/>
              <a:t>حالات تشديد العقوبة (282ق.ع)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None/>
            </a:pPr>
            <a:r>
              <a:rPr lang="ar-IQ" dirty="0"/>
              <a:t>تشدد عقوبة هذه الجريمة الى الاعدام في ثلاث حالات :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اذا ادت الجريمة إلى هبوط في سعر العملة الوطنية 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إذا ترتب على الجريمة زعزعة الائتمان في الاسواق الداخلية او الخارجية 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/>
              <a:t>إذا ارتكب الجريمة من عصبة يزيد عدد افرادها على ثلاثة اشخاص .</a:t>
            </a:r>
          </a:p>
          <a:p>
            <a:pPr marL="514350" indent="-514350">
              <a:buFont typeface="+mj-lt"/>
              <a:buAutoNum type="arabicPeriod"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71888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ar-IQ" dirty="0"/>
              <a:t>حالات الاعفاء من العقوبة (303 </a:t>
            </a:r>
            <a:r>
              <a:rPr lang="ar-IQ" dirty="0" err="1"/>
              <a:t>ق.ع</a:t>
            </a:r>
            <a:r>
              <a:rPr lang="ar-IQ" dirty="0"/>
              <a:t> )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569371"/>
          </a:xfrm>
        </p:spPr>
        <p:txBody>
          <a:bodyPr/>
          <a:lstStyle/>
          <a:p>
            <a:endParaRPr lang="ar-IQ" dirty="0"/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932040" y="1556792"/>
            <a:ext cx="144016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>
            <a:off x="3419872" y="1556792"/>
            <a:ext cx="1368152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ستطيل مستدير الزوايا 12"/>
          <p:cNvSpPr/>
          <p:nvPr/>
        </p:nvSpPr>
        <p:spPr>
          <a:xfrm>
            <a:off x="5626968" y="3032502"/>
            <a:ext cx="1922512" cy="914400"/>
          </a:xfrm>
          <a:prstGeom prst="round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/>
              <a:t>اخبار السلطات عن الجريمة 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1763688" y="3032502"/>
            <a:ext cx="2210544" cy="914400"/>
          </a:xfrm>
          <a:prstGeom prst="round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/>
              <a:t>اتلاف العملة المزورة </a:t>
            </a:r>
          </a:p>
        </p:txBody>
      </p:sp>
    </p:spTree>
    <p:extLst>
      <p:ext uri="{BB962C8B-B14F-4D97-AF65-F5344CB8AC3E}">
        <p14:creationId xmlns:p14="http://schemas.microsoft.com/office/powerpoint/2010/main" val="29403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23528" y="220578"/>
            <a:ext cx="8539735" cy="630476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indent="0" algn="ctr">
              <a:buNone/>
            </a:pPr>
            <a:r>
              <a:rPr lang="ar-IQ" dirty="0"/>
              <a:t> </a:t>
            </a:r>
            <a:r>
              <a:rPr lang="ar-IQ" sz="4400" dirty="0">
                <a:solidFill>
                  <a:schemeClr val="tx1"/>
                </a:solidFill>
              </a:rPr>
              <a:t>شكراً لحسن الاصغاء والاستماع ......</a:t>
            </a:r>
            <a:endParaRPr lang="ar-IQ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72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IQ" dirty="0"/>
              <a:t>المحاضرة الاولى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ar-IQ" sz="4800" dirty="0">
                <a:solidFill>
                  <a:srgbClr val="FF0000"/>
                </a:solidFill>
              </a:rPr>
              <a:t>مقدمة تعريفية عن قانون العقوبات .</a:t>
            </a:r>
          </a:p>
          <a:p>
            <a:r>
              <a:rPr lang="ar-IQ" sz="4800" dirty="0">
                <a:solidFill>
                  <a:srgbClr val="FF0000"/>
                </a:solidFill>
              </a:rPr>
              <a:t>اساسيات قانون العقوبات .</a:t>
            </a:r>
          </a:p>
          <a:p>
            <a:r>
              <a:rPr lang="ar-IQ" sz="4800" dirty="0">
                <a:solidFill>
                  <a:srgbClr val="FF0000"/>
                </a:solidFill>
              </a:rPr>
              <a:t>الجرائم المخلة بالثقة العامة .</a:t>
            </a:r>
          </a:p>
          <a:p>
            <a:pPr marL="0" indent="0">
              <a:buNone/>
            </a:pP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9210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شكل بيضاوي 2"/>
          <p:cNvSpPr/>
          <p:nvPr/>
        </p:nvSpPr>
        <p:spPr>
          <a:xfrm>
            <a:off x="3419872" y="188640"/>
            <a:ext cx="2498576" cy="914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sz="2000" b="1" dirty="0"/>
              <a:t>القانون الجنائي </a:t>
            </a:r>
            <a:endParaRPr lang="ar-SA" sz="2000" b="1" dirty="0"/>
          </a:p>
        </p:txBody>
      </p:sp>
      <p:cxnSp>
        <p:nvCxnSpPr>
          <p:cNvPr id="30" name="رابط مستقيم 29"/>
          <p:cNvCxnSpPr>
            <a:stCxn id="3" idx="4"/>
          </p:cNvCxnSpPr>
          <p:nvPr/>
        </p:nvCxnSpPr>
        <p:spPr>
          <a:xfrm>
            <a:off x="4669160" y="1103040"/>
            <a:ext cx="0" cy="381744"/>
          </a:xfrm>
          <a:prstGeom prst="lin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4" name="رابط كسهم مستقيم 33"/>
          <p:cNvCxnSpPr/>
          <p:nvPr/>
        </p:nvCxnSpPr>
        <p:spPr>
          <a:xfrm>
            <a:off x="4668694" y="1484784"/>
            <a:ext cx="959765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38" name="رابط كسهم مستقيم 37"/>
          <p:cNvCxnSpPr/>
          <p:nvPr/>
        </p:nvCxnSpPr>
        <p:spPr>
          <a:xfrm flipH="1">
            <a:off x="3779912" y="1484784"/>
            <a:ext cx="88924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43" name="مستطيل مستدير الزوايا 42"/>
          <p:cNvSpPr/>
          <p:nvPr/>
        </p:nvSpPr>
        <p:spPr>
          <a:xfrm>
            <a:off x="5120043" y="2060848"/>
            <a:ext cx="144016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b="1" dirty="0"/>
              <a:t>القانون الجنائي الموضوعي </a:t>
            </a:r>
            <a:endParaRPr lang="ar-SA" b="1" dirty="0"/>
          </a:p>
        </p:txBody>
      </p:sp>
      <p:sp>
        <p:nvSpPr>
          <p:cNvPr id="47" name="مستطيل مستدير الزوايا 46"/>
          <p:cNvSpPr/>
          <p:nvPr/>
        </p:nvSpPr>
        <p:spPr>
          <a:xfrm>
            <a:off x="2627784" y="2060848"/>
            <a:ext cx="1872208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b="1" dirty="0"/>
              <a:t>القانون الجنائي الشكلي ( الاجرائي ) </a:t>
            </a:r>
            <a:endParaRPr lang="ar-SA" b="1" dirty="0"/>
          </a:p>
        </p:txBody>
      </p:sp>
      <p:cxnSp>
        <p:nvCxnSpPr>
          <p:cNvPr id="46" name="رابط كسهم مستقيم 45"/>
          <p:cNvCxnSpPr/>
          <p:nvPr/>
        </p:nvCxnSpPr>
        <p:spPr>
          <a:xfrm>
            <a:off x="6372200" y="2636912"/>
            <a:ext cx="457200" cy="469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50" name="رابط كسهم مستقيم 49"/>
          <p:cNvCxnSpPr/>
          <p:nvPr/>
        </p:nvCxnSpPr>
        <p:spPr>
          <a:xfrm flipH="1">
            <a:off x="5002218" y="2649621"/>
            <a:ext cx="118205" cy="607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54" name="مستطيل مستدير الزوايا 53"/>
          <p:cNvSpPr/>
          <p:nvPr/>
        </p:nvSpPr>
        <p:spPr>
          <a:xfrm>
            <a:off x="6485892" y="3257200"/>
            <a:ext cx="144016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b="1" dirty="0"/>
              <a:t>قانون العقوبات القسم العام  </a:t>
            </a:r>
            <a:endParaRPr lang="ar-SA" b="1" dirty="0"/>
          </a:p>
        </p:txBody>
      </p:sp>
      <p:sp>
        <p:nvSpPr>
          <p:cNvPr id="55" name="مستطيل مستدير الزوايا 54"/>
          <p:cNvSpPr/>
          <p:nvPr/>
        </p:nvSpPr>
        <p:spPr>
          <a:xfrm>
            <a:off x="3726473" y="3329432"/>
            <a:ext cx="1440160" cy="57606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b="1" dirty="0"/>
              <a:t>قانون العقوبات القسم الخاص  </a:t>
            </a:r>
            <a:endParaRPr lang="ar-SA" b="1" dirty="0"/>
          </a:p>
        </p:txBody>
      </p:sp>
      <p:cxnSp>
        <p:nvCxnSpPr>
          <p:cNvPr id="61" name="رابط كسهم مستقيم 60"/>
          <p:cNvCxnSpPr/>
          <p:nvPr/>
        </p:nvCxnSpPr>
        <p:spPr>
          <a:xfrm>
            <a:off x="7308304" y="3833264"/>
            <a:ext cx="0" cy="329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62" name="مستطيل 61"/>
          <p:cNvSpPr/>
          <p:nvPr/>
        </p:nvSpPr>
        <p:spPr>
          <a:xfrm>
            <a:off x="6102424" y="4165396"/>
            <a:ext cx="2207096" cy="25759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t"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مبادئ عامة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الجريمة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تسليم المجرمين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الجريمة واركانها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المساهمة في الجريمة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اسباب الاباحة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انواع الجرائم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والمجرم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العقوبات الجزائية .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ar-IQ" dirty="0"/>
          </a:p>
        </p:txBody>
      </p:sp>
      <p:sp>
        <p:nvSpPr>
          <p:cNvPr id="68" name="مستطيل 67"/>
          <p:cNvSpPr/>
          <p:nvPr/>
        </p:nvSpPr>
        <p:spPr>
          <a:xfrm>
            <a:off x="1907704" y="4165396"/>
            <a:ext cx="2759732" cy="22879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التعريف بالجريمة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علة التجريم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اركان الجريمة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العقوبات الجنائية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حالات تشديد العقوبة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حالات تخفيف العقوبة 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ar-IQ" b="1" dirty="0"/>
              <a:t>حالات الاعفاء من العقوبة.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ar-IQ" b="1" dirty="0"/>
          </a:p>
        </p:txBody>
      </p:sp>
      <p:cxnSp>
        <p:nvCxnSpPr>
          <p:cNvPr id="69" name="رابط كسهم مستقيم 68"/>
          <p:cNvCxnSpPr/>
          <p:nvPr/>
        </p:nvCxnSpPr>
        <p:spPr>
          <a:xfrm flipH="1">
            <a:off x="4072136" y="3915697"/>
            <a:ext cx="152400" cy="164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342932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 animBg="1"/>
      <p:bldP spid="54" grpId="0" animBg="1"/>
      <p:bldP spid="55" grpId="0" animBg="1"/>
      <p:bldP spid="62" grpId="0" animBg="1"/>
      <p:bldP spid="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ذو زوايا قطرية مستديرة 5"/>
          <p:cNvSpPr/>
          <p:nvPr/>
        </p:nvSpPr>
        <p:spPr>
          <a:xfrm>
            <a:off x="3059832" y="188640"/>
            <a:ext cx="3290664" cy="914400"/>
          </a:xfrm>
          <a:prstGeom prst="round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sz="2400" b="1" dirty="0">
                <a:solidFill>
                  <a:schemeClr val="accent6">
                    <a:lumMod val="75000"/>
                  </a:schemeClr>
                </a:solidFill>
              </a:rPr>
              <a:t>الجرائم المخلة بالثقة العامة </a:t>
            </a:r>
            <a:endParaRPr lang="ar-SA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رابط مستقيم 7"/>
          <p:cNvCxnSpPr/>
          <p:nvPr/>
        </p:nvCxnSpPr>
        <p:spPr>
          <a:xfrm>
            <a:off x="4705164" y="110304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>
            <a:off x="1259632" y="1568424"/>
            <a:ext cx="65527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/>
          <p:cNvCxnSpPr/>
          <p:nvPr/>
        </p:nvCxnSpPr>
        <p:spPr>
          <a:xfrm flipH="1">
            <a:off x="1259632" y="1587951"/>
            <a:ext cx="16986" cy="4752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كسهم مستقيم 16"/>
          <p:cNvCxnSpPr/>
          <p:nvPr/>
        </p:nvCxnSpPr>
        <p:spPr>
          <a:xfrm>
            <a:off x="4705164" y="1605971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7812360" y="156024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خطط انسيابي: تحضير 25"/>
          <p:cNvSpPr/>
          <p:nvPr/>
        </p:nvSpPr>
        <p:spPr>
          <a:xfrm>
            <a:off x="3445441" y="2063171"/>
            <a:ext cx="2181110" cy="864096"/>
          </a:xfrm>
          <a:prstGeom prst="flowChartPreparat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IQ" sz="2000" b="1" dirty="0">
                <a:solidFill>
                  <a:schemeClr val="accent6">
                    <a:lumMod val="75000"/>
                  </a:schemeClr>
                </a:solidFill>
              </a:rPr>
              <a:t>جريمة تزوير المحررات </a:t>
            </a:r>
            <a:endParaRPr lang="ar-SA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440" y="2060848"/>
            <a:ext cx="2389839" cy="1042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مخطط انسيابي: تحضير 29"/>
          <p:cNvSpPr/>
          <p:nvPr/>
        </p:nvSpPr>
        <p:spPr>
          <a:xfrm>
            <a:off x="186063" y="2078796"/>
            <a:ext cx="2441722" cy="864096"/>
          </a:xfrm>
          <a:prstGeom prst="flowChartPreparati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t"/>
          <a:lstStyle/>
          <a:p>
            <a:pPr algn="ctr"/>
            <a:r>
              <a:rPr lang="ar-IQ" sz="2000" b="1" dirty="0">
                <a:solidFill>
                  <a:schemeClr val="accent6">
                    <a:lumMod val="75000"/>
                  </a:schemeClr>
                </a:solidFill>
              </a:rPr>
              <a:t>جريمة استعمال المحرر المزور </a:t>
            </a:r>
            <a:endParaRPr lang="ar-SA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3370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IQ" b="1" dirty="0">
                <a:solidFill>
                  <a:srgbClr val="FFFF00"/>
                </a:solidFill>
              </a:rPr>
              <a:t>جريمة تزييف العملة النقدية </a:t>
            </a:r>
            <a:endParaRPr lang="ar-SA" b="1" dirty="0">
              <a:solidFill>
                <a:srgbClr val="FFFF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ar-IQ" b="1" dirty="0">
                <a:solidFill>
                  <a:schemeClr val="accent5"/>
                </a:solidFill>
              </a:rPr>
              <a:t>علة التجريم :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>
                <a:solidFill>
                  <a:srgbClr val="7030A0"/>
                </a:solidFill>
              </a:rPr>
              <a:t>الاعتداء على سيادة الدولة وحقها في سك العملة النقدية 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>
                <a:solidFill>
                  <a:srgbClr val="7030A0"/>
                </a:solidFill>
              </a:rPr>
              <a:t>اتساع دائرة التجريم لتشمل أكبر عدد من الافراد 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>
                <a:solidFill>
                  <a:srgbClr val="7030A0"/>
                </a:solidFill>
              </a:rPr>
              <a:t>تحرم الدولة من الفائدة في سك العملة النقدية .</a:t>
            </a:r>
          </a:p>
          <a:p>
            <a:pPr marL="514350" indent="-514350">
              <a:buFont typeface="+mj-lt"/>
              <a:buAutoNum type="arabicPeriod"/>
            </a:pPr>
            <a:r>
              <a:rPr lang="ar-IQ" dirty="0">
                <a:solidFill>
                  <a:srgbClr val="7030A0"/>
                </a:solidFill>
              </a:rPr>
              <a:t>زعزعة الثقة في العملة داخل وخارج العراق .</a:t>
            </a:r>
          </a:p>
          <a:p>
            <a:pPr marL="0" indent="0">
              <a:buNone/>
            </a:pPr>
            <a:r>
              <a:rPr lang="ar-IQ" dirty="0">
                <a:solidFill>
                  <a:srgbClr val="FF0000"/>
                </a:solidFill>
              </a:rPr>
              <a:t>* أن قانون العقوبات العراقي يسري اختصاصه على هذه الجريمة وان ارتكبت خارج العراق .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47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IQ" dirty="0"/>
              <a:t>اركان جريمة تزوير أو تزييف العملة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691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ar-IQ" b="1" dirty="0"/>
              <a:t>أولا: الركن المادي ( المتطلبات الموضوعية ) :</a:t>
            </a:r>
          </a:p>
          <a:p>
            <a:pPr marL="0" indent="0">
              <a:buNone/>
            </a:pPr>
            <a:r>
              <a:rPr lang="ar-IQ" b="1" dirty="0"/>
              <a:t>1 . نشاط الجاني : </a:t>
            </a:r>
          </a:p>
          <a:p>
            <a:r>
              <a:rPr lang="ar-IQ" dirty="0"/>
              <a:t>التقليد ( صنع شيء كاذب يشبه شيئاً صحيحاً ) .</a:t>
            </a:r>
          </a:p>
          <a:p>
            <a:r>
              <a:rPr lang="ar-IQ" dirty="0"/>
              <a:t>التزييف ( انتقاص شيء من المعدن أو طلائها بطلاء يجعلها شبيه بعملة اخرى ).</a:t>
            </a:r>
          </a:p>
          <a:p>
            <a:r>
              <a:rPr lang="ar-IQ" dirty="0"/>
              <a:t>التزوير ( تغيير الحقيقة في عملة كانت صحيحة ) </a:t>
            </a:r>
          </a:p>
          <a:p>
            <a:r>
              <a:rPr lang="ar-IQ" dirty="0"/>
              <a:t>ادخال العملة المزيفة أو المقلدة الى العراق أو اخراجها منه .</a:t>
            </a:r>
          </a:p>
          <a:p>
            <a:r>
              <a:rPr lang="ar-IQ" dirty="0"/>
              <a:t>الترويج .</a:t>
            </a:r>
          </a:p>
          <a:p>
            <a:r>
              <a:rPr lang="ar-IQ" dirty="0"/>
              <a:t>الحيازة بقصد الترويج أو التعامل .</a:t>
            </a:r>
          </a:p>
          <a:p>
            <a:r>
              <a:rPr lang="ar-IQ" dirty="0"/>
              <a:t>اعادة التعامل بعملة بطل التعامل بها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4738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3347864" y="332656"/>
            <a:ext cx="28586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>
                <a:solidFill>
                  <a:schemeClr val="tx1"/>
                </a:solidFill>
              </a:rPr>
              <a:t>2:  موضوع نشاط الجاني </a:t>
            </a:r>
            <a:endParaRPr lang="ar-SA" sz="2000" b="1" dirty="0">
              <a:solidFill>
                <a:schemeClr val="tx1"/>
              </a:solidFill>
            </a:endParaRPr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765703" y="972344"/>
            <a:ext cx="1850504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/>
          <p:cNvCxnSpPr/>
          <p:nvPr/>
        </p:nvCxnSpPr>
        <p:spPr>
          <a:xfrm flipH="1">
            <a:off x="2979440" y="1247056"/>
            <a:ext cx="2024608" cy="13814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مستطيل مستدير الزوايا 9"/>
          <p:cNvSpPr/>
          <p:nvPr/>
        </p:nvSpPr>
        <p:spPr>
          <a:xfrm>
            <a:off x="5508104" y="2711660"/>
            <a:ext cx="202199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/>
              <a:t>التداول القانوني للعملة </a:t>
            </a:r>
            <a:endParaRPr lang="ar-SA" sz="2400" b="1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SA" dirty="0"/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1547664" y="2712204"/>
            <a:ext cx="234617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/>
              <a:t>التداول العرضي للعملة 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176563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347864" y="390419"/>
            <a:ext cx="2592288" cy="9144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sz="2400" b="1" dirty="0">
                <a:solidFill>
                  <a:schemeClr val="accent3"/>
                </a:solidFill>
              </a:rPr>
              <a:t>ثانياً : الركن المعنوي (المتطلبات المعنوية ) </a:t>
            </a:r>
            <a:endParaRPr lang="ar-SA" sz="2400" b="1" dirty="0">
              <a:solidFill>
                <a:schemeClr val="accent3"/>
              </a:solidFill>
            </a:endParaRPr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860032" y="1304818"/>
            <a:ext cx="1080120" cy="11160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 flipH="1">
            <a:off x="3707904" y="1304819"/>
            <a:ext cx="1152128" cy="1116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شكل بيضاوي 15"/>
          <p:cNvSpPr/>
          <p:nvPr/>
        </p:nvSpPr>
        <p:spPr>
          <a:xfrm>
            <a:off x="5400092" y="2491606"/>
            <a:ext cx="154817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/>
              <a:t>القصد العام </a:t>
            </a:r>
            <a:endParaRPr lang="ar-SA" sz="2400" b="1" dirty="0"/>
          </a:p>
        </p:txBody>
      </p:sp>
      <p:sp>
        <p:nvSpPr>
          <p:cNvPr id="17" name="شكل بيضاوي 16"/>
          <p:cNvSpPr/>
          <p:nvPr/>
        </p:nvSpPr>
        <p:spPr>
          <a:xfrm>
            <a:off x="2555776" y="2420887"/>
            <a:ext cx="149046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800" b="1" dirty="0"/>
              <a:t>القصد الخاص </a:t>
            </a:r>
            <a:endParaRPr lang="ar-SA" sz="2800" b="1" dirty="0"/>
          </a:p>
        </p:txBody>
      </p:sp>
    </p:spTree>
    <p:extLst>
      <p:ext uri="{BB962C8B-B14F-4D97-AF65-F5344CB8AC3E}">
        <p14:creationId xmlns:p14="http://schemas.microsoft.com/office/powerpoint/2010/main" val="3849728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ar-IQ" dirty="0"/>
              <a:t>عقوبة جريمة تزييف او تزوير العملة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507288" cy="4525963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ar-IQ" sz="2800" b="1" dirty="0">
                <a:solidFill>
                  <a:schemeClr val="bg1"/>
                </a:solidFill>
              </a:rPr>
              <a:t>العقوبة هي السجن ومراقبة الشرطة والمصادرة ( 280ق.ع )</a:t>
            </a:r>
          </a:p>
          <a:p>
            <a:r>
              <a:rPr lang="ar-IQ" sz="2800" b="1" dirty="0">
                <a:solidFill>
                  <a:schemeClr val="bg1"/>
                </a:solidFill>
              </a:rPr>
              <a:t>عقوبة الحبس لكل من روج عملة بطل التعامل بها (283 </a:t>
            </a:r>
            <a:r>
              <a:rPr lang="ar-IQ" sz="2800" b="1" dirty="0" err="1">
                <a:solidFill>
                  <a:schemeClr val="bg1"/>
                </a:solidFill>
              </a:rPr>
              <a:t>ق.ع</a:t>
            </a:r>
            <a:r>
              <a:rPr lang="ar-IQ" sz="2800" b="1" dirty="0">
                <a:solidFill>
                  <a:schemeClr val="bg1"/>
                </a:solidFill>
              </a:rPr>
              <a:t> ) </a:t>
            </a:r>
          </a:p>
          <a:p>
            <a:r>
              <a:rPr lang="ar-IQ" sz="2800" b="1" dirty="0">
                <a:solidFill>
                  <a:schemeClr val="bg1"/>
                </a:solidFill>
              </a:rPr>
              <a:t>عقوبة الحبس من روج عملة وعلم بها أنها مزورة (284ق.ع ) </a:t>
            </a:r>
          </a:p>
          <a:p>
            <a:r>
              <a:rPr lang="ar-IQ" sz="2800" b="1" dirty="0">
                <a:solidFill>
                  <a:schemeClr val="bg1"/>
                </a:solidFill>
              </a:rPr>
              <a:t>السجن لا تقل عن (10 سنوات ) من حاز آلات او </a:t>
            </a:r>
            <a:r>
              <a:rPr lang="ar-IQ" sz="2800" b="1" dirty="0" err="1">
                <a:solidFill>
                  <a:schemeClr val="bg1"/>
                </a:solidFill>
              </a:rPr>
              <a:t>اداوات</a:t>
            </a:r>
            <a:r>
              <a:rPr lang="ar-IQ" sz="2800" b="1" dirty="0">
                <a:solidFill>
                  <a:schemeClr val="bg1"/>
                </a:solidFill>
              </a:rPr>
              <a:t> او عملات .</a:t>
            </a:r>
          </a:p>
          <a:p>
            <a:pPr marL="0" indent="0">
              <a:buNone/>
            </a:pPr>
            <a:endParaRPr lang="ar-IQ" sz="2800" b="1" dirty="0"/>
          </a:p>
        </p:txBody>
      </p:sp>
    </p:spTree>
    <p:extLst>
      <p:ext uri="{BB962C8B-B14F-4D97-AF65-F5344CB8AC3E}">
        <p14:creationId xmlns:p14="http://schemas.microsoft.com/office/powerpoint/2010/main" val="2210597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موازنة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269</TotalTime>
  <Words>411</Words>
  <Application>Microsoft Office PowerPoint</Application>
  <PresentationFormat>On-screen Show (4:3)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Franklin Gothic Book</vt:lpstr>
      <vt:lpstr>Perpetua</vt:lpstr>
      <vt:lpstr>Wingdings 2</vt:lpstr>
      <vt:lpstr>موازنة</vt:lpstr>
      <vt:lpstr>قانون العقوبات ـــ القسم الخاص  لطلبة المرحلة الثالثة </vt:lpstr>
      <vt:lpstr>المحاضرة الاولى </vt:lpstr>
      <vt:lpstr>PowerPoint Presentation</vt:lpstr>
      <vt:lpstr>PowerPoint Presentation</vt:lpstr>
      <vt:lpstr>جريمة تزييف العملة النقدية </vt:lpstr>
      <vt:lpstr>اركان جريمة تزوير أو تزييف العملة </vt:lpstr>
      <vt:lpstr>PowerPoint Presentation</vt:lpstr>
      <vt:lpstr>PowerPoint Presentation</vt:lpstr>
      <vt:lpstr>عقوبة جريمة تزييف او تزوير العملة </vt:lpstr>
      <vt:lpstr>حالات تشديد العقوبة (282ق.ع)</vt:lpstr>
      <vt:lpstr>حالات الاعفاء من العقوبة (303 ق.ع )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قانون العقوبات ـــ القسم الخاص  لطلبة المرحلة الثالثة</dc:title>
  <dc:creator>Maher</dc:creator>
  <cp:lastModifiedBy>motz</cp:lastModifiedBy>
  <cp:revision>18</cp:revision>
  <dcterms:created xsi:type="dcterms:W3CDTF">2025-10-08T14:15:18Z</dcterms:created>
  <dcterms:modified xsi:type="dcterms:W3CDTF">2025-10-10T07:33:54Z</dcterms:modified>
</cp:coreProperties>
</file>