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2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dirty="0" smtClean="0"/>
              <a:t>انقر لتحرير أنماط النص الرئيسي</a:t>
            </a:r>
          </a:p>
          <a:p>
            <a:pPr lvl="1" eaLnBrk="1" latinLnBrk="0" hangingPunct="1"/>
            <a:r>
              <a:rPr lang="ar-SA" dirty="0" smtClean="0"/>
              <a:t>المستوى الثاني</a:t>
            </a:r>
          </a:p>
          <a:p>
            <a:pPr lvl="2" eaLnBrk="1" latinLnBrk="0" hangingPunct="1"/>
            <a:r>
              <a:rPr lang="ar-SA" dirty="0" smtClean="0"/>
              <a:t>المستوى الثالث</a:t>
            </a:r>
          </a:p>
          <a:p>
            <a:pPr lvl="3" eaLnBrk="1" latinLnBrk="0" hangingPunct="1"/>
            <a:r>
              <a:rPr lang="ar-SA" dirty="0" smtClean="0"/>
              <a:t>المستوى الرابع</a:t>
            </a:r>
          </a:p>
          <a:p>
            <a:pPr lvl="4" eaLnBrk="1" latinLnBrk="0" hangingPunct="1"/>
            <a:r>
              <a:rPr lang="ar-SA" dirty="0" smtClean="0"/>
              <a:t>المستوى الخامس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ctr"/>
          <a:lstStyle>
            <a:lvl1pPr algn="ctr">
              <a:defRPr sz="1600" b="1" u="none"/>
            </a:lvl1pPr>
          </a:lstStyle>
          <a:p>
            <a:r>
              <a:rPr lang="ar-IQ" dirty="0" err="1" smtClean="0"/>
              <a:t>م.م</a:t>
            </a:r>
            <a:r>
              <a:rPr lang="ar-IQ" dirty="0" smtClean="0"/>
              <a:t> شامل عبد الستار جليل </a:t>
            </a:r>
            <a:endParaRPr lang="ar-IQ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32BA26-D99F-4EE8-8680-B3410919A58E}" type="datetimeFigureOut">
              <a:rPr lang="ar-IQ" smtClean="0"/>
              <a:t>23/04/1447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611D92-7E8E-4221-AA68-94A1E1950ADC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4800" dirty="0" smtClean="0">
                <a:solidFill>
                  <a:srgbClr val="FF0000"/>
                </a:solidFill>
              </a:rPr>
              <a:t>جريمة استعمال المحررات المزورة( 298 ق .ع ) </a:t>
            </a:r>
            <a:r>
              <a:rPr lang="ar-IQ" sz="6600" dirty="0" smtClean="0">
                <a:solidFill>
                  <a:srgbClr val="FF0000"/>
                </a:solidFill>
              </a:rPr>
              <a:t> </a:t>
            </a:r>
            <a:endParaRPr lang="ar-IQ" sz="66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algn="ctr"/>
            <a:r>
              <a:rPr lang="ar-IQ" dirty="0" smtClean="0"/>
              <a:t>اعداد وتقديم </a:t>
            </a:r>
          </a:p>
          <a:p>
            <a:pPr algn="ctr"/>
            <a:r>
              <a:rPr lang="ar-IQ" dirty="0" err="1" smtClean="0"/>
              <a:t>م.م</a:t>
            </a:r>
            <a:r>
              <a:rPr lang="ar-IQ" dirty="0" smtClean="0"/>
              <a:t> شامل عبد الستار جليل </a:t>
            </a:r>
          </a:p>
          <a:p>
            <a:pPr algn="ctr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7051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sz="6600" b="1" dirty="0"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جريمة استعمال المحررات المزورة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ar-IQ" sz="2800" b="1" dirty="0" smtClean="0"/>
              <a:t>أن هذه الجريمة هي جريمة مستقلة عن جريمة تزوير المحرر .</a:t>
            </a:r>
          </a:p>
          <a:p>
            <a:r>
              <a:rPr lang="ar-IQ" sz="2800" b="1" dirty="0" smtClean="0"/>
              <a:t>هذه الجريمة هي تقوم فقط على الاستعمال للمحرر المزور دون اصطناع المحرر المزور  .</a:t>
            </a:r>
          </a:p>
          <a:p>
            <a:r>
              <a:rPr lang="ar-IQ" sz="2800" b="1" dirty="0" smtClean="0"/>
              <a:t>اذا قام الجاني باصطناع المحرر المزور فانه ينطبق عليه كلا الجريمتين    </a:t>
            </a:r>
            <a:r>
              <a:rPr lang="ar-IQ" sz="2800" b="1" dirty="0" smtClean="0">
                <a:solidFill>
                  <a:srgbClr val="FF0000"/>
                </a:solidFill>
              </a:rPr>
              <a:t>( جريمة تزوير المحررات وجريمة استعمال المحرر ) </a:t>
            </a:r>
            <a:r>
              <a:rPr lang="ar-IQ" sz="2800" b="1" dirty="0" smtClean="0"/>
              <a:t>وذلك لارتباط الجريمتين بوحدة الغرض .</a:t>
            </a:r>
          </a:p>
          <a:p>
            <a:pPr marL="0" indent="0">
              <a:buNone/>
            </a:pPr>
            <a:endParaRPr lang="ar-IQ" dirty="0" smtClean="0">
              <a:solidFill>
                <a:srgbClr val="FF0000"/>
              </a:solidFill>
            </a:endParaRPr>
          </a:p>
          <a:p>
            <a:endParaRPr lang="ar-IQ" dirty="0" smtClean="0"/>
          </a:p>
        </p:txBody>
      </p:sp>
    </p:spTree>
    <p:extLst>
      <p:ext uri="{BB962C8B-B14F-4D97-AF65-F5344CB8AC3E}">
        <p14:creationId xmlns:p14="http://schemas.microsoft.com/office/powerpoint/2010/main" val="226206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/>
              <a:t>اركان جريمة استعمال المحررات المزورة 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ar-IQ" dirty="0"/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5076056" y="1844824"/>
            <a:ext cx="936104" cy="745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flipH="1">
            <a:off x="3347864" y="1844824"/>
            <a:ext cx="86409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شكل بيضاوي 15"/>
          <p:cNvSpPr/>
          <p:nvPr/>
        </p:nvSpPr>
        <p:spPr>
          <a:xfrm>
            <a:off x="5076056" y="2619834"/>
            <a:ext cx="199452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الركن المادي </a:t>
            </a:r>
            <a:endParaRPr lang="ar-IQ" dirty="0"/>
          </a:p>
        </p:txBody>
      </p:sp>
      <p:sp>
        <p:nvSpPr>
          <p:cNvPr id="17" name="شكل بيضاوي 16"/>
          <p:cNvSpPr/>
          <p:nvPr/>
        </p:nvSpPr>
        <p:spPr>
          <a:xfrm>
            <a:off x="2051720" y="2589353"/>
            <a:ext cx="187220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الركن المعنوي </a:t>
            </a:r>
            <a:endParaRPr lang="ar-IQ" dirty="0"/>
          </a:p>
        </p:txBody>
      </p:sp>
      <p:cxnSp>
        <p:nvCxnSpPr>
          <p:cNvPr id="19" name="رابط كسهم مستقيم 18"/>
          <p:cNvCxnSpPr/>
          <p:nvPr/>
        </p:nvCxnSpPr>
        <p:spPr>
          <a:xfrm>
            <a:off x="6130250" y="3534234"/>
            <a:ext cx="0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شكل بيضاوي 21"/>
          <p:cNvSpPr/>
          <p:nvPr/>
        </p:nvSpPr>
        <p:spPr>
          <a:xfrm>
            <a:off x="5245224" y="3911931"/>
            <a:ext cx="18253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الاستعمال للمحرر المزور </a:t>
            </a:r>
            <a:endParaRPr lang="ar-IQ" dirty="0"/>
          </a:p>
        </p:txBody>
      </p:sp>
      <p:cxnSp>
        <p:nvCxnSpPr>
          <p:cNvPr id="25" name="رابط كسهم مستقيم 24"/>
          <p:cNvCxnSpPr/>
          <p:nvPr/>
        </p:nvCxnSpPr>
        <p:spPr>
          <a:xfrm flipH="1">
            <a:off x="2051720" y="3534234"/>
            <a:ext cx="462124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9"/>
          <p:cNvCxnSpPr/>
          <p:nvPr/>
        </p:nvCxnSpPr>
        <p:spPr>
          <a:xfrm>
            <a:off x="2865512" y="3534234"/>
            <a:ext cx="26632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شكل بيضاوي 32"/>
          <p:cNvSpPr/>
          <p:nvPr/>
        </p:nvSpPr>
        <p:spPr>
          <a:xfrm>
            <a:off x="2843808" y="393418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القصد العام </a:t>
            </a:r>
            <a:endParaRPr lang="ar-IQ" dirty="0"/>
          </a:p>
        </p:txBody>
      </p:sp>
      <p:sp>
        <p:nvSpPr>
          <p:cNvPr id="34" name="شكل بيضاوي 33"/>
          <p:cNvSpPr/>
          <p:nvPr/>
        </p:nvSpPr>
        <p:spPr>
          <a:xfrm>
            <a:off x="1421528" y="3912757"/>
            <a:ext cx="102399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القصد الخاص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6178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6000" b="1" dirty="0" smtClean="0">
                <a:solidFill>
                  <a:schemeClr val="accent3"/>
                </a:solidFill>
              </a:rPr>
              <a:t>عقوبة جريمة استعمال المحرر المزور </a:t>
            </a:r>
            <a:endParaRPr lang="ar-IQ" sz="6000" b="1" dirty="0">
              <a:solidFill>
                <a:schemeClr val="accent3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IQ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4860032" y="1772816"/>
            <a:ext cx="86409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>
            <a:off x="3419872" y="1772816"/>
            <a:ext cx="108012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مستطيل مستدير الزوايا 14"/>
          <p:cNvSpPr/>
          <p:nvPr/>
        </p:nvSpPr>
        <p:spPr>
          <a:xfrm>
            <a:off x="5292080" y="2636912"/>
            <a:ext cx="1778496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b="1" dirty="0" smtClean="0">
                <a:solidFill>
                  <a:srgbClr val="FF0000"/>
                </a:solidFill>
              </a:rPr>
              <a:t>استعمال المحرر المزور الرسمي 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267744" y="2621135"/>
            <a:ext cx="1836204" cy="89482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b="1" dirty="0" smtClean="0">
                <a:solidFill>
                  <a:srgbClr val="FF0000"/>
                </a:solidFill>
              </a:rPr>
              <a:t>استعمال المحرر المزور غير الرسمي ( العادي )</a:t>
            </a:r>
            <a:endParaRPr lang="ar-IQ" b="1" dirty="0">
              <a:solidFill>
                <a:srgbClr val="FF0000"/>
              </a:solidFill>
            </a:endParaRPr>
          </a:p>
        </p:txBody>
      </p:sp>
      <p:cxnSp>
        <p:nvCxnSpPr>
          <p:cNvPr id="18" name="رابط كسهم مستقيم 17"/>
          <p:cNvCxnSpPr/>
          <p:nvPr/>
        </p:nvCxnSpPr>
        <p:spPr>
          <a:xfrm>
            <a:off x="6300192" y="3663785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كسهم مستقيم 20"/>
          <p:cNvCxnSpPr/>
          <p:nvPr/>
        </p:nvCxnSpPr>
        <p:spPr>
          <a:xfrm>
            <a:off x="3015563" y="3663785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شكل بيضاوي 21"/>
          <p:cNvSpPr/>
          <p:nvPr/>
        </p:nvSpPr>
        <p:spPr>
          <a:xfrm>
            <a:off x="5194920" y="4221088"/>
            <a:ext cx="2210544" cy="914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b="1" dirty="0" smtClean="0">
                <a:solidFill>
                  <a:srgbClr val="FF0000"/>
                </a:solidFill>
              </a:rPr>
              <a:t>السجن مدة لا تزيد عن 15 سنة 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>
          <a:xfrm>
            <a:off x="1893404" y="4221088"/>
            <a:ext cx="2210544" cy="914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b="1" dirty="0" smtClean="0">
                <a:solidFill>
                  <a:srgbClr val="FF0000"/>
                </a:solidFill>
              </a:rPr>
              <a:t>السجن مدة لا تزيد عن 7 سنوات  </a:t>
            </a:r>
            <a:endParaRPr lang="ar-IQ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9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ar-IQ" sz="3600" dirty="0" smtClean="0">
                <a:solidFill>
                  <a:srgbClr val="0070C0"/>
                </a:solidFill>
              </a:rPr>
              <a:t>شكراً لحسن الاستماع والاصغاء .....</a:t>
            </a:r>
            <a:endParaRPr lang="ar-IQ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29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123</Words>
  <Application>Microsoft Office PowerPoint</Application>
  <PresentationFormat>عرض على الشاشة (3:4)‏</PresentationFormat>
  <Paragraphs>19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تدفق</vt:lpstr>
      <vt:lpstr>جريمة استعمال المحررات المزورة( 298 ق .ع )  </vt:lpstr>
      <vt:lpstr>جريمة استعمال المحررات المزورة </vt:lpstr>
      <vt:lpstr>اركان جريمة استعمال المحررات المزورة </vt:lpstr>
      <vt:lpstr>عقوبة جريمة استعمال المحرر المزور 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جريمة استعمال المحررات المزورة( 298 ق .ع )</dc:title>
  <dc:creator>Maher</dc:creator>
  <cp:lastModifiedBy>Maher</cp:lastModifiedBy>
  <cp:revision>7</cp:revision>
  <dcterms:created xsi:type="dcterms:W3CDTF">2025-10-15T14:10:44Z</dcterms:created>
  <dcterms:modified xsi:type="dcterms:W3CDTF">2025-10-15T15:53:24Z</dcterms:modified>
</cp:coreProperties>
</file>