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E721B94-62C2-4D0D-8BA7-A185DD5609C2}" type="datetimeFigureOut">
              <a:rPr lang="ar-SA" smtClean="0"/>
              <a:t>05/05/1447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F2E533E-5199-4488-9B39-89687E2C95A2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IQ" b="1" dirty="0" smtClean="0">
                <a:latin typeface="Amiri Quran" pitchFamily="2" charset="-78"/>
                <a:cs typeface="Amiri Quran" pitchFamily="2" charset="-78"/>
              </a:rPr>
              <a:t>جريمة الاضرار بمصلحة عامة </a:t>
            </a:r>
            <a:br>
              <a:rPr lang="ar-IQ" b="1" dirty="0" smtClean="0">
                <a:latin typeface="Amiri Quran" pitchFamily="2" charset="-78"/>
                <a:cs typeface="Amiri Quran" pitchFamily="2" charset="-78"/>
              </a:rPr>
            </a:br>
            <a:r>
              <a:rPr lang="ar-IQ" b="1" dirty="0" smtClean="0">
                <a:latin typeface="Amiri Quran" pitchFamily="2" charset="-78"/>
                <a:cs typeface="Amiri Quran" pitchFamily="2" charset="-78"/>
              </a:rPr>
              <a:t>للحصول على منفعة </a:t>
            </a:r>
            <a:endParaRPr lang="ar-SA" b="1" dirty="0">
              <a:latin typeface="Amiri Quran" pitchFamily="2" charset="-78"/>
              <a:cs typeface="Amiri Quran" pitchFamily="2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8062912" cy="1752600"/>
          </a:xfrm>
        </p:spPr>
        <p:txBody>
          <a:bodyPr anchor="ctr"/>
          <a:lstStyle/>
          <a:p>
            <a:pPr algn="ctr"/>
            <a:r>
              <a:rPr lang="ar-IQ" b="1" dirty="0" smtClean="0">
                <a:latin typeface="Amiri Quran" pitchFamily="2" charset="-78"/>
                <a:cs typeface="Amiri Quran" pitchFamily="2" charset="-78"/>
              </a:rPr>
              <a:t>اعداد وتقديم </a:t>
            </a:r>
          </a:p>
          <a:p>
            <a:pPr algn="ctr"/>
            <a:r>
              <a:rPr lang="ar-IQ" b="1" dirty="0" err="1" smtClean="0">
                <a:latin typeface="Amiri Quran" pitchFamily="2" charset="-78"/>
                <a:cs typeface="Amiri Quran" pitchFamily="2" charset="-78"/>
              </a:rPr>
              <a:t>م.م</a:t>
            </a:r>
            <a:r>
              <a:rPr lang="ar-IQ" b="1" dirty="0" smtClean="0">
                <a:latin typeface="Amiri Quran" pitchFamily="2" charset="-78"/>
                <a:cs typeface="Amiri Quran" pitchFamily="2" charset="-78"/>
              </a:rPr>
              <a:t> شامل عبد الستار جليل </a:t>
            </a:r>
            <a:endParaRPr lang="ar-SA" b="1" dirty="0">
              <a:latin typeface="Amiri Quran" pitchFamily="2" charset="-78"/>
              <a:cs typeface="Amiri Qur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446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73808"/>
          </a:xfrm>
        </p:spPr>
        <p:txBody>
          <a:bodyPr/>
          <a:lstStyle/>
          <a:p>
            <a:r>
              <a:rPr lang="ar-IQ" dirty="0" smtClean="0">
                <a:latin typeface="Arial" pitchFamily="34" charset="0"/>
                <a:cs typeface="Arial" pitchFamily="34" charset="0"/>
              </a:rPr>
              <a:t>نصت المادة ( 318 ق .ع ) على هذه الجريمة .</a:t>
            </a:r>
          </a:p>
          <a:p>
            <a:r>
              <a:rPr lang="ar-IQ" dirty="0" smtClean="0">
                <a:latin typeface="Arial" pitchFamily="34" charset="0"/>
                <a:cs typeface="Arial" pitchFamily="34" charset="0"/>
              </a:rPr>
              <a:t>جوهر هذه الجريمة بأن يقوم الموظف باستغلال وظيفته من خلال الحاق الضرر بالمصلحة التي عهدت اليه من أجل الحصول على منفعة لنفسه أو لغيره .</a:t>
            </a:r>
          </a:p>
          <a:p>
            <a:pPr marL="64008" indent="0">
              <a:buNone/>
            </a:pPr>
            <a:r>
              <a:rPr lang="ar-IQ" dirty="0" smtClean="0">
                <a:latin typeface="Arial" pitchFamily="34" charset="0"/>
                <a:cs typeface="Arial" pitchFamily="34" charset="0"/>
              </a:rPr>
              <a:t> </a:t>
            </a:r>
            <a:endParaRPr lang="ar-S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871686" y="2514600"/>
            <a:ext cx="1981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200" b="1" dirty="0" smtClean="0">
                <a:latin typeface="Arial" pitchFamily="34" charset="0"/>
                <a:cs typeface="Arial" pitchFamily="34" charset="0"/>
              </a:rPr>
              <a:t>الركن المادي 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رابط مستقيم 5"/>
          <p:cNvCxnSpPr/>
          <p:nvPr/>
        </p:nvCxnSpPr>
        <p:spPr>
          <a:xfrm>
            <a:off x="4862286" y="3429000"/>
            <a:ext cx="0" cy="6858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>
            <a:off x="1828800" y="4114800"/>
            <a:ext cx="6324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>
            <a:off x="8153400" y="41148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شكل بيضاوي 14"/>
          <p:cNvSpPr/>
          <p:nvPr/>
        </p:nvSpPr>
        <p:spPr>
          <a:xfrm>
            <a:off x="6618514" y="4724400"/>
            <a:ext cx="2525486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صفة الفاعل موظف أو مكلف بخدمة عامة )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رابط كسهم مستقيم 17"/>
          <p:cNvCxnSpPr/>
          <p:nvPr/>
        </p:nvCxnSpPr>
        <p:spPr>
          <a:xfrm>
            <a:off x="1828800" y="4114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شكل بيضاوي 19"/>
          <p:cNvSpPr/>
          <p:nvPr/>
        </p:nvSpPr>
        <p:spPr>
          <a:xfrm>
            <a:off x="685800" y="4724400"/>
            <a:ext cx="2286000" cy="1104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800" b="1" dirty="0" smtClean="0">
                <a:latin typeface="Arial" pitchFamily="34" charset="0"/>
                <a:cs typeface="Arial" pitchFamily="34" charset="0"/>
              </a:rPr>
              <a:t>نشاط الجاني 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08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ar-IQ" dirty="0" smtClean="0">
                <a:latin typeface="Amiri Quran" pitchFamily="2" charset="-78"/>
                <a:cs typeface="Amiri Quran" pitchFamily="2" charset="-78"/>
              </a:rPr>
              <a:t>أمثلة عامة لجريمة الاضرار بالمصلحة العامة </a:t>
            </a:r>
            <a:endParaRPr lang="ar-SA" dirty="0">
              <a:latin typeface="Amiri Quran" pitchFamily="2" charset="-78"/>
              <a:cs typeface="Amiri Qura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r>
              <a:rPr lang="ar-IQ" sz="2800" b="1" dirty="0" smtClean="0">
                <a:latin typeface="Arial" pitchFamily="34" charset="0"/>
                <a:cs typeface="Arial" pitchFamily="34" charset="0"/>
              </a:rPr>
              <a:t>اتفاق مهندس الدائرة مع مقاول في جودة بناء مواد البناء للحصول على الفرق في مواد البناء .</a:t>
            </a:r>
          </a:p>
          <a:p>
            <a:r>
              <a:rPr lang="ar-IQ" sz="2800" b="1" dirty="0" smtClean="0">
                <a:latin typeface="Arial" pitchFamily="34" charset="0"/>
                <a:cs typeface="Arial" pitchFamily="34" charset="0"/>
              </a:rPr>
              <a:t>اتفاق مدير شعبة الموارد البشرية مع تاجر لبيع الطابعات  في شراء اجهزة طباعة رديئة الصنع وتبليغ مدير الدائرة بشراء طابعات جيدة للحصول على الفرق في اسعار الطابعات .</a:t>
            </a:r>
          </a:p>
          <a:p>
            <a:r>
              <a:rPr lang="ar-IQ" sz="2800" b="1" dirty="0" smtClean="0">
                <a:latin typeface="Arial" pitchFamily="34" charset="0"/>
                <a:cs typeface="Arial" pitchFamily="34" charset="0"/>
              </a:rPr>
              <a:t>اتفاق بين موظف التسجيل في طباعة هويات للطلبة من اوراق عادية وتبليغ مدير التسجيل بطباعة الهويات بجودة عالية .</a:t>
            </a:r>
          </a:p>
          <a:p>
            <a:pPr marL="64008" indent="0">
              <a:buNone/>
            </a:pPr>
            <a:endParaRPr lang="ar-IQ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IQ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يمكن تحقق الشروع في هذه الجريمة </a:t>
            </a:r>
            <a:r>
              <a:rPr lang="ar-IQ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ar-SA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4008" indent="0">
              <a:buNone/>
            </a:pPr>
            <a:endParaRPr lang="ar-IQ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43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6248400"/>
          </a:xfrm>
        </p:spPr>
        <p:txBody>
          <a:bodyPr anchor="ctr">
            <a:normAutofit/>
          </a:bodyPr>
          <a:lstStyle/>
          <a:p>
            <a:r>
              <a:rPr lang="ar-IQ" sz="4000" b="1" dirty="0" smtClean="0">
                <a:latin typeface="Arial" pitchFamily="34" charset="0"/>
                <a:cs typeface="Arial" pitchFamily="34" charset="0"/>
              </a:rPr>
              <a:t>الركن المعنوي للجريمة .</a:t>
            </a:r>
          </a:p>
          <a:p>
            <a:r>
              <a:rPr lang="ar-IQ" sz="4000" b="1" dirty="0" smtClean="0">
                <a:latin typeface="Arial" pitchFamily="34" charset="0"/>
                <a:cs typeface="Arial" pitchFamily="34" charset="0"/>
              </a:rPr>
              <a:t>عقوبة الجريمة ( 318 ق . ع )  ( السجن )</a:t>
            </a:r>
          </a:p>
          <a:p>
            <a:r>
              <a:rPr lang="ar-IQ" sz="4000" b="1" dirty="0" smtClean="0">
                <a:latin typeface="Arial" pitchFamily="34" charset="0"/>
                <a:cs typeface="Arial" pitchFamily="34" charset="0"/>
              </a:rPr>
              <a:t>يضاف اليها العقوبات الاخرى المشار اليها في جريمة </a:t>
            </a:r>
            <a:r>
              <a:rPr lang="ar-IQ" sz="4000" b="1" smtClean="0">
                <a:latin typeface="Arial" pitchFamily="34" charset="0"/>
                <a:cs typeface="Arial" pitchFamily="34" charset="0"/>
              </a:rPr>
              <a:t>الاختلاس ( </a:t>
            </a:r>
            <a:r>
              <a:rPr lang="ar-IQ" sz="4000" b="1" dirty="0" smtClean="0">
                <a:latin typeface="Arial" pitchFamily="34" charset="0"/>
                <a:cs typeface="Arial" pitchFamily="34" charset="0"/>
              </a:rPr>
              <a:t>الحرمان من الحقوق </a:t>
            </a:r>
            <a:r>
              <a:rPr lang="ar-IQ" sz="4000" b="1" dirty="0" err="1" smtClean="0">
                <a:latin typeface="Arial" pitchFamily="34" charset="0"/>
                <a:cs typeface="Arial" pitchFamily="34" charset="0"/>
              </a:rPr>
              <a:t>والمزيا</a:t>
            </a:r>
            <a:r>
              <a:rPr lang="ar-IQ" sz="4000" b="1" dirty="0" smtClean="0">
                <a:latin typeface="Arial" pitchFamily="34" charset="0"/>
                <a:cs typeface="Arial" pitchFamily="34" charset="0"/>
              </a:rPr>
              <a:t> ، عدم الافراج الشرطي ، المصادرة )</a:t>
            </a:r>
            <a:endParaRPr lang="ar-SA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96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52</TotalTime>
  <Words>174</Words>
  <Application>Microsoft Office PowerPoint</Application>
  <PresentationFormat>عرض على الشاشة (3:4)‏</PresentationFormat>
  <Paragraphs>18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حيوية</vt:lpstr>
      <vt:lpstr>جريمة الاضرار بمصلحة عامة  للحصول على منفعة </vt:lpstr>
      <vt:lpstr>عرض تقديمي في PowerPoint</vt:lpstr>
      <vt:lpstr>أمثلة عامة لجريمة الاضرار بالمصلحة العامة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جريمة الاضرار بمصلحة عامة  للحصول على منفعة</dc:title>
  <dc:creator>motz</dc:creator>
  <cp:lastModifiedBy>motz</cp:lastModifiedBy>
  <cp:revision>5</cp:revision>
  <dcterms:created xsi:type="dcterms:W3CDTF">2025-10-27T06:22:49Z</dcterms:created>
  <dcterms:modified xsi:type="dcterms:W3CDTF">2025-10-27T07:14:56Z</dcterms:modified>
</cp:coreProperties>
</file>