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9" r:id="rId3"/>
    <p:sldId id="269" r:id="rId4"/>
    <p:sldId id="262" r:id="rId5"/>
    <p:sldId id="270" r:id="rId6"/>
    <p:sldId id="264" r:id="rId7"/>
    <p:sldId id="263" r:id="rId8"/>
    <p:sldId id="271" r:id="rId9"/>
    <p:sldId id="265" r:id="rId10"/>
    <p:sldId id="272" r:id="rId11"/>
    <p:sldId id="266" r:id="rId12"/>
    <p:sldId id="267" r:id="rId13"/>
    <p:sldId id="257" r:id="rId14"/>
    <p:sldId id="273" r:id="rId15"/>
    <p:sldId id="284" r:id="rId16"/>
    <p:sldId id="275" r:id="rId17"/>
    <p:sldId id="274" r:id="rId18"/>
    <p:sldId id="276" r:id="rId19"/>
    <p:sldId id="277" r:id="rId20"/>
    <p:sldId id="278" r:id="rId21"/>
    <p:sldId id="279" r:id="rId22"/>
    <p:sldId id="280" r:id="rId23"/>
    <p:sldId id="283" r:id="rId24"/>
    <p:sldId id="281" r:id="rId25"/>
    <p:sldId id="282"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5pPr>
    <a:lvl6pPr marL="2286000" algn="l" defTabSz="914400" rtl="0" eaLnBrk="1" latinLnBrk="0" hangingPunct="1">
      <a:defRPr kern="1200">
        <a:solidFill>
          <a:schemeClr val="tx1"/>
        </a:solidFill>
        <a:latin typeface="Comic Sans MS" panose="030F0702030302020204" pitchFamily="66" charset="0"/>
        <a:ea typeface="+mn-ea"/>
        <a:cs typeface="+mn-cs"/>
      </a:defRPr>
    </a:lvl6pPr>
    <a:lvl7pPr marL="2743200" algn="l" defTabSz="914400" rtl="0" eaLnBrk="1" latinLnBrk="0" hangingPunct="1">
      <a:defRPr kern="1200">
        <a:solidFill>
          <a:schemeClr val="tx1"/>
        </a:solidFill>
        <a:latin typeface="Comic Sans MS" panose="030F0702030302020204" pitchFamily="66" charset="0"/>
        <a:ea typeface="+mn-ea"/>
        <a:cs typeface="+mn-cs"/>
      </a:defRPr>
    </a:lvl7pPr>
    <a:lvl8pPr marL="3200400" algn="l" defTabSz="914400" rtl="0" eaLnBrk="1" latinLnBrk="0" hangingPunct="1">
      <a:defRPr kern="1200">
        <a:solidFill>
          <a:schemeClr val="tx1"/>
        </a:solidFill>
        <a:latin typeface="Comic Sans MS" panose="030F0702030302020204" pitchFamily="66" charset="0"/>
        <a:ea typeface="+mn-ea"/>
        <a:cs typeface="+mn-cs"/>
      </a:defRPr>
    </a:lvl8pPr>
    <a:lvl9pPr marL="3657600" algn="l" defTabSz="914400" rtl="0" eaLnBrk="1" latinLnBrk="0" hangingPunct="1">
      <a:defRPr kern="1200">
        <a:solidFill>
          <a:schemeClr val="tx1"/>
        </a:solidFill>
        <a:latin typeface="Comic Sans MS" panose="030F07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0099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936" y="2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98EA91-07F8-4578-8950-B2479B87BFBF}" type="doc">
      <dgm:prSet loTypeId="urn:microsoft.com/office/officeart/2008/layout/LinedList" loCatId="list" qsTypeId="urn:microsoft.com/office/officeart/2005/8/quickstyle/simple1" qsCatId="simple" csTypeId="urn:microsoft.com/office/officeart/2018/5/colors/Iconchunking_neutralbg_accent0_3" csCatId="mainScheme" phldr="1"/>
      <dgm:spPr/>
      <dgm:t>
        <a:bodyPr/>
        <a:lstStyle/>
        <a:p>
          <a:endParaRPr lang="en-US"/>
        </a:p>
      </dgm:t>
    </dgm:pt>
    <dgm:pt modelId="{9195C1C4-856E-4C7E-AAAD-CDB537DCCB6B}">
      <dgm:prSet custT="1"/>
      <dgm:spPr/>
      <dgm:t>
        <a:bodyPr/>
        <a:lstStyle/>
        <a:p>
          <a:r>
            <a:rPr lang="en-US" sz="1800" b="0"/>
            <a:t>These originate in the larger airways and are produced by the passage of air in and out of normal lung tissue. In good health, they can be heard all over the chest</a:t>
          </a:r>
        </a:p>
      </dgm:t>
    </dgm:pt>
    <dgm:pt modelId="{7D3803E5-EC7F-4B0E-83F9-E5D2A049A95F}" type="parTrans" cxnId="{1E1C1ABF-F6B8-45E9-B896-50A755046BA1}">
      <dgm:prSet/>
      <dgm:spPr/>
      <dgm:t>
        <a:bodyPr/>
        <a:lstStyle/>
        <a:p>
          <a:endParaRPr lang="en-US" sz="1800" b="0"/>
        </a:p>
      </dgm:t>
    </dgm:pt>
    <dgm:pt modelId="{DC34FBFC-E08D-460D-9CA6-138937BBEA4F}" type="sibTrans" cxnId="{1E1C1ABF-F6B8-45E9-B896-50A755046BA1}">
      <dgm:prSet/>
      <dgm:spPr/>
      <dgm:t>
        <a:bodyPr/>
        <a:lstStyle/>
        <a:p>
          <a:endParaRPr lang="en-US" sz="1800" b="0"/>
        </a:p>
      </dgm:t>
    </dgm:pt>
    <dgm:pt modelId="{35B07967-22CF-482C-A53C-65B0E1C07A88}">
      <dgm:prSet custT="1"/>
      <dgm:spPr/>
      <dgm:t>
        <a:bodyPr/>
        <a:lstStyle/>
        <a:p>
          <a:r>
            <a:rPr lang="en-US" sz="1800" b="0" dirty="0"/>
            <a:t>The inspiration is longer than expiration</a:t>
          </a:r>
        </a:p>
      </dgm:t>
    </dgm:pt>
    <dgm:pt modelId="{1F219C80-16CE-4DF2-B0E3-1161F2770600}" type="parTrans" cxnId="{3B3852E5-85E7-456C-A4D8-F57CFBF5B052}">
      <dgm:prSet/>
      <dgm:spPr/>
      <dgm:t>
        <a:bodyPr/>
        <a:lstStyle/>
        <a:p>
          <a:endParaRPr lang="en-US" sz="1800" b="0"/>
        </a:p>
      </dgm:t>
    </dgm:pt>
    <dgm:pt modelId="{BF219043-59CB-4BF4-9180-EF856F5AEB83}" type="sibTrans" cxnId="{3B3852E5-85E7-456C-A4D8-F57CFBF5B052}">
      <dgm:prSet/>
      <dgm:spPr/>
      <dgm:t>
        <a:bodyPr/>
        <a:lstStyle/>
        <a:p>
          <a:endParaRPr lang="en-US" sz="1800" b="0"/>
        </a:p>
      </dgm:t>
    </dgm:pt>
    <dgm:pt modelId="{CF05938D-91FA-49A1-965E-4DCCA50E5CBE}">
      <dgm:prSet custT="1"/>
      <dgm:spPr/>
      <dgm:t>
        <a:bodyPr/>
        <a:lstStyle/>
        <a:p>
          <a:r>
            <a:rPr lang="en-US" sz="1800" b="0" dirty="0"/>
            <a:t>The inspiratory sound is intense and louder than the expiratory sound</a:t>
          </a:r>
        </a:p>
      </dgm:t>
    </dgm:pt>
    <dgm:pt modelId="{B05EF752-28D3-4A32-BB23-38F638D0820D}" type="parTrans" cxnId="{1CA40250-7997-4353-9832-BCAAD9602874}">
      <dgm:prSet/>
      <dgm:spPr/>
      <dgm:t>
        <a:bodyPr/>
        <a:lstStyle/>
        <a:p>
          <a:endParaRPr lang="en-US" sz="1800" b="0"/>
        </a:p>
      </dgm:t>
    </dgm:pt>
    <dgm:pt modelId="{06CC437E-C414-4A95-A32D-7879449E0D8C}" type="sibTrans" cxnId="{1CA40250-7997-4353-9832-BCAAD9602874}">
      <dgm:prSet/>
      <dgm:spPr/>
      <dgm:t>
        <a:bodyPr/>
        <a:lstStyle/>
        <a:p>
          <a:endParaRPr lang="en-US" sz="1800" b="0"/>
        </a:p>
      </dgm:t>
    </dgm:pt>
    <dgm:pt modelId="{3607924E-8BA9-4B82-81D9-6AD07E5B6CDB}">
      <dgm:prSet custT="1"/>
      <dgm:spPr/>
      <dgm:t>
        <a:bodyPr/>
        <a:lstStyle/>
        <a:p>
          <a:r>
            <a:rPr lang="en-US" sz="1800" b="0" dirty="0"/>
            <a:t>It is a low-pitched rustling sound</a:t>
          </a:r>
        </a:p>
      </dgm:t>
    </dgm:pt>
    <dgm:pt modelId="{016658AC-A6CE-4B33-AC25-9739411A411D}" type="parTrans" cxnId="{41FEAD7C-580E-417C-B4E1-4039BB4544D0}">
      <dgm:prSet/>
      <dgm:spPr/>
      <dgm:t>
        <a:bodyPr/>
        <a:lstStyle/>
        <a:p>
          <a:endParaRPr lang="en-US" sz="1800" b="0"/>
        </a:p>
      </dgm:t>
    </dgm:pt>
    <dgm:pt modelId="{B451BC4D-A63A-475A-973E-17AF40959774}" type="sibTrans" cxnId="{41FEAD7C-580E-417C-B4E1-4039BB4544D0}">
      <dgm:prSet/>
      <dgm:spPr/>
      <dgm:t>
        <a:bodyPr/>
        <a:lstStyle/>
        <a:p>
          <a:endParaRPr lang="en-US" sz="1800" b="0"/>
        </a:p>
      </dgm:t>
    </dgm:pt>
    <dgm:pt modelId="{C2019DE6-E125-4764-8237-382E0EE73877}">
      <dgm:prSet custT="1"/>
      <dgm:spPr/>
      <dgm:t>
        <a:bodyPr/>
        <a:lstStyle/>
        <a:p>
          <a:r>
            <a:rPr lang="en-US" sz="1800" b="0" dirty="0"/>
            <a:t>There is </a:t>
          </a:r>
          <a:r>
            <a:rPr lang="en-US" sz="1800" b="0" u="sng" dirty="0"/>
            <a:t>no</a:t>
          </a:r>
          <a:r>
            <a:rPr lang="en-US" sz="1800" b="0" dirty="0"/>
            <a:t> gap between inspiration and expiration </a:t>
          </a:r>
        </a:p>
      </dgm:t>
    </dgm:pt>
    <dgm:pt modelId="{1D7672B9-753C-4DC0-A00C-28F477FC4F59}" type="parTrans" cxnId="{B5336C12-6C5B-4347-91A3-FEADFCB02C28}">
      <dgm:prSet/>
      <dgm:spPr/>
      <dgm:t>
        <a:bodyPr/>
        <a:lstStyle/>
        <a:p>
          <a:endParaRPr lang="en-US" sz="1800" b="0"/>
        </a:p>
      </dgm:t>
    </dgm:pt>
    <dgm:pt modelId="{FC18A825-3850-416E-B018-B4844DDE0814}" type="sibTrans" cxnId="{B5336C12-6C5B-4347-91A3-FEADFCB02C28}">
      <dgm:prSet/>
      <dgm:spPr/>
      <dgm:t>
        <a:bodyPr/>
        <a:lstStyle/>
        <a:p>
          <a:endParaRPr lang="en-US" sz="1800" b="0"/>
        </a:p>
      </dgm:t>
    </dgm:pt>
    <dgm:pt modelId="{BB8A4F0B-2ADD-44BC-A612-43820A5C97D3}">
      <dgm:prSet custT="1"/>
      <dgm:spPr/>
      <dgm:t>
        <a:bodyPr/>
        <a:lstStyle/>
        <a:p>
          <a:r>
            <a:rPr lang="en-US" sz="1800" b="0"/>
            <a:t>Vesicular breathing with prolonged expiration example: airway obstruction  (asthma)</a:t>
          </a:r>
        </a:p>
      </dgm:t>
    </dgm:pt>
    <dgm:pt modelId="{4D724C02-6B82-41D5-B184-848259263B42}" type="parTrans" cxnId="{C44FA608-A771-436C-A611-65AE0FC32842}">
      <dgm:prSet/>
      <dgm:spPr/>
      <dgm:t>
        <a:bodyPr/>
        <a:lstStyle/>
        <a:p>
          <a:endParaRPr lang="en-US" sz="1800" b="0"/>
        </a:p>
      </dgm:t>
    </dgm:pt>
    <dgm:pt modelId="{8DD20E21-BA02-4449-B64F-A6B04E87F0B4}" type="sibTrans" cxnId="{C44FA608-A771-436C-A611-65AE0FC32842}">
      <dgm:prSet/>
      <dgm:spPr/>
      <dgm:t>
        <a:bodyPr/>
        <a:lstStyle/>
        <a:p>
          <a:endParaRPr lang="en-US" sz="1800" b="0"/>
        </a:p>
      </dgm:t>
    </dgm:pt>
    <dgm:pt modelId="{5E30603F-A770-44B0-B516-1B2DAC64F797}" type="pres">
      <dgm:prSet presAssocID="{C198EA91-07F8-4578-8950-B2479B87BFBF}" presName="vert0" presStyleCnt="0">
        <dgm:presLayoutVars>
          <dgm:dir/>
          <dgm:animOne val="branch"/>
          <dgm:animLvl val="lvl"/>
        </dgm:presLayoutVars>
      </dgm:prSet>
      <dgm:spPr/>
    </dgm:pt>
    <dgm:pt modelId="{787B4301-8414-40BA-9EE3-F35642EC33A7}" type="pres">
      <dgm:prSet presAssocID="{9195C1C4-856E-4C7E-AAAD-CDB537DCCB6B}" presName="thickLine" presStyleLbl="alignNode1" presStyleIdx="0" presStyleCnt="6"/>
      <dgm:spPr/>
    </dgm:pt>
    <dgm:pt modelId="{06013D05-B803-4749-8E6F-12C7BC9D72AF}" type="pres">
      <dgm:prSet presAssocID="{9195C1C4-856E-4C7E-AAAD-CDB537DCCB6B}" presName="horz1" presStyleCnt="0"/>
      <dgm:spPr/>
    </dgm:pt>
    <dgm:pt modelId="{4CBF865B-21A9-4726-8A30-645E1531CE73}" type="pres">
      <dgm:prSet presAssocID="{9195C1C4-856E-4C7E-AAAD-CDB537DCCB6B}" presName="tx1" presStyleLbl="revTx" presStyleIdx="0" presStyleCnt="6"/>
      <dgm:spPr/>
    </dgm:pt>
    <dgm:pt modelId="{FBC5DACF-8DB9-4467-A8BD-81A090BEF70C}" type="pres">
      <dgm:prSet presAssocID="{9195C1C4-856E-4C7E-AAAD-CDB537DCCB6B}" presName="vert1" presStyleCnt="0"/>
      <dgm:spPr/>
    </dgm:pt>
    <dgm:pt modelId="{B7635E30-A53E-4DD1-B1B4-FDBEDAA0F248}" type="pres">
      <dgm:prSet presAssocID="{35B07967-22CF-482C-A53C-65B0E1C07A88}" presName="thickLine" presStyleLbl="alignNode1" presStyleIdx="1" presStyleCnt="6"/>
      <dgm:spPr/>
    </dgm:pt>
    <dgm:pt modelId="{3942CFD1-EB23-400F-B39E-BBC5B3294251}" type="pres">
      <dgm:prSet presAssocID="{35B07967-22CF-482C-A53C-65B0E1C07A88}" presName="horz1" presStyleCnt="0"/>
      <dgm:spPr/>
    </dgm:pt>
    <dgm:pt modelId="{791434A5-3592-41C1-AC9F-107E457CBD27}" type="pres">
      <dgm:prSet presAssocID="{35B07967-22CF-482C-A53C-65B0E1C07A88}" presName="tx1" presStyleLbl="revTx" presStyleIdx="1" presStyleCnt="6"/>
      <dgm:spPr/>
    </dgm:pt>
    <dgm:pt modelId="{85D21055-C1EE-4836-BD54-D20AD9F54091}" type="pres">
      <dgm:prSet presAssocID="{35B07967-22CF-482C-A53C-65B0E1C07A88}" presName="vert1" presStyleCnt="0"/>
      <dgm:spPr/>
    </dgm:pt>
    <dgm:pt modelId="{7FC07B34-1B82-4DCC-B649-97D37EEE7BDF}" type="pres">
      <dgm:prSet presAssocID="{CF05938D-91FA-49A1-965E-4DCCA50E5CBE}" presName="thickLine" presStyleLbl="alignNode1" presStyleIdx="2" presStyleCnt="6"/>
      <dgm:spPr/>
    </dgm:pt>
    <dgm:pt modelId="{09AE0E13-05CC-46C3-B39C-82A6610C6EDA}" type="pres">
      <dgm:prSet presAssocID="{CF05938D-91FA-49A1-965E-4DCCA50E5CBE}" presName="horz1" presStyleCnt="0"/>
      <dgm:spPr/>
    </dgm:pt>
    <dgm:pt modelId="{96092B2D-7858-4438-AE9D-E5727F9DBFE6}" type="pres">
      <dgm:prSet presAssocID="{CF05938D-91FA-49A1-965E-4DCCA50E5CBE}" presName="tx1" presStyleLbl="revTx" presStyleIdx="2" presStyleCnt="6"/>
      <dgm:spPr/>
    </dgm:pt>
    <dgm:pt modelId="{264ED3BB-EF53-436E-9764-47624B617EC7}" type="pres">
      <dgm:prSet presAssocID="{CF05938D-91FA-49A1-965E-4DCCA50E5CBE}" presName="vert1" presStyleCnt="0"/>
      <dgm:spPr/>
    </dgm:pt>
    <dgm:pt modelId="{9F3DC705-E4EE-4C2B-AEEB-077A73E0EDC6}" type="pres">
      <dgm:prSet presAssocID="{3607924E-8BA9-4B82-81D9-6AD07E5B6CDB}" presName="thickLine" presStyleLbl="alignNode1" presStyleIdx="3" presStyleCnt="6"/>
      <dgm:spPr/>
    </dgm:pt>
    <dgm:pt modelId="{33E35B7F-1405-4F46-A01B-1B6CA4978F09}" type="pres">
      <dgm:prSet presAssocID="{3607924E-8BA9-4B82-81D9-6AD07E5B6CDB}" presName="horz1" presStyleCnt="0"/>
      <dgm:spPr/>
    </dgm:pt>
    <dgm:pt modelId="{E2F9D73B-FD4C-41FD-8DC2-55489223F9AC}" type="pres">
      <dgm:prSet presAssocID="{3607924E-8BA9-4B82-81D9-6AD07E5B6CDB}" presName="tx1" presStyleLbl="revTx" presStyleIdx="3" presStyleCnt="6"/>
      <dgm:spPr/>
    </dgm:pt>
    <dgm:pt modelId="{6D2F599D-9655-455D-87F0-5D92BD726A42}" type="pres">
      <dgm:prSet presAssocID="{3607924E-8BA9-4B82-81D9-6AD07E5B6CDB}" presName="vert1" presStyleCnt="0"/>
      <dgm:spPr/>
    </dgm:pt>
    <dgm:pt modelId="{3F022128-E913-4B18-A67E-92BA2B407F06}" type="pres">
      <dgm:prSet presAssocID="{C2019DE6-E125-4764-8237-382E0EE73877}" presName="thickLine" presStyleLbl="alignNode1" presStyleIdx="4" presStyleCnt="6"/>
      <dgm:spPr/>
    </dgm:pt>
    <dgm:pt modelId="{1AD68C6A-6919-4333-9C67-AE69EC860300}" type="pres">
      <dgm:prSet presAssocID="{C2019DE6-E125-4764-8237-382E0EE73877}" presName="horz1" presStyleCnt="0"/>
      <dgm:spPr/>
    </dgm:pt>
    <dgm:pt modelId="{4C42634B-240D-4E0A-BA6E-E7CB8C4D9772}" type="pres">
      <dgm:prSet presAssocID="{C2019DE6-E125-4764-8237-382E0EE73877}" presName="tx1" presStyleLbl="revTx" presStyleIdx="4" presStyleCnt="6"/>
      <dgm:spPr/>
    </dgm:pt>
    <dgm:pt modelId="{4591DBC2-D75C-434C-B714-EBF8E46B3580}" type="pres">
      <dgm:prSet presAssocID="{C2019DE6-E125-4764-8237-382E0EE73877}" presName="vert1" presStyleCnt="0"/>
      <dgm:spPr/>
    </dgm:pt>
    <dgm:pt modelId="{C2FEC264-0E1F-44FA-B83C-C2D72E398275}" type="pres">
      <dgm:prSet presAssocID="{BB8A4F0B-2ADD-44BC-A612-43820A5C97D3}" presName="thickLine" presStyleLbl="alignNode1" presStyleIdx="5" presStyleCnt="6"/>
      <dgm:spPr/>
    </dgm:pt>
    <dgm:pt modelId="{CA685BFA-8521-475F-8813-BB57E3991D59}" type="pres">
      <dgm:prSet presAssocID="{BB8A4F0B-2ADD-44BC-A612-43820A5C97D3}" presName="horz1" presStyleCnt="0"/>
      <dgm:spPr/>
    </dgm:pt>
    <dgm:pt modelId="{6E9481E8-AE19-4249-9213-AC4F51B271A4}" type="pres">
      <dgm:prSet presAssocID="{BB8A4F0B-2ADD-44BC-A612-43820A5C97D3}" presName="tx1" presStyleLbl="revTx" presStyleIdx="5" presStyleCnt="6"/>
      <dgm:spPr/>
    </dgm:pt>
    <dgm:pt modelId="{E2654F73-5F3A-4983-B50D-C1186C8EEB40}" type="pres">
      <dgm:prSet presAssocID="{BB8A4F0B-2ADD-44BC-A612-43820A5C97D3}" presName="vert1" presStyleCnt="0"/>
      <dgm:spPr/>
    </dgm:pt>
  </dgm:ptLst>
  <dgm:cxnLst>
    <dgm:cxn modelId="{07B00601-A570-4DE7-AAC2-6D194B3F62E1}" type="presOf" srcId="{CF05938D-91FA-49A1-965E-4DCCA50E5CBE}" destId="{96092B2D-7858-4438-AE9D-E5727F9DBFE6}" srcOrd="0" destOrd="0" presId="urn:microsoft.com/office/officeart/2008/layout/LinedList"/>
    <dgm:cxn modelId="{C44FA608-A771-436C-A611-65AE0FC32842}" srcId="{C198EA91-07F8-4578-8950-B2479B87BFBF}" destId="{BB8A4F0B-2ADD-44BC-A612-43820A5C97D3}" srcOrd="5" destOrd="0" parTransId="{4D724C02-6B82-41D5-B184-848259263B42}" sibTransId="{8DD20E21-BA02-4449-B64F-A6B04E87F0B4}"/>
    <dgm:cxn modelId="{B5336C12-6C5B-4347-91A3-FEADFCB02C28}" srcId="{C198EA91-07F8-4578-8950-B2479B87BFBF}" destId="{C2019DE6-E125-4764-8237-382E0EE73877}" srcOrd="4" destOrd="0" parTransId="{1D7672B9-753C-4DC0-A00C-28F477FC4F59}" sibTransId="{FC18A825-3850-416E-B018-B4844DDE0814}"/>
    <dgm:cxn modelId="{E5E3494E-CFBC-4654-9227-30E9FD06B5E9}" type="presOf" srcId="{9195C1C4-856E-4C7E-AAAD-CDB537DCCB6B}" destId="{4CBF865B-21A9-4726-8A30-645E1531CE73}" srcOrd="0" destOrd="0" presId="urn:microsoft.com/office/officeart/2008/layout/LinedList"/>
    <dgm:cxn modelId="{1CA40250-7997-4353-9832-BCAAD9602874}" srcId="{C198EA91-07F8-4578-8950-B2479B87BFBF}" destId="{CF05938D-91FA-49A1-965E-4DCCA50E5CBE}" srcOrd="2" destOrd="0" parTransId="{B05EF752-28D3-4A32-BB23-38F638D0820D}" sibTransId="{06CC437E-C414-4A95-A32D-7879449E0D8C}"/>
    <dgm:cxn modelId="{D4A65552-349C-4CF7-8206-4CEBCBAEFCF7}" type="presOf" srcId="{C198EA91-07F8-4578-8950-B2479B87BFBF}" destId="{5E30603F-A770-44B0-B516-1B2DAC64F797}" srcOrd="0" destOrd="0" presId="urn:microsoft.com/office/officeart/2008/layout/LinedList"/>
    <dgm:cxn modelId="{6F0FAC7A-086C-49ED-85FB-A83A4D2216A2}" type="presOf" srcId="{3607924E-8BA9-4B82-81D9-6AD07E5B6CDB}" destId="{E2F9D73B-FD4C-41FD-8DC2-55489223F9AC}" srcOrd="0" destOrd="0" presId="urn:microsoft.com/office/officeart/2008/layout/LinedList"/>
    <dgm:cxn modelId="{41FEAD7C-580E-417C-B4E1-4039BB4544D0}" srcId="{C198EA91-07F8-4578-8950-B2479B87BFBF}" destId="{3607924E-8BA9-4B82-81D9-6AD07E5B6CDB}" srcOrd="3" destOrd="0" parTransId="{016658AC-A6CE-4B33-AC25-9739411A411D}" sibTransId="{B451BC4D-A63A-475A-973E-17AF40959774}"/>
    <dgm:cxn modelId="{CBA87885-2BF4-43FD-9EB7-A314C93B3F6E}" type="presOf" srcId="{35B07967-22CF-482C-A53C-65B0E1C07A88}" destId="{791434A5-3592-41C1-AC9F-107E457CBD27}" srcOrd="0" destOrd="0" presId="urn:microsoft.com/office/officeart/2008/layout/LinedList"/>
    <dgm:cxn modelId="{1288FBB4-B9E3-4258-82EF-4AE3597410FD}" type="presOf" srcId="{C2019DE6-E125-4764-8237-382E0EE73877}" destId="{4C42634B-240D-4E0A-BA6E-E7CB8C4D9772}" srcOrd="0" destOrd="0" presId="urn:microsoft.com/office/officeart/2008/layout/LinedList"/>
    <dgm:cxn modelId="{B9289EB6-5795-4172-B87C-34A688527B78}" type="presOf" srcId="{BB8A4F0B-2ADD-44BC-A612-43820A5C97D3}" destId="{6E9481E8-AE19-4249-9213-AC4F51B271A4}" srcOrd="0" destOrd="0" presId="urn:microsoft.com/office/officeart/2008/layout/LinedList"/>
    <dgm:cxn modelId="{1E1C1ABF-F6B8-45E9-B896-50A755046BA1}" srcId="{C198EA91-07F8-4578-8950-B2479B87BFBF}" destId="{9195C1C4-856E-4C7E-AAAD-CDB537DCCB6B}" srcOrd="0" destOrd="0" parTransId="{7D3803E5-EC7F-4B0E-83F9-E5D2A049A95F}" sibTransId="{DC34FBFC-E08D-460D-9CA6-138937BBEA4F}"/>
    <dgm:cxn modelId="{3B3852E5-85E7-456C-A4D8-F57CFBF5B052}" srcId="{C198EA91-07F8-4578-8950-B2479B87BFBF}" destId="{35B07967-22CF-482C-A53C-65B0E1C07A88}" srcOrd="1" destOrd="0" parTransId="{1F219C80-16CE-4DF2-B0E3-1161F2770600}" sibTransId="{BF219043-59CB-4BF4-9180-EF856F5AEB83}"/>
    <dgm:cxn modelId="{F939517A-5D97-4C61-8D64-3C1F21893382}" type="presParOf" srcId="{5E30603F-A770-44B0-B516-1B2DAC64F797}" destId="{787B4301-8414-40BA-9EE3-F35642EC33A7}" srcOrd="0" destOrd="0" presId="urn:microsoft.com/office/officeart/2008/layout/LinedList"/>
    <dgm:cxn modelId="{716F9146-2A88-4367-8114-B8D8FF2FA790}" type="presParOf" srcId="{5E30603F-A770-44B0-B516-1B2DAC64F797}" destId="{06013D05-B803-4749-8E6F-12C7BC9D72AF}" srcOrd="1" destOrd="0" presId="urn:microsoft.com/office/officeart/2008/layout/LinedList"/>
    <dgm:cxn modelId="{D0DE9906-7A8B-4A8A-8DE8-00545C2BF999}" type="presParOf" srcId="{06013D05-B803-4749-8E6F-12C7BC9D72AF}" destId="{4CBF865B-21A9-4726-8A30-645E1531CE73}" srcOrd="0" destOrd="0" presId="urn:microsoft.com/office/officeart/2008/layout/LinedList"/>
    <dgm:cxn modelId="{EBAEE255-0F3C-452C-A894-50231052BF8C}" type="presParOf" srcId="{06013D05-B803-4749-8E6F-12C7BC9D72AF}" destId="{FBC5DACF-8DB9-4467-A8BD-81A090BEF70C}" srcOrd="1" destOrd="0" presId="urn:microsoft.com/office/officeart/2008/layout/LinedList"/>
    <dgm:cxn modelId="{7A6470BB-008B-4B70-8E3A-3D72B083EDCF}" type="presParOf" srcId="{5E30603F-A770-44B0-B516-1B2DAC64F797}" destId="{B7635E30-A53E-4DD1-B1B4-FDBEDAA0F248}" srcOrd="2" destOrd="0" presId="urn:microsoft.com/office/officeart/2008/layout/LinedList"/>
    <dgm:cxn modelId="{5E818B2A-308B-428A-A199-51927CEDC2A7}" type="presParOf" srcId="{5E30603F-A770-44B0-B516-1B2DAC64F797}" destId="{3942CFD1-EB23-400F-B39E-BBC5B3294251}" srcOrd="3" destOrd="0" presId="urn:microsoft.com/office/officeart/2008/layout/LinedList"/>
    <dgm:cxn modelId="{6E956A0C-73AB-4926-B957-907566B942D1}" type="presParOf" srcId="{3942CFD1-EB23-400F-B39E-BBC5B3294251}" destId="{791434A5-3592-41C1-AC9F-107E457CBD27}" srcOrd="0" destOrd="0" presId="urn:microsoft.com/office/officeart/2008/layout/LinedList"/>
    <dgm:cxn modelId="{9CE1F92F-464C-4E4D-883C-AFFFC472A0E1}" type="presParOf" srcId="{3942CFD1-EB23-400F-B39E-BBC5B3294251}" destId="{85D21055-C1EE-4836-BD54-D20AD9F54091}" srcOrd="1" destOrd="0" presId="urn:microsoft.com/office/officeart/2008/layout/LinedList"/>
    <dgm:cxn modelId="{8A28C7CC-4D05-4CA4-80F5-B2E0C88A74C1}" type="presParOf" srcId="{5E30603F-A770-44B0-B516-1B2DAC64F797}" destId="{7FC07B34-1B82-4DCC-B649-97D37EEE7BDF}" srcOrd="4" destOrd="0" presId="urn:microsoft.com/office/officeart/2008/layout/LinedList"/>
    <dgm:cxn modelId="{44B47C92-D59A-4E62-A0C0-66668C77A162}" type="presParOf" srcId="{5E30603F-A770-44B0-B516-1B2DAC64F797}" destId="{09AE0E13-05CC-46C3-B39C-82A6610C6EDA}" srcOrd="5" destOrd="0" presId="urn:microsoft.com/office/officeart/2008/layout/LinedList"/>
    <dgm:cxn modelId="{B13D29B6-9822-4657-8C8D-97F6DCB7DF39}" type="presParOf" srcId="{09AE0E13-05CC-46C3-B39C-82A6610C6EDA}" destId="{96092B2D-7858-4438-AE9D-E5727F9DBFE6}" srcOrd="0" destOrd="0" presId="urn:microsoft.com/office/officeart/2008/layout/LinedList"/>
    <dgm:cxn modelId="{B7820579-8E0D-4ED2-A979-92D358323674}" type="presParOf" srcId="{09AE0E13-05CC-46C3-B39C-82A6610C6EDA}" destId="{264ED3BB-EF53-436E-9764-47624B617EC7}" srcOrd="1" destOrd="0" presId="urn:microsoft.com/office/officeart/2008/layout/LinedList"/>
    <dgm:cxn modelId="{9FE31A6C-38D3-4FF2-B16E-C406C46434EE}" type="presParOf" srcId="{5E30603F-A770-44B0-B516-1B2DAC64F797}" destId="{9F3DC705-E4EE-4C2B-AEEB-077A73E0EDC6}" srcOrd="6" destOrd="0" presId="urn:microsoft.com/office/officeart/2008/layout/LinedList"/>
    <dgm:cxn modelId="{6B616A72-7559-4380-A52C-78815DE13815}" type="presParOf" srcId="{5E30603F-A770-44B0-B516-1B2DAC64F797}" destId="{33E35B7F-1405-4F46-A01B-1B6CA4978F09}" srcOrd="7" destOrd="0" presId="urn:microsoft.com/office/officeart/2008/layout/LinedList"/>
    <dgm:cxn modelId="{8C8A3069-C370-4B97-A411-415AD95CCDD6}" type="presParOf" srcId="{33E35B7F-1405-4F46-A01B-1B6CA4978F09}" destId="{E2F9D73B-FD4C-41FD-8DC2-55489223F9AC}" srcOrd="0" destOrd="0" presId="urn:microsoft.com/office/officeart/2008/layout/LinedList"/>
    <dgm:cxn modelId="{81E031A2-AC8B-4BF6-8F31-D83382D203DF}" type="presParOf" srcId="{33E35B7F-1405-4F46-A01B-1B6CA4978F09}" destId="{6D2F599D-9655-455D-87F0-5D92BD726A42}" srcOrd="1" destOrd="0" presId="urn:microsoft.com/office/officeart/2008/layout/LinedList"/>
    <dgm:cxn modelId="{04843BC2-6640-4725-BDDF-7E57B1AF5CAD}" type="presParOf" srcId="{5E30603F-A770-44B0-B516-1B2DAC64F797}" destId="{3F022128-E913-4B18-A67E-92BA2B407F06}" srcOrd="8" destOrd="0" presId="urn:microsoft.com/office/officeart/2008/layout/LinedList"/>
    <dgm:cxn modelId="{31C4F9B9-4849-4E49-B233-CC380BFD1BE9}" type="presParOf" srcId="{5E30603F-A770-44B0-B516-1B2DAC64F797}" destId="{1AD68C6A-6919-4333-9C67-AE69EC860300}" srcOrd="9" destOrd="0" presId="urn:microsoft.com/office/officeart/2008/layout/LinedList"/>
    <dgm:cxn modelId="{588D73DB-26D4-4BE8-91EB-B77B679BC01E}" type="presParOf" srcId="{1AD68C6A-6919-4333-9C67-AE69EC860300}" destId="{4C42634B-240D-4E0A-BA6E-E7CB8C4D9772}" srcOrd="0" destOrd="0" presId="urn:microsoft.com/office/officeart/2008/layout/LinedList"/>
    <dgm:cxn modelId="{06212928-F04B-4308-AE51-67973BE876D1}" type="presParOf" srcId="{1AD68C6A-6919-4333-9C67-AE69EC860300}" destId="{4591DBC2-D75C-434C-B714-EBF8E46B3580}" srcOrd="1" destOrd="0" presId="urn:microsoft.com/office/officeart/2008/layout/LinedList"/>
    <dgm:cxn modelId="{FE4C0D34-A64B-469D-BCE2-436BF47E7689}" type="presParOf" srcId="{5E30603F-A770-44B0-B516-1B2DAC64F797}" destId="{C2FEC264-0E1F-44FA-B83C-C2D72E398275}" srcOrd="10" destOrd="0" presId="urn:microsoft.com/office/officeart/2008/layout/LinedList"/>
    <dgm:cxn modelId="{EA033806-4127-4F11-B2B2-3043A4BD9A63}" type="presParOf" srcId="{5E30603F-A770-44B0-B516-1B2DAC64F797}" destId="{CA685BFA-8521-475F-8813-BB57E3991D59}" srcOrd="11" destOrd="0" presId="urn:microsoft.com/office/officeart/2008/layout/LinedList"/>
    <dgm:cxn modelId="{587EDDAD-FDE7-404D-BBF2-30AC12977EE1}" type="presParOf" srcId="{CA685BFA-8521-475F-8813-BB57E3991D59}" destId="{6E9481E8-AE19-4249-9213-AC4F51B271A4}" srcOrd="0" destOrd="0" presId="urn:microsoft.com/office/officeart/2008/layout/LinedList"/>
    <dgm:cxn modelId="{E20DE984-154A-454D-9DF5-02E30D78C716}" type="presParOf" srcId="{CA685BFA-8521-475F-8813-BB57E3991D59}" destId="{E2654F73-5F3A-4983-B50D-C1186C8EEB4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5055F8-85AF-4E5C-8BB9-8A157D5D5881}"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ED09BF32-4051-4379-B6E9-2DB26154E350}">
      <dgm:prSet/>
      <dgm:spPr/>
      <dgm:t>
        <a:bodyPr/>
        <a:lstStyle/>
        <a:p>
          <a:r>
            <a:rPr lang="en-US"/>
            <a:t>Mallampati score</a:t>
          </a:r>
        </a:p>
      </dgm:t>
    </dgm:pt>
    <dgm:pt modelId="{FAF782E5-62CA-4606-BBDA-03D1DFC96C7F}" type="parTrans" cxnId="{E9170051-163F-4229-AAB9-37CABBA8D673}">
      <dgm:prSet/>
      <dgm:spPr/>
      <dgm:t>
        <a:bodyPr/>
        <a:lstStyle/>
        <a:p>
          <a:endParaRPr lang="en-US"/>
        </a:p>
      </dgm:t>
    </dgm:pt>
    <dgm:pt modelId="{C99B0212-E57C-4A4F-9F85-1C9436B01F42}" type="sibTrans" cxnId="{E9170051-163F-4229-AAB9-37CABBA8D673}">
      <dgm:prSet/>
      <dgm:spPr/>
      <dgm:t>
        <a:bodyPr/>
        <a:lstStyle/>
        <a:p>
          <a:endParaRPr lang="en-US"/>
        </a:p>
      </dgm:t>
    </dgm:pt>
    <dgm:pt modelId="{13DF4E6C-83D4-4E40-8BF2-51983D472BC7}">
      <dgm:prSet/>
      <dgm:spPr/>
      <dgm:t>
        <a:bodyPr/>
        <a:lstStyle/>
        <a:p>
          <a:r>
            <a:rPr lang="en-US"/>
            <a:t>Wilson Risk score</a:t>
          </a:r>
        </a:p>
      </dgm:t>
    </dgm:pt>
    <dgm:pt modelId="{12DCEAEE-123C-4B8D-AECC-D772799DB51F}" type="parTrans" cxnId="{E04F96DE-1BE6-4DE6-973D-B032050CC5DC}">
      <dgm:prSet/>
      <dgm:spPr/>
      <dgm:t>
        <a:bodyPr/>
        <a:lstStyle/>
        <a:p>
          <a:endParaRPr lang="en-US"/>
        </a:p>
      </dgm:t>
    </dgm:pt>
    <dgm:pt modelId="{2BFECE4B-82A9-4C9B-B0BB-F7B54845D92E}" type="sibTrans" cxnId="{E04F96DE-1BE6-4DE6-973D-B032050CC5DC}">
      <dgm:prSet/>
      <dgm:spPr/>
      <dgm:t>
        <a:bodyPr/>
        <a:lstStyle/>
        <a:p>
          <a:endParaRPr lang="en-US"/>
        </a:p>
      </dgm:t>
    </dgm:pt>
    <dgm:pt modelId="{D19D8FCF-4F1D-4718-ABBF-32D42CA0274D}" type="pres">
      <dgm:prSet presAssocID="{615055F8-85AF-4E5C-8BB9-8A157D5D5881}" presName="hierChild1" presStyleCnt="0">
        <dgm:presLayoutVars>
          <dgm:chPref val="1"/>
          <dgm:dir/>
          <dgm:animOne val="branch"/>
          <dgm:animLvl val="lvl"/>
          <dgm:resizeHandles/>
        </dgm:presLayoutVars>
      </dgm:prSet>
      <dgm:spPr/>
    </dgm:pt>
    <dgm:pt modelId="{49BD35A7-C206-4BB3-99D2-DF7344904E7B}" type="pres">
      <dgm:prSet presAssocID="{ED09BF32-4051-4379-B6E9-2DB26154E350}" presName="hierRoot1" presStyleCnt="0"/>
      <dgm:spPr/>
    </dgm:pt>
    <dgm:pt modelId="{EF390A2D-52AB-4847-B1EE-C750ED072AD3}" type="pres">
      <dgm:prSet presAssocID="{ED09BF32-4051-4379-B6E9-2DB26154E350}" presName="composite" presStyleCnt="0"/>
      <dgm:spPr/>
    </dgm:pt>
    <dgm:pt modelId="{37F5C4B0-BF83-4548-802E-F93F5B723887}" type="pres">
      <dgm:prSet presAssocID="{ED09BF32-4051-4379-B6E9-2DB26154E350}" presName="background" presStyleLbl="node0" presStyleIdx="0" presStyleCnt="2"/>
      <dgm:spPr/>
    </dgm:pt>
    <dgm:pt modelId="{345131D6-48DC-46FB-95FD-1E777BC95763}" type="pres">
      <dgm:prSet presAssocID="{ED09BF32-4051-4379-B6E9-2DB26154E350}" presName="text" presStyleLbl="fgAcc0" presStyleIdx="0" presStyleCnt="2">
        <dgm:presLayoutVars>
          <dgm:chPref val="3"/>
        </dgm:presLayoutVars>
      </dgm:prSet>
      <dgm:spPr/>
    </dgm:pt>
    <dgm:pt modelId="{7B26931A-5BD7-403F-BFA5-3C5107D93B6F}" type="pres">
      <dgm:prSet presAssocID="{ED09BF32-4051-4379-B6E9-2DB26154E350}" presName="hierChild2" presStyleCnt="0"/>
      <dgm:spPr/>
    </dgm:pt>
    <dgm:pt modelId="{E5A304ED-DEEC-45A5-8133-E7BC90307E84}" type="pres">
      <dgm:prSet presAssocID="{13DF4E6C-83D4-4E40-8BF2-51983D472BC7}" presName="hierRoot1" presStyleCnt="0"/>
      <dgm:spPr/>
    </dgm:pt>
    <dgm:pt modelId="{3E78CBF7-6D37-4C6F-85F6-E69A8510A120}" type="pres">
      <dgm:prSet presAssocID="{13DF4E6C-83D4-4E40-8BF2-51983D472BC7}" presName="composite" presStyleCnt="0"/>
      <dgm:spPr/>
    </dgm:pt>
    <dgm:pt modelId="{C8B74DF6-B0CB-4D98-AD93-C6045AA41A3B}" type="pres">
      <dgm:prSet presAssocID="{13DF4E6C-83D4-4E40-8BF2-51983D472BC7}" presName="background" presStyleLbl="node0" presStyleIdx="1" presStyleCnt="2"/>
      <dgm:spPr/>
    </dgm:pt>
    <dgm:pt modelId="{72652EE1-4E16-4CF7-A560-5DA0F87C381E}" type="pres">
      <dgm:prSet presAssocID="{13DF4E6C-83D4-4E40-8BF2-51983D472BC7}" presName="text" presStyleLbl="fgAcc0" presStyleIdx="1" presStyleCnt="2">
        <dgm:presLayoutVars>
          <dgm:chPref val="3"/>
        </dgm:presLayoutVars>
      </dgm:prSet>
      <dgm:spPr/>
    </dgm:pt>
    <dgm:pt modelId="{F2C3755D-2787-48DA-BEF4-F54EC7D58346}" type="pres">
      <dgm:prSet presAssocID="{13DF4E6C-83D4-4E40-8BF2-51983D472BC7}" presName="hierChild2" presStyleCnt="0"/>
      <dgm:spPr/>
    </dgm:pt>
  </dgm:ptLst>
  <dgm:cxnLst>
    <dgm:cxn modelId="{02597138-C46C-4EA4-A07F-2EDADD508A79}" type="presOf" srcId="{ED09BF32-4051-4379-B6E9-2DB26154E350}" destId="{345131D6-48DC-46FB-95FD-1E777BC95763}" srcOrd="0" destOrd="0" presId="urn:microsoft.com/office/officeart/2005/8/layout/hierarchy1"/>
    <dgm:cxn modelId="{E9170051-163F-4229-AAB9-37CABBA8D673}" srcId="{615055F8-85AF-4E5C-8BB9-8A157D5D5881}" destId="{ED09BF32-4051-4379-B6E9-2DB26154E350}" srcOrd="0" destOrd="0" parTransId="{FAF782E5-62CA-4606-BBDA-03D1DFC96C7F}" sibTransId="{C99B0212-E57C-4A4F-9F85-1C9436B01F42}"/>
    <dgm:cxn modelId="{8600427D-8D0A-47F2-8F03-8DDD7A8033FA}" type="presOf" srcId="{615055F8-85AF-4E5C-8BB9-8A157D5D5881}" destId="{D19D8FCF-4F1D-4718-ABBF-32D42CA0274D}" srcOrd="0" destOrd="0" presId="urn:microsoft.com/office/officeart/2005/8/layout/hierarchy1"/>
    <dgm:cxn modelId="{2FFDD68C-0E23-4D87-8AAD-5A0D1E2110BE}" type="presOf" srcId="{13DF4E6C-83D4-4E40-8BF2-51983D472BC7}" destId="{72652EE1-4E16-4CF7-A560-5DA0F87C381E}" srcOrd="0" destOrd="0" presId="urn:microsoft.com/office/officeart/2005/8/layout/hierarchy1"/>
    <dgm:cxn modelId="{E04F96DE-1BE6-4DE6-973D-B032050CC5DC}" srcId="{615055F8-85AF-4E5C-8BB9-8A157D5D5881}" destId="{13DF4E6C-83D4-4E40-8BF2-51983D472BC7}" srcOrd="1" destOrd="0" parTransId="{12DCEAEE-123C-4B8D-AECC-D772799DB51F}" sibTransId="{2BFECE4B-82A9-4C9B-B0BB-F7B54845D92E}"/>
    <dgm:cxn modelId="{2B5DE078-F99E-47FD-A6A7-56C62F67C992}" type="presParOf" srcId="{D19D8FCF-4F1D-4718-ABBF-32D42CA0274D}" destId="{49BD35A7-C206-4BB3-99D2-DF7344904E7B}" srcOrd="0" destOrd="0" presId="urn:microsoft.com/office/officeart/2005/8/layout/hierarchy1"/>
    <dgm:cxn modelId="{310D44DB-864D-4B47-9FA8-9330D6B295CB}" type="presParOf" srcId="{49BD35A7-C206-4BB3-99D2-DF7344904E7B}" destId="{EF390A2D-52AB-4847-B1EE-C750ED072AD3}" srcOrd="0" destOrd="0" presId="urn:microsoft.com/office/officeart/2005/8/layout/hierarchy1"/>
    <dgm:cxn modelId="{9E2EE2B4-9941-4C2F-8CB0-A6C947AED3B5}" type="presParOf" srcId="{EF390A2D-52AB-4847-B1EE-C750ED072AD3}" destId="{37F5C4B0-BF83-4548-802E-F93F5B723887}" srcOrd="0" destOrd="0" presId="urn:microsoft.com/office/officeart/2005/8/layout/hierarchy1"/>
    <dgm:cxn modelId="{78C5A650-EB19-4237-A2F0-B0A68C871999}" type="presParOf" srcId="{EF390A2D-52AB-4847-B1EE-C750ED072AD3}" destId="{345131D6-48DC-46FB-95FD-1E777BC95763}" srcOrd="1" destOrd="0" presId="urn:microsoft.com/office/officeart/2005/8/layout/hierarchy1"/>
    <dgm:cxn modelId="{DB9F2635-4744-468C-B3A2-BD82F6D21A5C}" type="presParOf" srcId="{49BD35A7-C206-4BB3-99D2-DF7344904E7B}" destId="{7B26931A-5BD7-403F-BFA5-3C5107D93B6F}" srcOrd="1" destOrd="0" presId="urn:microsoft.com/office/officeart/2005/8/layout/hierarchy1"/>
    <dgm:cxn modelId="{16002875-921F-42A0-9CAA-A66A5ABB1E9D}" type="presParOf" srcId="{D19D8FCF-4F1D-4718-ABBF-32D42CA0274D}" destId="{E5A304ED-DEEC-45A5-8133-E7BC90307E84}" srcOrd="1" destOrd="0" presId="urn:microsoft.com/office/officeart/2005/8/layout/hierarchy1"/>
    <dgm:cxn modelId="{1E97E937-B890-450C-A074-BACAC8EB7EFC}" type="presParOf" srcId="{E5A304ED-DEEC-45A5-8133-E7BC90307E84}" destId="{3E78CBF7-6D37-4C6F-85F6-E69A8510A120}" srcOrd="0" destOrd="0" presId="urn:microsoft.com/office/officeart/2005/8/layout/hierarchy1"/>
    <dgm:cxn modelId="{1A98BD3E-DB46-4F80-909D-25E7F24F5B37}" type="presParOf" srcId="{3E78CBF7-6D37-4C6F-85F6-E69A8510A120}" destId="{C8B74DF6-B0CB-4D98-AD93-C6045AA41A3B}" srcOrd="0" destOrd="0" presId="urn:microsoft.com/office/officeart/2005/8/layout/hierarchy1"/>
    <dgm:cxn modelId="{1D06543C-D7A4-4C4E-9F86-81E187D767F1}" type="presParOf" srcId="{3E78CBF7-6D37-4C6F-85F6-E69A8510A120}" destId="{72652EE1-4E16-4CF7-A560-5DA0F87C381E}" srcOrd="1" destOrd="0" presId="urn:microsoft.com/office/officeart/2005/8/layout/hierarchy1"/>
    <dgm:cxn modelId="{0CEFBC3D-C243-48C0-A2FD-F94AC69C7CE2}" type="presParOf" srcId="{E5A304ED-DEEC-45A5-8133-E7BC90307E84}" destId="{F2C3755D-2787-48DA-BEF4-F54EC7D5834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7B4301-8414-40BA-9EE3-F35642EC33A7}">
      <dsp:nvSpPr>
        <dsp:cNvPr id="0" name=""/>
        <dsp:cNvSpPr/>
      </dsp:nvSpPr>
      <dsp:spPr>
        <a:xfrm>
          <a:off x="0" y="2390"/>
          <a:ext cx="7886700"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BF865B-21A9-4726-8A30-645E1531CE73}">
      <dsp:nvSpPr>
        <dsp:cNvPr id="0" name=""/>
        <dsp:cNvSpPr/>
      </dsp:nvSpPr>
      <dsp:spPr>
        <a:xfrm>
          <a:off x="0" y="2390"/>
          <a:ext cx="7886700" cy="815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0" kern="1200"/>
            <a:t>These originate in the larger airways and are produced by the passage of air in and out of normal lung tissue. In good health, they can be heard all over the chest</a:t>
          </a:r>
        </a:p>
      </dsp:txBody>
      <dsp:txXfrm>
        <a:off x="0" y="2390"/>
        <a:ext cx="7886700" cy="815293"/>
      </dsp:txXfrm>
    </dsp:sp>
    <dsp:sp modelId="{B7635E30-A53E-4DD1-B1B4-FDBEDAA0F248}">
      <dsp:nvSpPr>
        <dsp:cNvPr id="0" name=""/>
        <dsp:cNvSpPr/>
      </dsp:nvSpPr>
      <dsp:spPr>
        <a:xfrm>
          <a:off x="0" y="817684"/>
          <a:ext cx="7886700"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1434A5-3592-41C1-AC9F-107E457CBD27}">
      <dsp:nvSpPr>
        <dsp:cNvPr id="0" name=""/>
        <dsp:cNvSpPr/>
      </dsp:nvSpPr>
      <dsp:spPr>
        <a:xfrm>
          <a:off x="0" y="817684"/>
          <a:ext cx="7886700" cy="815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0" kern="1200" dirty="0"/>
            <a:t>The inspiration is longer than expiration</a:t>
          </a:r>
        </a:p>
      </dsp:txBody>
      <dsp:txXfrm>
        <a:off x="0" y="817684"/>
        <a:ext cx="7886700" cy="815293"/>
      </dsp:txXfrm>
    </dsp:sp>
    <dsp:sp modelId="{7FC07B34-1B82-4DCC-B649-97D37EEE7BDF}">
      <dsp:nvSpPr>
        <dsp:cNvPr id="0" name=""/>
        <dsp:cNvSpPr/>
      </dsp:nvSpPr>
      <dsp:spPr>
        <a:xfrm>
          <a:off x="0" y="1632978"/>
          <a:ext cx="7886700"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092B2D-7858-4438-AE9D-E5727F9DBFE6}">
      <dsp:nvSpPr>
        <dsp:cNvPr id="0" name=""/>
        <dsp:cNvSpPr/>
      </dsp:nvSpPr>
      <dsp:spPr>
        <a:xfrm>
          <a:off x="0" y="1632978"/>
          <a:ext cx="7886700" cy="815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0" kern="1200" dirty="0"/>
            <a:t>The inspiratory sound is intense and louder than the expiratory sound</a:t>
          </a:r>
        </a:p>
      </dsp:txBody>
      <dsp:txXfrm>
        <a:off x="0" y="1632978"/>
        <a:ext cx="7886700" cy="815293"/>
      </dsp:txXfrm>
    </dsp:sp>
    <dsp:sp modelId="{9F3DC705-E4EE-4C2B-AEEB-077A73E0EDC6}">
      <dsp:nvSpPr>
        <dsp:cNvPr id="0" name=""/>
        <dsp:cNvSpPr/>
      </dsp:nvSpPr>
      <dsp:spPr>
        <a:xfrm>
          <a:off x="0" y="2448271"/>
          <a:ext cx="7886700"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F9D73B-FD4C-41FD-8DC2-55489223F9AC}">
      <dsp:nvSpPr>
        <dsp:cNvPr id="0" name=""/>
        <dsp:cNvSpPr/>
      </dsp:nvSpPr>
      <dsp:spPr>
        <a:xfrm>
          <a:off x="0" y="2448271"/>
          <a:ext cx="7886700" cy="815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0" kern="1200" dirty="0"/>
            <a:t>It is a low-pitched rustling sound</a:t>
          </a:r>
        </a:p>
      </dsp:txBody>
      <dsp:txXfrm>
        <a:off x="0" y="2448271"/>
        <a:ext cx="7886700" cy="815293"/>
      </dsp:txXfrm>
    </dsp:sp>
    <dsp:sp modelId="{3F022128-E913-4B18-A67E-92BA2B407F06}">
      <dsp:nvSpPr>
        <dsp:cNvPr id="0" name=""/>
        <dsp:cNvSpPr/>
      </dsp:nvSpPr>
      <dsp:spPr>
        <a:xfrm>
          <a:off x="0" y="3263565"/>
          <a:ext cx="7886700"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42634B-240D-4E0A-BA6E-E7CB8C4D9772}">
      <dsp:nvSpPr>
        <dsp:cNvPr id="0" name=""/>
        <dsp:cNvSpPr/>
      </dsp:nvSpPr>
      <dsp:spPr>
        <a:xfrm>
          <a:off x="0" y="3263565"/>
          <a:ext cx="7886700" cy="815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0" kern="1200" dirty="0"/>
            <a:t>There is </a:t>
          </a:r>
          <a:r>
            <a:rPr lang="en-US" sz="1800" b="0" u="sng" kern="1200" dirty="0"/>
            <a:t>no</a:t>
          </a:r>
          <a:r>
            <a:rPr lang="en-US" sz="1800" b="0" kern="1200" dirty="0"/>
            <a:t> gap between inspiration and expiration </a:t>
          </a:r>
        </a:p>
      </dsp:txBody>
      <dsp:txXfrm>
        <a:off x="0" y="3263565"/>
        <a:ext cx="7886700" cy="815293"/>
      </dsp:txXfrm>
    </dsp:sp>
    <dsp:sp modelId="{C2FEC264-0E1F-44FA-B83C-C2D72E398275}">
      <dsp:nvSpPr>
        <dsp:cNvPr id="0" name=""/>
        <dsp:cNvSpPr/>
      </dsp:nvSpPr>
      <dsp:spPr>
        <a:xfrm>
          <a:off x="0" y="4078859"/>
          <a:ext cx="7886700"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9481E8-AE19-4249-9213-AC4F51B271A4}">
      <dsp:nvSpPr>
        <dsp:cNvPr id="0" name=""/>
        <dsp:cNvSpPr/>
      </dsp:nvSpPr>
      <dsp:spPr>
        <a:xfrm>
          <a:off x="0" y="4078859"/>
          <a:ext cx="7886700" cy="815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0" kern="1200"/>
            <a:t>Vesicular breathing with prolonged expiration example: airway obstruction  (asthma)</a:t>
          </a:r>
        </a:p>
      </dsp:txBody>
      <dsp:txXfrm>
        <a:off x="0" y="4078859"/>
        <a:ext cx="7886700" cy="8152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F5C4B0-BF83-4548-802E-F93F5B723887}">
      <dsp:nvSpPr>
        <dsp:cNvPr id="0" name=""/>
        <dsp:cNvSpPr/>
      </dsp:nvSpPr>
      <dsp:spPr>
        <a:xfrm>
          <a:off x="950" y="370032"/>
          <a:ext cx="3335112" cy="211779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5131D6-48DC-46FB-95FD-1E777BC95763}">
      <dsp:nvSpPr>
        <dsp:cNvPr id="0" name=""/>
        <dsp:cNvSpPr/>
      </dsp:nvSpPr>
      <dsp:spPr>
        <a:xfrm>
          <a:off x="371518" y="722072"/>
          <a:ext cx="3335112" cy="2117796"/>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en-US" sz="4600" kern="1200"/>
            <a:t>Mallampati score</a:t>
          </a:r>
        </a:p>
      </dsp:txBody>
      <dsp:txXfrm>
        <a:off x="433546" y="784100"/>
        <a:ext cx="3211056" cy="1993740"/>
      </dsp:txXfrm>
    </dsp:sp>
    <dsp:sp modelId="{C8B74DF6-B0CB-4D98-AD93-C6045AA41A3B}">
      <dsp:nvSpPr>
        <dsp:cNvPr id="0" name=""/>
        <dsp:cNvSpPr/>
      </dsp:nvSpPr>
      <dsp:spPr>
        <a:xfrm>
          <a:off x="4077199" y="370032"/>
          <a:ext cx="3335112" cy="211779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652EE1-4E16-4CF7-A560-5DA0F87C381E}">
      <dsp:nvSpPr>
        <dsp:cNvPr id="0" name=""/>
        <dsp:cNvSpPr/>
      </dsp:nvSpPr>
      <dsp:spPr>
        <a:xfrm>
          <a:off x="4447767" y="722072"/>
          <a:ext cx="3335112" cy="2117796"/>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en-US" sz="4600" kern="1200"/>
            <a:t>Wilson Risk score</a:t>
          </a:r>
        </a:p>
      </dsp:txBody>
      <dsp:txXfrm>
        <a:off x="4509795" y="784100"/>
        <a:ext cx="3211056" cy="199374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B1A6AE-3DD6-42D6-A2DE-CAE9309F25EF}" type="datetimeFigureOut">
              <a:rPr lang="en-US" smtClean="0"/>
              <a:t>4/6/2026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E2D070-01D4-4E72-B983-C8D3B46CF6D7}" type="slidenum">
              <a:rPr lang="en-US" smtClean="0"/>
              <a:t>‹#›</a:t>
            </a:fld>
            <a:endParaRPr lang="en-US"/>
          </a:p>
        </p:txBody>
      </p:sp>
    </p:spTree>
    <p:extLst>
      <p:ext uri="{BB962C8B-B14F-4D97-AF65-F5344CB8AC3E}">
        <p14:creationId xmlns:p14="http://schemas.microsoft.com/office/powerpoint/2010/main" val="3894362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E2D070-01D4-4E72-B983-C8D3B46CF6D7}" type="slidenum">
              <a:rPr lang="en-US" smtClean="0"/>
              <a:t>18</a:t>
            </a:fld>
            <a:endParaRPr lang="en-US"/>
          </a:p>
        </p:txBody>
      </p:sp>
    </p:spTree>
    <p:extLst>
      <p:ext uri="{BB962C8B-B14F-4D97-AF65-F5344CB8AC3E}">
        <p14:creationId xmlns:p14="http://schemas.microsoft.com/office/powerpoint/2010/main" val="83991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02FE3E2-A0A7-5A75-6B7D-121AF0D7DD14}"/>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4282ECC1-129D-B581-983B-0F124C68281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30B15DA1-87DC-7152-2309-D0B69380AFA0}"/>
              </a:ext>
            </a:extLst>
          </p:cNvPr>
          <p:cNvSpPr>
            <a:spLocks noGrp="1"/>
          </p:cNvSpPr>
          <p:nvPr>
            <p:ph type="sldNum" sz="quarter" idx="12"/>
          </p:nvPr>
        </p:nvSpPr>
        <p:spPr/>
        <p:txBody>
          <a:bodyPr/>
          <a:lstStyle>
            <a:lvl1pPr>
              <a:defRPr smtClean="0"/>
            </a:lvl1pPr>
          </a:lstStyle>
          <a:p>
            <a:pPr>
              <a:defRPr/>
            </a:pPr>
            <a:fld id="{AD9FB81C-F184-403B-9643-37A645BB6E76}" type="slidenum">
              <a:rPr lang="en-US" altLang="en-US"/>
              <a:pPr>
                <a:defRPr/>
              </a:pPr>
              <a:t>‹#›</a:t>
            </a:fld>
            <a:endParaRPr lang="en-US" altLang="en-US"/>
          </a:p>
        </p:txBody>
      </p:sp>
    </p:spTree>
    <p:extLst>
      <p:ext uri="{BB962C8B-B14F-4D97-AF65-F5344CB8AC3E}">
        <p14:creationId xmlns:p14="http://schemas.microsoft.com/office/powerpoint/2010/main" val="652207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C1A011-A35E-CBA1-7691-47398C8CA7A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7F1F82E7-1DA8-7B5E-773C-00C9945424C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42374ED8-9931-5B42-B9FF-BC3D7C5BC8C1}"/>
              </a:ext>
            </a:extLst>
          </p:cNvPr>
          <p:cNvSpPr>
            <a:spLocks noGrp="1"/>
          </p:cNvSpPr>
          <p:nvPr>
            <p:ph type="sldNum" sz="quarter" idx="12"/>
          </p:nvPr>
        </p:nvSpPr>
        <p:spPr/>
        <p:txBody>
          <a:bodyPr/>
          <a:lstStyle>
            <a:lvl1pPr>
              <a:defRPr smtClean="0"/>
            </a:lvl1pPr>
          </a:lstStyle>
          <a:p>
            <a:pPr>
              <a:defRPr/>
            </a:pPr>
            <a:fld id="{05FB6CB8-26CE-448D-848A-9501E81F64B6}" type="slidenum">
              <a:rPr lang="en-US" altLang="en-US"/>
              <a:pPr>
                <a:defRPr/>
              </a:pPr>
              <a:t>‹#›</a:t>
            </a:fld>
            <a:endParaRPr lang="en-US" altLang="en-US"/>
          </a:p>
        </p:txBody>
      </p:sp>
    </p:spTree>
    <p:extLst>
      <p:ext uri="{BB962C8B-B14F-4D97-AF65-F5344CB8AC3E}">
        <p14:creationId xmlns:p14="http://schemas.microsoft.com/office/powerpoint/2010/main" val="3427994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B00BE6-1CD5-30E1-74D3-3466F16C5F80}"/>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9024013C-BD99-9875-9D67-BA448FD5A727}"/>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FAA8170A-306D-1119-C365-98EF82F0D6D4}"/>
              </a:ext>
            </a:extLst>
          </p:cNvPr>
          <p:cNvSpPr>
            <a:spLocks noGrp="1"/>
          </p:cNvSpPr>
          <p:nvPr>
            <p:ph type="sldNum" sz="quarter" idx="12"/>
          </p:nvPr>
        </p:nvSpPr>
        <p:spPr/>
        <p:txBody>
          <a:bodyPr/>
          <a:lstStyle>
            <a:lvl1pPr>
              <a:defRPr smtClean="0"/>
            </a:lvl1pPr>
          </a:lstStyle>
          <a:p>
            <a:pPr>
              <a:defRPr/>
            </a:pPr>
            <a:fld id="{3CB0150E-6FD0-4A7E-80A6-330819A82D12}" type="slidenum">
              <a:rPr lang="en-US" altLang="en-US"/>
              <a:pPr>
                <a:defRPr/>
              </a:pPr>
              <a:t>‹#›</a:t>
            </a:fld>
            <a:endParaRPr lang="en-US" altLang="en-US"/>
          </a:p>
        </p:txBody>
      </p:sp>
    </p:spTree>
    <p:extLst>
      <p:ext uri="{BB962C8B-B14F-4D97-AF65-F5344CB8AC3E}">
        <p14:creationId xmlns:p14="http://schemas.microsoft.com/office/powerpoint/2010/main" val="2402269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3F0E587-D035-8FBF-B240-29DB48C4EBD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8D7506C9-005A-2732-D263-B1A80FF29DA0}"/>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DBBA8F34-7111-3273-67DD-39599CD11C2B}"/>
              </a:ext>
            </a:extLst>
          </p:cNvPr>
          <p:cNvSpPr>
            <a:spLocks noGrp="1"/>
          </p:cNvSpPr>
          <p:nvPr>
            <p:ph type="sldNum" sz="quarter" idx="12"/>
          </p:nvPr>
        </p:nvSpPr>
        <p:spPr/>
        <p:txBody>
          <a:bodyPr/>
          <a:lstStyle>
            <a:lvl1pPr>
              <a:defRPr smtClean="0"/>
            </a:lvl1pPr>
          </a:lstStyle>
          <a:p>
            <a:pPr>
              <a:defRPr/>
            </a:pPr>
            <a:fld id="{0301C681-2EC7-4AC6-AB8F-A2D7A035211F}" type="slidenum">
              <a:rPr lang="en-US" altLang="en-US"/>
              <a:pPr>
                <a:defRPr/>
              </a:pPr>
              <a:t>‹#›</a:t>
            </a:fld>
            <a:endParaRPr lang="en-US" altLang="en-US"/>
          </a:p>
        </p:txBody>
      </p:sp>
    </p:spTree>
    <p:extLst>
      <p:ext uri="{BB962C8B-B14F-4D97-AF65-F5344CB8AC3E}">
        <p14:creationId xmlns:p14="http://schemas.microsoft.com/office/powerpoint/2010/main" val="1241448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3FA905-C503-61FA-DE9D-2CF91B4BC294}"/>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75844E62-37FF-FA98-24A5-4EA42EFA146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BCE264D4-0D50-36A9-31AC-D93AB47B3593}"/>
              </a:ext>
            </a:extLst>
          </p:cNvPr>
          <p:cNvSpPr>
            <a:spLocks noGrp="1"/>
          </p:cNvSpPr>
          <p:nvPr>
            <p:ph type="sldNum" sz="quarter" idx="12"/>
          </p:nvPr>
        </p:nvSpPr>
        <p:spPr/>
        <p:txBody>
          <a:bodyPr/>
          <a:lstStyle>
            <a:lvl1pPr>
              <a:defRPr smtClean="0"/>
            </a:lvl1pPr>
          </a:lstStyle>
          <a:p>
            <a:pPr>
              <a:defRPr/>
            </a:pPr>
            <a:fld id="{3B616343-20D6-4219-92AD-6986B6C44DD9}" type="slidenum">
              <a:rPr lang="en-US" altLang="en-US"/>
              <a:pPr>
                <a:defRPr/>
              </a:pPr>
              <a:t>‹#›</a:t>
            </a:fld>
            <a:endParaRPr lang="en-US" altLang="en-US"/>
          </a:p>
        </p:txBody>
      </p:sp>
    </p:spTree>
    <p:extLst>
      <p:ext uri="{BB962C8B-B14F-4D97-AF65-F5344CB8AC3E}">
        <p14:creationId xmlns:p14="http://schemas.microsoft.com/office/powerpoint/2010/main" val="1527700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61FCAC6-ACB4-352B-530B-1B7DEAEF4B28}"/>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F2AE09A8-F580-4970-8CC4-055FA667882F}"/>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5A0B1A91-C7EC-BC53-B0E5-177E80C80158}"/>
              </a:ext>
            </a:extLst>
          </p:cNvPr>
          <p:cNvSpPr>
            <a:spLocks noGrp="1"/>
          </p:cNvSpPr>
          <p:nvPr>
            <p:ph type="sldNum" sz="quarter" idx="12"/>
          </p:nvPr>
        </p:nvSpPr>
        <p:spPr/>
        <p:txBody>
          <a:bodyPr/>
          <a:lstStyle>
            <a:lvl1pPr>
              <a:defRPr smtClean="0"/>
            </a:lvl1pPr>
          </a:lstStyle>
          <a:p>
            <a:pPr>
              <a:defRPr/>
            </a:pPr>
            <a:fld id="{11B8AAF6-4C07-4A16-B37C-1476D605C547}" type="slidenum">
              <a:rPr lang="en-US" altLang="en-US"/>
              <a:pPr>
                <a:defRPr/>
              </a:pPr>
              <a:t>‹#›</a:t>
            </a:fld>
            <a:endParaRPr lang="en-US" altLang="en-US"/>
          </a:p>
        </p:txBody>
      </p:sp>
    </p:spTree>
    <p:extLst>
      <p:ext uri="{BB962C8B-B14F-4D97-AF65-F5344CB8AC3E}">
        <p14:creationId xmlns:p14="http://schemas.microsoft.com/office/powerpoint/2010/main" val="1247297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9CBF57-364A-ECAC-0599-D3EBEE72DC0F}"/>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6BA7D226-56FC-2068-2727-C0CE3D2FF94C}"/>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CCF1BEC4-18FF-7DAD-58C8-7801A0402824}"/>
              </a:ext>
            </a:extLst>
          </p:cNvPr>
          <p:cNvSpPr>
            <a:spLocks noGrp="1"/>
          </p:cNvSpPr>
          <p:nvPr>
            <p:ph type="sldNum" sz="quarter" idx="12"/>
          </p:nvPr>
        </p:nvSpPr>
        <p:spPr/>
        <p:txBody>
          <a:bodyPr/>
          <a:lstStyle>
            <a:lvl1pPr>
              <a:defRPr smtClean="0"/>
            </a:lvl1pPr>
          </a:lstStyle>
          <a:p>
            <a:pPr>
              <a:defRPr/>
            </a:pPr>
            <a:fld id="{9E808997-CB28-4D6F-8549-26D7151DA724}" type="slidenum">
              <a:rPr lang="en-US" altLang="en-US"/>
              <a:pPr>
                <a:defRPr/>
              </a:pPr>
              <a:t>‹#›</a:t>
            </a:fld>
            <a:endParaRPr lang="en-US" altLang="en-US"/>
          </a:p>
        </p:txBody>
      </p:sp>
    </p:spTree>
    <p:extLst>
      <p:ext uri="{BB962C8B-B14F-4D97-AF65-F5344CB8AC3E}">
        <p14:creationId xmlns:p14="http://schemas.microsoft.com/office/powerpoint/2010/main" val="3073441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2CF839-428B-FB0D-A5C1-ABBA9FDD8F1B}"/>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7">
            <a:extLst>
              <a:ext uri="{FF2B5EF4-FFF2-40B4-BE49-F238E27FC236}">
                <a16:creationId xmlns:a16="http://schemas.microsoft.com/office/drawing/2014/main" id="{AEAADACA-9718-6AA8-9179-962A3FD959E3}"/>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8">
            <a:extLst>
              <a:ext uri="{FF2B5EF4-FFF2-40B4-BE49-F238E27FC236}">
                <a16:creationId xmlns:a16="http://schemas.microsoft.com/office/drawing/2014/main" id="{ADD8C3C0-DCEE-F568-E997-382E63456CA2}"/>
              </a:ext>
            </a:extLst>
          </p:cNvPr>
          <p:cNvSpPr>
            <a:spLocks noGrp="1"/>
          </p:cNvSpPr>
          <p:nvPr>
            <p:ph type="sldNum" sz="quarter" idx="12"/>
          </p:nvPr>
        </p:nvSpPr>
        <p:spPr/>
        <p:txBody>
          <a:bodyPr/>
          <a:lstStyle>
            <a:lvl1pPr>
              <a:defRPr smtClean="0"/>
            </a:lvl1pPr>
          </a:lstStyle>
          <a:p>
            <a:pPr>
              <a:defRPr/>
            </a:pPr>
            <a:fld id="{BF2F433B-5822-48DD-96FB-3FD1816F3380}" type="slidenum">
              <a:rPr lang="en-US" altLang="en-US"/>
              <a:pPr>
                <a:defRPr/>
              </a:pPr>
              <a:t>‹#›</a:t>
            </a:fld>
            <a:endParaRPr lang="en-US" altLang="en-US"/>
          </a:p>
        </p:txBody>
      </p:sp>
    </p:spTree>
    <p:extLst>
      <p:ext uri="{BB962C8B-B14F-4D97-AF65-F5344CB8AC3E}">
        <p14:creationId xmlns:p14="http://schemas.microsoft.com/office/powerpoint/2010/main" val="949621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A119C94-E365-720D-1F50-57EE2C0A33CE}"/>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3">
            <a:extLst>
              <a:ext uri="{FF2B5EF4-FFF2-40B4-BE49-F238E27FC236}">
                <a16:creationId xmlns:a16="http://schemas.microsoft.com/office/drawing/2014/main" id="{950736CB-39D7-F013-E7F4-8221DED11BFA}"/>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4">
            <a:extLst>
              <a:ext uri="{FF2B5EF4-FFF2-40B4-BE49-F238E27FC236}">
                <a16:creationId xmlns:a16="http://schemas.microsoft.com/office/drawing/2014/main" id="{F58473CF-FB39-79E5-2B1F-0CD4F2D665BC}"/>
              </a:ext>
            </a:extLst>
          </p:cNvPr>
          <p:cNvSpPr>
            <a:spLocks noGrp="1"/>
          </p:cNvSpPr>
          <p:nvPr>
            <p:ph type="sldNum" sz="quarter" idx="12"/>
          </p:nvPr>
        </p:nvSpPr>
        <p:spPr/>
        <p:txBody>
          <a:bodyPr/>
          <a:lstStyle>
            <a:lvl1pPr>
              <a:defRPr smtClean="0"/>
            </a:lvl1pPr>
          </a:lstStyle>
          <a:p>
            <a:pPr>
              <a:defRPr/>
            </a:pPr>
            <a:fld id="{86687271-63FA-41C1-A779-E8492E373969}" type="slidenum">
              <a:rPr lang="en-US" altLang="en-US"/>
              <a:pPr>
                <a:defRPr/>
              </a:pPr>
              <a:t>‹#›</a:t>
            </a:fld>
            <a:endParaRPr lang="en-US" altLang="en-US"/>
          </a:p>
        </p:txBody>
      </p:sp>
    </p:spTree>
    <p:extLst>
      <p:ext uri="{BB962C8B-B14F-4D97-AF65-F5344CB8AC3E}">
        <p14:creationId xmlns:p14="http://schemas.microsoft.com/office/powerpoint/2010/main" val="4095016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844AF0-3D69-57A7-0D25-24841B368403}"/>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2">
            <a:extLst>
              <a:ext uri="{FF2B5EF4-FFF2-40B4-BE49-F238E27FC236}">
                <a16:creationId xmlns:a16="http://schemas.microsoft.com/office/drawing/2014/main" id="{23CC8748-E1C0-BB46-0422-901988617367}"/>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3">
            <a:extLst>
              <a:ext uri="{FF2B5EF4-FFF2-40B4-BE49-F238E27FC236}">
                <a16:creationId xmlns:a16="http://schemas.microsoft.com/office/drawing/2014/main" id="{299B62AF-071D-E544-A38E-A0EEE114D2F1}"/>
              </a:ext>
            </a:extLst>
          </p:cNvPr>
          <p:cNvSpPr>
            <a:spLocks noGrp="1"/>
          </p:cNvSpPr>
          <p:nvPr>
            <p:ph type="sldNum" sz="quarter" idx="12"/>
          </p:nvPr>
        </p:nvSpPr>
        <p:spPr/>
        <p:txBody>
          <a:bodyPr/>
          <a:lstStyle>
            <a:lvl1pPr>
              <a:defRPr smtClean="0"/>
            </a:lvl1pPr>
          </a:lstStyle>
          <a:p>
            <a:pPr>
              <a:defRPr/>
            </a:pPr>
            <a:fld id="{894992EF-7671-4813-B47D-F0BAA5FBAD7B}" type="slidenum">
              <a:rPr lang="en-US" altLang="en-US"/>
              <a:pPr>
                <a:defRPr/>
              </a:pPr>
              <a:t>‹#›</a:t>
            </a:fld>
            <a:endParaRPr lang="en-US" altLang="en-US"/>
          </a:p>
        </p:txBody>
      </p:sp>
    </p:spTree>
    <p:extLst>
      <p:ext uri="{BB962C8B-B14F-4D97-AF65-F5344CB8AC3E}">
        <p14:creationId xmlns:p14="http://schemas.microsoft.com/office/powerpoint/2010/main" val="2598775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C5C59D-19E8-BE5A-6B4D-E492EC252AA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79FEA801-30C8-D69C-0A11-BC2E8D9DB6F4}"/>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E2BA1EEF-8614-9DDD-DBDA-0C08AC83EF2D}"/>
              </a:ext>
            </a:extLst>
          </p:cNvPr>
          <p:cNvSpPr>
            <a:spLocks noGrp="1"/>
          </p:cNvSpPr>
          <p:nvPr>
            <p:ph type="sldNum" sz="quarter" idx="12"/>
          </p:nvPr>
        </p:nvSpPr>
        <p:spPr/>
        <p:txBody>
          <a:bodyPr/>
          <a:lstStyle>
            <a:lvl1pPr>
              <a:defRPr smtClean="0"/>
            </a:lvl1pPr>
          </a:lstStyle>
          <a:p>
            <a:pPr>
              <a:defRPr/>
            </a:pPr>
            <a:fld id="{B92C6A8B-D161-48CE-8885-361C37BF421E}" type="slidenum">
              <a:rPr lang="en-US" altLang="en-US"/>
              <a:pPr>
                <a:defRPr/>
              </a:pPr>
              <a:t>‹#›</a:t>
            </a:fld>
            <a:endParaRPr lang="en-US" altLang="en-US"/>
          </a:p>
        </p:txBody>
      </p:sp>
    </p:spTree>
    <p:extLst>
      <p:ext uri="{BB962C8B-B14F-4D97-AF65-F5344CB8AC3E}">
        <p14:creationId xmlns:p14="http://schemas.microsoft.com/office/powerpoint/2010/main" val="649752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0D65E8-5195-FA0E-CC65-4438E876608D}"/>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8618DFB0-36D5-F507-E9DF-C4DD9CDA467A}"/>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1A5EAD05-F285-412C-3EE4-90E0A7490B90}"/>
              </a:ext>
            </a:extLst>
          </p:cNvPr>
          <p:cNvSpPr>
            <a:spLocks noGrp="1"/>
          </p:cNvSpPr>
          <p:nvPr>
            <p:ph type="sldNum" sz="quarter" idx="12"/>
          </p:nvPr>
        </p:nvSpPr>
        <p:spPr/>
        <p:txBody>
          <a:bodyPr/>
          <a:lstStyle>
            <a:lvl1pPr>
              <a:defRPr smtClean="0"/>
            </a:lvl1pPr>
          </a:lstStyle>
          <a:p>
            <a:pPr>
              <a:defRPr/>
            </a:pPr>
            <a:fld id="{5FBED584-2E53-45A7-9951-E06F1BA83259}" type="slidenum">
              <a:rPr lang="en-US" altLang="en-US"/>
              <a:pPr>
                <a:defRPr/>
              </a:pPr>
              <a:t>‹#›</a:t>
            </a:fld>
            <a:endParaRPr lang="en-US" altLang="en-US"/>
          </a:p>
        </p:txBody>
      </p:sp>
    </p:spTree>
    <p:extLst>
      <p:ext uri="{BB962C8B-B14F-4D97-AF65-F5344CB8AC3E}">
        <p14:creationId xmlns:p14="http://schemas.microsoft.com/office/powerpoint/2010/main" val="1432147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927EF17-5994-D0A6-FE2F-A3AEB093221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38A6E80-F59E-5198-3CEB-E4E8476DA649}"/>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31518D7-CF42-CD33-F954-EB5C80E68638}"/>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ltLang="en-US"/>
          </a:p>
        </p:txBody>
      </p:sp>
      <p:sp>
        <p:nvSpPr>
          <p:cNvPr id="1029" name="Rectangle 5">
            <a:extLst>
              <a:ext uri="{FF2B5EF4-FFF2-40B4-BE49-F238E27FC236}">
                <a16:creationId xmlns:a16="http://schemas.microsoft.com/office/drawing/2014/main" id="{9C26BEA9-C5F4-46E6-70D7-13989B7F048B}"/>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ltLang="en-US"/>
          </a:p>
        </p:txBody>
      </p:sp>
      <p:sp>
        <p:nvSpPr>
          <p:cNvPr id="1030" name="Rectangle 6">
            <a:extLst>
              <a:ext uri="{FF2B5EF4-FFF2-40B4-BE49-F238E27FC236}">
                <a16:creationId xmlns:a16="http://schemas.microsoft.com/office/drawing/2014/main" id="{1A9A2EA0-D9F3-C5E5-468F-35402F9511A9}"/>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mn-lt"/>
              </a:defRPr>
            </a:lvl1pPr>
          </a:lstStyle>
          <a:p>
            <a:pPr>
              <a:defRPr/>
            </a:pPr>
            <a:fld id="{E6C8126E-DA63-4D43-8E95-FDB1B0BDC5E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jmYeEPWqvc4?si=GqnxtMlfzBSfgUMA" TargetMode="External"/><Relationship Id="rId1" Type="http://schemas.openxmlformats.org/officeDocument/2006/relationships/slideLayout" Target="../slideLayouts/slideLayout2.xml"/><Relationship Id="rId4" Type="http://schemas.openxmlformats.org/officeDocument/2006/relationships/hyperlink" Target="https://pixabay.com/en/social-social-networks-icon-network-1834016/"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pixabay.com/en/social-social-networks-icon-network-1834016/"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pixabay.com/en/social-social-networks-icon-network-1834016/"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344" name="Rectangle 14343">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38" name="Rectangle 2">
            <a:extLst>
              <a:ext uri="{FF2B5EF4-FFF2-40B4-BE49-F238E27FC236}">
                <a16:creationId xmlns:a16="http://schemas.microsoft.com/office/drawing/2014/main" id="{FCF45693-C5F4-B019-35F9-0D662AD0D441}"/>
              </a:ext>
            </a:extLst>
          </p:cNvPr>
          <p:cNvSpPr>
            <a:spLocks noGrp="1" noChangeArrowheads="1"/>
          </p:cNvSpPr>
          <p:nvPr>
            <p:ph type="ctrTitle"/>
          </p:nvPr>
        </p:nvSpPr>
        <p:spPr>
          <a:xfrm>
            <a:off x="479161" y="3577456"/>
            <a:ext cx="8182230" cy="1687814"/>
          </a:xfrm>
        </p:spPr>
        <p:txBody>
          <a:bodyPr anchor="b">
            <a:normAutofit/>
          </a:bodyPr>
          <a:lstStyle/>
          <a:p>
            <a:pPr eaLnBrk="1" hangingPunct="1">
              <a:lnSpc>
                <a:spcPct val="90000"/>
              </a:lnSpc>
            </a:pPr>
            <a:r>
              <a:rPr lang="en-US" altLang="en-US" sz="5700">
                <a:latin typeface="Comic Sans MS" panose="030F0702030302020204" pitchFamily="66" charset="0"/>
              </a:rPr>
              <a:t>Examination of the Respiratory System</a:t>
            </a:r>
          </a:p>
        </p:txBody>
      </p:sp>
      <p:sp>
        <p:nvSpPr>
          <p:cNvPr id="2" name="Subtitle 1">
            <a:extLst>
              <a:ext uri="{FF2B5EF4-FFF2-40B4-BE49-F238E27FC236}">
                <a16:creationId xmlns:a16="http://schemas.microsoft.com/office/drawing/2014/main" id="{A8B3FD2D-35F9-7B02-BB5D-69EB829DBDE4}"/>
              </a:ext>
            </a:extLst>
          </p:cNvPr>
          <p:cNvSpPr>
            <a:spLocks noGrp="1"/>
          </p:cNvSpPr>
          <p:nvPr>
            <p:ph type="subTitle" idx="1"/>
          </p:nvPr>
        </p:nvSpPr>
        <p:spPr>
          <a:xfrm>
            <a:off x="479160" y="5660607"/>
            <a:ext cx="8182233" cy="552659"/>
          </a:xfrm>
        </p:spPr>
        <p:txBody>
          <a:bodyPr anchor="t">
            <a:normAutofit/>
          </a:bodyPr>
          <a:lstStyle/>
          <a:p>
            <a:pPr>
              <a:lnSpc>
                <a:spcPct val="90000"/>
              </a:lnSpc>
            </a:pPr>
            <a:r>
              <a:rPr lang="en-US" altLang="en-US" sz="1500" dirty="0">
                <a:latin typeface="Comic Sans MS" panose="030F0702030302020204" pitchFamily="66" charset="0"/>
              </a:rPr>
              <a:t>Dr. Mariam Al-Ashbal</a:t>
            </a:r>
            <a:br>
              <a:rPr lang="en-US" altLang="en-US" sz="1500" dirty="0">
                <a:latin typeface="Comic Sans MS" panose="030F0702030302020204" pitchFamily="66" charset="0"/>
              </a:rPr>
            </a:br>
            <a:r>
              <a:rPr lang="en-US" altLang="en-US" sz="1500" dirty="0">
                <a:latin typeface="Comic Sans MS" panose="030F0702030302020204" pitchFamily="66" charset="0"/>
              </a:rPr>
              <a:t>MSC of the community medicine</a:t>
            </a:r>
            <a:endParaRPr lang="en-US" sz="1500" dirty="0"/>
          </a:p>
        </p:txBody>
      </p:sp>
      <p:pic>
        <p:nvPicPr>
          <p:cNvPr id="14339" name="Picture 5" descr="Lungs outline">
            <a:extLst>
              <a:ext uri="{FF2B5EF4-FFF2-40B4-BE49-F238E27FC236}">
                <a16:creationId xmlns:a16="http://schemas.microsoft.com/office/drawing/2014/main" id="{B53EA093-6076-3881-C639-761194D75CFD}"/>
              </a:ext>
            </a:extLst>
          </p:cNvPr>
          <p:cNvPicPr>
            <a:picLocks noChangeAspect="1" noChangeArrowheads="1"/>
          </p:cNvPicPr>
          <p:nvPr/>
        </p:nvPicPr>
        <p:blipFill>
          <a:blip>
            <a:extLst>
              <a:ext uri="{96DAC541-7B7A-43D3-8B79-37D633B846F1}">
                <asvg:svgBlip xmlns:asvg="http://schemas.microsoft.com/office/drawing/2016/SVG/main" r:embed="rId2"/>
              </a:ext>
            </a:extLst>
          </a:blip>
          <a:srcRect l="12386" r="12386"/>
          <a:stretch/>
        </p:blipFill>
        <p:spPr bwMode="auto">
          <a:xfrm>
            <a:off x="2483769" y="591670"/>
            <a:ext cx="4176463" cy="29093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6"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55776" y="5509052"/>
            <a:ext cx="3429000" cy="18288"/>
          </a:xfrm>
          <a:custGeom>
            <a:avLst/>
            <a:gdLst>
              <a:gd name="csX0" fmla="*/ 0 w 3429000"/>
              <a:gd name="csY0" fmla="*/ 0 h 18288"/>
              <a:gd name="csX1" fmla="*/ 685800 w 3429000"/>
              <a:gd name="csY1" fmla="*/ 0 h 18288"/>
              <a:gd name="csX2" fmla="*/ 1371600 w 3429000"/>
              <a:gd name="csY2" fmla="*/ 0 h 18288"/>
              <a:gd name="csX3" fmla="*/ 2057400 w 3429000"/>
              <a:gd name="csY3" fmla="*/ 0 h 18288"/>
              <a:gd name="csX4" fmla="*/ 2674620 w 3429000"/>
              <a:gd name="csY4" fmla="*/ 0 h 18288"/>
              <a:gd name="csX5" fmla="*/ 3429000 w 3429000"/>
              <a:gd name="csY5" fmla="*/ 0 h 18288"/>
              <a:gd name="csX6" fmla="*/ 3429000 w 3429000"/>
              <a:gd name="csY6" fmla="*/ 18288 h 18288"/>
              <a:gd name="csX7" fmla="*/ 2811780 w 3429000"/>
              <a:gd name="csY7" fmla="*/ 18288 h 18288"/>
              <a:gd name="csX8" fmla="*/ 2228850 w 3429000"/>
              <a:gd name="csY8" fmla="*/ 18288 h 18288"/>
              <a:gd name="csX9" fmla="*/ 1543050 w 3429000"/>
              <a:gd name="csY9" fmla="*/ 18288 h 18288"/>
              <a:gd name="csX10" fmla="*/ 925830 w 3429000"/>
              <a:gd name="csY10" fmla="*/ 18288 h 18288"/>
              <a:gd name="csX11" fmla="*/ 0 w 3429000"/>
              <a:gd name="csY11" fmla="*/ 18288 h 18288"/>
              <a:gd name="csX12" fmla="*/ 0 w 342900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29000" h="18288" fill="none" extrusionOk="0">
                <a:moveTo>
                  <a:pt x="0" y="0"/>
                </a:moveTo>
                <a:cubicBezTo>
                  <a:pt x="219865" y="20479"/>
                  <a:pt x="493281" y="26186"/>
                  <a:pt x="685800" y="0"/>
                </a:cubicBezTo>
                <a:cubicBezTo>
                  <a:pt x="878319" y="-26186"/>
                  <a:pt x="1121382" y="-11869"/>
                  <a:pt x="1371600" y="0"/>
                </a:cubicBezTo>
                <a:cubicBezTo>
                  <a:pt x="1621818" y="11869"/>
                  <a:pt x="1878793" y="32281"/>
                  <a:pt x="2057400" y="0"/>
                </a:cubicBezTo>
                <a:cubicBezTo>
                  <a:pt x="2236007" y="-32281"/>
                  <a:pt x="2433797" y="-18251"/>
                  <a:pt x="2674620" y="0"/>
                </a:cubicBezTo>
                <a:cubicBezTo>
                  <a:pt x="2915443" y="18251"/>
                  <a:pt x="3205923" y="-1443"/>
                  <a:pt x="3429000" y="0"/>
                </a:cubicBezTo>
                <a:cubicBezTo>
                  <a:pt x="3429442" y="4516"/>
                  <a:pt x="3428173" y="12266"/>
                  <a:pt x="3429000" y="18288"/>
                </a:cubicBezTo>
                <a:cubicBezTo>
                  <a:pt x="3221081" y="48608"/>
                  <a:pt x="3088001" y="8066"/>
                  <a:pt x="2811780" y="18288"/>
                </a:cubicBezTo>
                <a:cubicBezTo>
                  <a:pt x="2535559" y="28510"/>
                  <a:pt x="2481355" y="24898"/>
                  <a:pt x="2228850" y="18288"/>
                </a:cubicBezTo>
                <a:cubicBezTo>
                  <a:pt x="1976345" y="11679"/>
                  <a:pt x="1807520" y="48356"/>
                  <a:pt x="1543050" y="18288"/>
                </a:cubicBezTo>
                <a:cubicBezTo>
                  <a:pt x="1278580" y="-11780"/>
                  <a:pt x="1181944" y="5123"/>
                  <a:pt x="925830" y="18288"/>
                </a:cubicBezTo>
                <a:cubicBezTo>
                  <a:pt x="669716" y="31453"/>
                  <a:pt x="410304" y="34815"/>
                  <a:pt x="0" y="18288"/>
                </a:cubicBezTo>
                <a:cubicBezTo>
                  <a:pt x="-306" y="11477"/>
                  <a:pt x="485" y="4355"/>
                  <a:pt x="0" y="0"/>
                </a:cubicBezTo>
                <a:close/>
              </a:path>
              <a:path w="3429000" h="18288" stroke="0" extrusionOk="0">
                <a:moveTo>
                  <a:pt x="0" y="0"/>
                </a:moveTo>
                <a:cubicBezTo>
                  <a:pt x="174095" y="-12874"/>
                  <a:pt x="443087" y="-14090"/>
                  <a:pt x="617220" y="0"/>
                </a:cubicBezTo>
                <a:cubicBezTo>
                  <a:pt x="791353" y="14090"/>
                  <a:pt x="1072677" y="8451"/>
                  <a:pt x="1200150" y="0"/>
                </a:cubicBezTo>
                <a:cubicBezTo>
                  <a:pt x="1327623" y="-8451"/>
                  <a:pt x="1526638" y="19866"/>
                  <a:pt x="1817370" y="0"/>
                </a:cubicBezTo>
                <a:cubicBezTo>
                  <a:pt x="2108102" y="-19866"/>
                  <a:pt x="2221289" y="26161"/>
                  <a:pt x="2503170" y="0"/>
                </a:cubicBezTo>
                <a:cubicBezTo>
                  <a:pt x="2785051" y="-26161"/>
                  <a:pt x="3022134" y="39178"/>
                  <a:pt x="3429000" y="0"/>
                </a:cubicBezTo>
                <a:cubicBezTo>
                  <a:pt x="3429577" y="4624"/>
                  <a:pt x="3429819" y="11191"/>
                  <a:pt x="3429000" y="18288"/>
                </a:cubicBezTo>
                <a:cubicBezTo>
                  <a:pt x="3103464" y="593"/>
                  <a:pt x="2887909" y="22940"/>
                  <a:pt x="2743200" y="18288"/>
                </a:cubicBezTo>
                <a:cubicBezTo>
                  <a:pt x="2598491" y="13636"/>
                  <a:pt x="2362615" y="10656"/>
                  <a:pt x="1988820" y="18288"/>
                </a:cubicBezTo>
                <a:cubicBezTo>
                  <a:pt x="1615025" y="25920"/>
                  <a:pt x="1580494" y="3693"/>
                  <a:pt x="1405890" y="18288"/>
                </a:cubicBezTo>
                <a:cubicBezTo>
                  <a:pt x="1231286" y="32884"/>
                  <a:pt x="885259" y="-16285"/>
                  <a:pt x="651510" y="18288"/>
                </a:cubicBezTo>
                <a:cubicBezTo>
                  <a:pt x="417761" y="52861"/>
                  <a:pt x="138362" y="-13856"/>
                  <a:pt x="0" y="18288"/>
                </a:cubicBezTo>
                <a:cubicBezTo>
                  <a:pt x="-171" y="12755"/>
                  <a:pt x="-690" y="793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14338"/>
                                        </p:tgtEl>
                                        <p:attrNameLst>
                                          <p:attrName>style.visibility</p:attrName>
                                        </p:attrNameLst>
                                      </p:cBhvr>
                                      <p:to>
                                        <p:strVal val="visible"/>
                                      </p:to>
                                    </p:set>
                                    <p:animEffect transition="in" filter="fade">
                                      <p:cBhvr>
                                        <p:cTn id="7" dur="4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D549D-A528-6415-CD4F-8AB3E6A52980}"/>
              </a:ext>
            </a:extLst>
          </p:cNvPr>
          <p:cNvSpPr>
            <a:spLocks noGrp="1"/>
          </p:cNvSpPr>
          <p:nvPr>
            <p:ph type="title"/>
          </p:nvPr>
        </p:nvSpPr>
        <p:spPr/>
        <p:txBody>
          <a:bodyPr/>
          <a:lstStyle/>
          <a:p>
            <a:r>
              <a:rPr lang="en-US" b="1" dirty="0"/>
              <a:t>Auscultation</a:t>
            </a:r>
            <a:endParaRPr lang="en-US" dirty="0"/>
          </a:p>
        </p:txBody>
      </p:sp>
      <p:sp>
        <p:nvSpPr>
          <p:cNvPr id="3" name="Content Placeholder 2">
            <a:extLst>
              <a:ext uri="{FF2B5EF4-FFF2-40B4-BE49-F238E27FC236}">
                <a16:creationId xmlns:a16="http://schemas.microsoft.com/office/drawing/2014/main" id="{6522FACF-87AD-6D81-F343-8499FFA0600E}"/>
              </a:ext>
            </a:extLst>
          </p:cNvPr>
          <p:cNvSpPr>
            <a:spLocks noGrp="1"/>
          </p:cNvSpPr>
          <p:nvPr>
            <p:ph idx="1"/>
          </p:nvPr>
        </p:nvSpPr>
        <p:spPr/>
        <p:txBody>
          <a:bodyPr/>
          <a:lstStyle/>
          <a:p>
            <a:pPr algn="just"/>
            <a:r>
              <a:rPr lang="en-US" sz="2400" b="1" dirty="0"/>
              <a:t>Action:</a:t>
            </a:r>
            <a:r>
              <a:rPr lang="en-US" sz="2400" dirty="0"/>
              <a:t> Use a stethoscope to listen to lung sounds.</a:t>
            </a:r>
          </a:p>
          <a:p>
            <a:pPr algn="just"/>
            <a:r>
              <a:rPr lang="en-US" sz="2400" b="1" dirty="0"/>
              <a:t>Patient Instruction:</a:t>
            </a:r>
            <a:r>
              <a:rPr lang="en-US" sz="2400" dirty="0"/>
              <a:t> Ask the patient to take </a:t>
            </a:r>
            <a:r>
              <a:rPr lang="en-US" sz="2400" b="1" dirty="0"/>
              <a:t>deep breaths in and out through their mouth.</a:t>
            </a:r>
          </a:p>
          <a:p>
            <a:pPr algn="just"/>
            <a:r>
              <a:rPr lang="en-US" sz="2400" b="1" dirty="0"/>
              <a:t>Finding:</a:t>
            </a:r>
            <a:r>
              <a:rPr lang="en-US" sz="2400" dirty="0"/>
              <a:t> Listening for </a:t>
            </a:r>
            <a:r>
              <a:rPr lang="en-US" sz="2400" b="1" dirty="0"/>
              <a:t>normal breath sounds</a:t>
            </a:r>
            <a:r>
              <a:rPr lang="en-US" sz="2400" dirty="0"/>
              <a:t> and identifying any </a:t>
            </a:r>
            <a:r>
              <a:rPr lang="en-US" sz="2400" b="1" dirty="0"/>
              <a:t>adventitious sounds</a:t>
            </a:r>
            <a:r>
              <a:rPr lang="en-US" sz="2400" dirty="0"/>
              <a:t> (like crackles, wheezes, or diminished sounds) can help diagnose respiratory issues.</a:t>
            </a:r>
          </a:p>
          <a:p>
            <a:pPr algn="just"/>
            <a:endParaRPr lang="en-US" sz="2400" dirty="0"/>
          </a:p>
        </p:txBody>
      </p:sp>
    </p:spTree>
    <p:extLst>
      <p:ext uri="{BB962C8B-B14F-4D97-AF65-F5344CB8AC3E}">
        <p14:creationId xmlns:p14="http://schemas.microsoft.com/office/powerpoint/2010/main" val="988033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296" name="Rectangle 12295">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8" name="Freeform: Shape 12297">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24C9EBA-E4A5-E7B2-1744-F58DAF1A65D2}"/>
              </a:ext>
            </a:extLst>
          </p:cNvPr>
          <p:cNvSpPr>
            <a:spLocks noGrp="1"/>
          </p:cNvSpPr>
          <p:nvPr>
            <p:ph type="title"/>
          </p:nvPr>
        </p:nvSpPr>
        <p:spPr>
          <a:xfrm>
            <a:off x="628650" y="365125"/>
            <a:ext cx="7886700" cy="1325563"/>
          </a:xfrm>
        </p:spPr>
        <p:txBody>
          <a:bodyPr>
            <a:normAutofit/>
          </a:bodyPr>
          <a:lstStyle/>
          <a:p>
            <a:r>
              <a:rPr lang="en-US" altLang="en-US"/>
              <a:t>Auscultation</a:t>
            </a:r>
            <a:endParaRPr lang="en-US" dirty="0"/>
          </a:p>
        </p:txBody>
      </p:sp>
      <p:sp>
        <p:nvSpPr>
          <p:cNvPr id="12300" name="Arc 1229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2291" name="Rectangle 3">
            <a:extLst>
              <a:ext uri="{FF2B5EF4-FFF2-40B4-BE49-F238E27FC236}">
                <a16:creationId xmlns:a16="http://schemas.microsoft.com/office/drawing/2014/main" id="{CD2B26F6-3485-C236-BDC0-3A7FB6E769C8}"/>
              </a:ext>
            </a:extLst>
          </p:cNvPr>
          <p:cNvSpPr>
            <a:spLocks noGrp="1" noChangeArrowheads="1"/>
          </p:cNvSpPr>
          <p:nvPr>
            <p:ph idx="1"/>
          </p:nvPr>
        </p:nvSpPr>
        <p:spPr>
          <a:xfrm>
            <a:off x="628650" y="1825625"/>
            <a:ext cx="7886700" cy="4351338"/>
          </a:xfrm>
        </p:spPr>
        <p:txBody>
          <a:bodyPr>
            <a:normAutofit lnSpcReduction="10000"/>
          </a:bodyPr>
          <a:lstStyle/>
          <a:p>
            <a:pPr marL="0" indent="0" eaLnBrk="1" hangingPunct="1">
              <a:lnSpc>
                <a:spcPct val="90000"/>
              </a:lnSpc>
              <a:buNone/>
            </a:pPr>
            <a:r>
              <a:rPr lang="en-US" altLang="en-US" dirty="0"/>
              <a:t>Breath sounds: There are two types of breath sounds:</a:t>
            </a:r>
          </a:p>
          <a:p>
            <a:pPr marL="514350" indent="-514350" eaLnBrk="1" hangingPunct="1">
              <a:lnSpc>
                <a:spcPct val="90000"/>
              </a:lnSpc>
              <a:buFont typeface="+mj-lt"/>
              <a:buAutoNum type="arabicPeriod"/>
            </a:pPr>
            <a:r>
              <a:rPr lang="en-US" altLang="en-US" dirty="0"/>
              <a:t>Vesicular breath sounds</a:t>
            </a:r>
          </a:p>
          <a:p>
            <a:pPr marL="514350" indent="-514350" eaLnBrk="1" hangingPunct="1">
              <a:lnSpc>
                <a:spcPct val="90000"/>
              </a:lnSpc>
              <a:buFont typeface="+mj-lt"/>
              <a:buAutoNum type="arabicPeriod"/>
            </a:pPr>
            <a:r>
              <a:rPr lang="en-US" altLang="en-US" dirty="0"/>
              <a:t>Bronchial breath sounds</a:t>
            </a:r>
          </a:p>
          <a:p>
            <a:pPr eaLnBrk="1" hangingPunct="1">
              <a:lnSpc>
                <a:spcPct val="90000"/>
              </a:lnSpc>
              <a:buFontTx/>
              <a:buNone/>
            </a:pPr>
            <a:endParaRPr lang="en-US" altLang="en-US" dirty="0"/>
          </a:p>
          <a:p>
            <a:pPr eaLnBrk="1" hangingPunct="1">
              <a:lnSpc>
                <a:spcPct val="90000"/>
              </a:lnSpc>
              <a:buFontTx/>
              <a:buNone/>
            </a:pPr>
            <a:endParaRPr lang="en-US" altLang="en-US" b="1" dirty="0"/>
          </a:p>
          <a:p>
            <a:pPr eaLnBrk="1" hangingPunct="1">
              <a:lnSpc>
                <a:spcPct val="90000"/>
              </a:lnSpc>
              <a:buFontTx/>
              <a:buNone/>
            </a:pPr>
            <a:endParaRPr lang="en-US" altLang="en-US" b="1" dirty="0"/>
          </a:p>
          <a:p>
            <a:pPr eaLnBrk="1" hangingPunct="1">
              <a:lnSpc>
                <a:spcPct val="90000"/>
              </a:lnSpc>
              <a:buFontTx/>
              <a:buNone/>
            </a:pPr>
            <a:endParaRPr lang="en-US" altLang="en-US" b="1" dirty="0"/>
          </a:p>
          <a:p>
            <a:pPr eaLnBrk="1" hangingPunct="1">
              <a:lnSpc>
                <a:spcPct val="90000"/>
              </a:lnSpc>
              <a:buFontTx/>
              <a:buNone/>
            </a:pPr>
            <a:r>
              <a:rPr lang="en-US" altLang="en-US" b="1"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601" name="Rectangle 24600">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6CF97F21-85DB-D9F6-3CF2-E9A1E3A9EE9C}"/>
              </a:ext>
            </a:extLst>
          </p:cNvPr>
          <p:cNvSpPr>
            <a:spLocks noGrp="1"/>
          </p:cNvSpPr>
          <p:nvPr>
            <p:ph type="title"/>
          </p:nvPr>
        </p:nvSpPr>
        <p:spPr>
          <a:xfrm>
            <a:off x="628650" y="556995"/>
            <a:ext cx="7886700" cy="1133693"/>
          </a:xfrm>
        </p:spPr>
        <p:txBody>
          <a:bodyPr>
            <a:normAutofit/>
          </a:bodyPr>
          <a:lstStyle/>
          <a:p>
            <a:r>
              <a:rPr lang="en-US" altLang="en-US" sz="4500"/>
              <a:t>Vesicular breath sounds</a:t>
            </a:r>
            <a:endParaRPr lang="en-US" sz="4500"/>
          </a:p>
        </p:txBody>
      </p:sp>
      <p:graphicFrame>
        <p:nvGraphicFramePr>
          <p:cNvPr id="24586" name="Content Placeholder 5">
            <a:extLst>
              <a:ext uri="{FF2B5EF4-FFF2-40B4-BE49-F238E27FC236}">
                <a16:creationId xmlns:a16="http://schemas.microsoft.com/office/drawing/2014/main" id="{E575842F-5B64-65F8-1EE9-DB13E87BB930}"/>
              </a:ext>
            </a:extLst>
          </p:cNvPr>
          <p:cNvGraphicFramePr>
            <a:graphicFrameLocks noGrp="1"/>
          </p:cNvGraphicFramePr>
          <p:nvPr>
            <p:ph idx="1"/>
            <p:extLst>
              <p:ext uri="{D42A27DB-BD31-4B8C-83A1-F6EECF244321}">
                <p14:modId xmlns:p14="http://schemas.microsoft.com/office/powerpoint/2010/main" val="1484605395"/>
              </p:ext>
            </p:extLst>
          </p:nvPr>
        </p:nvGraphicFramePr>
        <p:xfrm>
          <a:off x="628650" y="1556792"/>
          <a:ext cx="788670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1" name="Rectangle 3080">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3" name="Freeform: Shape 3082">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ADB12DE-2D32-86F2-2E3B-23CE08758CF7}"/>
              </a:ext>
            </a:extLst>
          </p:cNvPr>
          <p:cNvSpPr>
            <a:spLocks noGrp="1"/>
          </p:cNvSpPr>
          <p:nvPr>
            <p:ph type="title"/>
          </p:nvPr>
        </p:nvSpPr>
        <p:spPr>
          <a:xfrm>
            <a:off x="628650" y="365125"/>
            <a:ext cx="7886700" cy="1325563"/>
          </a:xfrm>
        </p:spPr>
        <p:txBody>
          <a:bodyPr>
            <a:normAutofit/>
          </a:bodyPr>
          <a:lstStyle/>
          <a:p>
            <a:pPr eaLnBrk="1" hangingPunct="1"/>
            <a:r>
              <a:rPr lang="en-US" altLang="en-US"/>
              <a:t>Bronchial breath sounds</a:t>
            </a:r>
          </a:p>
        </p:txBody>
      </p:sp>
      <p:sp>
        <p:nvSpPr>
          <p:cNvPr id="3085" name="Arc 308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076" name="Rectangle 4">
            <a:extLst>
              <a:ext uri="{FF2B5EF4-FFF2-40B4-BE49-F238E27FC236}">
                <a16:creationId xmlns:a16="http://schemas.microsoft.com/office/drawing/2014/main" id="{3986831F-3569-3D56-9027-A835E6D09C9A}"/>
              </a:ext>
            </a:extLst>
          </p:cNvPr>
          <p:cNvSpPr>
            <a:spLocks noGrp="1" noChangeArrowheads="1"/>
          </p:cNvSpPr>
          <p:nvPr>
            <p:ph idx="1"/>
          </p:nvPr>
        </p:nvSpPr>
        <p:spPr>
          <a:xfrm>
            <a:off x="628650" y="1825625"/>
            <a:ext cx="7886700" cy="4351338"/>
          </a:xfrm>
        </p:spPr>
        <p:txBody>
          <a:bodyPr>
            <a:noAutofit/>
          </a:bodyPr>
          <a:lstStyle/>
          <a:p>
            <a:pPr marL="0" indent="0" algn="just" eaLnBrk="1" hangingPunct="1">
              <a:lnSpc>
                <a:spcPct val="90000"/>
              </a:lnSpc>
              <a:buNone/>
            </a:pPr>
            <a:endParaRPr lang="en-US" altLang="en-US" sz="2000" u="sng" dirty="0"/>
          </a:p>
          <a:p>
            <a:pPr algn="just" eaLnBrk="1" hangingPunct="1">
              <a:lnSpc>
                <a:spcPct val="90000"/>
              </a:lnSpc>
            </a:pPr>
            <a:r>
              <a:rPr lang="en-US" altLang="en-US" sz="2000" dirty="0"/>
              <a:t>These are produced by air passage in the trachea and larger bronchi. In good health, they can be heard only over the trachea</a:t>
            </a:r>
          </a:p>
          <a:p>
            <a:pPr algn="just" eaLnBrk="1" hangingPunct="1">
              <a:lnSpc>
                <a:spcPct val="90000"/>
              </a:lnSpc>
            </a:pPr>
            <a:r>
              <a:rPr lang="en-US" altLang="en-US" sz="2000" dirty="0"/>
              <a:t>In disease, bronchial breathing may be heard over the area of the lung that is affected (lung collapse, fibrosis or when there is a cavity)</a:t>
            </a:r>
          </a:p>
          <a:p>
            <a:pPr algn="just" eaLnBrk="1" hangingPunct="1">
              <a:lnSpc>
                <a:spcPct val="90000"/>
              </a:lnSpc>
            </a:pPr>
            <a:r>
              <a:rPr lang="en-US" altLang="en-US" sz="2000" dirty="0"/>
              <a:t>The expiration is as long as or longer than the inspiration</a:t>
            </a:r>
          </a:p>
          <a:p>
            <a:pPr algn="just" eaLnBrk="1" hangingPunct="1">
              <a:lnSpc>
                <a:spcPct val="90000"/>
              </a:lnSpc>
            </a:pPr>
            <a:r>
              <a:rPr lang="en-US" altLang="en-US" sz="2000" dirty="0"/>
              <a:t>The pitch sound of the expiration is louder than the inspiratory sounds</a:t>
            </a:r>
          </a:p>
          <a:p>
            <a:pPr algn="just" eaLnBrk="1" hangingPunct="1">
              <a:lnSpc>
                <a:spcPct val="90000"/>
              </a:lnSpc>
            </a:pPr>
            <a:r>
              <a:rPr lang="en-US" altLang="en-US" sz="2000" dirty="0"/>
              <a:t> There is a gap between inspiration and expiration </a:t>
            </a:r>
          </a:p>
          <a:p>
            <a:pPr algn="just" eaLnBrk="1" hangingPunct="1">
              <a:lnSpc>
                <a:spcPct val="90000"/>
              </a:lnSpc>
              <a:buFontTx/>
              <a:buNone/>
            </a:pPr>
            <a:endParaRPr lang="en-US" altLang="en-US" sz="2000" dirty="0"/>
          </a:p>
          <a:p>
            <a:pPr algn="just" eaLnBrk="1" hangingPunct="1">
              <a:lnSpc>
                <a:spcPct val="90000"/>
              </a:lnSpc>
              <a:buFontTx/>
              <a:buNone/>
            </a:pPr>
            <a:endParaRPr lang="en-US" altLang="en-US" sz="2000" dirty="0"/>
          </a:p>
          <a:p>
            <a:pPr algn="just" eaLnBrk="1" hangingPunct="1">
              <a:lnSpc>
                <a:spcPct val="90000"/>
              </a:lnSpc>
            </a:pPr>
            <a:endParaRPr lang="en-US" altLang="en-US" sz="2000" dirty="0"/>
          </a:p>
          <a:p>
            <a:pPr algn="just" eaLnBrk="1" hangingPunct="1">
              <a:lnSpc>
                <a:spcPct val="90000"/>
              </a:lnSpc>
              <a:buFontTx/>
              <a:buNone/>
            </a:pPr>
            <a:r>
              <a:rPr lang="en-US" altLang="en-US" sz="2000" dirty="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EDA4C-0808-F99E-BA1E-5B48118C456D}"/>
              </a:ext>
            </a:extLst>
          </p:cNvPr>
          <p:cNvSpPr>
            <a:spLocks noGrp="1"/>
          </p:cNvSpPr>
          <p:nvPr>
            <p:ph type="title"/>
          </p:nvPr>
        </p:nvSpPr>
        <p:spPr>
          <a:xfrm>
            <a:off x="782723" y="809898"/>
            <a:ext cx="7629757" cy="1554480"/>
          </a:xfrm>
        </p:spPr>
        <p:txBody>
          <a:bodyPr anchor="ctr">
            <a:normAutofit/>
          </a:bodyPr>
          <a:lstStyle/>
          <a:p>
            <a:r>
              <a:rPr lang="en-US" sz="4200"/>
              <a:t>Airway assessment </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07FA29DE-2E55-4900-FEA1-A6E25580D092}"/>
              </a:ext>
            </a:extLst>
          </p:cNvPr>
          <p:cNvGraphicFramePr>
            <a:graphicFrameLocks noGrp="1"/>
          </p:cNvGraphicFramePr>
          <p:nvPr>
            <p:ph idx="1"/>
            <p:extLst>
              <p:ext uri="{D42A27DB-BD31-4B8C-83A1-F6EECF244321}">
                <p14:modId xmlns:p14="http://schemas.microsoft.com/office/powerpoint/2010/main" val="3453796589"/>
              </p:ext>
            </p:extLst>
          </p:nvPr>
        </p:nvGraphicFramePr>
        <p:xfrm>
          <a:off x="678451" y="3017519"/>
          <a:ext cx="778383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913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9144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348" y="551962"/>
            <a:ext cx="8249304"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137832-919A-4FE6-E4B3-C55AC238EBC5}"/>
              </a:ext>
            </a:extLst>
          </p:cNvPr>
          <p:cNvSpPr>
            <a:spLocks noGrp="1"/>
          </p:cNvSpPr>
          <p:nvPr>
            <p:ph type="title"/>
          </p:nvPr>
        </p:nvSpPr>
        <p:spPr>
          <a:xfrm>
            <a:off x="1143000" y="1293338"/>
            <a:ext cx="6858000" cy="3274592"/>
          </a:xfrm>
        </p:spPr>
        <p:txBody>
          <a:bodyPr vert="horz" lIns="91440" tIns="45720" rIns="91440" bIns="45720" rtlCol="0" anchor="ctr">
            <a:normAutofit/>
          </a:bodyPr>
          <a:lstStyle/>
          <a:p>
            <a:pPr eaLnBrk="1" hangingPunct="1">
              <a:lnSpc>
                <a:spcPct val="90000"/>
              </a:lnSpc>
            </a:pPr>
            <a:r>
              <a:rPr lang="en-US" sz="6300" kern="1200" dirty="0">
                <a:solidFill>
                  <a:schemeClr val="tx1"/>
                </a:solidFill>
                <a:latin typeface="+mj-lt"/>
                <a:ea typeface="+mj-ea"/>
                <a:cs typeface="+mj-cs"/>
              </a:rPr>
              <a:t>Airway Assessment video</a:t>
            </a:r>
          </a:p>
        </p:txBody>
      </p:sp>
      <p:sp>
        <p:nvSpPr>
          <p:cNvPr id="3" name="Content Placeholder 2">
            <a:extLst>
              <a:ext uri="{FF2B5EF4-FFF2-40B4-BE49-F238E27FC236}">
                <a16:creationId xmlns:a16="http://schemas.microsoft.com/office/drawing/2014/main" id="{CBABAC31-FD88-D2E0-FEA7-1AA8029569A4}"/>
              </a:ext>
            </a:extLst>
          </p:cNvPr>
          <p:cNvSpPr>
            <a:spLocks noGrp="1"/>
          </p:cNvSpPr>
          <p:nvPr>
            <p:ph idx="1"/>
          </p:nvPr>
        </p:nvSpPr>
        <p:spPr>
          <a:xfrm>
            <a:off x="1143000" y="5514052"/>
            <a:ext cx="6858000" cy="651910"/>
          </a:xfrm>
        </p:spPr>
        <p:txBody>
          <a:bodyPr vert="horz" lIns="91440" tIns="45720" rIns="91440" bIns="45720" rtlCol="0" anchor="ctr">
            <a:normAutofit/>
          </a:bodyPr>
          <a:lstStyle/>
          <a:p>
            <a:pPr marL="0" indent="0" algn="ctr" eaLnBrk="1" hangingPunct="1">
              <a:lnSpc>
                <a:spcPct val="90000"/>
              </a:lnSpc>
              <a:spcBef>
                <a:spcPts val="1000"/>
              </a:spcBef>
              <a:buNone/>
            </a:pPr>
            <a:r>
              <a:rPr lang="en-US" sz="2400" kern="1200">
                <a:solidFill>
                  <a:schemeClr val="tx1"/>
                </a:solidFill>
                <a:latin typeface="+mn-lt"/>
                <a:ea typeface="+mn-ea"/>
                <a:cs typeface="+mn-cs"/>
              </a:rPr>
              <a:t>https://www.youtube.com/watch?v=Dqn5tRtha_I</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47348" y="6354708"/>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7941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7FB6F-21B4-00E4-C477-5E306019A96D}"/>
              </a:ext>
            </a:extLst>
          </p:cNvPr>
          <p:cNvSpPr>
            <a:spLocks noGrp="1"/>
          </p:cNvSpPr>
          <p:nvPr>
            <p:ph type="title"/>
          </p:nvPr>
        </p:nvSpPr>
        <p:spPr/>
        <p:txBody>
          <a:bodyPr/>
          <a:lstStyle/>
          <a:p>
            <a:r>
              <a:rPr lang="en-US"/>
              <a:t>Mallampati score</a:t>
            </a:r>
            <a:endParaRPr lang="en-US" dirty="0"/>
          </a:p>
        </p:txBody>
      </p:sp>
      <p:sp>
        <p:nvSpPr>
          <p:cNvPr id="3" name="Content Placeholder 2">
            <a:extLst>
              <a:ext uri="{FF2B5EF4-FFF2-40B4-BE49-F238E27FC236}">
                <a16:creationId xmlns:a16="http://schemas.microsoft.com/office/drawing/2014/main" id="{D89E86A0-3387-D081-5A43-77430DF05764}"/>
              </a:ext>
            </a:extLst>
          </p:cNvPr>
          <p:cNvSpPr>
            <a:spLocks noGrp="1"/>
          </p:cNvSpPr>
          <p:nvPr>
            <p:ph idx="1"/>
          </p:nvPr>
        </p:nvSpPr>
        <p:spPr/>
        <p:txBody>
          <a:bodyPr/>
          <a:lstStyle/>
          <a:p>
            <a:pPr algn="just"/>
            <a:r>
              <a:rPr lang="en-US" sz="2000"/>
              <a:t>The Mallampati score (or classification) is a bedside airway assessment used by clinicians to predict the ease of endotracheal intubation, based on the visibility of structures in the oropharynx. It classifies patients from Class 1 (easiest) to Class 4 (most difficult) based on visibility of the soft palate, uvula, and fauces. </a:t>
            </a:r>
          </a:p>
          <a:p>
            <a:pPr marL="0" indent="0" algn="just">
              <a:buNone/>
            </a:pPr>
            <a:endParaRPr lang="en-US" sz="2000"/>
          </a:p>
          <a:p>
            <a:pPr algn="just"/>
            <a:r>
              <a:rPr lang="en-US" sz="2000" b="1"/>
              <a:t>Mallampati Classes (Modified)</a:t>
            </a:r>
          </a:p>
          <a:p>
            <a:pPr algn="just"/>
            <a:r>
              <a:rPr lang="en-US" sz="2000" b="1"/>
              <a:t>Class 1: </a:t>
            </a:r>
            <a:r>
              <a:rPr lang="en-US" sz="2000"/>
              <a:t>Soft palate, uvula, fauces, and tonsillar pillars are visible.</a:t>
            </a:r>
          </a:p>
          <a:p>
            <a:pPr algn="just"/>
            <a:r>
              <a:rPr lang="en-US" sz="2000" b="1"/>
              <a:t>Class 2: </a:t>
            </a:r>
            <a:r>
              <a:rPr lang="en-US" sz="2000"/>
              <a:t>Soft palate, uvula, and fauces are visible.</a:t>
            </a:r>
          </a:p>
          <a:p>
            <a:pPr algn="just"/>
            <a:r>
              <a:rPr lang="en-US" sz="2000" b="1"/>
              <a:t>Class 3: </a:t>
            </a:r>
            <a:r>
              <a:rPr lang="en-US" sz="2000"/>
              <a:t>Soft palate and base of uvula are visible.</a:t>
            </a:r>
          </a:p>
          <a:p>
            <a:pPr algn="just"/>
            <a:r>
              <a:rPr lang="en-US" sz="2000" b="1"/>
              <a:t>Class 4: </a:t>
            </a:r>
            <a:r>
              <a:rPr lang="en-US" sz="2000"/>
              <a:t>Only the hard palate is visible; the soft palate, uvula, and pharynx are not visible.</a:t>
            </a:r>
            <a:endParaRPr lang="en-US" sz="2000" dirty="0"/>
          </a:p>
        </p:txBody>
      </p:sp>
    </p:spTree>
    <p:extLst>
      <p:ext uri="{BB962C8B-B14F-4D97-AF65-F5344CB8AC3E}">
        <p14:creationId xmlns:p14="http://schemas.microsoft.com/office/powerpoint/2010/main" val="4221647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9144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6C7D79-FC63-6B12-6781-2CD9DA009732}"/>
              </a:ext>
            </a:extLst>
          </p:cNvPr>
          <p:cNvSpPr>
            <a:spLocks noGrp="1"/>
          </p:cNvSpPr>
          <p:nvPr>
            <p:ph type="title"/>
          </p:nvPr>
        </p:nvSpPr>
        <p:spPr>
          <a:xfrm>
            <a:off x="417399" y="643467"/>
            <a:ext cx="8408193" cy="744836"/>
          </a:xfrm>
        </p:spPr>
        <p:txBody>
          <a:bodyPr vert="horz" lIns="91440" tIns="45720" rIns="91440" bIns="45720" rtlCol="0" anchor="ctr">
            <a:normAutofit/>
          </a:bodyPr>
          <a:lstStyle/>
          <a:p>
            <a:pPr eaLnBrk="1" hangingPunct="1">
              <a:lnSpc>
                <a:spcPct val="90000"/>
              </a:lnSpc>
            </a:pPr>
            <a:r>
              <a:rPr lang="en-US" sz="2800" kern="1200">
                <a:solidFill>
                  <a:schemeClr val="bg1"/>
                </a:solidFill>
                <a:latin typeface="+mj-lt"/>
                <a:ea typeface="+mj-ea"/>
                <a:cs typeface="+mj-cs"/>
              </a:rPr>
              <a:t>Mallampati score</a:t>
            </a:r>
          </a:p>
        </p:txBody>
      </p:sp>
      <p:pic>
        <p:nvPicPr>
          <p:cNvPr id="5" name="Content Placeholder 4">
            <a:extLst>
              <a:ext uri="{FF2B5EF4-FFF2-40B4-BE49-F238E27FC236}">
                <a16:creationId xmlns:a16="http://schemas.microsoft.com/office/drawing/2014/main" id="{60BB1A45-4E0C-3623-95E9-A2EC71118F1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734271" y="1675227"/>
            <a:ext cx="7675456" cy="439419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1309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E0F5FE-D6B0-D052-8856-CCC0CC7A6611}"/>
              </a:ext>
            </a:extLst>
          </p:cNvPr>
          <p:cNvSpPr>
            <a:spLocks noGrp="1"/>
          </p:cNvSpPr>
          <p:nvPr>
            <p:ph type="title"/>
          </p:nvPr>
        </p:nvSpPr>
        <p:spPr>
          <a:xfrm>
            <a:off x="782723" y="809898"/>
            <a:ext cx="7457037" cy="1554480"/>
          </a:xfrm>
        </p:spPr>
        <p:txBody>
          <a:bodyPr anchor="ctr">
            <a:normAutofit/>
          </a:bodyPr>
          <a:lstStyle/>
          <a:p>
            <a:r>
              <a:rPr lang="en-US" sz="4200"/>
              <a:t>Wilson risk score</a:t>
            </a:r>
          </a:p>
        </p:txBody>
      </p:sp>
      <p:sp>
        <p:nvSpPr>
          <p:cNvPr id="3" name="Content Placeholder 2">
            <a:extLst>
              <a:ext uri="{FF2B5EF4-FFF2-40B4-BE49-F238E27FC236}">
                <a16:creationId xmlns:a16="http://schemas.microsoft.com/office/drawing/2014/main" id="{F9CD79F0-5C19-FF29-8F05-3B613F21691B}"/>
              </a:ext>
            </a:extLst>
          </p:cNvPr>
          <p:cNvSpPr>
            <a:spLocks noGrp="1"/>
          </p:cNvSpPr>
          <p:nvPr>
            <p:ph idx="1"/>
          </p:nvPr>
        </p:nvSpPr>
        <p:spPr>
          <a:xfrm>
            <a:off x="783771" y="3017522"/>
            <a:ext cx="7455989" cy="3124658"/>
          </a:xfrm>
        </p:spPr>
        <p:txBody>
          <a:bodyPr anchor="ctr">
            <a:normAutofit/>
          </a:bodyPr>
          <a:lstStyle/>
          <a:p>
            <a:r>
              <a:rPr lang="en-US" sz="2100" b="1"/>
              <a:t>Wilson Score for Difficult Intubation (0–10 points)</a:t>
            </a:r>
            <a:endParaRPr lang="en-US" sz="2100"/>
          </a:p>
          <a:p>
            <a:r>
              <a:rPr lang="en-US" sz="2100" b="1"/>
              <a:t>Purpose:</a:t>
            </a:r>
            <a:br>
              <a:rPr lang="en-US" sz="2100"/>
            </a:br>
            <a:r>
              <a:rPr lang="en-US" sz="2100"/>
              <a:t>A pre-anaesthetic, five-factor assessment used to predict difficult intubation.</a:t>
            </a:r>
          </a:p>
          <a:p>
            <a:r>
              <a:rPr lang="en-US" sz="2100" b="1"/>
              <a:t>Score &gt; 2</a:t>
            </a:r>
            <a:r>
              <a:rPr lang="en-US" sz="2100"/>
              <a:t> → Increased probability of difficulty </a:t>
            </a:r>
          </a:p>
          <a:p>
            <a:r>
              <a:rPr lang="en-US" sz="2100" b="1"/>
              <a:t>Score &gt; 8</a:t>
            </a:r>
            <a:r>
              <a:rPr lang="en-US" sz="2100"/>
              <a:t> → High risk</a:t>
            </a:r>
          </a:p>
          <a:p>
            <a:endParaRPr lang="en-US" sz="210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73991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B8F780-C8C0-A2D3-5E1A-51A8622D0504}"/>
              </a:ext>
            </a:extLst>
          </p:cNvPr>
          <p:cNvSpPr>
            <a:spLocks noGrp="1"/>
          </p:cNvSpPr>
          <p:nvPr>
            <p:ph type="title"/>
          </p:nvPr>
        </p:nvSpPr>
        <p:spPr>
          <a:xfrm>
            <a:off x="782723" y="809898"/>
            <a:ext cx="7457037" cy="1554480"/>
          </a:xfrm>
        </p:spPr>
        <p:txBody>
          <a:bodyPr anchor="ctr">
            <a:normAutofit/>
          </a:bodyPr>
          <a:lstStyle/>
          <a:p>
            <a:r>
              <a:rPr lang="en-US" sz="4200"/>
              <a:t>Components (Each scored 0–2 points)</a:t>
            </a:r>
          </a:p>
        </p:txBody>
      </p:sp>
      <p:sp>
        <p:nvSpPr>
          <p:cNvPr id="3" name="Content Placeholder 2">
            <a:extLst>
              <a:ext uri="{FF2B5EF4-FFF2-40B4-BE49-F238E27FC236}">
                <a16:creationId xmlns:a16="http://schemas.microsoft.com/office/drawing/2014/main" id="{48651A21-4E07-5A6E-B751-9A3D1C42D78B}"/>
              </a:ext>
            </a:extLst>
          </p:cNvPr>
          <p:cNvSpPr>
            <a:spLocks noGrp="1"/>
          </p:cNvSpPr>
          <p:nvPr>
            <p:ph idx="1"/>
          </p:nvPr>
        </p:nvSpPr>
        <p:spPr>
          <a:xfrm>
            <a:off x="783771" y="3017522"/>
            <a:ext cx="7455989" cy="3124658"/>
          </a:xfrm>
        </p:spPr>
        <p:txBody>
          <a:bodyPr anchor="ctr">
            <a:normAutofit/>
          </a:bodyPr>
          <a:lstStyle/>
          <a:p>
            <a:pPr marL="0" indent="0">
              <a:buNone/>
            </a:pPr>
            <a:r>
              <a:rPr lang="en-US" sz="2100" b="1"/>
              <a:t>1. Weight</a:t>
            </a:r>
          </a:p>
          <a:p>
            <a:pPr>
              <a:buFont typeface="Wingdings" panose="05000000000000000000" pitchFamily="2" charset="2"/>
              <a:buChar char="§"/>
            </a:pPr>
            <a:r>
              <a:rPr lang="en-US" sz="2100"/>
              <a:t>0 points: &lt; 90 kg </a:t>
            </a:r>
          </a:p>
          <a:p>
            <a:pPr>
              <a:buFont typeface="Wingdings" panose="05000000000000000000" pitchFamily="2" charset="2"/>
              <a:buChar char="§"/>
            </a:pPr>
            <a:r>
              <a:rPr lang="en-US" sz="2100"/>
              <a:t>1 point: 90–110 kg </a:t>
            </a:r>
          </a:p>
          <a:p>
            <a:pPr>
              <a:buFont typeface="Wingdings" panose="05000000000000000000" pitchFamily="2" charset="2"/>
              <a:buChar char="§"/>
            </a:pPr>
            <a:r>
              <a:rPr lang="en-US" sz="2100"/>
              <a:t>2 points: &gt; 110 kg</a:t>
            </a:r>
          </a:p>
          <a:p>
            <a:pPr>
              <a:buNone/>
            </a:pPr>
            <a:r>
              <a:rPr lang="en-US" sz="2100" b="1"/>
              <a:t>2. Head &amp; Neck Movement</a:t>
            </a:r>
          </a:p>
          <a:p>
            <a:pPr>
              <a:buFont typeface="Wingdings" panose="05000000000000000000" pitchFamily="2" charset="2"/>
              <a:buChar char="§"/>
            </a:pPr>
            <a:r>
              <a:rPr lang="en-US" sz="2100"/>
              <a:t>0 points: &gt; 90° </a:t>
            </a:r>
          </a:p>
          <a:p>
            <a:pPr>
              <a:buFont typeface="Wingdings" panose="05000000000000000000" pitchFamily="2" charset="2"/>
              <a:buChar char="§"/>
            </a:pPr>
            <a:r>
              <a:rPr lang="en-US" sz="2100"/>
              <a:t>1 point: ~ 90° </a:t>
            </a:r>
          </a:p>
          <a:p>
            <a:pPr>
              <a:buFont typeface="Wingdings" panose="05000000000000000000" pitchFamily="2" charset="2"/>
              <a:buChar char="§"/>
            </a:pPr>
            <a:r>
              <a:rPr lang="en-US" sz="2100"/>
              <a:t>2 points: &lt; 90°</a:t>
            </a:r>
          </a:p>
          <a:p>
            <a:endParaRPr lang="en-US" sz="210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8963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43" name="Rectangle 5142">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5" name="Right Triangle 5144">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47" name="Rectangle 5146">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0E8F38-B286-522E-F752-D083C4F5FAEE}"/>
              </a:ext>
            </a:extLst>
          </p:cNvPr>
          <p:cNvSpPr>
            <a:spLocks noGrp="1"/>
          </p:cNvSpPr>
          <p:nvPr>
            <p:ph type="title"/>
          </p:nvPr>
        </p:nvSpPr>
        <p:spPr>
          <a:xfrm>
            <a:off x="3941445" y="1188637"/>
            <a:ext cx="4389533" cy="1597228"/>
          </a:xfrm>
        </p:spPr>
        <p:txBody>
          <a:bodyPr vert="horz" lIns="91440" tIns="45720" rIns="91440" bIns="45720" rtlCol="0" anchor="ctr">
            <a:normAutofit/>
          </a:bodyPr>
          <a:lstStyle/>
          <a:p>
            <a:pPr algn="l" eaLnBrk="1" hangingPunct="1">
              <a:lnSpc>
                <a:spcPct val="90000"/>
              </a:lnSpc>
            </a:pPr>
            <a:r>
              <a:rPr lang="en-US" altLang="en-US" sz="3600" kern="1200">
                <a:solidFill>
                  <a:schemeClr val="tx1"/>
                </a:solidFill>
                <a:latin typeface="+mj-lt"/>
                <a:ea typeface="+mj-ea"/>
                <a:cs typeface="+mj-cs"/>
              </a:rPr>
              <a:t>Examination of the respiratory system</a:t>
            </a:r>
            <a:endParaRPr lang="en-US" sz="3600" kern="1200">
              <a:solidFill>
                <a:schemeClr val="tx1"/>
              </a:solidFill>
              <a:latin typeface="+mj-lt"/>
              <a:ea typeface="+mj-ea"/>
              <a:cs typeface="+mj-cs"/>
            </a:endParaRPr>
          </a:p>
        </p:txBody>
      </p:sp>
      <p:pic>
        <p:nvPicPr>
          <p:cNvPr id="6" name="Content Placeholder 5" descr="Lungs outline">
            <a:extLst>
              <a:ext uri="{FF2B5EF4-FFF2-40B4-BE49-F238E27FC236}">
                <a16:creationId xmlns:a16="http://schemas.microsoft.com/office/drawing/2014/main" id="{E89C02C4-A595-CEBF-BF4B-8E440F4C63F2}"/>
              </a:ext>
            </a:extLst>
          </p:cNvPr>
          <p:cNvPicPr>
            <a:picLocks noGrp="1" noChangeAspect="1"/>
          </p:cNvPicPr>
          <p:nvPr>
            <p:ph sz="half" idx="2"/>
          </p:nvPr>
        </p:nvPicPr>
        <p:blipFill>
          <a:blip>
            <a:extLst>
              <a:ext uri="{96DAC541-7B7A-43D3-8B79-37D633B846F1}">
                <asvg:svgBlip xmlns:asvg="http://schemas.microsoft.com/office/drawing/2016/SVG/main" r:embed="rId2"/>
              </a:ext>
            </a:extLst>
          </a:blip>
          <a:stretch>
            <a:fillRect/>
          </a:stretch>
        </p:blipFill>
        <p:spPr>
          <a:xfrm>
            <a:off x="842517" y="1556792"/>
            <a:ext cx="2650489" cy="3236033"/>
          </a:xfrm>
          <a:prstGeom prst="rect">
            <a:avLst/>
          </a:prstGeom>
        </p:spPr>
      </p:pic>
      <p:sp>
        <p:nvSpPr>
          <p:cNvPr id="5123" name="Rectangle 3">
            <a:extLst>
              <a:ext uri="{FF2B5EF4-FFF2-40B4-BE49-F238E27FC236}">
                <a16:creationId xmlns:a16="http://schemas.microsoft.com/office/drawing/2014/main" id="{D841E21C-3AB6-D0E4-0AA6-739B9577B8CC}"/>
              </a:ext>
            </a:extLst>
          </p:cNvPr>
          <p:cNvSpPr>
            <a:spLocks noGrp="1" noChangeArrowheads="1"/>
          </p:cNvSpPr>
          <p:nvPr>
            <p:ph sz="half" idx="1"/>
          </p:nvPr>
        </p:nvSpPr>
        <p:spPr>
          <a:xfrm>
            <a:off x="3941445" y="2998278"/>
            <a:ext cx="3321177" cy="2728198"/>
          </a:xfrm>
        </p:spPr>
        <p:txBody>
          <a:bodyPr vert="horz" lIns="91440" tIns="45720" rIns="91440" bIns="45720" rtlCol="0" anchor="t">
            <a:normAutofit/>
          </a:bodyPr>
          <a:lstStyle/>
          <a:p>
            <a:pPr marL="514350" indent="-228600" eaLnBrk="1" hangingPunct="1">
              <a:lnSpc>
                <a:spcPct val="90000"/>
              </a:lnSpc>
              <a:buFont typeface="Arial" panose="020B0604020202020204" pitchFamily="34" charset="0"/>
              <a:buChar char="•"/>
            </a:pPr>
            <a:r>
              <a:rPr lang="en-US" altLang="en-US" sz="2400"/>
              <a:t>Inspection</a:t>
            </a:r>
          </a:p>
          <a:p>
            <a:pPr marL="514350" indent="-228600" eaLnBrk="1" hangingPunct="1">
              <a:lnSpc>
                <a:spcPct val="90000"/>
              </a:lnSpc>
              <a:buFont typeface="Arial" panose="020B0604020202020204" pitchFamily="34" charset="0"/>
              <a:buChar char="•"/>
            </a:pPr>
            <a:r>
              <a:rPr lang="en-US" altLang="en-US" sz="2400"/>
              <a:t>Palpation</a:t>
            </a:r>
          </a:p>
          <a:p>
            <a:pPr marL="514350" indent="-228600" eaLnBrk="1" hangingPunct="1">
              <a:lnSpc>
                <a:spcPct val="90000"/>
              </a:lnSpc>
              <a:buFont typeface="Arial" panose="020B0604020202020204" pitchFamily="34" charset="0"/>
              <a:buChar char="•"/>
            </a:pPr>
            <a:r>
              <a:rPr lang="en-US" altLang="en-US" sz="2400"/>
              <a:t>Percussion</a:t>
            </a:r>
          </a:p>
          <a:p>
            <a:pPr marL="514350" indent="-228600" eaLnBrk="1" hangingPunct="1">
              <a:lnSpc>
                <a:spcPct val="90000"/>
              </a:lnSpc>
              <a:buFont typeface="Arial" panose="020B0604020202020204" pitchFamily="34" charset="0"/>
              <a:buChar char="•"/>
            </a:pPr>
            <a:r>
              <a:rPr lang="en-US" altLang="en-US" sz="2400"/>
              <a:t>Auscultation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4D9870-9302-834E-12DD-0143D2AE5442}"/>
              </a:ext>
            </a:extLst>
          </p:cNvPr>
          <p:cNvSpPr>
            <a:spLocks noGrp="1"/>
          </p:cNvSpPr>
          <p:nvPr>
            <p:ph type="title"/>
          </p:nvPr>
        </p:nvSpPr>
        <p:spPr>
          <a:xfrm>
            <a:off x="782723" y="809898"/>
            <a:ext cx="7457037" cy="1554480"/>
          </a:xfrm>
        </p:spPr>
        <p:txBody>
          <a:bodyPr anchor="ctr">
            <a:normAutofit/>
          </a:bodyPr>
          <a:lstStyle/>
          <a:p>
            <a:r>
              <a:rPr lang="en-US" sz="4200"/>
              <a:t>Components (Each scored 0–2 points)</a:t>
            </a:r>
          </a:p>
        </p:txBody>
      </p:sp>
      <p:sp>
        <p:nvSpPr>
          <p:cNvPr id="3" name="Content Placeholder 2">
            <a:extLst>
              <a:ext uri="{FF2B5EF4-FFF2-40B4-BE49-F238E27FC236}">
                <a16:creationId xmlns:a16="http://schemas.microsoft.com/office/drawing/2014/main" id="{B4D22719-CA56-50E7-41D1-24F3E721717B}"/>
              </a:ext>
            </a:extLst>
          </p:cNvPr>
          <p:cNvSpPr>
            <a:spLocks noGrp="1"/>
          </p:cNvSpPr>
          <p:nvPr>
            <p:ph idx="1"/>
          </p:nvPr>
        </p:nvSpPr>
        <p:spPr>
          <a:xfrm>
            <a:off x="783771" y="3017522"/>
            <a:ext cx="7455989" cy="3124658"/>
          </a:xfrm>
        </p:spPr>
        <p:txBody>
          <a:bodyPr anchor="ctr">
            <a:normAutofit/>
          </a:bodyPr>
          <a:lstStyle/>
          <a:p>
            <a:pPr>
              <a:lnSpc>
                <a:spcPct val="90000"/>
              </a:lnSpc>
              <a:buNone/>
            </a:pPr>
            <a:r>
              <a:rPr lang="en-US" sz="1800" b="1"/>
              <a:t>3. Jaw Movement (Mouth Opening + Subluxation)</a:t>
            </a:r>
          </a:p>
          <a:p>
            <a:pPr>
              <a:lnSpc>
                <a:spcPct val="90000"/>
              </a:lnSpc>
              <a:buFont typeface="Arial" panose="020B0604020202020204" pitchFamily="34" charset="0"/>
              <a:buChar char="•"/>
            </a:pPr>
            <a:r>
              <a:rPr lang="en-US" sz="1800" b="1"/>
              <a:t>0 points:</a:t>
            </a:r>
            <a:r>
              <a:rPr lang="en-US" sz="1800"/>
              <a:t> </a:t>
            </a:r>
          </a:p>
          <a:p>
            <a:pPr marL="742950" lvl="1" indent="-285750">
              <a:lnSpc>
                <a:spcPct val="90000"/>
              </a:lnSpc>
              <a:buFont typeface="Arial" panose="020B0604020202020204" pitchFamily="34" charset="0"/>
              <a:buChar char="•"/>
            </a:pPr>
            <a:r>
              <a:rPr lang="en-US" sz="1800"/>
              <a:t>Interincisal Gap (IG) &gt; 5 cm </a:t>
            </a:r>
          </a:p>
          <a:p>
            <a:pPr marL="742950" lvl="1" indent="-285750">
              <a:lnSpc>
                <a:spcPct val="90000"/>
              </a:lnSpc>
              <a:buFont typeface="Arial" panose="020B0604020202020204" pitchFamily="34" charset="0"/>
              <a:buChar char="•"/>
            </a:pPr>
            <a:r>
              <a:rPr lang="en-US" sz="1800"/>
              <a:t>Normal mandibular subluxation </a:t>
            </a:r>
          </a:p>
          <a:p>
            <a:pPr>
              <a:lnSpc>
                <a:spcPct val="90000"/>
              </a:lnSpc>
              <a:buFont typeface="Arial" panose="020B0604020202020204" pitchFamily="34" charset="0"/>
              <a:buChar char="•"/>
            </a:pPr>
            <a:r>
              <a:rPr lang="en-US" sz="1800" b="1"/>
              <a:t>1 point:</a:t>
            </a:r>
            <a:r>
              <a:rPr lang="en-US" sz="1800"/>
              <a:t> </a:t>
            </a:r>
          </a:p>
          <a:p>
            <a:pPr marL="742950" lvl="1" indent="-285750">
              <a:lnSpc>
                <a:spcPct val="90000"/>
              </a:lnSpc>
              <a:buFont typeface="Arial" panose="020B0604020202020204" pitchFamily="34" charset="0"/>
              <a:buChar char="•"/>
            </a:pPr>
            <a:r>
              <a:rPr lang="en-US" sz="1800"/>
              <a:t>IG 4–5 cm </a:t>
            </a:r>
          </a:p>
          <a:p>
            <a:pPr marL="742950" lvl="1" indent="-285750">
              <a:lnSpc>
                <a:spcPct val="90000"/>
              </a:lnSpc>
              <a:buFont typeface="Arial" panose="020B0604020202020204" pitchFamily="34" charset="0"/>
              <a:buChar char="•"/>
            </a:pPr>
            <a:r>
              <a:rPr lang="en-US" sz="1800"/>
              <a:t>Reduced subluxation </a:t>
            </a:r>
          </a:p>
          <a:p>
            <a:pPr>
              <a:lnSpc>
                <a:spcPct val="90000"/>
              </a:lnSpc>
              <a:buFont typeface="Arial" panose="020B0604020202020204" pitchFamily="34" charset="0"/>
              <a:buChar char="•"/>
            </a:pPr>
            <a:r>
              <a:rPr lang="en-US" sz="1800" b="1"/>
              <a:t>2 points:</a:t>
            </a:r>
            <a:r>
              <a:rPr lang="en-US" sz="1800"/>
              <a:t> </a:t>
            </a:r>
          </a:p>
          <a:p>
            <a:pPr marL="742950" lvl="1" indent="-285750">
              <a:lnSpc>
                <a:spcPct val="90000"/>
              </a:lnSpc>
              <a:buFont typeface="Arial" panose="020B0604020202020204" pitchFamily="34" charset="0"/>
              <a:buChar char="•"/>
            </a:pPr>
            <a:r>
              <a:rPr lang="en-US" sz="1800"/>
              <a:t>IG &lt; 4 cm </a:t>
            </a:r>
          </a:p>
          <a:p>
            <a:pPr marL="742950" lvl="1" indent="-285750">
              <a:lnSpc>
                <a:spcPct val="90000"/>
              </a:lnSpc>
              <a:buFont typeface="Arial" panose="020B0604020202020204" pitchFamily="34" charset="0"/>
              <a:buChar char="•"/>
            </a:pPr>
            <a:r>
              <a:rPr lang="en-US" sz="1800"/>
              <a:t>Severely limited subluxation</a:t>
            </a:r>
          </a:p>
          <a:p>
            <a:pPr>
              <a:lnSpc>
                <a:spcPct val="90000"/>
              </a:lnSpc>
            </a:pPr>
            <a:endParaRPr lang="en-US" sz="180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1998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968FE4-EFEE-A679-3550-58CF4CA43FD0}"/>
              </a:ext>
            </a:extLst>
          </p:cNvPr>
          <p:cNvSpPr>
            <a:spLocks noGrp="1"/>
          </p:cNvSpPr>
          <p:nvPr>
            <p:ph type="title"/>
          </p:nvPr>
        </p:nvSpPr>
        <p:spPr>
          <a:xfrm>
            <a:off x="782723" y="809898"/>
            <a:ext cx="7457037" cy="1554480"/>
          </a:xfrm>
        </p:spPr>
        <p:txBody>
          <a:bodyPr anchor="ctr">
            <a:normAutofit/>
          </a:bodyPr>
          <a:lstStyle/>
          <a:p>
            <a:r>
              <a:rPr lang="en-US" sz="4200"/>
              <a:t>Components (Each scored 0–2 points)</a:t>
            </a:r>
          </a:p>
        </p:txBody>
      </p:sp>
      <p:sp>
        <p:nvSpPr>
          <p:cNvPr id="3" name="Content Placeholder 2">
            <a:extLst>
              <a:ext uri="{FF2B5EF4-FFF2-40B4-BE49-F238E27FC236}">
                <a16:creationId xmlns:a16="http://schemas.microsoft.com/office/drawing/2014/main" id="{04AD4415-82DB-9DD5-8A93-5F3B9FA3D642}"/>
              </a:ext>
            </a:extLst>
          </p:cNvPr>
          <p:cNvSpPr>
            <a:spLocks noGrp="1"/>
          </p:cNvSpPr>
          <p:nvPr>
            <p:ph idx="1"/>
          </p:nvPr>
        </p:nvSpPr>
        <p:spPr>
          <a:xfrm>
            <a:off x="783771" y="3017522"/>
            <a:ext cx="7455989" cy="3124658"/>
          </a:xfrm>
        </p:spPr>
        <p:txBody>
          <a:bodyPr anchor="ctr">
            <a:normAutofit/>
          </a:bodyPr>
          <a:lstStyle/>
          <a:p>
            <a:pPr>
              <a:buNone/>
            </a:pPr>
            <a:r>
              <a:rPr lang="en-US" sz="1900" b="1"/>
              <a:t>4. Receding Mandible</a:t>
            </a:r>
          </a:p>
          <a:p>
            <a:pPr>
              <a:buFont typeface="Arial" panose="020B0604020202020204" pitchFamily="34" charset="0"/>
              <a:buChar char="•"/>
            </a:pPr>
            <a:r>
              <a:rPr lang="en-US" sz="1900" b="1"/>
              <a:t>0 points:</a:t>
            </a:r>
            <a:r>
              <a:rPr lang="en-US" sz="1900"/>
              <a:t> Normal </a:t>
            </a:r>
          </a:p>
          <a:p>
            <a:pPr>
              <a:buFont typeface="Arial" panose="020B0604020202020204" pitchFamily="34" charset="0"/>
              <a:buChar char="•"/>
            </a:pPr>
            <a:r>
              <a:rPr lang="en-US" sz="1900" b="1"/>
              <a:t>1 point:</a:t>
            </a:r>
            <a:r>
              <a:rPr lang="en-US" sz="1900"/>
              <a:t> Moderate recession </a:t>
            </a:r>
          </a:p>
          <a:p>
            <a:pPr>
              <a:buFont typeface="Arial" panose="020B0604020202020204" pitchFamily="34" charset="0"/>
              <a:buChar char="•"/>
            </a:pPr>
            <a:r>
              <a:rPr lang="en-US" sz="1900" b="1"/>
              <a:t>2 points:</a:t>
            </a:r>
            <a:r>
              <a:rPr lang="en-US" sz="1900"/>
              <a:t> Severe recession </a:t>
            </a:r>
            <a:br>
              <a:rPr lang="en-US" sz="1900"/>
            </a:br>
            <a:endParaRPr lang="en-US" sz="1900"/>
          </a:p>
          <a:p>
            <a:pPr>
              <a:buNone/>
            </a:pPr>
            <a:r>
              <a:rPr lang="en-US" sz="1900" b="1"/>
              <a:t>5. Buck Teeth (Protruding Incisors)</a:t>
            </a:r>
          </a:p>
          <a:p>
            <a:pPr>
              <a:buFont typeface="Arial" panose="020B0604020202020204" pitchFamily="34" charset="0"/>
              <a:buChar char="•"/>
            </a:pPr>
            <a:r>
              <a:rPr lang="en-US" sz="1900" b="1"/>
              <a:t>0 points:</a:t>
            </a:r>
            <a:r>
              <a:rPr lang="en-US" sz="1900"/>
              <a:t> Normal </a:t>
            </a:r>
          </a:p>
          <a:p>
            <a:pPr>
              <a:buFont typeface="Arial" panose="020B0604020202020204" pitchFamily="34" charset="0"/>
              <a:buChar char="•"/>
            </a:pPr>
            <a:r>
              <a:rPr lang="en-US" sz="1900" b="1"/>
              <a:t>1 point:</a:t>
            </a:r>
            <a:r>
              <a:rPr lang="en-US" sz="1900"/>
              <a:t> Moderate </a:t>
            </a:r>
          </a:p>
          <a:p>
            <a:pPr>
              <a:buFont typeface="Arial" panose="020B0604020202020204" pitchFamily="34" charset="0"/>
              <a:buChar char="•"/>
            </a:pPr>
            <a:r>
              <a:rPr lang="en-US" sz="1900" b="1"/>
              <a:t>2 points:</a:t>
            </a:r>
            <a:r>
              <a:rPr lang="en-US" sz="1900"/>
              <a:t> Severe</a:t>
            </a:r>
          </a:p>
          <a:p>
            <a:endParaRPr lang="en-US" sz="190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4935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322A7C-9BE4-D736-2DF1-1BB0CE4AD6F4}"/>
              </a:ext>
            </a:extLst>
          </p:cNvPr>
          <p:cNvSpPr>
            <a:spLocks noGrp="1"/>
          </p:cNvSpPr>
          <p:nvPr>
            <p:ph type="title"/>
          </p:nvPr>
        </p:nvSpPr>
        <p:spPr>
          <a:xfrm>
            <a:off x="606478" y="386930"/>
            <a:ext cx="6927525" cy="1188950"/>
          </a:xfrm>
        </p:spPr>
        <p:txBody>
          <a:bodyPr anchor="b">
            <a:normAutofit/>
          </a:bodyPr>
          <a:lstStyle/>
          <a:p>
            <a:r>
              <a:rPr lang="en-US" sz="4700"/>
              <a:t>Wilson risk score</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998368"/>
            <a:ext cx="8771274"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127E6B6-F2AF-1A8F-937D-D0D318C03E02}"/>
              </a:ext>
            </a:extLst>
          </p:cNvPr>
          <p:cNvSpPr>
            <a:spLocks noGrp="1"/>
          </p:cNvSpPr>
          <p:nvPr>
            <p:ph idx="1"/>
          </p:nvPr>
        </p:nvSpPr>
        <p:spPr>
          <a:xfrm>
            <a:off x="595245" y="2599509"/>
            <a:ext cx="7607751" cy="3435531"/>
          </a:xfrm>
        </p:spPr>
        <p:txBody>
          <a:bodyPr anchor="ctr">
            <a:normAutofit/>
          </a:bodyPr>
          <a:lstStyle/>
          <a:p>
            <a:pPr>
              <a:lnSpc>
                <a:spcPct val="90000"/>
              </a:lnSpc>
              <a:buNone/>
            </a:pPr>
            <a:r>
              <a:rPr lang="en-US" sz="1900" b="1"/>
              <a:t>Interpretation of Total Score</a:t>
            </a:r>
          </a:p>
          <a:p>
            <a:pPr>
              <a:lnSpc>
                <a:spcPct val="90000"/>
              </a:lnSpc>
              <a:buFont typeface="Arial" panose="020B0604020202020204" pitchFamily="34" charset="0"/>
              <a:buChar char="•"/>
            </a:pPr>
            <a:r>
              <a:rPr lang="en-US" sz="1900" b="1"/>
              <a:t>0–2:</a:t>
            </a:r>
            <a:r>
              <a:rPr lang="en-US" sz="1900"/>
              <a:t> Easy intubation </a:t>
            </a:r>
          </a:p>
          <a:p>
            <a:pPr>
              <a:lnSpc>
                <a:spcPct val="90000"/>
              </a:lnSpc>
              <a:buFont typeface="Arial" panose="020B0604020202020204" pitchFamily="34" charset="0"/>
              <a:buChar char="•"/>
            </a:pPr>
            <a:r>
              <a:rPr lang="en-US" sz="1900" b="1"/>
              <a:t>3–7:</a:t>
            </a:r>
            <a:r>
              <a:rPr lang="en-US" sz="1900"/>
              <a:t> Moderately difficult intubation </a:t>
            </a:r>
          </a:p>
          <a:p>
            <a:pPr>
              <a:lnSpc>
                <a:spcPct val="90000"/>
              </a:lnSpc>
              <a:buFont typeface="Arial" panose="020B0604020202020204" pitchFamily="34" charset="0"/>
              <a:buChar char="•"/>
            </a:pPr>
            <a:r>
              <a:rPr lang="en-US" sz="1900" b="1"/>
              <a:t>8–10:</a:t>
            </a:r>
            <a:r>
              <a:rPr lang="en-US" sz="1900"/>
              <a:t> Difficult intubation (high risk) </a:t>
            </a:r>
          </a:p>
          <a:p>
            <a:pPr>
              <a:lnSpc>
                <a:spcPct val="90000"/>
              </a:lnSpc>
              <a:buNone/>
            </a:pPr>
            <a:endParaRPr lang="en-US" sz="1900" b="1"/>
          </a:p>
          <a:p>
            <a:pPr>
              <a:lnSpc>
                <a:spcPct val="90000"/>
              </a:lnSpc>
              <a:buNone/>
            </a:pPr>
            <a:r>
              <a:rPr lang="en-US" sz="1900" b="1"/>
              <a:t>Key Notes</a:t>
            </a:r>
          </a:p>
          <a:p>
            <a:pPr>
              <a:lnSpc>
                <a:spcPct val="90000"/>
              </a:lnSpc>
              <a:buFont typeface="Arial" panose="020B0604020202020204" pitchFamily="34" charset="0"/>
              <a:buChar char="•"/>
            </a:pPr>
            <a:r>
              <a:rPr lang="en-US" sz="1900"/>
              <a:t>Maximum score = </a:t>
            </a:r>
            <a:r>
              <a:rPr lang="en-US" sz="1900" b="1"/>
              <a:t>10</a:t>
            </a:r>
            <a:r>
              <a:rPr lang="en-US" sz="1900"/>
              <a:t> </a:t>
            </a:r>
          </a:p>
          <a:p>
            <a:pPr>
              <a:lnSpc>
                <a:spcPct val="90000"/>
              </a:lnSpc>
              <a:buFont typeface="Arial" panose="020B0604020202020204" pitchFamily="34" charset="0"/>
              <a:buChar char="•"/>
            </a:pPr>
            <a:r>
              <a:rPr lang="en-US" sz="1900"/>
              <a:t>Higher score = </a:t>
            </a:r>
            <a:r>
              <a:rPr lang="en-US" sz="1900" b="1"/>
              <a:t>greater difficulty</a:t>
            </a:r>
            <a:r>
              <a:rPr lang="en-US" sz="1900"/>
              <a:t> </a:t>
            </a:r>
          </a:p>
          <a:p>
            <a:pPr>
              <a:lnSpc>
                <a:spcPct val="90000"/>
              </a:lnSpc>
              <a:buFont typeface="Arial" panose="020B0604020202020204" pitchFamily="34" charset="0"/>
              <a:buChar char="•"/>
            </a:pPr>
            <a:r>
              <a:rPr lang="en-US" sz="1900"/>
              <a:t>Commonly used alongside other airway assessments (e.g., Mallampati) for better prediction</a:t>
            </a:r>
          </a:p>
          <a:p>
            <a:pPr>
              <a:lnSpc>
                <a:spcPct val="90000"/>
              </a:lnSpc>
            </a:pPr>
            <a:endParaRPr lang="en-US" sz="1900"/>
          </a:p>
        </p:txBody>
      </p:sp>
    </p:spTree>
    <p:extLst>
      <p:ext uri="{BB962C8B-B14F-4D97-AF65-F5344CB8AC3E}">
        <p14:creationId xmlns:p14="http://schemas.microsoft.com/office/powerpoint/2010/main" val="21548833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Slide Background">
            <a:extLst>
              <a:ext uri="{FF2B5EF4-FFF2-40B4-BE49-F238E27FC236}">
                <a16:creationId xmlns:a16="http://schemas.microsoft.com/office/drawing/2014/main" id="{AA857166-A416-4C5E-8AA9-5D5D1E13D1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3998"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2" name="Rectangle 11">
            <a:extLst>
              <a:ext uri="{FF2B5EF4-FFF2-40B4-BE49-F238E27FC236}">
                <a16:creationId xmlns:a16="http://schemas.microsoft.com/office/drawing/2014/main" id="{13A48C6C-3CC4-4EE5-A773-EC1EB7F59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0" y="0"/>
            <a:ext cx="3463118" cy="6858000"/>
          </a:xfrm>
          <a:prstGeom prst="rect">
            <a:avLst/>
          </a:prstGeom>
          <a:ln>
            <a:noFill/>
          </a:ln>
          <a:effectLst>
            <a:outerShdw blurRad="203200" dist="88900" dir="21540000" sx="94000" sy="94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F489C2E0-4895-4B72-85EA-7EE9FAFFD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0" y="-1"/>
            <a:ext cx="3463118" cy="5136739"/>
          </a:xfrm>
          <a:prstGeom prst="rect">
            <a:avLst/>
          </a:prstGeom>
          <a:ln>
            <a:noFill/>
          </a:ln>
          <a:effectLst>
            <a:outerShdw blurRad="177800" dist="101600" dir="5400000" sx="97000" sy="97000" algn="t"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06B56A9-2ED2-47BC-796D-31BDD303FC9E}"/>
              </a:ext>
            </a:extLst>
          </p:cNvPr>
          <p:cNvSpPr>
            <a:spLocks noGrp="1"/>
          </p:cNvSpPr>
          <p:nvPr>
            <p:ph type="title"/>
          </p:nvPr>
        </p:nvSpPr>
        <p:spPr>
          <a:xfrm>
            <a:off x="489665" y="617921"/>
            <a:ext cx="2611531" cy="3988585"/>
          </a:xfrm>
        </p:spPr>
        <p:txBody>
          <a:bodyPr vert="horz" lIns="91440" tIns="45720" rIns="91440" bIns="45720" rtlCol="0" anchor="ctr">
            <a:normAutofit/>
          </a:bodyPr>
          <a:lstStyle/>
          <a:p>
            <a:pPr eaLnBrk="1" hangingPunct="1">
              <a:lnSpc>
                <a:spcPct val="90000"/>
              </a:lnSpc>
            </a:pPr>
            <a:r>
              <a:rPr lang="en-US" sz="2400" kern="1200">
                <a:solidFill>
                  <a:schemeClr val="tx1"/>
                </a:solidFill>
                <a:latin typeface="+mj-lt"/>
                <a:ea typeface="+mj-ea"/>
                <a:cs typeface="+mj-cs"/>
              </a:rPr>
              <a:t>The </a:t>
            </a:r>
            <a:r>
              <a:rPr lang="en-US" sz="2400" b="1" kern="1200">
                <a:solidFill>
                  <a:schemeClr val="tx1"/>
                </a:solidFill>
                <a:latin typeface="+mj-lt"/>
                <a:ea typeface="+mj-ea"/>
                <a:cs typeface="+mj-cs"/>
              </a:rPr>
              <a:t>interincisal gap</a:t>
            </a:r>
            <a:r>
              <a:rPr lang="en-US" sz="2400" kern="1200">
                <a:solidFill>
                  <a:schemeClr val="tx1"/>
                </a:solidFill>
                <a:latin typeface="+mj-lt"/>
                <a:ea typeface="+mj-ea"/>
                <a:cs typeface="+mj-cs"/>
              </a:rPr>
              <a:t> is the distance (in cm) between the </a:t>
            </a:r>
            <a:r>
              <a:rPr lang="en-US" sz="2400" b="1" kern="1200">
                <a:solidFill>
                  <a:schemeClr val="tx1"/>
                </a:solidFill>
                <a:latin typeface="+mj-lt"/>
                <a:ea typeface="+mj-ea"/>
                <a:cs typeface="+mj-cs"/>
              </a:rPr>
              <a:t>upper and lower central incisors</a:t>
            </a:r>
            <a:r>
              <a:rPr lang="en-US" sz="2400" kern="1200">
                <a:solidFill>
                  <a:schemeClr val="tx1"/>
                </a:solidFill>
                <a:latin typeface="+mj-lt"/>
                <a:ea typeface="+mj-ea"/>
                <a:cs typeface="+mj-cs"/>
              </a:rPr>
              <a:t> when the mouth is opened as wide as possible.</a:t>
            </a:r>
          </a:p>
        </p:txBody>
      </p:sp>
      <p:pic>
        <p:nvPicPr>
          <p:cNvPr id="5" name="Content Placeholder 4">
            <a:extLst>
              <a:ext uri="{FF2B5EF4-FFF2-40B4-BE49-F238E27FC236}">
                <a16:creationId xmlns:a16="http://schemas.microsoft.com/office/drawing/2014/main" id="{64EA454D-960B-5897-82F5-EEF6EC38444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3899358" y="1069986"/>
            <a:ext cx="4807469" cy="480746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7274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9144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FC6960-ACC2-BDB1-1C80-FF0B22447737}"/>
              </a:ext>
            </a:extLst>
          </p:cNvPr>
          <p:cNvSpPr>
            <a:spLocks noGrp="1"/>
          </p:cNvSpPr>
          <p:nvPr>
            <p:ph type="title"/>
          </p:nvPr>
        </p:nvSpPr>
        <p:spPr>
          <a:xfrm>
            <a:off x="417399" y="643467"/>
            <a:ext cx="8408193" cy="744836"/>
          </a:xfrm>
        </p:spPr>
        <p:txBody>
          <a:bodyPr vert="horz" lIns="91440" tIns="45720" rIns="91440" bIns="45720" rtlCol="0" anchor="ctr">
            <a:normAutofit/>
          </a:bodyPr>
          <a:lstStyle/>
          <a:p>
            <a:pPr eaLnBrk="1" hangingPunct="1">
              <a:lnSpc>
                <a:spcPct val="90000"/>
              </a:lnSpc>
            </a:pPr>
            <a:r>
              <a:rPr lang="en-US" sz="2800" kern="1200" dirty="0">
                <a:solidFill>
                  <a:schemeClr val="bg1"/>
                </a:solidFill>
                <a:latin typeface="+mj-lt"/>
                <a:ea typeface="+mj-ea"/>
                <a:cs typeface="+mj-cs"/>
              </a:rPr>
              <a:t>Buck Teeth</a:t>
            </a:r>
          </a:p>
        </p:txBody>
      </p:sp>
      <p:pic>
        <p:nvPicPr>
          <p:cNvPr id="5" name="Content Placeholder 4">
            <a:extLst>
              <a:ext uri="{FF2B5EF4-FFF2-40B4-BE49-F238E27FC236}">
                <a16:creationId xmlns:a16="http://schemas.microsoft.com/office/drawing/2014/main" id="{0C3E2FB5-A978-74A1-70CE-66F8A66ACE3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1329048" y="1675227"/>
            <a:ext cx="6485902" cy="439419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8430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9144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8BB34A-8DEB-819A-48E8-F38CEFBBE7F9}"/>
              </a:ext>
            </a:extLst>
          </p:cNvPr>
          <p:cNvSpPr>
            <a:spLocks noGrp="1"/>
          </p:cNvSpPr>
          <p:nvPr>
            <p:ph type="title"/>
          </p:nvPr>
        </p:nvSpPr>
        <p:spPr>
          <a:xfrm>
            <a:off x="417399" y="643467"/>
            <a:ext cx="8408193" cy="744836"/>
          </a:xfrm>
        </p:spPr>
        <p:txBody>
          <a:bodyPr vert="horz" lIns="91440" tIns="45720" rIns="91440" bIns="45720" rtlCol="0" anchor="ctr">
            <a:normAutofit/>
          </a:bodyPr>
          <a:lstStyle/>
          <a:p>
            <a:pPr eaLnBrk="1" hangingPunct="1">
              <a:lnSpc>
                <a:spcPct val="90000"/>
              </a:lnSpc>
            </a:pPr>
            <a:r>
              <a:rPr lang="en-US" sz="2800" b="1" kern="1200" dirty="0">
                <a:solidFill>
                  <a:schemeClr val="bg1"/>
                </a:solidFill>
                <a:latin typeface="+mj-lt"/>
                <a:ea typeface="+mj-ea"/>
                <a:cs typeface="+mj-cs"/>
              </a:rPr>
              <a:t>Receding Mandible</a:t>
            </a:r>
            <a:endParaRPr lang="en-US" sz="2800" kern="1200" dirty="0">
              <a:solidFill>
                <a:schemeClr val="bg1"/>
              </a:solidFill>
              <a:latin typeface="+mj-lt"/>
              <a:ea typeface="+mj-ea"/>
              <a:cs typeface="+mj-cs"/>
            </a:endParaRPr>
          </a:p>
        </p:txBody>
      </p:sp>
      <p:pic>
        <p:nvPicPr>
          <p:cNvPr id="5" name="Content Placeholder 4">
            <a:extLst>
              <a:ext uri="{FF2B5EF4-FFF2-40B4-BE49-F238E27FC236}">
                <a16:creationId xmlns:a16="http://schemas.microsoft.com/office/drawing/2014/main" id="{AA5296AC-A3F9-DB40-535C-F7B237D2594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1280465" y="1675227"/>
            <a:ext cx="6583069" cy="439419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4011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08A0BE-ECFD-93D4-48DE-DCC8004D0109}"/>
              </a:ext>
            </a:extLst>
          </p:cNvPr>
          <p:cNvSpPr>
            <a:spLocks noGrp="1"/>
          </p:cNvSpPr>
          <p:nvPr>
            <p:ph type="title"/>
          </p:nvPr>
        </p:nvSpPr>
        <p:spPr>
          <a:xfrm>
            <a:off x="628650" y="365125"/>
            <a:ext cx="3938487" cy="1807305"/>
          </a:xfrm>
        </p:spPr>
        <p:txBody>
          <a:bodyPr>
            <a:normAutofit/>
          </a:bodyPr>
          <a:lstStyle/>
          <a:p>
            <a:r>
              <a:rPr lang="en-US" dirty="0"/>
              <a:t>Inspection </a:t>
            </a:r>
          </a:p>
        </p:txBody>
      </p:sp>
      <p:sp>
        <p:nvSpPr>
          <p:cNvPr id="3" name="Content Placeholder 2">
            <a:extLst>
              <a:ext uri="{FF2B5EF4-FFF2-40B4-BE49-F238E27FC236}">
                <a16:creationId xmlns:a16="http://schemas.microsoft.com/office/drawing/2014/main" id="{70F5A602-F708-C808-20F8-97B329474FBF}"/>
              </a:ext>
            </a:extLst>
          </p:cNvPr>
          <p:cNvSpPr>
            <a:spLocks noGrp="1"/>
          </p:cNvSpPr>
          <p:nvPr>
            <p:ph idx="1"/>
          </p:nvPr>
        </p:nvSpPr>
        <p:spPr>
          <a:xfrm>
            <a:off x="628650" y="2333297"/>
            <a:ext cx="3871342" cy="3843666"/>
          </a:xfrm>
        </p:spPr>
        <p:txBody>
          <a:bodyPr>
            <a:normAutofit/>
          </a:bodyPr>
          <a:lstStyle/>
          <a:p>
            <a:pPr marL="0" indent="0" algn="ctr">
              <a:buNone/>
            </a:pPr>
            <a:r>
              <a:rPr lang="en-US" sz="2800" dirty="0">
                <a:hlinkClick r:id="rId2">
                  <a:extLst>
                    <a:ext uri="{A12FA001-AC4F-418D-AE19-62706E023703}">
                      <ahyp:hlinkClr xmlns:ahyp="http://schemas.microsoft.com/office/drawing/2018/hyperlinkcolor" val="tx"/>
                    </a:ext>
                  </a:extLst>
                </a:hlinkClick>
              </a:rPr>
              <a:t>https://youtu.be/jmYeEPWqvc4?si=GqnxtMlfzBSfgUMA</a:t>
            </a:r>
            <a:endParaRPr lang="en-US" sz="2800" dirty="0"/>
          </a:p>
          <a:p>
            <a:pPr marL="0" indent="0" algn="ctr">
              <a:buNone/>
            </a:pPr>
            <a:endParaRPr lang="en-US" sz="2800" dirty="0"/>
          </a:p>
        </p:txBody>
      </p:sp>
      <p:pic>
        <p:nvPicPr>
          <p:cNvPr id="5" name="Picture 4">
            <a:extLst>
              <a:ext uri="{FF2B5EF4-FFF2-40B4-BE49-F238E27FC236}">
                <a16:creationId xmlns:a16="http://schemas.microsoft.com/office/drawing/2014/main" id="{246282B1-E89E-6BB3-3AFF-931E5D310C78}"/>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18302" r="16488"/>
          <a:stretch>
            <a:fillRect/>
          </a:stretch>
        </p:blipFill>
        <p:spPr>
          <a:xfrm>
            <a:off x="4671911" y="10"/>
            <a:ext cx="447208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23928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208" name="Rectangle 820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10" name="Freeform: Shape 820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96E7A89-020E-A3BD-F0EC-54409AA01A97}"/>
              </a:ext>
            </a:extLst>
          </p:cNvPr>
          <p:cNvSpPr>
            <a:spLocks noGrp="1"/>
          </p:cNvSpPr>
          <p:nvPr>
            <p:ph type="title"/>
          </p:nvPr>
        </p:nvSpPr>
        <p:spPr>
          <a:xfrm>
            <a:off x="628650" y="365125"/>
            <a:ext cx="7886700" cy="903635"/>
          </a:xfrm>
        </p:spPr>
        <p:txBody>
          <a:bodyPr>
            <a:normAutofit/>
          </a:bodyPr>
          <a:lstStyle/>
          <a:p>
            <a:r>
              <a:rPr lang="en-US" altLang="en-US" b="1" dirty="0"/>
              <a:t>Inspection</a:t>
            </a:r>
            <a:endParaRPr lang="en-US" dirty="0"/>
          </a:p>
        </p:txBody>
      </p:sp>
      <p:sp>
        <p:nvSpPr>
          <p:cNvPr id="8212" name="Arc 82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196" name="Rectangle 4">
            <a:extLst>
              <a:ext uri="{FF2B5EF4-FFF2-40B4-BE49-F238E27FC236}">
                <a16:creationId xmlns:a16="http://schemas.microsoft.com/office/drawing/2014/main" id="{25E11914-1719-3AE8-2EC2-2FF82B296B3B}"/>
              </a:ext>
            </a:extLst>
          </p:cNvPr>
          <p:cNvSpPr>
            <a:spLocks noGrp="1" noChangeArrowheads="1"/>
          </p:cNvSpPr>
          <p:nvPr>
            <p:ph idx="1"/>
          </p:nvPr>
        </p:nvSpPr>
        <p:spPr>
          <a:xfrm>
            <a:off x="628650" y="1268760"/>
            <a:ext cx="7886700" cy="4764187"/>
          </a:xfrm>
        </p:spPr>
        <p:txBody>
          <a:bodyPr>
            <a:noAutofit/>
          </a:bodyPr>
          <a:lstStyle/>
          <a:p>
            <a:pPr algn="just">
              <a:spcBef>
                <a:spcPts val="600"/>
              </a:spcBef>
              <a:spcAft>
                <a:spcPts val="600"/>
              </a:spcAft>
            </a:pPr>
            <a:r>
              <a:rPr lang="en-US" sz="1800" b="1" dirty="0">
                <a:solidFill>
                  <a:srgbClr val="0F0F0F"/>
                </a:solidFill>
                <a:latin typeface="Roboto" panose="02000000000000000000" pitchFamily="2" charset="0"/>
              </a:rPr>
              <a:t>Initial patient assessment</a:t>
            </a:r>
            <a:r>
              <a:rPr lang="en-US" sz="1800" dirty="0">
                <a:solidFill>
                  <a:srgbClr val="0F0F0F"/>
                </a:solidFill>
                <a:latin typeface="Roboto" panose="02000000000000000000" pitchFamily="2" charset="0"/>
              </a:rPr>
              <a:t>: This involves noting if the patient looks well or unwell, their level of alertness, </a:t>
            </a:r>
            <a:r>
              <a:rPr lang="en-US" sz="1800" dirty="0" err="1">
                <a:solidFill>
                  <a:srgbClr val="0F0F0F"/>
                </a:solidFill>
                <a:latin typeface="Roboto" panose="02000000000000000000" pitchFamily="2" charset="0"/>
              </a:rPr>
              <a:t>colour</a:t>
            </a:r>
            <a:r>
              <a:rPr lang="en-US" sz="1800" dirty="0">
                <a:solidFill>
                  <a:srgbClr val="0F0F0F"/>
                </a:solidFill>
                <a:latin typeface="Roboto" panose="02000000000000000000" pitchFamily="2" charset="0"/>
              </a:rPr>
              <a:t>, and nutritional/hydration status.</a:t>
            </a:r>
          </a:p>
          <a:p>
            <a:pPr algn="just">
              <a:spcBef>
                <a:spcPts val="600"/>
              </a:spcBef>
              <a:spcAft>
                <a:spcPts val="600"/>
              </a:spcAft>
              <a:buFont typeface="Arial" panose="020B0604020202020204" pitchFamily="34" charset="0"/>
              <a:buChar char="•"/>
            </a:pPr>
            <a:r>
              <a:rPr lang="en-US" sz="1800" b="1" dirty="0">
                <a:solidFill>
                  <a:srgbClr val="0F0F0F"/>
                </a:solidFill>
                <a:latin typeface="Roboto" panose="02000000000000000000" pitchFamily="2" charset="0"/>
              </a:rPr>
              <a:t>Respiratory assessment</a:t>
            </a:r>
            <a:r>
              <a:rPr lang="en-US" sz="1800" dirty="0">
                <a:solidFill>
                  <a:srgbClr val="0F0F0F"/>
                </a:solidFill>
                <a:latin typeface="Roboto" panose="02000000000000000000" pitchFamily="2" charset="0"/>
              </a:rPr>
              <a:t>: Observe if the patient is breathing comfortably, measure their respiratory rate, and check for the use of accessory muscles. Listen for abnormal breathing sounds, such as wheezing, stridor, or hoarseness, and note any cough or sputum.</a:t>
            </a:r>
          </a:p>
          <a:p>
            <a:pPr algn="just">
              <a:spcBef>
                <a:spcPts val="600"/>
              </a:spcBef>
              <a:spcAft>
                <a:spcPts val="600"/>
              </a:spcAft>
              <a:buFont typeface="Arial" panose="020B0604020202020204" pitchFamily="34" charset="0"/>
              <a:buChar char="•"/>
            </a:pPr>
            <a:r>
              <a:rPr lang="en-US" sz="1800" b="1" dirty="0">
                <a:solidFill>
                  <a:srgbClr val="0F0F0F"/>
                </a:solidFill>
                <a:latin typeface="Roboto" panose="02000000000000000000" pitchFamily="2" charset="0"/>
              </a:rPr>
              <a:t>Equipment and medical devices</a:t>
            </a:r>
            <a:r>
              <a:rPr lang="en-US" sz="1800" dirty="0">
                <a:solidFill>
                  <a:srgbClr val="0F0F0F"/>
                </a:solidFill>
                <a:latin typeface="Roboto" panose="02000000000000000000" pitchFamily="2" charset="0"/>
              </a:rPr>
              <a:t>: Look for any equipment attached to or surrounding the patient, including respiratory medications, IV lines, oxygen delivery systems, chest drains, and urinary catheters.</a:t>
            </a:r>
          </a:p>
          <a:p>
            <a:pPr algn="just">
              <a:spcBef>
                <a:spcPts val="600"/>
              </a:spcBef>
              <a:spcAft>
                <a:spcPts val="600"/>
              </a:spcAft>
              <a:buFont typeface="Arial" panose="020B0604020202020204" pitchFamily="34" charset="0"/>
              <a:buChar char="•"/>
            </a:pPr>
            <a:r>
              <a:rPr lang="en-US" sz="1800" b="1" dirty="0">
                <a:solidFill>
                  <a:srgbClr val="0F0F0F"/>
                </a:solidFill>
                <a:latin typeface="Roboto" panose="02000000000000000000" pitchFamily="2" charset="0"/>
              </a:rPr>
              <a:t>Physical signs and environment</a:t>
            </a:r>
            <a:r>
              <a:rPr lang="en-US" sz="1800" dirty="0">
                <a:solidFill>
                  <a:srgbClr val="0F0F0F"/>
                </a:solidFill>
                <a:latin typeface="Roboto" panose="02000000000000000000" pitchFamily="2" charset="0"/>
              </a:rPr>
              <a:t>: Check for visible wounds, scars, or deformities of the chest wall, and specific signs like dorsal guttering of the hand or Horner syndrome</a:t>
            </a:r>
          </a:p>
          <a:p>
            <a:pPr algn="just">
              <a:spcBef>
                <a:spcPts val="600"/>
              </a:spcBef>
              <a:spcAft>
                <a:spcPts val="600"/>
              </a:spcAft>
              <a:buFont typeface="Arial" panose="020B0604020202020204" pitchFamily="34" charset="0"/>
              <a:buChar char="•"/>
            </a:pPr>
            <a:r>
              <a:rPr lang="en-US" sz="1800" b="1" dirty="0">
                <a:solidFill>
                  <a:srgbClr val="0F0F0F"/>
                </a:solidFill>
                <a:latin typeface="Roboto" panose="02000000000000000000" pitchFamily="2" charset="0"/>
              </a:rPr>
              <a:t>Measuring respiratory rate</a:t>
            </a:r>
            <a:r>
              <a:rPr lang="en-US" sz="1800" dirty="0">
                <a:solidFill>
                  <a:srgbClr val="0F0F0F"/>
                </a:solidFill>
                <a:latin typeface="Roboto" panose="02000000000000000000" pitchFamily="2" charset="0"/>
              </a:rPr>
              <a:t>: The video </a:t>
            </a:r>
            <a:r>
              <a:rPr lang="en-US" sz="1800" dirty="0" err="1">
                <a:solidFill>
                  <a:srgbClr val="0F0F0F"/>
                </a:solidFill>
                <a:latin typeface="Roboto" panose="02000000000000000000" pitchFamily="2" charset="0"/>
              </a:rPr>
              <a:t>emphasises</a:t>
            </a:r>
            <a:r>
              <a:rPr lang="en-US" sz="1800" dirty="0">
                <a:solidFill>
                  <a:srgbClr val="0F0F0F"/>
                </a:solidFill>
                <a:latin typeface="Roboto" panose="02000000000000000000" pitchFamily="2" charset="0"/>
              </a:rPr>
              <a:t> measuring the respiratory rate for at least 15 seconds.</a:t>
            </a:r>
          </a:p>
          <a:p>
            <a:pPr algn="just" eaLnBrk="1" hangingPunct="1">
              <a:lnSpc>
                <a:spcPct val="90000"/>
              </a:lnSpc>
              <a:buFontTx/>
              <a:buNone/>
            </a:pPr>
            <a:endParaRPr lang="en-US" altLang="en-US" sz="1800" dirty="0"/>
          </a:p>
          <a:p>
            <a:pPr algn="just" eaLnBrk="1" hangingPunct="1">
              <a:lnSpc>
                <a:spcPct val="90000"/>
              </a:lnSpc>
              <a:buFontTx/>
              <a:buNone/>
            </a:pPr>
            <a:endParaRPr lang="en-US" altLang="en-US" sz="1800" dirty="0"/>
          </a:p>
          <a:p>
            <a:pPr algn="just" eaLnBrk="1" hangingPunct="1">
              <a:lnSpc>
                <a:spcPct val="90000"/>
              </a:lnSpc>
              <a:buFontTx/>
              <a:buNone/>
            </a:pPr>
            <a:r>
              <a:rPr lang="en-US" altLang="en-US" sz="1800"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B2A91B-9034-CA4A-0726-2AAF6DF5855D}"/>
            </a:ext>
          </a:extLst>
        </p:cNvPr>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0827DE08-6A49-0C55-0A6C-F31220136C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FA117C-6171-ED45-0C24-3ACE03F15802}"/>
              </a:ext>
            </a:extLst>
          </p:cNvPr>
          <p:cNvSpPr>
            <a:spLocks noGrp="1"/>
          </p:cNvSpPr>
          <p:nvPr>
            <p:ph type="title"/>
          </p:nvPr>
        </p:nvSpPr>
        <p:spPr>
          <a:xfrm>
            <a:off x="628650" y="365125"/>
            <a:ext cx="3938487" cy="1807305"/>
          </a:xfrm>
        </p:spPr>
        <p:txBody>
          <a:bodyPr>
            <a:normAutofit/>
          </a:bodyPr>
          <a:lstStyle/>
          <a:p>
            <a:r>
              <a:rPr lang="en-US" dirty="0"/>
              <a:t>Palpation</a:t>
            </a:r>
          </a:p>
        </p:txBody>
      </p:sp>
      <p:sp>
        <p:nvSpPr>
          <p:cNvPr id="3" name="Content Placeholder 2">
            <a:extLst>
              <a:ext uri="{FF2B5EF4-FFF2-40B4-BE49-F238E27FC236}">
                <a16:creationId xmlns:a16="http://schemas.microsoft.com/office/drawing/2014/main" id="{34D503C7-7FED-D8BF-E312-BECBB414F0CF}"/>
              </a:ext>
            </a:extLst>
          </p:cNvPr>
          <p:cNvSpPr>
            <a:spLocks noGrp="1"/>
          </p:cNvSpPr>
          <p:nvPr>
            <p:ph idx="1"/>
          </p:nvPr>
        </p:nvSpPr>
        <p:spPr>
          <a:xfrm>
            <a:off x="628650" y="2333297"/>
            <a:ext cx="4015358" cy="3843666"/>
          </a:xfrm>
        </p:spPr>
        <p:txBody>
          <a:bodyPr>
            <a:normAutofit/>
          </a:bodyPr>
          <a:lstStyle/>
          <a:p>
            <a:pPr marL="0" indent="0" algn="ctr">
              <a:buNone/>
            </a:pPr>
            <a:r>
              <a:rPr lang="en-US" sz="2800" dirty="0"/>
              <a:t>https://youtu.be/MxBGzJsJKN8?si=s6yPtM5RW9Kq08k4</a:t>
            </a:r>
          </a:p>
        </p:txBody>
      </p:sp>
      <p:pic>
        <p:nvPicPr>
          <p:cNvPr id="5" name="Picture 4">
            <a:extLst>
              <a:ext uri="{FF2B5EF4-FFF2-40B4-BE49-F238E27FC236}">
                <a16:creationId xmlns:a16="http://schemas.microsoft.com/office/drawing/2014/main" id="{606C795D-F389-E211-2A38-D9E856471DC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8302" r="16488"/>
          <a:stretch>
            <a:fillRect/>
          </a:stretch>
        </p:blipFill>
        <p:spPr>
          <a:xfrm>
            <a:off x="4671911" y="10"/>
            <a:ext cx="447208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1629106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48" name="Rectangle 1024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0" name="Freeform: Shape 1024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B8577B3-C544-C434-22CE-3CEB6E7154CA}"/>
              </a:ext>
            </a:extLst>
          </p:cNvPr>
          <p:cNvSpPr>
            <a:spLocks noGrp="1"/>
          </p:cNvSpPr>
          <p:nvPr>
            <p:ph type="title"/>
          </p:nvPr>
        </p:nvSpPr>
        <p:spPr>
          <a:xfrm>
            <a:off x="628650" y="365125"/>
            <a:ext cx="7886700" cy="1325563"/>
          </a:xfrm>
        </p:spPr>
        <p:txBody>
          <a:bodyPr>
            <a:normAutofit/>
          </a:bodyPr>
          <a:lstStyle/>
          <a:p>
            <a:r>
              <a:rPr lang="en-US" altLang="en-US" b="1" dirty="0"/>
              <a:t>Palpation</a:t>
            </a:r>
            <a:endParaRPr lang="en-US" dirty="0"/>
          </a:p>
        </p:txBody>
      </p:sp>
      <p:sp>
        <p:nvSpPr>
          <p:cNvPr id="10252" name="Arc 1025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243" name="Rectangle 3">
            <a:extLst>
              <a:ext uri="{FF2B5EF4-FFF2-40B4-BE49-F238E27FC236}">
                <a16:creationId xmlns:a16="http://schemas.microsoft.com/office/drawing/2014/main" id="{4D61AC59-63AE-71AF-8368-EE3D08A6910A}"/>
              </a:ext>
            </a:extLst>
          </p:cNvPr>
          <p:cNvSpPr>
            <a:spLocks noGrp="1" noChangeArrowheads="1"/>
          </p:cNvSpPr>
          <p:nvPr>
            <p:ph idx="1"/>
          </p:nvPr>
        </p:nvSpPr>
        <p:spPr>
          <a:xfrm>
            <a:off x="628650" y="1825625"/>
            <a:ext cx="7886700" cy="4351338"/>
          </a:xfrm>
        </p:spPr>
        <p:txBody>
          <a:bodyPr>
            <a:normAutofit/>
          </a:bodyPr>
          <a:lstStyle/>
          <a:p>
            <a:pPr algn="just" eaLnBrk="1" hangingPunct="1">
              <a:lnSpc>
                <a:spcPct val="90000"/>
              </a:lnSpc>
              <a:buFontTx/>
              <a:buNone/>
            </a:pPr>
            <a:r>
              <a:rPr lang="en-US" altLang="en-US" sz="2200" dirty="0"/>
              <a:t>Before performing a systemic examination, palpate any part of the chest where the patient reports pain or swelling.</a:t>
            </a:r>
          </a:p>
          <a:p>
            <a:pPr algn="just" eaLnBrk="1" hangingPunct="1">
              <a:lnSpc>
                <a:spcPct val="90000"/>
              </a:lnSpc>
              <a:buFontTx/>
              <a:buNone/>
            </a:pPr>
            <a:endParaRPr lang="en-US" altLang="en-US" sz="2200" dirty="0"/>
          </a:p>
          <a:p>
            <a:pPr algn="just" eaLnBrk="1" hangingPunct="1">
              <a:lnSpc>
                <a:spcPct val="90000"/>
              </a:lnSpc>
            </a:pPr>
            <a:r>
              <a:rPr lang="en-US" altLang="en-US" sz="2200" b="1" dirty="0"/>
              <a:t>Position of the Apex beat and Trachea</a:t>
            </a:r>
          </a:p>
          <a:p>
            <a:pPr algn="just" eaLnBrk="1" hangingPunct="1">
              <a:lnSpc>
                <a:spcPct val="90000"/>
              </a:lnSpc>
              <a:buFontTx/>
              <a:buNone/>
            </a:pPr>
            <a:r>
              <a:rPr lang="en-US" altLang="en-US" sz="2200" dirty="0"/>
              <a:t>     In normal subjects, the trachea is in the midline and can  </a:t>
            </a:r>
          </a:p>
          <a:p>
            <a:pPr algn="just" eaLnBrk="1" hangingPunct="1">
              <a:lnSpc>
                <a:spcPct val="90000"/>
              </a:lnSpc>
              <a:buFontTx/>
              <a:buNone/>
            </a:pPr>
            <a:r>
              <a:rPr lang="en-US" altLang="en-US" sz="2200" dirty="0"/>
              <a:t>     be palpated in the suprasternal notch</a:t>
            </a:r>
          </a:p>
          <a:p>
            <a:pPr algn="just" eaLnBrk="1" hangingPunct="1">
              <a:lnSpc>
                <a:spcPct val="90000"/>
              </a:lnSpc>
              <a:buFontTx/>
              <a:buNone/>
            </a:pPr>
            <a:endParaRPr lang="en-US" altLang="en-US" sz="2200" dirty="0"/>
          </a:p>
          <a:p>
            <a:pPr algn="just" eaLnBrk="1" hangingPunct="1">
              <a:lnSpc>
                <a:spcPct val="90000"/>
              </a:lnSpc>
              <a:buFontTx/>
              <a:buNone/>
            </a:pPr>
            <a:r>
              <a:rPr lang="en-US" altLang="en-US" sz="2200" dirty="0"/>
              <a:t>    The apex beat (the lowest and outermost point of definite cardiac pulsations) can usually be palpated in the 5</a:t>
            </a:r>
            <a:r>
              <a:rPr lang="en-US" altLang="en-US" sz="2200" baseline="30000" dirty="0"/>
              <a:t>th</a:t>
            </a:r>
            <a:r>
              <a:rPr lang="en-US" altLang="en-US" sz="2200" dirty="0"/>
              <a:t> intercostal space within the midclavicular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5">
            <a:extLst>
              <a:ext uri="{FF2B5EF4-FFF2-40B4-BE49-F238E27FC236}">
                <a16:creationId xmlns:a16="http://schemas.microsoft.com/office/drawing/2014/main" id="{AF5C602B-20D6-8CD3-DD89-E4BC9D5D8809}"/>
              </a:ext>
            </a:extLst>
          </p:cNvPr>
          <p:cNvSpPr>
            <a:spLocks noGrp="1" noChangeArrowheads="1"/>
          </p:cNvSpPr>
          <p:nvPr>
            <p:ph type="title"/>
          </p:nvPr>
        </p:nvSpPr>
        <p:spPr>
          <a:xfrm>
            <a:off x="4316698" y="1138036"/>
            <a:ext cx="4198652" cy="1402470"/>
          </a:xfrm>
        </p:spPr>
        <p:txBody>
          <a:bodyPr vert="horz" lIns="91440" tIns="45720" rIns="91440" bIns="45720" rtlCol="0" anchor="t">
            <a:normAutofit/>
          </a:bodyPr>
          <a:lstStyle/>
          <a:p>
            <a:pPr eaLnBrk="1" hangingPunct="1">
              <a:lnSpc>
                <a:spcPct val="90000"/>
              </a:lnSpc>
            </a:pPr>
            <a:r>
              <a:rPr lang="en-US" altLang="en-US" sz="2800" b="1" kern="1200" dirty="0">
                <a:solidFill>
                  <a:schemeClr val="tx1"/>
                </a:solidFill>
                <a:latin typeface="+mj-lt"/>
                <a:ea typeface="+mj-ea"/>
                <a:cs typeface="+mj-cs"/>
              </a:rPr>
              <a:t>Palpation</a:t>
            </a:r>
            <a:br>
              <a:rPr lang="en-US" altLang="en-US" sz="2800" b="1" u="sng" kern="1200" dirty="0">
                <a:solidFill>
                  <a:schemeClr val="tx1"/>
                </a:solidFill>
                <a:latin typeface="+mj-lt"/>
                <a:ea typeface="+mj-ea"/>
                <a:cs typeface="+mj-cs"/>
              </a:rPr>
            </a:br>
            <a:endParaRPr lang="en-US" altLang="en-US" sz="2800" kern="1200" dirty="0">
              <a:solidFill>
                <a:schemeClr val="tx1"/>
              </a:solidFill>
              <a:latin typeface="+mj-lt"/>
              <a:ea typeface="+mj-ea"/>
              <a:cs typeface="+mj-cs"/>
            </a:endParaRPr>
          </a:p>
        </p:txBody>
      </p:sp>
      <p:pic>
        <p:nvPicPr>
          <p:cNvPr id="9220" name="Picture 4" descr="A diagram of a person's back&#10;&#10;Description automatically generated">
            <a:extLst>
              <a:ext uri="{FF2B5EF4-FFF2-40B4-BE49-F238E27FC236}">
                <a16:creationId xmlns:a16="http://schemas.microsoft.com/office/drawing/2014/main" id="{FD5CFF01-4219-644B-BFC3-AA50A6BC967F}"/>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a:xfrm>
            <a:off x="556591" y="2381534"/>
            <a:ext cx="3274079" cy="22340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cxnSp>
        <p:nvCxnSpPr>
          <p:cNvPr id="21516" name="Straight Connector 21515">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94053" y="871146"/>
            <a:ext cx="552704"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9219" name="Rectangle 3">
            <a:extLst>
              <a:ext uri="{FF2B5EF4-FFF2-40B4-BE49-F238E27FC236}">
                <a16:creationId xmlns:a16="http://schemas.microsoft.com/office/drawing/2014/main" id="{2212F7C3-E67C-659B-3959-77E64FC95042}"/>
              </a:ext>
            </a:extLst>
          </p:cNvPr>
          <p:cNvSpPr>
            <a:spLocks noGrp="1" noChangeArrowheads="1"/>
          </p:cNvSpPr>
          <p:nvPr>
            <p:ph type="body" sz="half" idx="1"/>
          </p:nvPr>
        </p:nvSpPr>
        <p:spPr>
          <a:xfrm>
            <a:off x="4316698" y="1772816"/>
            <a:ext cx="4083287" cy="4369567"/>
          </a:xfrm>
        </p:spPr>
        <p:txBody>
          <a:bodyPr vert="horz" lIns="91440" tIns="45720" rIns="91440" bIns="45720" rtlCol="0">
            <a:normAutofit/>
          </a:bodyPr>
          <a:lstStyle/>
          <a:p>
            <a:pPr indent="-228600" algn="just" eaLnBrk="1" hangingPunct="1">
              <a:lnSpc>
                <a:spcPct val="90000"/>
              </a:lnSpc>
              <a:buFont typeface="Arial" panose="020B0604020202020204" pitchFamily="34" charset="0"/>
              <a:buChar char="•"/>
            </a:pPr>
            <a:endParaRPr lang="en-US" altLang="en-US" sz="1800" b="1" u="sng" dirty="0"/>
          </a:p>
          <a:p>
            <a:pPr indent="-228600" algn="just" eaLnBrk="1" hangingPunct="1">
              <a:lnSpc>
                <a:spcPct val="90000"/>
              </a:lnSpc>
              <a:buFont typeface="Arial" panose="020B0604020202020204" pitchFamily="34" charset="0"/>
              <a:buChar char="•"/>
            </a:pPr>
            <a:r>
              <a:rPr lang="en-US" altLang="en-US" sz="1800" b="1" dirty="0"/>
              <a:t>Expansion of the chest: </a:t>
            </a:r>
            <a:r>
              <a:rPr lang="en-US" altLang="en-US" sz="1800" dirty="0"/>
              <a:t>Symmetrical or asymmetrical chest expansion can be assessed by palpation</a:t>
            </a:r>
          </a:p>
          <a:p>
            <a:pPr indent="-228600" algn="just" eaLnBrk="1" hangingPunct="1">
              <a:lnSpc>
                <a:spcPct val="90000"/>
              </a:lnSpc>
              <a:buFont typeface="Arial" panose="020B0604020202020204" pitchFamily="34" charset="0"/>
              <a:buChar char="•"/>
            </a:pPr>
            <a:r>
              <a:rPr lang="en-US" altLang="en-US" sz="1800" b="1" dirty="0"/>
              <a:t>Vocal fremitus: </a:t>
            </a:r>
            <a:r>
              <a:rPr lang="en-US" altLang="en-US" sz="1800" dirty="0"/>
              <a:t>Vocal fremitus is the vibration detected by palpation with the palm of the hand on the chest when the patient is asked to repeat “</a:t>
            </a:r>
            <a:r>
              <a:rPr lang="en-US" altLang="en-US" sz="1800" i="1" dirty="0"/>
              <a:t>ninety-nine</a:t>
            </a:r>
            <a:r>
              <a:rPr lang="en-US" altLang="en-US" sz="1800" dirty="0"/>
              <a:t>”.</a:t>
            </a:r>
          </a:p>
          <a:p>
            <a:pPr indent="-228600" algn="just" eaLnBrk="1" hangingPunct="1">
              <a:lnSpc>
                <a:spcPct val="90000"/>
              </a:lnSpc>
              <a:buFont typeface="Arial" panose="020B0604020202020204" pitchFamily="34" charset="0"/>
              <a:buChar char="•"/>
            </a:pPr>
            <a:r>
              <a:rPr lang="en-US" altLang="en-US" sz="1800" dirty="0"/>
              <a:t>In a normal healthy adult, the vibrations felt in the corresponding areas on the two sides of the chest are equal in intensity</a:t>
            </a:r>
          </a:p>
          <a:p>
            <a:pPr indent="-228600" algn="just" eaLnBrk="1" hangingPunct="1">
              <a:lnSpc>
                <a:spcPct val="90000"/>
              </a:lnSpc>
              <a:buFont typeface="Arial" panose="020B0604020202020204" pitchFamily="34" charset="0"/>
              <a:buChar char="•"/>
            </a:pPr>
            <a:endParaRPr lang="en-US" altLang="en-US" sz="1800" dirty="0"/>
          </a:p>
          <a:p>
            <a:pPr indent="-228600" algn="just" eaLnBrk="1" hangingPunct="1">
              <a:lnSpc>
                <a:spcPct val="90000"/>
              </a:lnSpc>
              <a:buFont typeface="Arial" panose="020B0604020202020204" pitchFamily="34" charset="0"/>
              <a:buChar char="•"/>
            </a:pPr>
            <a:endParaRPr lang="en-US" altLang="en-US" sz="1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BAC6DE9-7D47-EB8E-9601-7908527E91C4}"/>
            </a:ext>
          </a:extLst>
        </p:cNvPr>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D3A2CA7F-5F5F-616C-9861-8BBA272C5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099F43-B798-6B7B-0982-AF5D88D5F174}"/>
              </a:ext>
            </a:extLst>
          </p:cNvPr>
          <p:cNvSpPr>
            <a:spLocks noGrp="1"/>
          </p:cNvSpPr>
          <p:nvPr>
            <p:ph type="title"/>
          </p:nvPr>
        </p:nvSpPr>
        <p:spPr>
          <a:xfrm>
            <a:off x="628650" y="365125"/>
            <a:ext cx="3938487" cy="1807305"/>
          </a:xfrm>
        </p:spPr>
        <p:txBody>
          <a:bodyPr>
            <a:normAutofit fontScale="90000"/>
          </a:bodyPr>
          <a:lstStyle/>
          <a:p>
            <a:r>
              <a:rPr lang="en-US" dirty="0"/>
              <a:t>Percussion and Auscultation</a:t>
            </a:r>
          </a:p>
        </p:txBody>
      </p:sp>
      <p:sp>
        <p:nvSpPr>
          <p:cNvPr id="3" name="Content Placeholder 2">
            <a:extLst>
              <a:ext uri="{FF2B5EF4-FFF2-40B4-BE49-F238E27FC236}">
                <a16:creationId xmlns:a16="http://schemas.microsoft.com/office/drawing/2014/main" id="{65E0631D-2E62-5F20-6461-01A408DE8F12}"/>
              </a:ext>
            </a:extLst>
          </p:cNvPr>
          <p:cNvSpPr>
            <a:spLocks noGrp="1"/>
          </p:cNvSpPr>
          <p:nvPr>
            <p:ph idx="1"/>
          </p:nvPr>
        </p:nvSpPr>
        <p:spPr>
          <a:xfrm>
            <a:off x="628650" y="2333297"/>
            <a:ext cx="4087366" cy="3843666"/>
          </a:xfrm>
        </p:spPr>
        <p:txBody>
          <a:bodyPr>
            <a:normAutofit/>
          </a:bodyPr>
          <a:lstStyle/>
          <a:p>
            <a:pPr marL="0" indent="0" algn="ctr">
              <a:buNone/>
            </a:pPr>
            <a:r>
              <a:rPr lang="en-US" sz="2800" dirty="0"/>
              <a:t>https://youtu.be/E3FW11Mbb0I?si=T1cA5Ml8jPrHL6ZH</a:t>
            </a:r>
          </a:p>
        </p:txBody>
      </p:sp>
      <p:pic>
        <p:nvPicPr>
          <p:cNvPr id="5" name="Picture 4">
            <a:extLst>
              <a:ext uri="{FF2B5EF4-FFF2-40B4-BE49-F238E27FC236}">
                <a16:creationId xmlns:a16="http://schemas.microsoft.com/office/drawing/2014/main" id="{689FA1C5-7ACF-D4AD-A359-D1EBFB6AF36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8302" r="16488"/>
          <a:stretch>
            <a:fillRect/>
          </a:stretch>
        </p:blipFill>
        <p:spPr>
          <a:xfrm>
            <a:off x="4671911" y="10"/>
            <a:ext cx="447208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324915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535" name="Rectangle 22534">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37" name="Freeform: Shape 22536">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387CF4-00B9-322C-993E-B3DB475F3A2E}"/>
              </a:ext>
            </a:extLst>
          </p:cNvPr>
          <p:cNvSpPr>
            <a:spLocks noGrp="1"/>
          </p:cNvSpPr>
          <p:nvPr>
            <p:ph type="title"/>
          </p:nvPr>
        </p:nvSpPr>
        <p:spPr>
          <a:xfrm>
            <a:off x="628650" y="365125"/>
            <a:ext cx="7886700" cy="1325563"/>
          </a:xfrm>
        </p:spPr>
        <p:txBody>
          <a:bodyPr>
            <a:normAutofit/>
          </a:bodyPr>
          <a:lstStyle/>
          <a:p>
            <a:r>
              <a:rPr lang="en-US" altLang="en-US" b="1" dirty="0"/>
              <a:t>Percussion</a:t>
            </a:r>
            <a:endParaRPr lang="en-US" dirty="0"/>
          </a:p>
        </p:txBody>
      </p:sp>
      <p:sp>
        <p:nvSpPr>
          <p:cNvPr id="22539" name="Arc 2253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2530" name="Rectangle 3">
            <a:extLst>
              <a:ext uri="{FF2B5EF4-FFF2-40B4-BE49-F238E27FC236}">
                <a16:creationId xmlns:a16="http://schemas.microsoft.com/office/drawing/2014/main" id="{DAC06073-B389-7272-37BB-B0BAE98D71DC}"/>
              </a:ext>
            </a:extLst>
          </p:cNvPr>
          <p:cNvSpPr>
            <a:spLocks noGrp="1" noChangeArrowheads="1"/>
          </p:cNvSpPr>
          <p:nvPr>
            <p:ph idx="1"/>
          </p:nvPr>
        </p:nvSpPr>
        <p:spPr>
          <a:xfrm>
            <a:off x="628650" y="1825625"/>
            <a:ext cx="7886700" cy="4351338"/>
          </a:xfrm>
        </p:spPr>
        <p:txBody>
          <a:bodyPr>
            <a:normAutofit/>
          </a:bodyPr>
          <a:lstStyle/>
          <a:p>
            <a:pPr lvl="1" algn="just">
              <a:buFont typeface="Arial" panose="020B0604020202020204" pitchFamily="34" charset="0"/>
              <a:buChar char="•"/>
            </a:pPr>
            <a:r>
              <a:rPr lang="en-US" b="1" dirty="0"/>
              <a:t>Action:</a:t>
            </a:r>
            <a:r>
              <a:rPr lang="en-US" dirty="0"/>
              <a:t> Gently tap on the chest wall.</a:t>
            </a:r>
          </a:p>
          <a:p>
            <a:pPr lvl="1" algn="just">
              <a:buFont typeface="Arial" panose="020B0604020202020204" pitchFamily="34" charset="0"/>
              <a:buChar char="•"/>
            </a:pPr>
            <a:r>
              <a:rPr lang="en-US" b="1" dirty="0"/>
              <a:t>Finding:</a:t>
            </a:r>
            <a:r>
              <a:rPr lang="en-US" dirty="0"/>
              <a:t> This technique helps assess the </a:t>
            </a:r>
            <a:r>
              <a:rPr lang="en-US" b="1" dirty="0"/>
              <a:t>density of underlying tissue</a:t>
            </a:r>
            <a:r>
              <a:rPr lang="en-US" dirty="0"/>
              <a:t>. Different sounds (e.g., resonant, dull, hyper-resonant) can indicate various lung conditions.</a:t>
            </a:r>
          </a:p>
          <a:p>
            <a:pPr eaLnBrk="1" hangingPunct="1">
              <a:lnSpc>
                <a:spcPct val="90000"/>
              </a:lnSpc>
            </a:pPr>
            <a:endParaRPr lang="en-US" altLang="en-US" sz="2200"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641</TotalTime>
  <Words>1083</Words>
  <Application>Microsoft Office PowerPoint</Application>
  <PresentationFormat>On-screen Show (4:3)</PresentationFormat>
  <Paragraphs>131</Paragraphs>
  <Slides>25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Aptos</vt:lpstr>
      <vt:lpstr>Arial</vt:lpstr>
      <vt:lpstr>Comic Sans MS</vt:lpstr>
      <vt:lpstr>Roboto</vt:lpstr>
      <vt:lpstr>Wingdings</vt:lpstr>
      <vt:lpstr>Default Design</vt:lpstr>
      <vt:lpstr>Examination of the Respiratory System</vt:lpstr>
      <vt:lpstr>Examination of the respiratory system</vt:lpstr>
      <vt:lpstr>Inspection </vt:lpstr>
      <vt:lpstr>Inspection</vt:lpstr>
      <vt:lpstr>Palpation</vt:lpstr>
      <vt:lpstr>Palpation</vt:lpstr>
      <vt:lpstr>Palpation </vt:lpstr>
      <vt:lpstr>Percussion and Auscultation</vt:lpstr>
      <vt:lpstr>Percussion</vt:lpstr>
      <vt:lpstr>Auscultation</vt:lpstr>
      <vt:lpstr>Auscultation</vt:lpstr>
      <vt:lpstr>Vesicular breath sounds</vt:lpstr>
      <vt:lpstr>Bronchial breath sounds</vt:lpstr>
      <vt:lpstr>Airway assessment </vt:lpstr>
      <vt:lpstr>Airway Assessment video</vt:lpstr>
      <vt:lpstr>Mallampati score</vt:lpstr>
      <vt:lpstr>Mallampati score</vt:lpstr>
      <vt:lpstr>Wilson risk score</vt:lpstr>
      <vt:lpstr>Components (Each scored 0–2 points)</vt:lpstr>
      <vt:lpstr>Components (Each scored 0–2 points)</vt:lpstr>
      <vt:lpstr>Components (Each scored 0–2 points)</vt:lpstr>
      <vt:lpstr>Wilson risk score</vt:lpstr>
      <vt:lpstr>The interincisal gap is the distance (in cm) between the upper and lower central incisors when the mouth is opened as wide as possible.</vt:lpstr>
      <vt:lpstr>Buck Teeth</vt:lpstr>
      <vt:lpstr>Receding Mandible</vt:lpstr>
    </vt:vector>
  </TitlesOfParts>
  <Company>Niigata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Examination of the Respiratory system</dc:title>
  <dc:creator>Sajjiv Ariyasinghe</dc:creator>
  <cp:lastModifiedBy>Mariam Amer</cp:lastModifiedBy>
  <cp:revision>40</cp:revision>
  <dcterms:created xsi:type="dcterms:W3CDTF">2008-02-12T06:17:34Z</dcterms:created>
  <dcterms:modified xsi:type="dcterms:W3CDTF">2026-04-06T07:39:24Z</dcterms:modified>
</cp:coreProperties>
</file>