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7" r:id="rId9"/>
    <p:sldId id="268" r:id="rId10"/>
    <p:sldId id="262" r:id="rId11"/>
    <p:sldId id="269" r:id="rId12"/>
    <p:sldId id="270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E697F-1C4C-55AF-1FAC-2ED941735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947C2-1AD0-C68C-FEE2-D84F8C3A2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A0427-9488-FD3D-C77B-64492141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0F60-7335-5E70-D2DA-71D5B633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447B-9FCC-1A81-7311-569FD8A4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4623-48E8-3708-4CFA-C755694B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F4E04-31AB-DDC2-07B6-63F8A3334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2DA8E-4A02-FEE4-6D1E-D0D9C227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53C6-BA04-DFE0-E824-F3E18F8A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CCB3F-F887-5D88-4AAF-B2CA1BF9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B1B152-37FA-F5EA-D78E-3B1523401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40571-F3E0-9E20-3901-072F9A78F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3802-B886-8CE0-E0D4-027F3F25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59A48-C03F-EC3F-1709-FAA29731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C5A64-9512-CE38-DAC7-4D6DED45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5D84-9776-EE8A-C492-E3E83D32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9C0C-D978-78C0-F3B9-421F7053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3BF8B-4CBA-023F-282F-9EDEEC20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4E05-5DE6-70A6-1F8B-644E6C75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F1A22-C52D-858F-9378-13F1AD5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EFF-F66D-CEE5-9CA7-1E57BE9B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D187-397F-F440-FCE2-85C7E3C76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1B801-7E5C-84BB-A374-0D9762C9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87E54-502E-B4DA-48BF-9E61134E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45AEE-81AF-C8E3-DF5A-CB5D679B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4422-082A-5CDA-CE01-0AACC613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26912-1846-3B1A-7458-ABFE8DB66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44F45-2481-4EFC-C709-E81AA05C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1C7E5-C902-4A52-01CC-03C507F5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712B0-3D11-E549-43CB-9F129D7E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11F55-EEAD-9D73-782E-D66FF891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2BDA-19BE-AB1C-F5EC-434A3BC2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3E4A-370C-2F76-7B5A-08761C911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4E7BB-498A-DB6B-6082-6DF375027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574E3-CB2D-DA5A-13BF-F640B8050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6D789-6F1B-F1B3-11CD-FCFAA11E2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38A2B-CC37-4D55-E953-F92BE111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08A18-94EF-4238-EF49-A34E36AE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68980-F1D1-6BA2-0557-1CBB41CF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96A-2752-9C91-538B-66E0CF58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C66BC-8CF9-EA3F-AD1E-036571D7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94BCB-0F73-4200-6B75-7A63E078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42702-4BB7-E26D-220C-2A862A2B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8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52EEA-967E-F36E-626E-59F0EC36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17933-25BA-80F3-28C3-2C55BFA5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5B6F1-1E34-A064-B897-2C836619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BF09-D2B7-BA27-101C-5CD91D23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067E-9F08-3EB0-527E-E67728E3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C2EF3-1729-476C-62A9-C5B9C5044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D6498-E2EB-6598-610F-A58B6DBC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33187-2673-D04D-7D5B-3BF0930F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C81E5-AF6F-23C0-E1BA-25AF07C4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7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FF87-4587-9531-43E2-97C24CDD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FD3D0-8F32-AE87-9298-3919137E8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2626A-7475-064D-60A6-9D379C825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5873B-83A0-6557-B0D2-3BA811BD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BDE4C-4FA1-52B5-9EBA-FD5E19D0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3E93B-3C52-F874-3DFA-3034C2D5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5BE59-7983-09F5-394D-6FC0A06E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6CE88-9068-291C-DC25-BAE11FBE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D7D86-2B2F-B559-3765-8E50B58FC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6F33-5852-4018-8C39-7C0F9AEB222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CD58-6FE1-5470-8FA3-45F166140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41B9-6AE9-8622-8C11-87DA9B1A0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F819-2D6A-4677-94B4-4B10390C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0A83-EE9E-7D29-55C8-BE99281C2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Hepatitis B virus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8E600-3569-D8D2-3C05-64DAF7A8E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Dr. Ahmed Shihab</a:t>
            </a:r>
          </a:p>
        </p:txBody>
      </p:sp>
    </p:spTree>
    <p:extLst>
      <p:ext uri="{BB962C8B-B14F-4D97-AF65-F5344CB8AC3E}">
        <p14:creationId xmlns:p14="http://schemas.microsoft.com/office/powerpoint/2010/main" val="400365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F08B6-CB1E-CCE3-3DFC-B8C030CD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Prevention: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0843-C0A8-572E-36C5-426AEB486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Vaccination </a:t>
            </a:r>
            <a:r>
              <a:rPr lang="en-US" sz="17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(preexposure); </a:t>
            </a:r>
            <a:r>
              <a:rPr lang="en-US" sz="17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indicated in the following groups:</a:t>
            </a:r>
          </a:p>
          <a:p>
            <a:pPr marL="0" indent="0">
              <a:buNone/>
            </a:pPr>
            <a:endParaRPr lang="en-US" sz="17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1-All infants, children, and adults aged 19–59 years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2-Adults 60 years and older with hepatitis risk factors, including:</a:t>
            </a:r>
          </a:p>
          <a:p>
            <a:pPr marL="0" indent="0">
              <a:buNone/>
            </a:pPr>
            <a:endParaRPr lang="en-US" sz="17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A-Individuals at risk of infection by sexual exposure 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B-Individuals at risk of infection by percutaneous or mucosal exposure to blood (injection drug use; occupational risk of exposure to blood or blood-contaminated body fluids; patients receiving hemodialysis; patients with diabetes)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C-Others (international travelers to countries where hepatitis B is common; individuals with hepatitis C, chronic liver disease, or HIV infection; incarcerated individuals)</a:t>
            </a:r>
          </a:p>
        </p:txBody>
      </p:sp>
    </p:spTree>
    <p:extLst>
      <p:ext uri="{BB962C8B-B14F-4D97-AF65-F5344CB8AC3E}">
        <p14:creationId xmlns:p14="http://schemas.microsoft.com/office/powerpoint/2010/main" val="227706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80CF-8722-3FB8-BCF1-F45E5D3D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Prevention: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0492-7D83-0B33-1957-B1A75A28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Postexposure prophylaxis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Exposure can result in the need for HBV vaccine or immune globulin.</a:t>
            </a:r>
          </a:p>
          <a:p>
            <a:pPr marL="0" indent="0">
              <a:buNone/>
            </a:pPr>
            <a:endParaRPr lang="en-US" sz="17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(1) </a:t>
            </a:r>
            <a:r>
              <a:rPr lang="en-US" sz="1700" b="1" dirty="0">
                <a:latin typeface="Andalus" panose="02020603050405020304" pitchFamily="18" charset="-78"/>
                <a:cs typeface="Andalus" panose="02020603050405020304" pitchFamily="18" charset="-78"/>
              </a:rPr>
              <a:t>Children born to HBsAg-positive mothers </a:t>
            </a: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should receive the first dose of the three-dose </a:t>
            </a:r>
            <a:r>
              <a:rPr lang="en-US" sz="17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vaccine</a:t>
            </a: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7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series plus HBV immune globulin within 12 hours of birth.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(2) </a:t>
            </a:r>
            <a:r>
              <a:rPr lang="en-US" sz="1700" b="1" dirty="0">
                <a:latin typeface="Andalus" panose="02020603050405020304" pitchFamily="18" charset="-78"/>
                <a:cs typeface="Andalus" panose="02020603050405020304" pitchFamily="18" charset="-78"/>
              </a:rPr>
              <a:t>Children born to mothers with unknown HBsAg status </a:t>
            </a: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(but suspected) should receive the first dose of the </a:t>
            </a:r>
            <a:r>
              <a:rPr lang="en-US" sz="17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three-dose vaccine series within 12 hours of birth</a:t>
            </a: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; testing should be performed on the child, </a:t>
            </a:r>
            <a:r>
              <a:rPr lang="en-US" sz="17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and if positive, HBV immune globulin should be administered within 1 week.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(3) </a:t>
            </a:r>
            <a:r>
              <a:rPr lang="en-US" sz="1700" b="1" dirty="0">
                <a:latin typeface="Andalus" panose="02020603050405020304" pitchFamily="18" charset="-78"/>
                <a:cs typeface="Andalus" panose="02020603050405020304" pitchFamily="18" charset="-78"/>
              </a:rPr>
              <a:t>Sexual contact or household contact with an infected person</a:t>
            </a: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17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Should receive HBV immune globulin plus vaccine series if the exposed person is previously unvaccinated</a:t>
            </a:r>
          </a:p>
          <a:p>
            <a:pPr marL="0" indent="0">
              <a:buNone/>
            </a:pP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(4) Sexual contact or household contact </a:t>
            </a:r>
            <a:r>
              <a:rPr lang="en-US" sz="17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with an HBV carrier</a:t>
            </a:r>
            <a:r>
              <a:rPr lang="en-US" sz="17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sz="17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Should receive vaccine series if the exposed person was previously unvaccinated</a:t>
            </a:r>
          </a:p>
        </p:txBody>
      </p:sp>
    </p:spTree>
    <p:extLst>
      <p:ext uri="{BB962C8B-B14F-4D97-AF65-F5344CB8AC3E}">
        <p14:creationId xmlns:p14="http://schemas.microsoft.com/office/powerpoint/2010/main" val="251979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D531-63FF-D6C0-C05E-B8086B50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Summary: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42FF1-4FE4-C305-3D74-CBE99EFC9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81" y="1208931"/>
            <a:ext cx="8179438" cy="51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8E72-AE29-0C42-6B3F-666471CF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Reference: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DD6B-E063-0C8F-AC48-9BA81042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1-ACCP Pharmacotherapy 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2-Applied therapeutics 12th ed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3-Infectious Disease ACCP 2025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8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0972-4963-B38C-DC5F-1EC32B32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0E89A-8582-BE5F-605A-BDF9B553D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930"/>
            <a:ext cx="10515600" cy="3553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“Prevention is not only better than cure—sometimes, it is the only cure.”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112035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7901-B243-675B-7FFA-C080356A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Definition: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0F8C8-CA43-D099-0BAF-52A30707D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Hepatitis: Inflammation of the liver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5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Hepatitis can be caused by: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1-Viral infection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2-Medication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3-Alcohol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4-Autoimmune disease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Viral hepatitis can present as either an acute or a chronic illness.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Acute hepatitis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is defined as an infection lasting for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less than 6 months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Whereas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chronic hepatitis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is an infection for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more than 6 months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  <a:sym typeface="Wingdings" panose="05000000000000000000" pitchFamily="2" charset="2"/>
              </a:rPr>
              <a:t>Today, we focus on Viral Hepatitis (HAV,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  <a:sym typeface="Wingdings" panose="05000000000000000000" pitchFamily="2" charset="2"/>
              </a:rPr>
              <a:t>HBV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  <a:sym typeface="Wingdings" panose="05000000000000000000" pitchFamily="2" charset="2"/>
              </a:rPr>
              <a:t>, and HCV)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Hepatitis B Virus (HBV)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is a DNA virus transmitted through percutaneous/mucosal transmission from infected blood or body fluids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And Mother-to-child transmission during childbirth.</a:t>
            </a:r>
            <a:endParaRPr lang="en-US" sz="15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367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B730AD-99F0-ABCB-A4F0-56755BDEA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84" y="2080161"/>
            <a:ext cx="5449294" cy="3294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6F534-A352-7D46-053D-BC8B1CBD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Transmission rout of HBV: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3584-DA07-C21C-5745-7C8B3A29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8704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1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1-Parenteral: intravenous drug abuse, needlestick, transfusion, ear or body piercing</a:t>
            </a:r>
          </a:p>
          <a:p>
            <a:pPr marL="0" indent="0" algn="l">
              <a:buNone/>
            </a:pPr>
            <a:r>
              <a:rPr lang="en-US" sz="1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2-Bodily fluids: such as (saliva)</a:t>
            </a:r>
          </a:p>
          <a:p>
            <a:pPr marL="0" indent="0" algn="l">
              <a:buNone/>
            </a:pPr>
            <a:r>
              <a:rPr lang="en-US" sz="1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3-Sexual contact</a:t>
            </a:r>
          </a:p>
          <a:p>
            <a:pPr marL="0" indent="0" algn="l">
              <a:buNone/>
            </a:pPr>
            <a:r>
              <a:rPr lang="en-US" sz="14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4-Perinatal: mother to child at birth</a:t>
            </a:r>
          </a:p>
          <a:p>
            <a:pPr marL="0" indent="0" algn="l">
              <a:buNone/>
            </a:pPr>
            <a:endParaRPr lang="en-US" sz="1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Virus survives at least </a:t>
            </a:r>
            <a:r>
              <a:rPr lang="en-US" sz="14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 days </a:t>
            </a:r>
            <a:r>
              <a:rPr lang="en-US" sz="1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outside of the body</a:t>
            </a:r>
          </a:p>
          <a:p>
            <a:pPr marL="0" indent="0" algn="l">
              <a:buNone/>
            </a:pPr>
            <a:r>
              <a:rPr lang="en-US" sz="1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Incubation period: </a:t>
            </a:r>
            <a:r>
              <a:rPr lang="en-US" sz="14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60-150 days</a:t>
            </a:r>
          </a:p>
          <a:p>
            <a:pPr marL="0" indent="0" algn="l">
              <a:buNone/>
            </a:pPr>
            <a:endParaRPr lang="en-US" sz="1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Associated with both acute and chronic disease. </a:t>
            </a:r>
            <a:r>
              <a:rPr lang="en-US" sz="1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natural history of HBV is age-dependent. </a:t>
            </a:r>
            <a:r>
              <a:rPr lang="en-US" sz="1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risk of developing a chronic infection after an acute infection is 90% in neonates, 30% in children younger than 5 years, and 2%–6% in adults.</a:t>
            </a:r>
          </a:p>
          <a:p>
            <a:pPr marL="0" indent="0" algn="l">
              <a:buNone/>
            </a:pPr>
            <a:endParaRPr lang="en-US" sz="14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>
              <a:buNone/>
            </a:pPr>
            <a:r>
              <a:rPr lang="en-US" sz="14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Chronic infection with HBV increases the risk of hepatocellular carcinoma.</a:t>
            </a:r>
          </a:p>
        </p:txBody>
      </p:sp>
    </p:spTree>
    <p:extLst>
      <p:ext uri="{BB962C8B-B14F-4D97-AF65-F5344CB8AC3E}">
        <p14:creationId xmlns:p14="http://schemas.microsoft.com/office/powerpoint/2010/main" val="426269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77F7-7E26-4D92-7031-50D43473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Symptoms of HBV could include: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FCC5-ABFA-EE16-906C-1FB50241D0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Commonly asymptomatic </a:t>
            </a:r>
          </a:p>
          <a:p>
            <a:pPr marL="0" indent="0">
              <a:buNone/>
            </a:pPr>
            <a:r>
              <a:rPr lang="en-US" sz="20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(30% may have no symptoms)</a:t>
            </a:r>
          </a:p>
          <a:p>
            <a:pPr marL="0" indent="0">
              <a:buNone/>
            </a:pPr>
            <a:endParaRPr lang="en-US" sz="20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HBV Acute infection: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1-nausea, vomiting.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2-diarrhea.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3-myalgia.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4-fever.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5-abdominal pain.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6-jaundice.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82ED1-37B1-F2F9-2A6D-02724BA821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Symptoms of chronic HBV </a:t>
            </a:r>
            <a:r>
              <a:rPr lang="en-US" sz="2000" b="1" u="sng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Commonly asymptomatic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1-Ascites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2-Encephalopathy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3-Jaundice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4-Peripheral edema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5-Splenomegaly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May take years to manifest into compensated or decompensated cirrhosis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712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519B26-3F56-DD78-06D9-B00D46A6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Symptoms of HBV could include: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9691A5-F260-3875-560B-8F010FE28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08" y="1825625"/>
            <a:ext cx="92743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69FE-BC46-28EB-B012-9DE02847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Risk factors for hepatitis B virus: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9A49-EC17-8EB4-1D88-6F8A52F5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6231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1-Direct contact with an infected person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2-Mother-to-child transmission during childbirth.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3-Occupational exposure to blood or blood-contaminated body fluids.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4-Hemodialysis.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*) Consequences of untreated hepatitis 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 Cirrhosis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 Hepatocellular carcinoma</a:t>
            </a:r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3- 5-year survival with compensated cirrhosis is around 85%, while for decompensated cirrhosis, it is around 14-35%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91F4F-B6CB-8A9B-E734-6DEA71930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94" y="1890707"/>
            <a:ext cx="4351244" cy="3076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F7113-D2EA-E876-FDAD-72F65DC533F8}"/>
              </a:ext>
            </a:extLst>
          </p:cNvPr>
          <p:cNvSpPr txBox="1"/>
          <p:nvPr/>
        </p:nvSpPr>
        <p:spPr>
          <a:xfrm>
            <a:off x="7247894" y="5167312"/>
            <a:ext cx="43512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Prevalence of HBV by country. Footnote: Source: Adapted from Centers for Disease Control and Prevention. CDC Health Information for International Travel 2014. New York: Oxford University Press, 2014. </a:t>
            </a:r>
          </a:p>
        </p:txBody>
      </p:sp>
    </p:spTree>
    <p:extLst>
      <p:ext uri="{BB962C8B-B14F-4D97-AF65-F5344CB8AC3E}">
        <p14:creationId xmlns:p14="http://schemas.microsoft.com/office/powerpoint/2010/main" val="69985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6330-062A-3A1C-4E83-A460A7B5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Diagnosis: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DFAC6-5732-AF48-FBAD-B570C89C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By symptoms Combinations of serologic markers must be reviewed to distinguish acute from chronic infections.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8B114-3AA9-DECB-0116-2A1C3C8F2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01" y="2216228"/>
            <a:ext cx="7555190" cy="38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9E2F-9979-57DF-45A8-F59A2DC4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Clinical Definitions of HBV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F863A-95D0-3BB6-8837-6203FC886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273" y="2070373"/>
            <a:ext cx="8955453" cy="27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5EB9-A217-BA35-7441-EBA84FFA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Management: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A776-1770-D0B4-5930-05CB3ACE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34732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Acute infection: supportive measures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Chronic infection: antiviral therapy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(course of treatment takes 1 year)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64CE4-6FD8-7534-2FF9-0766B962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9593"/>
            <a:ext cx="5034465" cy="52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722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Andalus</vt:lpstr>
      <vt:lpstr>Arial</vt:lpstr>
      <vt:lpstr>Calibri</vt:lpstr>
      <vt:lpstr>Calibri Light</vt:lpstr>
      <vt:lpstr>Wingdings</vt:lpstr>
      <vt:lpstr>Office Theme</vt:lpstr>
      <vt:lpstr>Hepatitis B virus</vt:lpstr>
      <vt:lpstr>Definition:</vt:lpstr>
      <vt:lpstr>Transmission rout of HBV:</vt:lpstr>
      <vt:lpstr>Symptoms of HBV could include:</vt:lpstr>
      <vt:lpstr>Symptoms of HBV could include:</vt:lpstr>
      <vt:lpstr>Risk factors for hepatitis B virus:</vt:lpstr>
      <vt:lpstr>Diagnosis:</vt:lpstr>
      <vt:lpstr>Clinical Definitions of HBV</vt:lpstr>
      <vt:lpstr>Management:</vt:lpstr>
      <vt:lpstr>Prevention:</vt:lpstr>
      <vt:lpstr>Prevention:</vt:lpstr>
      <vt:lpstr>Summary:</vt:lpstr>
      <vt:lpstr>Reference: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Omar Ahmed</dc:creator>
  <cp:lastModifiedBy>Omar Ahmed</cp:lastModifiedBy>
  <cp:revision>13</cp:revision>
  <dcterms:created xsi:type="dcterms:W3CDTF">2026-02-17T17:50:48Z</dcterms:created>
  <dcterms:modified xsi:type="dcterms:W3CDTF">2026-02-17T21:42:08Z</dcterms:modified>
</cp:coreProperties>
</file>