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66F9E-80CD-7EEF-4566-81BEA5CC2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EC00C-3F68-8840-DA1E-7DDF4DC24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1D448-0D6E-CEA6-3F2B-57DE9EFA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6439-0D38-4EB1-ABAA-5A3B0F57973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62831-EABC-C392-1820-DF559919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C0F5F-8B18-1260-47D2-F5F615ED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8505-24D6-4455-982F-A47D1717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6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4922C-143D-6EA8-8A67-6666042A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5EE7E-DE67-F414-C74D-17B4B7BDD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C10D1-5BE2-209D-49F9-59AC6252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6439-0D38-4EB1-ABAA-5A3B0F57973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E359-DA16-655A-51B7-0C0A6FF6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31462-D679-2FD4-89CA-41781B2F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8505-24D6-4455-982F-A47D1717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6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942E2-B20E-FFD8-4C75-7C4075796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4AC55-A23B-52FD-ED28-23BE248B4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F26DD-54BD-CF7A-C82E-091226E7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6439-0D38-4EB1-ABAA-5A3B0F57973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68B02-544B-AA05-97CA-4B254150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DBB20-957F-1316-3FDB-DD70A329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8505-24D6-4455-982F-A47D1717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F69C1-0C0B-7C28-7B57-635281DF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7A41-3731-A546-C217-6A2413D88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5F709-330B-45AC-7E60-0E43199F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6439-0D38-4EB1-ABAA-5A3B0F57973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E4DDD-1B06-8CC8-11FE-CE373D1E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2103D-E459-5E28-EBB4-A30AB9AB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8505-24D6-4455-982F-A47D1717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3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AEC4-9B9B-E456-FFBE-ABCA0839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8A195-EB8C-D74B-87DC-73A16DDD0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73A56-5441-5521-9008-900AADDD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6439-0D38-4EB1-ABAA-5A3B0F57973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82FF6-18BC-3732-6B62-409D62A2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7DEBB-30F8-FF0B-B776-0F100653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8505-24D6-4455-982F-A47D1717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5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A1C8-F66F-D853-2DE4-F90E5F74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FB838-AD3A-00FD-A8EB-01A1ADAFE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60A32-46D7-BF1D-F5B8-88F964815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BBDA9-6484-BA6E-F7BE-4EE3785E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6439-0D38-4EB1-ABAA-5A3B0F57973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BCF6F-58BB-F605-7249-1794B7BB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AFD1A-E00A-8F9F-2207-A0657076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8505-24D6-4455-982F-A47D1717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7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A783-6D21-41B1-5E1A-40C33D7E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C1209-1594-2731-CC70-746980319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ECA9F-C75C-C308-A210-F954F9108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3777FA-87A4-2763-E153-322D27A96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7EE6AF-92C7-8383-A6BD-2E670787B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C598F-500D-B3AC-B587-47E02A3A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6439-0D38-4EB1-ABAA-5A3B0F57973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0BFE9-1603-7C9F-66DB-4E71BAD8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754FB-3A6B-C47D-CE03-F9194CF2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8505-24D6-4455-982F-A47D1717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AB69-EEC2-316F-C7E2-91FD619F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46CFA3-38B2-8BAB-CAEE-7361AEEC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6439-0D38-4EB1-ABAA-5A3B0F57973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9127B-B725-AD13-B250-016C4857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44355-8C0F-8552-8F79-4CEADAAF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8505-24D6-4455-982F-A47D1717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4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BC65E-9015-88C2-D2FC-65967CC2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6439-0D38-4EB1-ABAA-5A3B0F57973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803D6-8089-054F-936D-05B33A83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A2F5A-0696-9C7F-BFED-F205FED2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8505-24D6-4455-982F-A47D1717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7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6486-0BBA-0937-8B29-A7F982DB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0DDB4-D243-70A4-1D93-3969F7B1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D707A-B25D-DD97-C76A-EF6FBA85D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B9070-24CC-021D-06ED-E398AD9F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6439-0D38-4EB1-ABAA-5A3B0F57973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0DF88-26A8-6D8A-FD37-0DB1FB4C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F29C2-23BD-562B-9CC3-BCA2330C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8505-24D6-4455-982F-A47D1717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8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848C-8CB4-6610-B434-834471A5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B2DFF-898E-4717-F2CC-DFED36422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5C6BB-FE54-3CA5-80AE-D3A16F328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75291-E6AE-D1D9-7121-37670CE53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6439-0D38-4EB1-ABAA-5A3B0F57973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6BE15-4579-68E1-85C6-CA93BF50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C15DE-1917-3F39-4529-531A91AD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8505-24D6-4455-982F-A47D1717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3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0A1D2-C9C8-DBCD-B99C-2CE364E5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EE6C8-F0A6-E56F-0149-DFC45C2FE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F0DE8-9E2A-38BF-17D6-CE3632BF8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B6439-0D38-4EB1-ABAA-5A3B0F57973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5E234-2775-A834-D3C0-4F3D81634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11EEC-F791-DE9B-6897-8AEC6CD06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8505-24D6-4455-982F-A47D1717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1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28C00-0B0F-7736-EF70-FDF32F7DB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latin typeface="Andalus" panose="02020603050405020304" pitchFamily="18" charset="-78"/>
                <a:cs typeface="Andalus" panose="02020603050405020304" pitchFamily="18" charset="-78"/>
              </a:rPr>
              <a:t>Hepatitis A virus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B134B-E4F8-6183-704B-740304F62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Dr. Ahmed Shihab</a:t>
            </a:r>
          </a:p>
        </p:txBody>
      </p:sp>
    </p:spTree>
    <p:extLst>
      <p:ext uri="{BB962C8B-B14F-4D97-AF65-F5344CB8AC3E}">
        <p14:creationId xmlns:p14="http://schemas.microsoft.com/office/powerpoint/2010/main" val="95413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474E-EAF2-9380-EE39-54ECD3FA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99D6D-59E2-3BF0-AC0B-5EEF5AA52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9833"/>
            <a:ext cx="10515600" cy="353713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“The best treatment for hepatitis A is prevention, and prevention begins with knowledge, hygiene, and vaccination.”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210002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18C6-DDCD-8369-DEE5-43A4CC54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Definition: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0FD99-600A-9CA5-045A-2CC3DCFF7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45" y="1690688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Hepatitis: Inflammation of the liver</a:t>
            </a:r>
          </a:p>
          <a:p>
            <a:pPr marL="0" indent="0">
              <a:buNone/>
            </a:pPr>
            <a:endParaRPr lang="en-US" sz="18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3200" b="1" u="sng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Hepatitis can be caused by</a:t>
            </a:r>
            <a:r>
              <a:rPr lang="en-US" sz="1800" b="1" u="sng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1-Viral infection .</a:t>
            </a: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2-Medication.</a:t>
            </a: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3-Alcohol.</a:t>
            </a: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4-Autoimmune disease.  </a:t>
            </a: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      Viral hepatitis can present as either an acute or a chronic illness.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Acute hepatitis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is defined as an infection lasting for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less than 6 months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Whereas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chronic hepatitis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is an infection for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more than 6 months</a:t>
            </a:r>
            <a:endParaRPr lang="en-US" sz="26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Today, we focus on Viral Hepatitis (HAV, HBV, and HCV)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sz="26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Hepatitis A Virus (HAV) </a:t>
            </a:r>
            <a:r>
              <a:rPr lang="en-US" sz="26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an enveloped RNA virus that is associated with the development of self-limited hepatitis transmitted mainly via the fecal–oral route. </a:t>
            </a:r>
          </a:p>
          <a:p>
            <a:pPr marL="0" indent="0">
              <a:buNone/>
            </a:pPr>
            <a:endParaRPr lang="en-US" sz="26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985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5F0B-E41B-75DC-7DDA-06463D74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Transmission rout of HAV: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8485A-746A-172A-719D-C3DA7DAE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24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Occurs mainly through the fecal–oral route.</a:t>
            </a: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1-Areas of poor sanitation; also, flooding leading to increased spread</a:t>
            </a: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2-Foodborne: shellfish, water, milk, vegetables</a:t>
            </a: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3-Person-to-person contact: sexual, day care, intravenous drug use, household, restaurant workers</a:t>
            </a: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After exposure an </a:t>
            </a:r>
            <a:r>
              <a:rPr lang="en-US" sz="1600" b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Incubation period14–50 </a:t>
            </a: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days occurs</a:t>
            </a: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Symptoms usually last less than 2 months</a:t>
            </a: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HAV is associated with very low mortality (less than 1%) and </a:t>
            </a:r>
            <a:r>
              <a:rPr lang="en-US" sz="1600" b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not associated with the development of chronic hepatitis</a:t>
            </a: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Fulminant hepatitis can occur in some instances.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2F9B8-0382-D14D-4051-7CCF7E7A2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34" y="1825625"/>
            <a:ext cx="4488945" cy="29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7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0C31-0994-1E09-7986-D88E3E44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Symptoms of HAV could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1CA6B-E6AB-9678-343B-E9FD43289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1-nausea, vomiting.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2-diarrhea.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3-myalgia.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4-fever.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5-abdominal pain, and jaundice.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6-pale stools.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7-dark urine.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8-loss of appetite.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Much more severe in adults vs. children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D823D-EA90-7014-E25C-A246A602C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25" y="1690688"/>
            <a:ext cx="5891916" cy="392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8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FBEE-FB4E-CCBD-28B5-A992A005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Risk factors for hepatitis A virus: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55232-0B20-8407-01BC-7138E5DD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416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1-Travel to or live in an area with poor sanitation or lacking safe water.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2-Recreational drug use.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3-Direct contact with an infected person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Diagnosis of HAV: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-Clinical signs and symptoms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-Recent possible exposures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-Laboratory data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1A847-A53D-855B-99F6-AF35E7510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12" y="1951393"/>
            <a:ext cx="4711982" cy="3331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3A85C8-2CE0-34E6-C97D-0E2792BF4094}"/>
              </a:ext>
            </a:extLst>
          </p:cNvPr>
          <p:cNvSpPr txBox="1"/>
          <p:nvPr/>
        </p:nvSpPr>
        <p:spPr>
          <a:xfrm>
            <a:off x="6833312" y="5408574"/>
            <a:ext cx="47119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</a:rPr>
              <a:t>Prevalence of HAV by country. Footnote: Source: Adapted from Centers for Disease Control and Prevention. CDC Health Information for International Travel 2014. New York: Oxford University Press; 2014</a:t>
            </a:r>
          </a:p>
        </p:txBody>
      </p:sp>
    </p:spTree>
    <p:extLst>
      <p:ext uri="{BB962C8B-B14F-4D97-AF65-F5344CB8AC3E}">
        <p14:creationId xmlns:p14="http://schemas.microsoft.com/office/powerpoint/2010/main" val="41583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EFFF-6566-29B4-5052-3E897AAD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Management: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3EFA-81D9-918F-9E20-D3D55814E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1-Self-limiting disease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2-Avoidance of acetaminophen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3-Supportive care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A-Antiemetics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B-Fluids to replete volume loss from vomiting and diarrhea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*) Fluid replacement is the most important thing to address, and to avoid anything that can be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harmful to the liver</a:t>
            </a:r>
          </a:p>
        </p:txBody>
      </p:sp>
    </p:spTree>
    <p:extLst>
      <p:ext uri="{BB962C8B-B14F-4D97-AF65-F5344CB8AC3E}">
        <p14:creationId xmlns:p14="http://schemas.microsoft.com/office/powerpoint/2010/main" val="39812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8BD6-41EB-1D19-3342-8D09EC6E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Prevention: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3DAF-14F2-F879-A608-228A07CEC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249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1-Improved sanitary conditions</a:t>
            </a:r>
          </a:p>
          <a:p>
            <a:pPr marL="342900" indent="-342900">
              <a:buAutoNum type="alphaUcPeriod"/>
            </a:pPr>
            <a:endParaRPr lang="en-US" sz="16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2-Safe access to water</a:t>
            </a: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3-Ensuring that appropriate food safety procedures are followed</a:t>
            </a: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4-</a:t>
            </a:r>
            <a:r>
              <a:rPr lang="en-US" sz="16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Vaccination is going to be the most beneficial prevention technique </a:t>
            </a:r>
            <a:r>
              <a:rPr lang="en-US" sz="1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(2 doses given at least 6 months apart)</a:t>
            </a:r>
          </a:p>
          <a:p>
            <a:pPr marL="0" indent="0">
              <a:buNone/>
            </a:pPr>
            <a:endParaRPr lang="en-US" sz="16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5-</a:t>
            </a:r>
            <a:r>
              <a:rPr lang="en-US" sz="16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Immune globulin – if exposure has occurred and no vaccination has been given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33BEE-8F5F-9BEC-C538-260FB13DB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92" y="1720187"/>
            <a:ext cx="5126439" cy="34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8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D9A2-7CC6-1F09-158F-9370DE87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Who should be immunized against HAV?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F7E8C-A591-8702-FDB1-180F5633E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1-All children ≥1 year of 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2-Persons with travel to areas with intermediate to high rates of infection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3-Illegal and injection drug users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4-Homeless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5-Persons with clotting-factor disorders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6-Persons working with HAV-infected primates or with HAV in a research laboratory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7-Persons with chronic liver disease, including HBV- and HCV-infected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8-Persons exposed as a result of an outbreak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9-Persons who require post-exposure prophylaxis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*) Populations requiring preexposure prophylaxis with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HAV immune globulin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</a:t>
            </a:r>
            <a:r>
              <a:rPr lang="en-US" sz="1600" b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Children younger than 1 year </a:t>
            </a:r>
            <a:r>
              <a:rPr lang="en-US" sz="1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(vaccine not approved for this age group)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2-Travelers to endemic countries</a:t>
            </a:r>
          </a:p>
        </p:txBody>
      </p:sp>
    </p:spTree>
    <p:extLst>
      <p:ext uri="{BB962C8B-B14F-4D97-AF65-F5344CB8AC3E}">
        <p14:creationId xmlns:p14="http://schemas.microsoft.com/office/powerpoint/2010/main" val="99494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E5F6-7B61-FB43-DB29-D2B2A9A8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Reference: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96355-211A-AA0D-F7DC-C9DA9A215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1-ACCP Pharmacotherapy 2024</a:t>
            </a:r>
          </a:p>
          <a:p>
            <a:pPr marL="0" indent="0">
              <a:buNone/>
            </a:pPr>
            <a:b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2-Applied therapeutics 12th ed 2023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3-Infectious Disease ACCP 2025</a:t>
            </a:r>
          </a:p>
        </p:txBody>
      </p:sp>
    </p:spTree>
    <p:extLst>
      <p:ext uri="{BB962C8B-B14F-4D97-AF65-F5344CB8AC3E}">
        <p14:creationId xmlns:p14="http://schemas.microsoft.com/office/powerpoint/2010/main" val="424602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562</Words>
  <Application>Microsoft Office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Andalus</vt:lpstr>
      <vt:lpstr>Arial</vt:lpstr>
      <vt:lpstr>Calibri</vt:lpstr>
      <vt:lpstr>Calibri Light</vt:lpstr>
      <vt:lpstr>Wingdings</vt:lpstr>
      <vt:lpstr>Office Theme</vt:lpstr>
      <vt:lpstr>Hepatitis A virus</vt:lpstr>
      <vt:lpstr>Definition:</vt:lpstr>
      <vt:lpstr>Transmission rout of HAV:</vt:lpstr>
      <vt:lpstr>Symptoms of HAV could include:</vt:lpstr>
      <vt:lpstr>Risk factors for hepatitis A virus:</vt:lpstr>
      <vt:lpstr>Management:</vt:lpstr>
      <vt:lpstr>Prevention:</vt:lpstr>
      <vt:lpstr>Who should be immunized against HAV?</vt:lpstr>
      <vt:lpstr>Reference: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Omar Ahmed</dc:creator>
  <cp:lastModifiedBy>omar_ahmed_shihab@outlook.com</cp:lastModifiedBy>
  <cp:revision>4</cp:revision>
  <dcterms:created xsi:type="dcterms:W3CDTF">2026-02-17T16:00:47Z</dcterms:created>
  <dcterms:modified xsi:type="dcterms:W3CDTF">2026-03-15T08:53:26Z</dcterms:modified>
</cp:coreProperties>
</file>