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73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4" r:id="rId14"/>
    <p:sldId id="268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101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93879-276B-803C-4DAF-C82A4C9507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2FD8EB-6018-10CD-6049-7F53C7E722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EEC8EF-7FD3-459C-A1E4-8E63C7D5D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E154A-021D-4D7F-8258-D30362B94B83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568C20-E3BA-ED2A-29E6-13935BEBD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26B8D4-AC67-259C-40C9-6EBC781FB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2B0BA-F6CD-421D-A075-00C472BD9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321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546B5-0E2D-7194-B0EE-E58E5C2FC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79EB65-CDE9-74BA-4FB1-6909AE3CD3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9E957-5114-AD5B-877F-299B21943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E154A-021D-4D7F-8258-D30362B94B83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E8D641-FDDC-A1B1-ECEC-FB90400DC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2E418-15E3-12A3-7C43-8B93A6684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2B0BA-F6CD-421D-A075-00C472BD9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770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190DE5-0533-4C79-8A42-F437ED3F0F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3DB23B-9F5F-60BA-9256-C5699E1F00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6E27A9-6B12-57A0-729D-BDA27831C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E154A-021D-4D7F-8258-D30362B94B83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A7F76B-5A05-734E-1D99-51E846474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D5E2B7-7B46-186C-F798-066A2FA2E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2B0BA-F6CD-421D-A075-00C472BD9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71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2B381-8900-E235-D6E0-BEEAF0046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F743F8-48F3-CA91-E350-C7C41ED4A6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88AB0-E3BD-4571-5FA4-5DBFD8F58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E154A-021D-4D7F-8258-D30362B94B83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727584-AA34-5887-F94A-089A4FF20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AA35AC-3F21-52E5-F2C4-FD9F998A8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2B0BA-F6CD-421D-A075-00C472BD9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073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C5362-EF58-D2F7-10F8-DBA181254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6928F2-AEBD-DAF0-0EBF-9C6AC9E910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201C8D-131B-E83A-7DD5-CC7BF8376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E154A-021D-4D7F-8258-D30362B94B83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CD8EB9-2942-ED9E-4787-1B9003494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B842CA-0D77-8DCA-FB75-EA1B69EEA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2B0BA-F6CD-421D-A075-00C472BD9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793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72719-47BF-52F5-3D78-CACEABECB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ECDC87-9F5C-9C2D-0770-F5D92E6109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AA34AE-7EF7-5E39-EE1A-C8ED8D7818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313969-456C-0695-15CE-6BD981B54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E154A-021D-4D7F-8258-D30362B94B83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052F47-11FF-39C9-A00C-7F326FBCB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A9E91C-41A6-57BC-56A6-76EC035A8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2B0BA-F6CD-421D-A075-00C472BD9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048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022AB-16F7-9A4D-7FFF-719A11557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093841-B0CA-93DC-7726-64EDDA452C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E902D6-9B49-7FFD-84CD-4490B8C568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E0DAA6-B2E7-E813-577E-A6C0243697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FC3466-6CB8-60EC-B605-4F0454097B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4F02D4-6D44-84AE-84CB-2394AD3FF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E154A-021D-4D7F-8258-D30362B94B83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101401-A1C6-0FB9-5DB1-31C25266C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F6241D-A6D5-342F-96C2-B0E894FF1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2B0BA-F6CD-421D-A075-00C472BD9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970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3E27F-FEAD-C26B-5597-F8D8770C7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7E272E-97B7-837D-8F8D-CC3AC11EC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E154A-021D-4D7F-8258-D30362B94B83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89FDF1-7996-C41D-BD9B-ADC306CEA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ADB0D2-3F72-9940-B3AB-8E90F194B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2B0BA-F6CD-421D-A075-00C472BD9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095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AD3A9D-5233-FAD5-A8FF-CBC25E455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E154A-021D-4D7F-8258-D30362B94B83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84EFAE-AFD5-BC5A-2858-62CA3CA8C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DFEDEF-2901-26B8-7B88-593007294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2B0BA-F6CD-421D-A075-00C472BD9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260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4F15B-4355-36BC-B317-F95F1C833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3AA920-0D55-333B-7DDC-F15C383CAB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27C197-40B9-9559-A20B-1F73975142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2196BA-8E3F-8340-DE51-354C26120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E154A-021D-4D7F-8258-D30362B94B83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F71BF3-09F3-E54F-C1B4-DA61F19B9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A2B937-E2E9-F1F5-848C-60DFA8E8C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2B0BA-F6CD-421D-A075-00C472BD9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544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163D7-F540-021A-75F0-308B03F48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A523E5-BF22-CCFE-86B5-EE54AF58C0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617A33-06E2-A51C-25D1-8FC506F9C6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BF463B-6629-76B5-926B-9EEB4BF2F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E154A-021D-4D7F-8258-D30362B94B83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0CD7DF-E02E-C450-1FF8-B67ED1B44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C30FF7-7C25-96C8-99A7-3B851FED8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2B0BA-F6CD-421D-A075-00C472BD9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498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127178-6081-3137-733A-7DCFFD42B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370D3A-48E8-967A-65E2-7B8236F977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523855-F541-FC55-226D-EF7EE45C2B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9FE154A-021D-4D7F-8258-D30362B94B83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C459C2-698F-BB61-8377-2674142B3C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A06E7F-3D47-6CEE-4938-3190BC4172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5A2B0BA-F6CD-421D-A075-00C472BD9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056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117AE-2215-CC07-1D77-EE7273C626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b="1" dirty="0">
                <a:latin typeface="Andalus" panose="02020603050405020304" pitchFamily="18" charset="-78"/>
                <a:cs typeface="Andalus" panose="02020603050405020304" pitchFamily="18" charset="-78"/>
              </a:rPr>
              <a:t>Arthropod-Borne Viral Disease (Arboviruses)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4A1972-3406-B28C-0B0A-04E6C76276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79875"/>
            <a:ext cx="9144000" cy="1655762"/>
          </a:xfrm>
        </p:spPr>
        <p:txBody>
          <a:bodyPr/>
          <a:lstStyle/>
          <a:p>
            <a:r>
              <a:rPr lang="en-US" dirty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Dr. Ahmed Shihab Ahmed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0038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53019-9520-9371-9AE5-A14612A30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Treatment: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46A5A7-B1FC-DDEA-5566-058C5D0989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There is no specific antiviral therapy for most arboviral infections.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Management is mainly supportive:</a:t>
            </a:r>
          </a:p>
          <a:p>
            <a:pPr marL="0" indent="0">
              <a:buNone/>
            </a:pPr>
            <a:r>
              <a:rPr lang="en-US" dirty="0"/>
              <a:t>1-Fluid replacement</a:t>
            </a:r>
          </a:p>
          <a:p>
            <a:pPr marL="0" indent="0">
              <a:buNone/>
            </a:pPr>
            <a:r>
              <a:rPr lang="en-US" dirty="0"/>
              <a:t>2-Antipyretics</a:t>
            </a:r>
          </a:p>
          <a:p>
            <a:pPr marL="0" indent="0">
              <a:buNone/>
            </a:pPr>
            <a:r>
              <a:rPr lang="en-US" dirty="0"/>
              <a:t>3-Monitoring complications</a:t>
            </a:r>
          </a:p>
          <a:p>
            <a:pPr marL="0" indent="0">
              <a:buNone/>
            </a:pPr>
            <a:r>
              <a:rPr lang="en-US" dirty="0"/>
              <a:t>*)Avoid unnecessary antibiotics unless bacterial infection is suspected.</a:t>
            </a:r>
          </a:p>
          <a:p>
            <a:pPr marL="0" indent="0">
              <a:buNone/>
            </a:pPr>
            <a:r>
              <a:rPr lang="en-US" dirty="0"/>
              <a:t>*)Prevention remains the most effective strategy.</a:t>
            </a:r>
          </a:p>
        </p:txBody>
      </p:sp>
    </p:spTree>
    <p:extLst>
      <p:ext uri="{BB962C8B-B14F-4D97-AF65-F5344CB8AC3E}">
        <p14:creationId xmlns:p14="http://schemas.microsoft.com/office/powerpoint/2010/main" val="3945510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AF865-8D01-97D6-3A2D-D88100AA5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Prevention and Control: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9BA030-3970-9F81-9D31-0BB42F5FF2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33400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Prevention strategies include:</a:t>
            </a:r>
          </a:p>
          <a:p>
            <a:pPr marL="0" indent="0">
              <a:buNone/>
            </a:pPr>
            <a:r>
              <a:rPr lang="en-US" dirty="0"/>
              <a:t>Use of bed nets</a:t>
            </a:r>
          </a:p>
          <a:p>
            <a:pPr marL="0" indent="0">
              <a:buNone/>
            </a:pPr>
            <a:r>
              <a:rPr lang="en-US" dirty="0"/>
              <a:t>Insect repellents</a:t>
            </a:r>
          </a:p>
          <a:p>
            <a:pPr marL="0" indent="0">
              <a:buNone/>
            </a:pPr>
            <a:r>
              <a:rPr lang="en-US" dirty="0"/>
              <a:t>Wearing protective clothing</a:t>
            </a:r>
          </a:p>
          <a:p>
            <a:pPr marL="0" indent="0">
              <a:buNone/>
            </a:pPr>
            <a:r>
              <a:rPr lang="en-US" dirty="0"/>
              <a:t>Window screens</a:t>
            </a:r>
          </a:p>
          <a:p>
            <a:pPr marL="0" indent="0">
              <a:buNone/>
            </a:pPr>
            <a:r>
              <a:rPr lang="en-US" dirty="0"/>
              <a:t>Vector population control</a:t>
            </a:r>
          </a:p>
          <a:p>
            <a:pPr marL="0" indent="0">
              <a:buNone/>
            </a:pPr>
            <a:r>
              <a:rPr lang="en-US" dirty="0"/>
              <a:t>Environmental management</a:t>
            </a:r>
          </a:p>
          <a:p>
            <a:pPr marL="0" indent="0">
              <a:buNone/>
            </a:pPr>
            <a:r>
              <a:rPr lang="en-US" dirty="0"/>
              <a:t>Vaccination where available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21116EA-E3A6-5D95-2241-8BF4CA30825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274730"/>
            <a:ext cx="5181600" cy="345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2949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86B85-9BB8-3953-320A-6324C1F82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Role of Community Health: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6D661D-A45B-5BBE-CEB7-C83D6DD310C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Community health professionals are responsible for:</a:t>
            </a:r>
          </a:p>
          <a:p>
            <a:pPr marL="0" indent="0">
              <a:buNone/>
            </a:pPr>
            <a:r>
              <a:rPr lang="en-US" dirty="0"/>
              <a:t>Health education</a:t>
            </a:r>
          </a:p>
          <a:p>
            <a:pPr marL="0" indent="0">
              <a:buNone/>
            </a:pPr>
            <a:r>
              <a:rPr lang="en-US" dirty="0"/>
              <a:t>Disease surveillance</a:t>
            </a:r>
          </a:p>
          <a:p>
            <a:pPr marL="0" indent="0">
              <a:buNone/>
            </a:pPr>
            <a:r>
              <a:rPr lang="en-US" dirty="0"/>
              <a:t>Early case detection</a:t>
            </a:r>
          </a:p>
          <a:p>
            <a:pPr marL="0" indent="0">
              <a:buNone/>
            </a:pPr>
            <a:r>
              <a:rPr lang="en-US" dirty="0"/>
              <a:t>Reporting outbreaks</a:t>
            </a:r>
          </a:p>
          <a:p>
            <a:pPr marL="0" indent="0">
              <a:buNone/>
            </a:pPr>
            <a:r>
              <a:rPr lang="en-US" dirty="0"/>
              <a:t>Promoting vector control programs</a:t>
            </a:r>
          </a:p>
          <a:p>
            <a:pPr marL="0" indent="0">
              <a:buNone/>
            </a:pPr>
            <a:r>
              <a:rPr lang="en-US" dirty="0"/>
              <a:t>Community participation is essential for disease control.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0CCF17B-86D9-118D-0E29-A14389442E8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74769"/>
            <a:ext cx="5181600" cy="3453050"/>
          </a:xfrm>
        </p:spPr>
      </p:pic>
    </p:spTree>
    <p:extLst>
      <p:ext uri="{BB962C8B-B14F-4D97-AF65-F5344CB8AC3E}">
        <p14:creationId xmlns:p14="http://schemas.microsoft.com/office/powerpoint/2010/main" val="22988546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93AB0-14F1-1CA1-2E57-9E464649B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Why Arboviral Diseases Are Increasing Important: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9A87EF-CC91-4EDA-3909-5D5026E42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1-Climate change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2-Urbanization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3-Increased travel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4-Poor sanitation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5-Expansion of vector habitats</a:t>
            </a:r>
          </a:p>
        </p:txBody>
      </p:sp>
    </p:spTree>
    <p:extLst>
      <p:ext uri="{BB962C8B-B14F-4D97-AF65-F5344CB8AC3E}">
        <p14:creationId xmlns:p14="http://schemas.microsoft.com/office/powerpoint/2010/main" val="9470750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35DD6-C5BC-811B-ABB2-9B5F0C993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Summary: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61827-37C3-EA61-3AA0-571C29DA29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Arboviral diseases are transmitted by arthropods, mainly mosquitoes and ticks.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They are common in many regions and represent a significant public health issue.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Prevention and vector control remain the most effective methods of reducing disease burden.</a:t>
            </a:r>
          </a:p>
        </p:txBody>
      </p:sp>
    </p:spTree>
    <p:extLst>
      <p:ext uri="{BB962C8B-B14F-4D97-AF65-F5344CB8AC3E}">
        <p14:creationId xmlns:p14="http://schemas.microsoft.com/office/powerpoint/2010/main" val="25404303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D1D519-3E84-030C-8052-FE57010420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682" y="2722418"/>
            <a:ext cx="10515600" cy="35626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>
                <a:latin typeface="Andalus" panose="02020603050405020304" pitchFamily="18" charset="-78"/>
                <a:cs typeface="Andalus" panose="02020603050405020304" pitchFamily="18" charset="-78"/>
              </a:rPr>
              <a:t>“The greatest victories in medicine are not in treatment, but in prevention.”</a:t>
            </a:r>
          </a:p>
        </p:txBody>
      </p:sp>
    </p:spTree>
    <p:extLst>
      <p:ext uri="{BB962C8B-B14F-4D97-AF65-F5344CB8AC3E}">
        <p14:creationId xmlns:p14="http://schemas.microsoft.com/office/powerpoint/2010/main" val="2409719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D1A1A-A407-7826-9BEE-2D76CF9AA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Introduction: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6A1DF6-DFCC-E509-0315-1704DCB11F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6291"/>
            <a:ext cx="10515600" cy="4680672"/>
          </a:xfrm>
        </p:spPr>
        <p:txBody>
          <a:bodyPr>
            <a:normAutofit/>
          </a:bodyPr>
          <a:lstStyle/>
          <a:p>
            <a:pPr marL="0" indent="0">
              <a:buNone/>
            </a:pPr>
            <a:br>
              <a:rPr lang="en-US" dirty="0"/>
            </a:br>
            <a:r>
              <a:rPr lang="en-US" b="1" dirty="0"/>
              <a:t>Arthropod-borne viral diseases</a:t>
            </a:r>
            <a:r>
              <a:rPr lang="ar-IQ" b="1" dirty="0"/>
              <a:t>:</a:t>
            </a:r>
            <a:r>
              <a:rPr lang="en-US" b="1" dirty="0"/>
              <a:t> </a:t>
            </a:r>
          </a:p>
          <a:p>
            <a:pPr marL="0" indent="0">
              <a:buNone/>
            </a:pPr>
            <a:r>
              <a:rPr lang="en-US" dirty="0"/>
              <a:t>are infections transmitted to humans through the bite of infected arthropods such as mosquitoes, ticks, and sandflies.</a:t>
            </a:r>
            <a:br>
              <a:rPr lang="en-US" dirty="0"/>
            </a:br>
            <a:br>
              <a:rPr lang="en-US" dirty="0">
                <a:solidFill>
                  <a:srgbClr val="0070C0"/>
                </a:solidFill>
              </a:rPr>
            </a:br>
            <a:r>
              <a:rPr lang="en-US" b="1" dirty="0">
                <a:solidFill>
                  <a:srgbClr val="0070C0"/>
                </a:solidFill>
              </a:rPr>
              <a:t>Public health importance:</a:t>
            </a:r>
          </a:p>
          <a:p>
            <a:pPr marL="0" indent="0">
              <a:buNone/>
            </a:pPr>
            <a:r>
              <a:rPr lang="en-US" dirty="0"/>
              <a:t>Cause outbreaks and epidemics</a:t>
            </a:r>
          </a:p>
          <a:p>
            <a:pPr marL="0" indent="0">
              <a:buNone/>
            </a:pPr>
            <a:r>
              <a:rPr lang="en-US" dirty="0"/>
              <a:t>Common in tropical and subtropical regions</a:t>
            </a:r>
          </a:p>
          <a:p>
            <a:pPr marL="0" indent="0">
              <a:buNone/>
            </a:pPr>
            <a:r>
              <a:rPr lang="en-US" dirty="0"/>
              <a:t>Prevention depends largely on vector control</a:t>
            </a:r>
          </a:p>
        </p:txBody>
      </p:sp>
    </p:spTree>
    <p:extLst>
      <p:ext uri="{BB962C8B-B14F-4D97-AF65-F5344CB8AC3E}">
        <p14:creationId xmlns:p14="http://schemas.microsoft.com/office/powerpoint/2010/main" val="116136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3206A-5513-3A36-F685-243694799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Arboviruses: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753F6C-FADC-5535-3056-BE68D36727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Arboviruses are viruses transmitted by blood-feeding arthropods.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Key characteristics:</a:t>
            </a:r>
          </a:p>
          <a:p>
            <a:pPr marL="0" indent="0">
              <a:buNone/>
            </a:pPr>
            <a:r>
              <a:rPr lang="en-US" dirty="0"/>
              <a:t>Require a vector for transmission</a:t>
            </a:r>
          </a:p>
          <a:p>
            <a:pPr marL="0" indent="0">
              <a:buNone/>
            </a:pPr>
            <a:r>
              <a:rPr lang="en-US" dirty="0"/>
              <a:t>Replicate in both vector and host</a:t>
            </a:r>
          </a:p>
          <a:p>
            <a:pPr marL="0" indent="0">
              <a:buNone/>
            </a:pPr>
            <a:r>
              <a:rPr lang="en-US" dirty="0"/>
              <a:t>Often maintained in animal reservoirs</a:t>
            </a:r>
          </a:p>
          <a:p>
            <a:pPr marL="0" indent="0">
              <a:buNone/>
            </a:pPr>
            <a:r>
              <a:rPr lang="en-US" dirty="0"/>
              <a:t>Humans may be incidental hosts</a:t>
            </a:r>
          </a:p>
        </p:txBody>
      </p:sp>
    </p:spTree>
    <p:extLst>
      <p:ext uri="{BB962C8B-B14F-4D97-AF65-F5344CB8AC3E}">
        <p14:creationId xmlns:p14="http://schemas.microsoft.com/office/powerpoint/2010/main" val="2946335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B9850-02ED-09E3-B1C2-9E238B7D2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Common Vectors: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638D273-DB51-C0FB-F30D-93336EAD153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237416"/>
            <a:ext cx="5181600" cy="3453050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4B4D0F-78BF-CB2F-6644-BB6B98A6BF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199" y="1496291"/>
            <a:ext cx="5385955" cy="46433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Major vectors include:</a:t>
            </a:r>
          </a:p>
          <a:p>
            <a:pPr marL="0" indent="0">
              <a:buNone/>
            </a:pPr>
            <a:r>
              <a:rPr lang="en-US" dirty="0"/>
              <a:t>Mosquitoes (Aedes, Culex)</a:t>
            </a:r>
          </a:p>
          <a:p>
            <a:pPr marL="0" indent="0">
              <a:buNone/>
            </a:pPr>
            <a:r>
              <a:rPr lang="en-US" dirty="0"/>
              <a:t>Ticks</a:t>
            </a:r>
          </a:p>
          <a:p>
            <a:pPr marL="0" indent="0">
              <a:buNone/>
            </a:pPr>
            <a:r>
              <a:rPr lang="en-US" dirty="0"/>
              <a:t>Sandflies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*) Mosquitoes are responsible for most arboviral infections worldwide.</a:t>
            </a:r>
          </a:p>
        </p:txBody>
      </p:sp>
    </p:spTree>
    <p:extLst>
      <p:ext uri="{BB962C8B-B14F-4D97-AF65-F5344CB8AC3E}">
        <p14:creationId xmlns:p14="http://schemas.microsoft.com/office/powerpoint/2010/main" val="412354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B0929-DBD1-2B70-D499-C73169B65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 </a:t>
            </a:r>
            <a:r>
              <a:rPr lang="en-US" sz="3600" b="1" dirty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Transmission Cycle: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6E7365-C633-7910-52B9-271F0C80A5D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Typical transmission cycle:</a:t>
            </a:r>
          </a:p>
          <a:p>
            <a:pPr marL="0" indent="0">
              <a:buNone/>
            </a:pPr>
            <a:r>
              <a:rPr lang="en-US" dirty="0"/>
              <a:t>1-Virus infects animal or human host</a:t>
            </a:r>
          </a:p>
          <a:p>
            <a:pPr marL="0" indent="0">
              <a:buNone/>
            </a:pPr>
            <a:r>
              <a:rPr lang="en-US" dirty="0"/>
              <a:t>2-Arthropod feeds on infected host</a:t>
            </a:r>
          </a:p>
          <a:p>
            <a:pPr marL="0" indent="0">
              <a:buNone/>
            </a:pPr>
            <a:r>
              <a:rPr lang="en-US" dirty="0"/>
              <a:t>3-Virus multiplies in the vector</a:t>
            </a:r>
          </a:p>
          <a:p>
            <a:pPr marL="0" indent="0">
              <a:buNone/>
            </a:pPr>
            <a:r>
              <a:rPr lang="en-US" dirty="0"/>
              <a:t>4-Vector transmits virus to another host</a:t>
            </a: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Factors affecting transmission:</a:t>
            </a:r>
          </a:p>
          <a:p>
            <a:pPr marL="0" indent="0">
              <a:buNone/>
            </a:pPr>
            <a:r>
              <a:rPr lang="en-US" dirty="0"/>
              <a:t>Climate</a:t>
            </a:r>
          </a:p>
          <a:p>
            <a:pPr marL="0" indent="0">
              <a:buNone/>
            </a:pPr>
            <a:r>
              <a:rPr lang="en-US" dirty="0"/>
              <a:t>Rainfall</a:t>
            </a:r>
          </a:p>
          <a:p>
            <a:pPr marL="0" indent="0">
              <a:buNone/>
            </a:pPr>
            <a:r>
              <a:rPr lang="en-US" dirty="0"/>
              <a:t>Sanitation</a:t>
            </a:r>
          </a:p>
          <a:p>
            <a:pPr marL="0" indent="0">
              <a:buNone/>
            </a:pPr>
            <a:r>
              <a:rPr lang="en-US" dirty="0"/>
              <a:t>Vector population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4CE9AE0-4E09-BFD1-3791-828AC749267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74094"/>
            <a:ext cx="5181600" cy="3454400"/>
          </a:xfrm>
        </p:spPr>
      </p:pic>
    </p:spTree>
    <p:extLst>
      <p:ext uri="{BB962C8B-B14F-4D97-AF65-F5344CB8AC3E}">
        <p14:creationId xmlns:p14="http://schemas.microsoft.com/office/powerpoint/2010/main" val="2605852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956DA-1B4A-E4F6-E5E0-9701DC60B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Major Arboviral Diseases: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98AE47-CCFC-EB78-A355-871D32A40F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/>
              <a:t>Mosquito-borne:</a:t>
            </a:r>
          </a:p>
          <a:p>
            <a:pPr marL="0" indent="0">
              <a:buNone/>
            </a:pPr>
            <a:r>
              <a:rPr lang="en-US" sz="2000" dirty="0"/>
              <a:t>Dengue fever</a:t>
            </a:r>
          </a:p>
          <a:p>
            <a:pPr marL="0" indent="0">
              <a:buNone/>
            </a:pPr>
            <a:r>
              <a:rPr lang="en-US" sz="2000" dirty="0"/>
              <a:t>Chikungunya</a:t>
            </a:r>
          </a:p>
          <a:p>
            <a:pPr marL="0" indent="0">
              <a:buNone/>
            </a:pPr>
            <a:r>
              <a:rPr lang="en-US" sz="2000" dirty="0"/>
              <a:t>Zika virus infection</a:t>
            </a:r>
          </a:p>
          <a:p>
            <a:pPr marL="0" indent="0">
              <a:buNone/>
            </a:pPr>
            <a:r>
              <a:rPr lang="en-US" sz="2000" dirty="0"/>
              <a:t>West Nile fever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2000" b="1" dirty="0"/>
              <a:t>Tick-borne:</a:t>
            </a:r>
          </a:p>
          <a:p>
            <a:pPr marL="0" indent="0">
              <a:buNone/>
            </a:pPr>
            <a:r>
              <a:rPr lang="en-US" sz="2000" dirty="0"/>
              <a:t>Crimean-Congo hemorrhagic fever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Distribution varies geographically.</a:t>
            </a:r>
          </a:p>
          <a:p>
            <a:pPr marL="0" indent="0">
              <a:buNone/>
            </a:pPr>
            <a:r>
              <a:rPr lang="en-US" sz="2000" dirty="0"/>
              <a:t>These diseases are important in public health due to outbreaks and complications.</a:t>
            </a:r>
          </a:p>
        </p:txBody>
      </p:sp>
    </p:spTree>
    <p:extLst>
      <p:ext uri="{BB962C8B-B14F-4D97-AF65-F5344CB8AC3E}">
        <p14:creationId xmlns:p14="http://schemas.microsoft.com/office/powerpoint/2010/main" val="955484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3E3F7-CD6E-D873-73D6-B9FC8A961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Clinical Manifestations: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9CB25D-3C7D-F03D-C72C-8B62E2B7CBB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Common symptoms include:</a:t>
            </a:r>
          </a:p>
          <a:p>
            <a:pPr marL="0" indent="0">
              <a:buNone/>
            </a:pPr>
            <a:r>
              <a:rPr lang="en-US" dirty="0"/>
              <a:t>Fever</a:t>
            </a:r>
          </a:p>
          <a:p>
            <a:pPr marL="0" indent="0">
              <a:buNone/>
            </a:pPr>
            <a:r>
              <a:rPr lang="en-US" dirty="0"/>
              <a:t>Headache</a:t>
            </a:r>
          </a:p>
          <a:p>
            <a:pPr marL="0" indent="0">
              <a:buNone/>
            </a:pPr>
            <a:r>
              <a:rPr lang="en-US" dirty="0"/>
              <a:t>Muscle and joint pain</a:t>
            </a:r>
          </a:p>
          <a:p>
            <a:pPr marL="0" indent="0">
              <a:buNone/>
            </a:pPr>
            <a:r>
              <a:rPr lang="en-US" dirty="0"/>
              <a:t>Rash</a:t>
            </a:r>
          </a:p>
          <a:p>
            <a:pPr marL="0" indent="0">
              <a:buNone/>
            </a:pPr>
            <a:r>
              <a:rPr lang="en-US" dirty="0"/>
              <a:t>Fatigue</a:t>
            </a:r>
          </a:p>
          <a:p>
            <a:pPr marL="0" indent="0">
              <a:buNone/>
            </a:pPr>
            <a:r>
              <a:rPr lang="en-US" dirty="0"/>
              <a:t>Nausea or vomiting</a:t>
            </a:r>
          </a:p>
          <a:p>
            <a:pPr marL="0" indent="0">
              <a:buNone/>
            </a:pPr>
            <a:r>
              <a:rPr lang="en-US" dirty="0"/>
              <a:t>Symptoms are often non-specific in early stages.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DE26719-DB09-FF0E-4220-FA0BD1E2719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274725"/>
            <a:ext cx="5181600" cy="3453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888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CBF13-B4B1-D374-C113-1F3A59208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Severe Complications: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7A316A-3E24-234A-5F34-DA70ADCC73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Some infections may lead to:</a:t>
            </a:r>
          </a:p>
          <a:p>
            <a:pPr marL="0" indent="0">
              <a:buNone/>
            </a:pPr>
            <a:r>
              <a:rPr lang="en-US" dirty="0"/>
              <a:t>Hemorrhage</a:t>
            </a:r>
          </a:p>
          <a:p>
            <a:pPr marL="0" indent="0">
              <a:buNone/>
            </a:pPr>
            <a:r>
              <a:rPr lang="en-US" dirty="0"/>
              <a:t>Encephalitis</a:t>
            </a:r>
          </a:p>
          <a:p>
            <a:pPr marL="0" indent="0">
              <a:buNone/>
            </a:pPr>
            <a:r>
              <a:rPr lang="en-US" dirty="0"/>
              <a:t>Shock</a:t>
            </a:r>
          </a:p>
          <a:p>
            <a:pPr marL="0" indent="0">
              <a:buNone/>
            </a:pPr>
            <a:r>
              <a:rPr lang="en-US" dirty="0"/>
              <a:t>Organ failure</a:t>
            </a:r>
          </a:p>
          <a:p>
            <a:pPr marL="0" indent="0">
              <a:buNone/>
            </a:pPr>
            <a:r>
              <a:rPr lang="en-US" dirty="0"/>
              <a:t>Severe disease occurs in a minority of patients but may be life-threatening.</a:t>
            </a:r>
          </a:p>
        </p:txBody>
      </p:sp>
    </p:spTree>
    <p:extLst>
      <p:ext uri="{BB962C8B-B14F-4D97-AF65-F5344CB8AC3E}">
        <p14:creationId xmlns:p14="http://schemas.microsoft.com/office/powerpoint/2010/main" val="1644541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FF818-9895-A7E6-2531-112A49B3F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Diagnosis: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4B32A7-2D34-A841-F0A1-505211DAE5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Diagnosis is based on:</a:t>
            </a:r>
          </a:p>
          <a:p>
            <a:pPr marL="0" indent="0">
              <a:buNone/>
            </a:pPr>
            <a:r>
              <a:rPr lang="en-US" dirty="0"/>
              <a:t>Clinical suspicion</a:t>
            </a:r>
          </a:p>
          <a:p>
            <a:pPr marL="0" indent="0">
              <a:buNone/>
            </a:pPr>
            <a:r>
              <a:rPr lang="en-US" dirty="0"/>
              <a:t>Exposure history</a:t>
            </a:r>
          </a:p>
          <a:p>
            <a:pPr marL="0" indent="0">
              <a:buNone/>
            </a:pPr>
            <a:r>
              <a:rPr lang="en-US" dirty="0"/>
              <a:t>Laboratory confirmation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Laboratory tests:</a:t>
            </a:r>
          </a:p>
          <a:p>
            <a:pPr marL="0" indent="0">
              <a:buNone/>
            </a:pPr>
            <a:r>
              <a:rPr lang="en-US" dirty="0"/>
              <a:t>PCR</a:t>
            </a:r>
          </a:p>
          <a:p>
            <a:pPr marL="0" indent="0">
              <a:buNone/>
            </a:pPr>
            <a:r>
              <a:rPr lang="en-US" dirty="0"/>
              <a:t>Serology (IgM antibodies)</a:t>
            </a:r>
          </a:p>
        </p:txBody>
      </p:sp>
    </p:spTree>
    <p:extLst>
      <p:ext uri="{BB962C8B-B14F-4D97-AF65-F5344CB8AC3E}">
        <p14:creationId xmlns:p14="http://schemas.microsoft.com/office/powerpoint/2010/main" val="9550762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143</TotalTime>
  <Words>446</Words>
  <Application>Microsoft Office PowerPoint</Application>
  <PresentationFormat>Widescreen</PresentationFormat>
  <Paragraphs>111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Andalus</vt:lpstr>
      <vt:lpstr>Aptos</vt:lpstr>
      <vt:lpstr>Aptos Display</vt:lpstr>
      <vt:lpstr>Arial</vt:lpstr>
      <vt:lpstr>Office Theme</vt:lpstr>
      <vt:lpstr>Arthropod-Borne Viral Disease (Arboviruses)</vt:lpstr>
      <vt:lpstr>Introduction:</vt:lpstr>
      <vt:lpstr>Arboviruses:</vt:lpstr>
      <vt:lpstr>Common Vectors:</vt:lpstr>
      <vt:lpstr> Transmission Cycle:</vt:lpstr>
      <vt:lpstr>Major Arboviral Diseases:</vt:lpstr>
      <vt:lpstr>Clinical Manifestations:</vt:lpstr>
      <vt:lpstr>Severe Complications:</vt:lpstr>
      <vt:lpstr>Diagnosis:</vt:lpstr>
      <vt:lpstr>Treatment:</vt:lpstr>
      <vt:lpstr>Prevention and Control:</vt:lpstr>
      <vt:lpstr>Role of Community Health:</vt:lpstr>
      <vt:lpstr>Why Arboviral Diseases Are Increasing Important:</vt:lpstr>
      <vt:lpstr>Summary:</vt:lpstr>
      <vt:lpstr>PowerPoint Presentation</vt:lpstr>
    </vt:vector>
  </TitlesOfParts>
  <Company>Enjoy My Fine Releases.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omar_ahmed_shihab@outlook.com</dc:creator>
  <cp:lastModifiedBy>omar_ahmed_shihab@outlook.com</cp:lastModifiedBy>
  <cp:revision>9</cp:revision>
  <dcterms:created xsi:type="dcterms:W3CDTF">2026-02-06T15:03:46Z</dcterms:created>
  <dcterms:modified xsi:type="dcterms:W3CDTF">2026-02-06T17:38:21Z</dcterms:modified>
</cp:coreProperties>
</file>