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7" r:id="rId4"/>
    <p:sldId id="275" r:id="rId5"/>
    <p:sldId id="268" r:id="rId6"/>
    <p:sldId id="269" r:id="rId7"/>
    <p:sldId id="266" r:id="rId8"/>
    <p:sldId id="270" r:id="rId9"/>
    <p:sldId id="271" r:id="rId10"/>
    <p:sldId id="272" r:id="rId11"/>
    <p:sldId id="273"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20" d="100"/>
          <a:sy n="120" d="100"/>
        </p:scale>
        <p:origin x="1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CC717C-2C08-4C70-A2C2-EA04ED6CDCFB}" type="datetimeFigureOut">
              <a:rPr lang="en-US" smtClean="0"/>
              <a:t>2/18/2026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D90E42-2C98-4393-A99C-0518A62F13CB}" type="slidenum">
              <a:rPr lang="en-US" smtClean="0"/>
              <a:t>‹#›</a:t>
            </a:fld>
            <a:endParaRPr lang="en-US"/>
          </a:p>
        </p:txBody>
      </p:sp>
    </p:spTree>
    <p:extLst>
      <p:ext uri="{BB962C8B-B14F-4D97-AF65-F5344CB8AC3E}">
        <p14:creationId xmlns:p14="http://schemas.microsoft.com/office/powerpoint/2010/main" val="3810227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FD90E42-2C98-4393-A99C-0518A62F13CB}" type="slidenum">
              <a:rPr lang="en-US" smtClean="0"/>
              <a:t>1</a:t>
            </a:fld>
            <a:endParaRPr lang="en-US"/>
          </a:p>
        </p:txBody>
      </p:sp>
    </p:spTree>
    <p:extLst>
      <p:ext uri="{BB962C8B-B14F-4D97-AF65-F5344CB8AC3E}">
        <p14:creationId xmlns:p14="http://schemas.microsoft.com/office/powerpoint/2010/main" val="2988031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19921-97A0-A4DE-E0B2-52B707E94E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F1B60CC-68B3-D7E0-0F57-048529F877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8AB4BB-E309-8516-197C-C5CB72FBBCE5}"/>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AFBEC7EE-9DCA-3570-E222-49BD9D9ABD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8783E1-BA03-0702-D6A9-F7033A33D667}"/>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499035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91F3-44A1-BE32-F9CE-285D2AE194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C6E86E-27B4-FB90-644E-C94B9D7229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8B32D0-6654-0B89-417F-976F0A60B112}"/>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5709BA1C-77B8-4FCC-B2C3-A0F4C5C85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A953DA-5310-CAAA-0F7A-7EAE47D68D9B}"/>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4104113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AB4BE3-CD93-C226-C263-1C43681F94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0FAFFE-0560-F161-973B-1B3297B6B7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0DE069-E571-C2CF-7B2D-2C5852A7C64B}"/>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AC631383-5982-F60C-CE8E-4A07BA9E95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18A714-5D28-A851-D30F-55B210A0A667}"/>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2585290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58D11-A6B0-FE2D-4760-C8D0D3D05C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55029-0C17-B3B1-0675-B699221F6C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D86AF9-DBC4-40F1-BC4B-176ED68EA072}"/>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96C8BD90-51AF-9544-94E9-5AF63807D5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07D73B-E005-018D-961E-6EF8D2ADB0A5}"/>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589332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ED7B9-540D-84D4-2BAA-110654A694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149BE6-E36E-C053-45A2-C40CBAD456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300834-1B47-2488-E66C-DA0E22CE2063}"/>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085CE004-CB2D-0385-FB88-EFFFA54F68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0C84D8-5E7D-A9BF-F7E7-9D5A80343297}"/>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2795436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26DF5-BAD0-C5F5-BF72-69E1DB554E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34DB3D-0C44-9F36-6371-508A80E2C1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6D0CC8-491C-2037-403A-C03DD1CD1D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6F7D5E-792E-B8CC-302E-18E4DE15FE30}"/>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6" name="Footer Placeholder 5">
            <a:extLst>
              <a:ext uri="{FF2B5EF4-FFF2-40B4-BE49-F238E27FC236}">
                <a16:creationId xmlns:a16="http://schemas.microsoft.com/office/drawing/2014/main" id="{87B20115-99A6-E648-0819-EF39CF093D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0E61C-FCAC-97E4-3695-78F00123B629}"/>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3050828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F7299-4AC1-EE70-159F-FE3E638F87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68CA9EF-335B-0677-E6E2-DFD8FFDD51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7C0F45-C19C-5878-B90D-EE1A893F73A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F10393-308A-789E-E72D-3332FBFB88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6176F3-2031-8137-2B7F-D2D4D27106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567C59-313D-D047-C511-EC3673616536}"/>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8" name="Footer Placeholder 7">
            <a:extLst>
              <a:ext uri="{FF2B5EF4-FFF2-40B4-BE49-F238E27FC236}">
                <a16:creationId xmlns:a16="http://schemas.microsoft.com/office/drawing/2014/main" id="{413BABEC-F954-8990-EE05-28557BEF8C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162701-4F3A-58DA-F475-1F22D2638A72}"/>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3601000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48300-6B44-F7C6-68B0-FFF4C7506A7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7E2FE1-9EF3-766A-B2F5-7AF2A541D556}"/>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4" name="Footer Placeholder 3">
            <a:extLst>
              <a:ext uri="{FF2B5EF4-FFF2-40B4-BE49-F238E27FC236}">
                <a16:creationId xmlns:a16="http://schemas.microsoft.com/office/drawing/2014/main" id="{747C778C-BD1C-44AF-4544-4C3238CEE36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FABF42-BB87-41D9-6999-55B57D0BA7CF}"/>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1072131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DACD2D-7C11-9532-24DA-156BBCD2C1A7}"/>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3" name="Footer Placeholder 2">
            <a:extLst>
              <a:ext uri="{FF2B5EF4-FFF2-40B4-BE49-F238E27FC236}">
                <a16:creationId xmlns:a16="http://schemas.microsoft.com/office/drawing/2014/main" id="{8ECCCDDD-BBFD-A384-E6A0-BD0EFF96131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EC9657-093C-367A-2042-E03F3FD5B645}"/>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1960039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88BFB-CFA2-9FEB-91DA-F55AA1B4DB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0E8505-7DB2-16A0-7C4B-E0415A83E4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9F1895E-DB16-8BD0-911A-744D4E042A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BCA02F-7A5B-6B1E-30C3-58572991BB7D}"/>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6" name="Footer Placeholder 5">
            <a:extLst>
              <a:ext uri="{FF2B5EF4-FFF2-40B4-BE49-F238E27FC236}">
                <a16:creationId xmlns:a16="http://schemas.microsoft.com/office/drawing/2014/main" id="{F0C4E579-DC47-220C-BAA4-4BF790FB319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32546F-D6B4-530C-6D6F-B1470A43A6AF}"/>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342197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F932-7DE0-B924-BF85-E93088BA24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812F2D-018F-8C47-A410-9FF1D297B4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96F9B5-4C88-96E1-61B0-623048902F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9F6B72-27C8-E578-982E-C5979D7C87FA}"/>
              </a:ext>
            </a:extLst>
          </p:cNvPr>
          <p:cNvSpPr>
            <a:spLocks noGrp="1"/>
          </p:cNvSpPr>
          <p:nvPr>
            <p:ph type="dt" sz="half" idx="10"/>
          </p:nvPr>
        </p:nvSpPr>
        <p:spPr/>
        <p:txBody>
          <a:bodyPr/>
          <a:lstStyle/>
          <a:p>
            <a:fld id="{25DE53D2-2458-4948-9AB5-E6D555BAD226}" type="datetimeFigureOut">
              <a:rPr lang="en-US" smtClean="0"/>
              <a:t>2/18/2026</a:t>
            </a:fld>
            <a:endParaRPr lang="en-US"/>
          </a:p>
        </p:txBody>
      </p:sp>
      <p:sp>
        <p:nvSpPr>
          <p:cNvPr id="6" name="Footer Placeholder 5">
            <a:extLst>
              <a:ext uri="{FF2B5EF4-FFF2-40B4-BE49-F238E27FC236}">
                <a16:creationId xmlns:a16="http://schemas.microsoft.com/office/drawing/2014/main" id="{11F9AF8F-C2E3-A221-23D1-18691003A6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D99A3C-E347-1FE7-D416-CCCC36333A02}"/>
              </a:ext>
            </a:extLst>
          </p:cNvPr>
          <p:cNvSpPr>
            <a:spLocks noGrp="1"/>
          </p:cNvSpPr>
          <p:nvPr>
            <p:ph type="sldNum" sz="quarter" idx="12"/>
          </p:nvPr>
        </p:nvSpPr>
        <p:spPr/>
        <p:txBody>
          <a:bodyPr/>
          <a:lstStyle/>
          <a:p>
            <a:fld id="{38CB4D4C-2426-4D3C-B5D4-021EE657D777}" type="slidenum">
              <a:rPr lang="en-US" smtClean="0"/>
              <a:t>‹#›</a:t>
            </a:fld>
            <a:endParaRPr lang="en-US"/>
          </a:p>
        </p:txBody>
      </p:sp>
    </p:spTree>
    <p:extLst>
      <p:ext uri="{BB962C8B-B14F-4D97-AF65-F5344CB8AC3E}">
        <p14:creationId xmlns:p14="http://schemas.microsoft.com/office/powerpoint/2010/main" val="880279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FE1F7-70BC-0810-AFAC-51C7414D9B9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0AC009-C448-5041-C4DE-BFF096CC32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C7414B-BFF6-4F37-4C6E-EAD321F578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DE53D2-2458-4948-9AB5-E6D555BAD226}" type="datetimeFigureOut">
              <a:rPr lang="en-US" smtClean="0"/>
              <a:t>2/18/2026</a:t>
            </a:fld>
            <a:endParaRPr lang="en-US"/>
          </a:p>
        </p:txBody>
      </p:sp>
      <p:sp>
        <p:nvSpPr>
          <p:cNvPr id="5" name="Footer Placeholder 4">
            <a:extLst>
              <a:ext uri="{FF2B5EF4-FFF2-40B4-BE49-F238E27FC236}">
                <a16:creationId xmlns:a16="http://schemas.microsoft.com/office/drawing/2014/main" id="{1D375786-4E9E-EAF4-7317-1227CCE804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B9980C-A5E8-3571-2743-8C1F0F5B07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B4D4C-2426-4D3C-B5D4-021EE657D777}" type="slidenum">
              <a:rPr lang="en-US" smtClean="0"/>
              <a:t>‹#›</a:t>
            </a:fld>
            <a:endParaRPr lang="en-US"/>
          </a:p>
        </p:txBody>
      </p:sp>
    </p:spTree>
    <p:extLst>
      <p:ext uri="{BB962C8B-B14F-4D97-AF65-F5344CB8AC3E}">
        <p14:creationId xmlns:p14="http://schemas.microsoft.com/office/powerpoint/2010/main" val="3535141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B4C78-591A-3322-EFF8-E53D883B0F9A}"/>
              </a:ext>
            </a:extLst>
          </p:cNvPr>
          <p:cNvSpPr>
            <a:spLocks noGrp="1"/>
          </p:cNvSpPr>
          <p:nvPr>
            <p:ph type="ctrTitle"/>
          </p:nvPr>
        </p:nvSpPr>
        <p:spPr/>
        <p:txBody>
          <a:bodyPr/>
          <a:lstStyle/>
          <a:p>
            <a:r>
              <a:rPr kumimoji="0" lang="en-US" sz="48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Hepatitis C virus</a:t>
            </a:r>
            <a:endParaRPr lang="en-US" dirty="0"/>
          </a:p>
        </p:txBody>
      </p:sp>
      <p:sp>
        <p:nvSpPr>
          <p:cNvPr id="3" name="Subtitle 2">
            <a:extLst>
              <a:ext uri="{FF2B5EF4-FFF2-40B4-BE49-F238E27FC236}">
                <a16:creationId xmlns:a16="http://schemas.microsoft.com/office/drawing/2014/main" id="{CA64C2E5-F92A-2248-69A3-A7E4DC0787BC}"/>
              </a:ext>
            </a:extLst>
          </p:cNvPr>
          <p:cNvSpPr>
            <a:spLocks noGrp="1"/>
          </p:cNvSpPr>
          <p:nvPr>
            <p:ph type="subTitle" idx="1"/>
          </p:nvPr>
        </p:nvSpPr>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t>Dr. Ahmed Shihab</a:t>
            </a:r>
          </a:p>
        </p:txBody>
      </p:sp>
    </p:spTree>
    <p:extLst>
      <p:ext uri="{BB962C8B-B14F-4D97-AF65-F5344CB8AC3E}">
        <p14:creationId xmlns:p14="http://schemas.microsoft.com/office/powerpoint/2010/main" val="1292485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8CEE6-C3C3-0903-1E2D-806A03D37FA8}"/>
              </a:ext>
            </a:extLst>
          </p:cNvPr>
          <p:cNvSpPr>
            <a:spLocks noGrp="1"/>
          </p:cNvSpPr>
          <p:nvPr>
            <p:ph type="title"/>
          </p:nvPr>
        </p:nvSpPr>
        <p:spPr/>
        <p:txBody>
          <a:bodyPr/>
          <a:lstStyle/>
          <a:p>
            <a:r>
              <a:rPr kumimoji="0" lang="en-US" sz="3200" b="1" i="0" u="none" strike="noStrike" kern="1200" cap="none" spc="0" normalizeH="0" baseline="0" noProof="0" dirty="0">
                <a:ln>
                  <a:noFill/>
                </a:ln>
                <a:solidFill>
                  <a:srgbClr val="4472C4"/>
                </a:solidFill>
                <a:effectLst/>
                <a:uLnTx/>
                <a:uFillTx/>
                <a:latin typeface="Andalus" panose="02020603050405020304" pitchFamily="18" charset="-78"/>
                <a:ea typeface="+mj-ea"/>
                <a:cs typeface="Andalus" panose="02020603050405020304" pitchFamily="18" charset="-78"/>
              </a:rPr>
              <a:t>Prevention:</a:t>
            </a:r>
            <a:endParaRPr lang="en-US" dirty="0"/>
          </a:p>
        </p:txBody>
      </p:sp>
      <p:sp>
        <p:nvSpPr>
          <p:cNvPr id="3" name="Content Placeholder 2">
            <a:extLst>
              <a:ext uri="{FF2B5EF4-FFF2-40B4-BE49-F238E27FC236}">
                <a16:creationId xmlns:a16="http://schemas.microsoft.com/office/drawing/2014/main" id="{374BD6CF-9DCE-A197-C950-DE92A08ADAB2}"/>
              </a:ext>
            </a:extLst>
          </p:cNvPr>
          <p:cNvSpPr>
            <a:spLocks noGrp="1"/>
          </p:cNvSpPr>
          <p:nvPr>
            <p:ph idx="1"/>
          </p:nvPr>
        </p:nvSpPr>
        <p:spPr/>
        <p:txBody>
          <a:bodyPr/>
          <a:lstStyle/>
          <a:p>
            <a:pPr marL="0" indent="0">
              <a:buNone/>
            </a:pPr>
            <a:r>
              <a:rPr lang="en-US" sz="1800" b="1" u="sng" dirty="0">
                <a:solidFill>
                  <a:srgbClr val="FF0000"/>
                </a:solidFill>
                <a:latin typeface="Andalus" panose="02020603050405020304" pitchFamily="18" charset="-78"/>
                <a:cs typeface="Andalus" panose="02020603050405020304" pitchFamily="18" charset="-78"/>
              </a:rPr>
              <a:t>No vaccine or immune globulin available</a:t>
            </a:r>
          </a:p>
          <a:p>
            <a:pPr marL="0" indent="0">
              <a:buNone/>
            </a:pPr>
            <a:endParaRPr lang="en-US" sz="1800" b="1" dirty="0">
              <a:solidFill>
                <a:srgbClr val="FF0000"/>
              </a:solidFill>
              <a:latin typeface="Andalus" panose="02020603050405020304" pitchFamily="18" charset="-78"/>
              <a:cs typeface="Andalus" panose="02020603050405020304" pitchFamily="18" charset="-78"/>
            </a:endParaRPr>
          </a:p>
          <a:p>
            <a:pPr marL="0" indent="0">
              <a:buNone/>
            </a:pPr>
            <a:r>
              <a:rPr lang="en-US" sz="1800" b="1" dirty="0">
                <a:solidFill>
                  <a:schemeClr val="accent1"/>
                </a:solidFill>
                <a:latin typeface="Andalus" panose="02020603050405020304" pitchFamily="18" charset="-78"/>
                <a:cs typeface="Andalus" panose="02020603050405020304" pitchFamily="18" charset="-78"/>
              </a:rPr>
              <a:t>A-Risk factor modification</a:t>
            </a:r>
          </a:p>
          <a:p>
            <a:pPr marL="0" indent="0">
              <a:buNone/>
            </a:pPr>
            <a:endParaRPr lang="en-US" sz="1800" b="1" dirty="0">
              <a:solidFill>
                <a:schemeClr val="accent1"/>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1-Intravenous drug abuse</a:t>
            </a:r>
          </a:p>
          <a:p>
            <a:pPr marL="0" indent="0">
              <a:buNone/>
            </a:pPr>
            <a:r>
              <a:rPr lang="en-US" sz="1800" dirty="0">
                <a:solidFill>
                  <a:prstClr val="black"/>
                </a:solidFill>
                <a:latin typeface="Andalus" panose="02020603050405020304" pitchFamily="18" charset="-78"/>
                <a:cs typeface="Andalus" panose="02020603050405020304" pitchFamily="18" charset="-78"/>
              </a:rPr>
              <a:t>2-Sexual contact</a:t>
            </a:r>
          </a:p>
          <a:p>
            <a:pPr marL="0" indent="0">
              <a:buNone/>
            </a:pPr>
            <a:r>
              <a:rPr lang="en-US" sz="1800" dirty="0">
                <a:solidFill>
                  <a:prstClr val="black"/>
                </a:solidFill>
                <a:latin typeface="Andalus" panose="02020603050405020304" pitchFamily="18" charset="-78"/>
                <a:cs typeface="Andalus" panose="02020603050405020304" pitchFamily="18" charset="-78"/>
              </a:rPr>
              <a:t>3-Avoid blood exposure: Occupational (universal precautions) or other contact (e.g., sharing toothbrushes or razors or receiving a tattoo)</a:t>
            </a:r>
          </a:p>
          <a:p>
            <a:pPr marL="0" indent="0">
              <a:buNone/>
            </a:pPr>
            <a:r>
              <a:rPr lang="en-US" sz="1800" dirty="0">
                <a:solidFill>
                  <a:prstClr val="black"/>
                </a:solidFill>
                <a:latin typeface="Andalus" panose="02020603050405020304" pitchFamily="18" charset="-78"/>
                <a:cs typeface="Andalus" panose="02020603050405020304" pitchFamily="18" charset="-78"/>
              </a:rPr>
              <a:t>4-The HAV and HBV vaccines to prevent further progression of liver disease</a:t>
            </a:r>
          </a:p>
          <a:p>
            <a:pPr marL="0" indent="0">
              <a:buNone/>
            </a:pPr>
            <a:r>
              <a:rPr lang="en-US" sz="1800" dirty="0">
                <a:solidFill>
                  <a:prstClr val="black"/>
                </a:solidFill>
                <a:latin typeface="Andalus" panose="02020603050405020304" pitchFamily="18" charset="-78"/>
                <a:cs typeface="Andalus" panose="02020603050405020304" pitchFamily="18" charset="-78"/>
              </a:rPr>
              <a:t>5-HCV-positive individuals are to refrain from donating blood, organs, tissues,</a:t>
            </a:r>
          </a:p>
        </p:txBody>
      </p:sp>
    </p:spTree>
    <p:extLst>
      <p:ext uri="{BB962C8B-B14F-4D97-AF65-F5344CB8AC3E}">
        <p14:creationId xmlns:p14="http://schemas.microsoft.com/office/powerpoint/2010/main" val="3192403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1E634-8A4B-BB53-781A-C903C8FF5E10}"/>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Reference:</a:t>
            </a:r>
            <a:endParaRPr lang="en-US" dirty="0"/>
          </a:p>
        </p:txBody>
      </p:sp>
      <p:sp>
        <p:nvSpPr>
          <p:cNvPr id="3" name="Content Placeholder 2">
            <a:extLst>
              <a:ext uri="{FF2B5EF4-FFF2-40B4-BE49-F238E27FC236}">
                <a16:creationId xmlns:a16="http://schemas.microsoft.com/office/drawing/2014/main" id="{7C73F663-65F9-666B-8D9F-FA86CB4A59F8}"/>
              </a:ext>
            </a:extLst>
          </p:cNvPr>
          <p:cNvSpPr>
            <a:spLocks noGrp="1"/>
          </p:cNvSpPr>
          <p:nvPr>
            <p:ph idx="1"/>
          </p:nvPr>
        </p:nvSpPr>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t>1-ACCP Pharmacotherapy 2024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kumimoji="0" lang="en-US" sz="20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br>
            <a:r>
              <a:rPr kumimoji="0" lang="en-US" sz="20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t>2-Applied therapeutics 12th ed 2023</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t>3-Infectious Disease ACCP 2025</a:t>
            </a:r>
          </a:p>
        </p:txBody>
      </p:sp>
    </p:spTree>
    <p:extLst>
      <p:ext uri="{BB962C8B-B14F-4D97-AF65-F5344CB8AC3E}">
        <p14:creationId xmlns:p14="http://schemas.microsoft.com/office/powerpoint/2010/main" val="77767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FFACFF-D752-7DB3-9C66-4807FF2462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14FFAFC-0FE5-BF8F-C7A4-96D3D727781B}"/>
              </a:ext>
            </a:extLst>
          </p:cNvPr>
          <p:cNvSpPr>
            <a:spLocks noGrp="1"/>
          </p:cNvSpPr>
          <p:nvPr>
            <p:ph idx="1"/>
          </p:nvPr>
        </p:nvSpPr>
        <p:spPr>
          <a:xfrm>
            <a:off x="838200" y="2798859"/>
            <a:ext cx="10515600" cy="3378104"/>
          </a:xfrm>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“Prevention is not only better than cure—sometimes, it is the only cure.”</a:t>
            </a:r>
          </a:p>
          <a:p>
            <a:pPr marL="0" indent="0" algn="ctr">
              <a:buNone/>
            </a:pPr>
            <a:endParaRPr lang="en-US" dirty="0"/>
          </a:p>
          <a:p>
            <a:pPr marL="0" indent="0" algn="ctr">
              <a:buNone/>
            </a:pPr>
            <a:r>
              <a:rPr lang="en-US" b="1" dirty="0">
                <a:solidFill>
                  <a:prstClr val="black"/>
                </a:solidFill>
                <a:latin typeface="Calibri" panose="020F0502020204030204"/>
              </a:rPr>
              <a:t>Thank you…</a:t>
            </a:r>
          </a:p>
        </p:txBody>
      </p:sp>
    </p:spTree>
    <p:extLst>
      <p:ext uri="{BB962C8B-B14F-4D97-AF65-F5344CB8AC3E}">
        <p14:creationId xmlns:p14="http://schemas.microsoft.com/office/powerpoint/2010/main" val="2794346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34EC6-4E94-78DE-3387-C75B39DF14A8}"/>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Definition:</a:t>
            </a:r>
            <a:endParaRPr lang="en-US" dirty="0"/>
          </a:p>
        </p:txBody>
      </p:sp>
      <p:sp>
        <p:nvSpPr>
          <p:cNvPr id="3" name="Content Placeholder 2">
            <a:extLst>
              <a:ext uri="{FF2B5EF4-FFF2-40B4-BE49-F238E27FC236}">
                <a16:creationId xmlns:a16="http://schemas.microsoft.com/office/drawing/2014/main" id="{B1267616-60AC-804A-CC63-3D249ED79282}"/>
              </a:ext>
            </a:extLst>
          </p:cNvPr>
          <p:cNvSpPr>
            <a:spLocks noGrp="1"/>
          </p:cNvSpPr>
          <p:nvPr>
            <p:ph idx="1"/>
          </p:nvPr>
        </p:nvSpPr>
        <p:spPr>
          <a:xfrm>
            <a:off x="838200" y="1825625"/>
            <a:ext cx="5257800" cy="4351338"/>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rPr>
              <a:t>Hepatitis C Virus (HCV):</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prstClr val="black"/>
              </a:solidFill>
              <a:effectLst/>
              <a:uLnTx/>
              <a:uFillTx/>
              <a:latin typeface="Andalus" panose="02020603050405020304" pitchFamily="18" charset="-78"/>
              <a:ea typeface="+mn-ea"/>
              <a:cs typeface="Andalus" panose="02020603050405020304" pitchFamily="18" charset="-7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400" b="1" i="0" u="none" strike="noStrike" kern="1200" cap="none" spc="0" normalizeH="0" baseline="0" noProof="0" dirty="0">
                <a:ln>
                  <a:noFill/>
                </a:ln>
                <a:solidFill>
                  <a:schemeClr val="accent1"/>
                </a:solidFill>
                <a:effectLst/>
                <a:uLnTx/>
                <a:uFillTx/>
                <a:latin typeface="Andalus" panose="02020603050405020304" pitchFamily="18" charset="-78"/>
                <a:ea typeface="+mn-ea"/>
                <a:cs typeface="Andalus" panose="02020603050405020304" pitchFamily="18" charset="-78"/>
              </a:rPr>
              <a:t>Is a single-stranded RNA virus with six genotypes. It is the leading cause of liver disease and liver transplantation in the United States and a common cause of hepatocellular carcinoma. Transmission is mainly bloodborne (transfusion, intravenous drug abuse).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400" b="1" dirty="0">
              <a:solidFill>
                <a:schemeClr val="accent1"/>
              </a:solidFill>
              <a:latin typeface="Andalus" panose="02020603050405020304" pitchFamily="18" charset="-78"/>
              <a:cs typeface="Andalus" panose="02020603050405020304" pitchFamily="18" charset="-78"/>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400" b="1" i="0" u="none" strike="noStrike" kern="1200" cap="none" spc="0" normalizeH="0" baseline="0" noProof="0" dirty="0">
              <a:ln>
                <a:noFill/>
              </a:ln>
              <a:solidFill>
                <a:schemeClr val="accent1"/>
              </a:solidFill>
              <a:effectLst/>
              <a:uLnTx/>
              <a:uFillTx/>
              <a:latin typeface="Andalus" panose="02020603050405020304" pitchFamily="18" charset="-78"/>
              <a:ea typeface="+mn-ea"/>
              <a:cs typeface="Andalus" panose="02020603050405020304" pitchFamily="18" charset="-78"/>
            </a:endParaRPr>
          </a:p>
        </p:txBody>
      </p:sp>
      <p:pic>
        <p:nvPicPr>
          <p:cNvPr id="5" name="Picture 4">
            <a:extLst>
              <a:ext uri="{FF2B5EF4-FFF2-40B4-BE49-F238E27FC236}">
                <a16:creationId xmlns:a16="http://schemas.microsoft.com/office/drawing/2014/main" id="{737E065C-DE06-6103-E18C-7AB5F8EE6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662546"/>
            <a:ext cx="5532907" cy="5532907"/>
          </a:xfrm>
          <a:prstGeom prst="rect">
            <a:avLst/>
          </a:prstGeom>
        </p:spPr>
      </p:pic>
    </p:spTree>
    <p:extLst>
      <p:ext uri="{BB962C8B-B14F-4D97-AF65-F5344CB8AC3E}">
        <p14:creationId xmlns:p14="http://schemas.microsoft.com/office/powerpoint/2010/main" val="2594444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7EB99-0803-BAD0-542F-842D28A90736}"/>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Transmission rout of HCV:</a:t>
            </a:r>
            <a:endParaRPr lang="en-US" dirty="0"/>
          </a:p>
        </p:txBody>
      </p:sp>
      <p:sp>
        <p:nvSpPr>
          <p:cNvPr id="3" name="Content Placeholder 2">
            <a:extLst>
              <a:ext uri="{FF2B5EF4-FFF2-40B4-BE49-F238E27FC236}">
                <a16:creationId xmlns:a16="http://schemas.microsoft.com/office/drawing/2014/main" id="{702FD721-B383-35DE-F6FA-E3A47D3C7DDF}"/>
              </a:ext>
            </a:extLst>
          </p:cNvPr>
          <p:cNvSpPr>
            <a:spLocks noGrp="1"/>
          </p:cNvSpPr>
          <p:nvPr>
            <p:ph idx="1"/>
          </p:nvPr>
        </p:nvSpPr>
        <p:spPr>
          <a:xfrm>
            <a:off x="838200" y="1825625"/>
            <a:ext cx="7820770" cy="4351338"/>
          </a:xfrm>
        </p:spPr>
        <p:txBody>
          <a:bodyPr>
            <a:normAutofit/>
          </a:bodyPr>
          <a:lstStyle/>
          <a:p>
            <a:pPr marL="0" indent="0">
              <a:buNone/>
            </a:pPr>
            <a:r>
              <a:rPr lang="en-US" sz="1800" dirty="0">
                <a:solidFill>
                  <a:prstClr val="black"/>
                </a:solidFill>
                <a:latin typeface="Andalus" panose="02020603050405020304" pitchFamily="18" charset="-78"/>
                <a:cs typeface="Andalus" panose="02020603050405020304" pitchFamily="18" charset="-78"/>
              </a:rPr>
              <a:t>Percutaneous transmission</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1. Injection drug use</a:t>
            </a:r>
          </a:p>
          <a:p>
            <a:pPr marL="0" indent="0">
              <a:buNone/>
            </a:pPr>
            <a:r>
              <a:rPr lang="en-US" sz="1800" dirty="0">
                <a:solidFill>
                  <a:prstClr val="black"/>
                </a:solidFill>
                <a:latin typeface="Andalus" panose="02020603050405020304" pitchFamily="18" charset="-78"/>
                <a:cs typeface="Andalus" panose="02020603050405020304" pitchFamily="18" charset="-78"/>
              </a:rPr>
              <a:t>2. Received donated blood, blood products, or organs prior to 1992</a:t>
            </a:r>
          </a:p>
          <a:p>
            <a:pPr marL="0" indent="0">
              <a:buNone/>
            </a:pPr>
            <a:r>
              <a:rPr lang="en-US" sz="1800" dirty="0">
                <a:solidFill>
                  <a:prstClr val="black"/>
                </a:solidFill>
                <a:latin typeface="Andalus" panose="02020603050405020304" pitchFamily="18" charset="-78"/>
                <a:cs typeface="Andalus" panose="02020603050405020304" pitchFamily="18" charset="-78"/>
              </a:rPr>
              <a:t>3. Needlestick injuries</a:t>
            </a:r>
          </a:p>
          <a:p>
            <a:pPr marL="0" indent="0">
              <a:buNone/>
            </a:pPr>
            <a:r>
              <a:rPr lang="en-US" sz="1800" dirty="0">
                <a:solidFill>
                  <a:prstClr val="black"/>
                </a:solidFill>
                <a:latin typeface="Andalus" panose="02020603050405020304" pitchFamily="18" charset="-78"/>
                <a:cs typeface="Andalus" panose="02020603050405020304" pitchFamily="18" charset="-78"/>
              </a:rPr>
              <a:t>4. Born to an HCV-infected mother</a:t>
            </a:r>
          </a:p>
          <a:p>
            <a:pPr marL="0" indent="0">
              <a:buNone/>
            </a:pPr>
            <a:r>
              <a:rPr lang="en-US" sz="1800" dirty="0">
                <a:solidFill>
                  <a:prstClr val="black"/>
                </a:solidFill>
                <a:latin typeface="Andalus" panose="02020603050405020304" pitchFamily="18" charset="-78"/>
                <a:cs typeface="Andalus" panose="02020603050405020304" pitchFamily="18" charset="-78"/>
              </a:rPr>
              <a:t>5. Sex with an HCV-infected person</a:t>
            </a:r>
          </a:p>
          <a:p>
            <a:pPr marL="0" indent="0">
              <a:buNone/>
            </a:pPr>
            <a:r>
              <a:rPr lang="en-US" sz="1800" dirty="0">
                <a:solidFill>
                  <a:prstClr val="black"/>
                </a:solidFill>
                <a:latin typeface="Andalus" panose="02020603050405020304" pitchFamily="18" charset="-78"/>
                <a:cs typeface="Andalus" panose="02020603050405020304" pitchFamily="18" charset="-78"/>
              </a:rPr>
              <a:t>6. Sharing personal items with infected blood</a:t>
            </a:r>
          </a:p>
        </p:txBody>
      </p:sp>
    </p:spTree>
    <p:extLst>
      <p:ext uri="{BB962C8B-B14F-4D97-AF65-F5344CB8AC3E}">
        <p14:creationId xmlns:p14="http://schemas.microsoft.com/office/powerpoint/2010/main" val="578022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43135-7508-F520-BFA1-475342CADFB0}"/>
              </a:ext>
            </a:extLst>
          </p:cNvPr>
          <p:cNvSpPr>
            <a:spLocks noGrp="1"/>
          </p:cNvSpPr>
          <p:nvPr>
            <p:ph type="title"/>
          </p:nvPr>
        </p:nvSpPr>
        <p:spPr/>
        <p:txBody>
          <a:bodyPr/>
          <a:lstStyle/>
          <a:p>
            <a:r>
              <a:rPr lang="en-US" sz="3200" b="1" dirty="0">
                <a:solidFill>
                  <a:prstClr val="black"/>
                </a:solidFill>
                <a:latin typeface="Andalus" panose="02020603050405020304" pitchFamily="18" charset="-78"/>
                <a:cs typeface="Andalus" panose="02020603050405020304" pitchFamily="18" charset="-78"/>
              </a:rPr>
              <a:t>Recommended testing for HCV:</a:t>
            </a:r>
          </a:p>
        </p:txBody>
      </p:sp>
      <p:sp>
        <p:nvSpPr>
          <p:cNvPr id="3" name="Content Placeholder 2">
            <a:extLst>
              <a:ext uri="{FF2B5EF4-FFF2-40B4-BE49-F238E27FC236}">
                <a16:creationId xmlns:a16="http://schemas.microsoft.com/office/drawing/2014/main" id="{97A7AA01-D0A4-C415-525D-62249C854D62}"/>
              </a:ext>
            </a:extLst>
          </p:cNvPr>
          <p:cNvSpPr>
            <a:spLocks noGrp="1"/>
          </p:cNvSpPr>
          <p:nvPr>
            <p:ph idx="1"/>
          </p:nvPr>
        </p:nvSpPr>
        <p:spPr>
          <a:xfrm>
            <a:off x="838200" y="1825625"/>
            <a:ext cx="10874071" cy="4351338"/>
          </a:xfrm>
        </p:spPr>
        <p:txBody>
          <a:bodyPr>
            <a:normAutofit/>
          </a:bodyPr>
          <a:lstStyle/>
          <a:p>
            <a:pPr marL="0" indent="0">
              <a:buNone/>
            </a:pPr>
            <a:r>
              <a:rPr lang="en-US" sz="1800" dirty="0">
                <a:solidFill>
                  <a:prstClr val="black"/>
                </a:solidFill>
                <a:latin typeface="Andalus" panose="02020603050405020304" pitchFamily="18" charset="-78"/>
                <a:cs typeface="Andalus" panose="02020603050405020304" pitchFamily="18" charset="-78"/>
              </a:rPr>
              <a:t>1-One time screening for all adults aged 18 years and older</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2-Pregnant women during each pregnancy</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3-People who have ongoing risk factors (e.g., persons who inject drugs, share needles or other preparatory equipment, or who have selected medical conditions, including receiving maintenance hemodialysis) should be tested routinely</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 Associated with </a:t>
            </a:r>
            <a:r>
              <a:rPr lang="en-US" sz="1800" b="1" dirty="0">
                <a:solidFill>
                  <a:schemeClr val="accent1"/>
                </a:solidFill>
                <a:latin typeface="Andalus" panose="02020603050405020304" pitchFamily="18" charset="-78"/>
                <a:cs typeface="Andalus" panose="02020603050405020304" pitchFamily="18" charset="-78"/>
              </a:rPr>
              <a:t>acute and chronic infection</a:t>
            </a:r>
            <a:r>
              <a:rPr lang="en-US" sz="1800" dirty="0">
                <a:solidFill>
                  <a:prstClr val="black"/>
                </a:solidFill>
                <a:latin typeface="Andalus" panose="02020603050405020304" pitchFamily="18" charset="-78"/>
                <a:cs typeface="Andalus" panose="02020603050405020304" pitchFamily="18" charset="-78"/>
              </a:rPr>
              <a:t>; after acute infection, most patients </a:t>
            </a:r>
            <a:r>
              <a:rPr lang="en-US" sz="1800" b="1" dirty="0">
                <a:solidFill>
                  <a:schemeClr val="accent1"/>
                </a:solidFill>
                <a:latin typeface="Andalus" panose="02020603050405020304" pitchFamily="18" charset="-78"/>
                <a:cs typeface="Andalus" panose="02020603050405020304" pitchFamily="18" charset="-78"/>
              </a:rPr>
              <a:t>(60%–85%) develop chronic infection</a:t>
            </a:r>
          </a:p>
        </p:txBody>
      </p:sp>
    </p:spTree>
    <p:extLst>
      <p:ext uri="{BB962C8B-B14F-4D97-AF65-F5344CB8AC3E}">
        <p14:creationId xmlns:p14="http://schemas.microsoft.com/office/powerpoint/2010/main" val="629084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A33AA-E3FA-B75B-3CF7-B2ECF5B0C032}"/>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Symptoms of HCV could include:</a:t>
            </a:r>
            <a:endParaRPr lang="en-US" dirty="0"/>
          </a:p>
        </p:txBody>
      </p:sp>
      <p:sp>
        <p:nvSpPr>
          <p:cNvPr id="3" name="Content Placeholder 2">
            <a:extLst>
              <a:ext uri="{FF2B5EF4-FFF2-40B4-BE49-F238E27FC236}">
                <a16:creationId xmlns:a16="http://schemas.microsoft.com/office/drawing/2014/main" id="{28C595E9-BEE1-8F5C-E5ED-74751ADF1D66}"/>
              </a:ext>
            </a:extLst>
          </p:cNvPr>
          <p:cNvSpPr>
            <a:spLocks noGrp="1"/>
          </p:cNvSpPr>
          <p:nvPr>
            <p:ph sz="half" idx="1"/>
          </p:nvPr>
        </p:nvSpPr>
        <p:spPr/>
        <p:txBody>
          <a:bodyPr/>
          <a:lstStyle/>
          <a:p>
            <a:pPr marL="0" indent="0">
              <a:buNone/>
            </a:pPr>
            <a:r>
              <a:rPr lang="en-US" sz="1800" b="1" u="sng" dirty="0">
                <a:solidFill>
                  <a:prstClr val="black"/>
                </a:solidFill>
                <a:latin typeface="Andalus" panose="02020603050405020304" pitchFamily="18" charset="-78"/>
                <a:cs typeface="Andalus" panose="02020603050405020304" pitchFamily="18" charset="-78"/>
              </a:rPr>
              <a:t>Acute symptoms:</a:t>
            </a:r>
          </a:p>
          <a:p>
            <a:pPr marL="0" indent="0">
              <a:buNone/>
            </a:pPr>
            <a:r>
              <a:rPr lang="en-US" sz="1800" dirty="0">
                <a:solidFill>
                  <a:prstClr val="black"/>
                </a:solidFill>
                <a:latin typeface="Andalus" panose="02020603050405020304" pitchFamily="18" charset="-78"/>
                <a:cs typeface="Andalus" panose="02020603050405020304" pitchFamily="18" charset="-78"/>
              </a:rPr>
              <a:t>Commonly asymptomatic, but may experience mild symptoms </a:t>
            </a:r>
          </a:p>
          <a:p>
            <a:pPr marL="0" indent="0">
              <a:buNone/>
            </a:pPr>
            <a:r>
              <a:rPr lang="en-US" sz="1800" dirty="0">
                <a:solidFill>
                  <a:prstClr val="black"/>
                </a:solidFill>
                <a:latin typeface="Andalus" panose="02020603050405020304" pitchFamily="18" charset="-78"/>
                <a:cs typeface="Andalus" panose="02020603050405020304" pitchFamily="18" charset="-78"/>
              </a:rPr>
              <a:t>*) Symptoms present 4–12 weeks after exposure</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1-fatigue. </a:t>
            </a:r>
          </a:p>
          <a:p>
            <a:pPr marL="0" indent="0">
              <a:buNone/>
            </a:pPr>
            <a:r>
              <a:rPr lang="en-US" sz="1800" dirty="0">
                <a:solidFill>
                  <a:prstClr val="black"/>
                </a:solidFill>
                <a:latin typeface="Andalus" panose="02020603050405020304" pitchFamily="18" charset="-78"/>
                <a:cs typeface="Andalus" panose="02020603050405020304" pitchFamily="18" charset="-78"/>
              </a:rPr>
              <a:t>2-abdominal pain. </a:t>
            </a:r>
          </a:p>
          <a:p>
            <a:pPr marL="0" indent="0">
              <a:buNone/>
            </a:pPr>
            <a:r>
              <a:rPr lang="en-US" sz="1800" dirty="0">
                <a:solidFill>
                  <a:prstClr val="black"/>
                </a:solidFill>
                <a:latin typeface="Andalus" panose="02020603050405020304" pitchFamily="18" charset="-78"/>
                <a:cs typeface="Andalus" panose="02020603050405020304" pitchFamily="18" charset="-78"/>
              </a:rPr>
              <a:t>3-poor appetite.</a:t>
            </a:r>
          </a:p>
          <a:p>
            <a:pPr marL="0" indent="0">
              <a:buNone/>
            </a:pPr>
            <a:r>
              <a:rPr lang="en-US" sz="1800" dirty="0">
                <a:solidFill>
                  <a:prstClr val="black"/>
                </a:solidFill>
                <a:latin typeface="Andalus" panose="02020603050405020304" pitchFamily="18" charset="-78"/>
                <a:cs typeface="Andalus" panose="02020603050405020304" pitchFamily="18" charset="-78"/>
              </a:rPr>
              <a:t>4-jaundice.</a:t>
            </a:r>
          </a:p>
        </p:txBody>
      </p:sp>
      <p:sp>
        <p:nvSpPr>
          <p:cNvPr id="4" name="Content Placeholder 3">
            <a:extLst>
              <a:ext uri="{FF2B5EF4-FFF2-40B4-BE49-F238E27FC236}">
                <a16:creationId xmlns:a16="http://schemas.microsoft.com/office/drawing/2014/main" id="{EB781443-DA16-5468-2192-893E870073FB}"/>
              </a:ext>
            </a:extLst>
          </p:cNvPr>
          <p:cNvSpPr>
            <a:spLocks noGrp="1"/>
          </p:cNvSpPr>
          <p:nvPr>
            <p:ph sz="half" idx="2"/>
          </p:nvPr>
        </p:nvSpPr>
        <p:spPr/>
        <p:txBody>
          <a:bodyPr/>
          <a:lstStyle/>
          <a:p>
            <a:pPr marL="0" indent="0">
              <a:buNone/>
            </a:pPr>
            <a:r>
              <a:rPr lang="en-US" sz="1800" b="1" u="sng" dirty="0">
                <a:solidFill>
                  <a:prstClr val="black"/>
                </a:solidFill>
                <a:latin typeface="Andalus" panose="02020603050405020304" pitchFamily="18" charset="-78"/>
                <a:cs typeface="Andalus" panose="02020603050405020304" pitchFamily="18" charset="-78"/>
              </a:rPr>
              <a:t>Chronic infection:</a:t>
            </a:r>
          </a:p>
          <a:p>
            <a:pPr marL="0" indent="0">
              <a:buNone/>
            </a:pPr>
            <a:r>
              <a:rPr lang="en-US" sz="1800" dirty="0">
                <a:solidFill>
                  <a:prstClr val="black"/>
                </a:solidFill>
                <a:latin typeface="Andalus" panose="02020603050405020304" pitchFamily="18" charset="-78"/>
                <a:cs typeface="Andalus" panose="02020603050405020304" pitchFamily="18" charset="-78"/>
              </a:rPr>
              <a:t>Commonly asymptomatic</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1-Typically insidious over several decades, but can progress to cirrhosis and HCC</a:t>
            </a:r>
          </a:p>
          <a:p>
            <a:pPr marL="0" indent="0">
              <a:buNone/>
            </a:pPr>
            <a:r>
              <a:rPr lang="en-US" sz="1800" dirty="0">
                <a:solidFill>
                  <a:prstClr val="black"/>
                </a:solidFill>
                <a:latin typeface="Andalus" panose="02020603050405020304" pitchFamily="18" charset="-78"/>
                <a:cs typeface="Andalus" panose="02020603050405020304" pitchFamily="18" charset="-78"/>
              </a:rPr>
              <a:t>2-HBV and HIV co-infection can accelerate the progression of liver injury and are often associated with poor outcomes; alcohol use also accelerates the progression of liver injury.</a:t>
            </a:r>
          </a:p>
        </p:txBody>
      </p:sp>
    </p:spTree>
    <p:extLst>
      <p:ext uri="{BB962C8B-B14F-4D97-AF65-F5344CB8AC3E}">
        <p14:creationId xmlns:p14="http://schemas.microsoft.com/office/powerpoint/2010/main" val="3485642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2BC53-1479-43B2-EF1C-4AC81803E67D}"/>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Symptoms of HCV could include:</a:t>
            </a:r>
            <a:endParaRPr lang="en-US" dirty="0"/>
          </a:p>
        </p:txBody>
      </p:sp>
      <p:pic>
        <p:nvPicPr>
          <p:cNvPr id="5" name="Content Placeholder 4">
            <a:extLst>
              <a:ext uri="{FF2B5EF4-FFF2-40B4-BE49-F238E27FC236}">
                <a16:creationId xmlns:a16="http://schemas.microsoft.com/office/drawing/2014/main" id="{4B69D3CF-4D2F-8DF1-75B1-4993A2BB01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64118" y="1308624"/>
            <a:ext cx="5263764" cy="5263764"/>
          </a:xfrm>
          <a:prstGeom prst="rect">
            <a:avLst/>
          </a:prstGeom>
        </p:spPr>
      </p:pic>
    </p:spTree>
    <p:extLst>
      <p:ext uri="{BB962C8B-B14F-4D97-AF65-F5344CB8AC3E}">
        <p14:creationId xmlns:p14="http://schemas.microsoft.com/office/powerpoint/2010/main" val="2699951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87E9A-94AE-E7FF-1B2B-048C9842BA6A}"/>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Risk factors for hepatitis C virus:</a:t>
            </a:r>
            <a:endParaRPr lang="en-US" dirty="0"/>
          </a:p>
        </p:txBody>
      </p:sp>
      <p:pic>
        <p:nvPicPr>
          <p:cNvPr id="5" name="Content Placeholder 4">
            <a:extLst>
              <a:ext uri="{FF2B5EF4-FFF2-40B4-BE49-F238E27FC236}">
                <a16:creationId xmlns:a16="http://schemas.microsoft.com/office/drawing/2014/main" id="{C365929C-9FE3-51DD-380E-05E34BF2B3A7}"/>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677354" y="2026216"/>
            <a:ext cx="5440829" cy="2847934"/>
          </a:xfrm>
          <a:prstGeom prst="rect">
            <a:avLst/>
          </a:prstGeom>
        </p:spPr>
      </p:pic>
      <p:sp>
        <p:nvSpPr>
          <p:cNvPr id="3" name="Content Placeholder 2">
            <a:extLst>
              <a:ext uri="{FF2B5EF4-FFF2-40B4-BE49-F238E27FC236}">
                <a16:creationId xmlns:a16="http://schemas.microsoft.com/office/drawing/2014/main" id="{59F3CBD7-C17A-B932-E4B7-A10405E86186}"/>
              </a:ext>
            </a:extLst>
          </p:cNvPr>
          <p:cNvSpPr>
            <a:spLocks noGrp="1"/>
          </p:cNvSpPr>
          <p:nvPr>
            <p:ph sz="half" idx="2"/>
          </p:nvPr>
        </p:nvSpPr>
        <p:spPr>
          <a:xfrm>
            <a:off x="838199" y="1900362"/>
            <a:ext cx="5839155" cy="4395871"/>
          </a:xfrm>
        </p:spPr>
        <p:txBody>
          <a:bodyPr>
            <a:normAutofit fontScale="92500" lnSpcReduction="20000"/>
          </a:bodyPr>
          <a:lstStyle/>
          <a:p>
            <a:pPr marL="0" indent="0">
              <a:buNone/>
            </a:pPr>
            <a:r>
              <a:rPr lang="en-US" sz="1600" dirty="0">
                <a:solidFill>
                  <a:prstClr val="black"/>
                </a:solidFill>
                <a:latin typeface="Andalus" panose="02020603050405020304" pitchFamily="18" charset="-78"/>
                <a:cs typeface="Andalus" panose="02020603050405020304" pitchFamily="18" charset="-78"/>
              </a:rPr>
              <a:t>1-HIV infection</a:t>
            </a:r>
          </a:p>
          <a:p>
            <a:pPr marL="0" indent="0">
              <a:buNone/>
            </a:pPr>
            <a:endParaRPr lang="en-US" sz="1600" dirty="0">
              <a:solidFill>
                <a:prstClr val="black"/>
              </a:solidFill>
              <a:latin typeface="Andalus" panose="02020603050405020304" pitchFamily="18" charset="-78"/>
              <a:cs typeface="Andalus" panose="02020603050405020304" pitchFamily="18" charset="-78"/>
            </a:endParaRPr>
          </a:p>
          <a:p>
            <a:pPr marL="0" indent="0">
              <a:buNone/>
            </a:pPr>
            <a:r>
              <a:rPr lang="en-US" sz="1600" dirty="0">
                <a:solidFill>
                  <a:prstClr val="black"/>
                </a:solidFill>
                <a:latin typeface="Andalus" panose="02020603050405020304" pitchFamily="18" charset="-78"/>
                <a:cs typeface="Andalus" panose="02020603050405020304" pitchFamily="18" charset="-78"/>
              </a:rPr>
              <a:t>2-Current or former injection drug use (including historical and one-time use)</a:t>
            </a:r>
          </a:p>
          <a:p>
            <a:pPr marL="0" indent="0">
              <a:buNone/>
            </a:pPr>
            <a:endParaRPr lang="en-US" sz="1600" dirty="0">
              <a:solidFill>
                <a:prstClr val="black"/>
              </a:solidFill>
              <a:latin typeface="Andalus" panose="02020603050405020304" pitchFamily="18" charset="-78"/>
              <a:cs typeface="Andalus" panose="02020603050405020304" pitchFamily="18" charset="-78"/>
            </a:endParaRPr>
          </a:p>
          <a:p>
            <a:pPr marL="0" indent="0">
              <a:buNone/>
            </a:pPr>
            <a:r>
              <a:rPr lang="en-US" sz="1600" dirty="0">
                <a:solidFill>
                  <a:prstClr val="black"/>
                </a:solidFill>
                <a:latin typeface="Andalus" panose="02020603050405020304" pitchFamily="18" charset="-78"/>
                <a:cs typeface="Andalus" panose="02020603050405020304" pitchFamily="18" charset="-78"/>
              </a:rPr>
              <a:t>3-Patients who ever received maintenance hemodialysis</a:t>
            </a:r>
          </a:p>
          <a:p>
            <a:pPr marL="0" indent="0">
              <a:buNone/>
            </a:pPr>
            <a:endParaRPr lang="en-US" sz="1600" dirty="0">
              <a:solidFill>
                <a:prstClr val="black"/>
              </a:solidFill>
              <a:latin typeface="Andalus" panose="02020603050405020304" pitchFamily="18" charset="-78"/>
              <a:cs typeface="Andalus" panose="02020603050405020304" pitchFamily="18" charset="-78"/>
            </a:endParaRPr>
          </a:p>
          <a:p>
            <a:pPr marL="0" indent="0">
              <a:buNone/>
            </a:pPr>
            <a:r>
              <a:rPr lang="en-US" sz="1600" dirty="0">
                <a:solidFill>
                  <a:prstClr val="black"/>
                </a:solidFill>
                <a:latin typeface="Andalus" panose="02020603050405020304" pitchFamily="18" charset="-78"/>
                <a:cs typeface="Andalus" panose="02020603050405020304" pitchFamily="18" charset="-78"/>
              </a:rPr>
              <a:t>4-Prior recipients of transfusions or organ transplants (received clotting factor concentrates produced before 1987, received a transfusion of blood or blood components before July 1992, received an organ transplant before July 1992, or notified that they received blood from a donor who later tested positive for HCV infection)</a:t>
            </a:r>
          </a:p>
          <a:p>
            <a:pPr marL="0" indent="0">
              <a:buNone/>
            </a:pPr>
            <a:endParaRPr lang="en-US" sz="1600" dirty="0">
              <a:solidFill>
                <a:prstClr val="black"/>
              </a:solidFill>
              <a:latin typeface="Andalus" panose="02020603050405020304" pitchFamily="18" charset="-78"/>
              <a:cs typeface="Andalus" panose="02020603050405020304" pitchFamily="18" charset="-78"/>
            </a:endParaRPr>
          </a:p>
          <a:p>
            <a:pPr marL="0" indent="0">
              <a:buNone/>
            </a:pPr>
            <a:r>
              <a:rPr lang="en-US" sz="1600" dirty="0">
                <a:solidFill>
                  <a:prstClr val="black"/>
                </a:solidFill>
                <a:latin typeface="Andalus" panose="02020603050405020304" pitchFamily="18" charset="-78"/>
                <a:cs typeface="Andalus" panose="02020603050405020304" pitchFamily="18" charset="-78"/>
              </a:rPr>
              <a:t>5-</a:t>
            </a:r>
            <a:r>
              <a:rPr lang="en-US" sz="1600" dirty="0">
                <a:latin typeface="Andalus" panose="02020603050405020304" pitchFamily="18" charset="-78"/>
                <a:cs typeface="Andalus" panose="02020603050405020304" pitchFamily="18" charset="-78"/>
              </a:rPr>
              <a:t>Health care, emergency medical, and public safety personnel after needle sticks, sharps, or mucosal exposures to HCV-positive blood</a:t>
            </a:r>
          </a:p>
          <a:p>
            <a:pPr marL="0" indent="0">
              <a:buNone/>
            </a:pPr>
            <a:endParaRPr lang="en-US" sz="1600" dirty="0">
              <a:solidFill>
                <a:prstClr val="black"/>
              </a:solidFill>
              <a:latin typeface="Andalus" panose="02020603050405020304" pitchFamily="18" charset="-78"/>
              <a:cs typeface="Andalus" panose="02020603050405020304" pitchFamily="18" charset="-78"/>
            </a:endParaRPr>
          </a:p>
          <a:p>
            <a:pPr marL="0" indent="0">
              <a:buNone/>
            </a:pPr>
            <a:r>
              <a:rPr lang="en-US" sz="1600" dirty="0">
                <a:solidFill>
                  <a:prstClr val="black"/>
                </a:solidFill>
                <a:latin typeface="Andalus" panose="02020603050405020304" pitchFamily="18" charset="-78"/>
                <a:cs typeface="Andalus" panose="02020603050405020304" pitchFamily="18" charset="-78"/>
              </a:rPr>
              <a:t>6-Children born to mothers with HCV infection</a:t>
            </a:r>
          </a:p>
        </p:txBody>
      </p:sp>
      <p:sp>
        <p:nvSpPr>
          <p:cNvPr id="6" name="TextBox 5">
            <a:extLst>
              <a:ext uri="{FF2B5EF4-FFF2-40B4-BE49-F238E27FC236}">
                <a16:creationId xmlns:a16="http://schemas.microsoft.com/office/drawing/2014/main" id="{3E4F536C-3D0E-F88D-765A-2E02B0608101}"/>
              </a:ext>
            </a:extLst>
          </p:cNvPr>
          <p:cNvSpPr txBox="1"/>
          <p:nvPr/>
        </p:nvSpPr>
        <p:spPr>
          <a:xfrm>
            <a:off x="6917029" y="4846115"/>
            <a:ext cx="4961479" cy="307777"/>
          </a:xfrm>
          <a:prstGeom prst="rect">
            <a:avLst/>
          </a:prstGeom>
          <a:noFill/>
        </p:spPr>
        <p:txBody>
          <a:bodyPr wrap="square" rtlCol="0">
            <a:spAutoFit/>
          </a:bodyPr>
          <a:lstStyle/>
          <a:p>
            <a:pPr algn="ctr"/>
            <a:r>
              <a:rPr lang="en-US" sz="1400" b="1" dirty="0">
                <a:solidFill>
                  <a:schemeClr val="accent1"/>
                </a:solidFill>
              </a:rPr>
              <a:t>Global prevalence of the hepatitis C virus</a:t>
            </a:r>
          </a:p>
        </p:txBody>
      </p:sp>
    </p:spTree>
    <p:extLst>
      <p:ext uri="{BB962C8B-B14F-4D97-AF65-F5344CB8AC3E}">
        <p14:creationId xmlns:p14="http://schemas.microsoft.com/office/powerpoint/2010/main" val="2294682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19CBB-F1D9-B19E-F783-2DF7D02C933F}"/>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Diagnosis:</a:t>
            </a:r>
            <a:endParaRPr lang="en-US" dirty="0"/>
          </a:p>
        </p:txBody>
      </p:sp>
      <p:sp>
        <p:nvSpPr>
          <p:cNvPr id="3" name="Content Placeholder 2">
            <a:extLst>
              <a:ext uri="{FF2B5EF4-FFF2-40B4-BE49-F238E27FC236}">
                <a16:creationId xmlns:a16="http://schemas.microsoft.com/office/drawing/2014/main" id="{17DC38AA-8052-71E8-E5C1-66BB0484B64B}"/>
              </a:ext>
            </a:extLst>
          </p:cNvPr>
          <p:cNvSpPr>
            <a:spLocks noGrp="1"/>
          </p:cNvSpPr>
          <p:nvPr>
            <p:ph idx="1"/>
          </p:nvPr>
        </p:nvSpPr>
        <p:spPr/>
        <p:txBody>
          <a:bodyPr/>
          <a:lstStyle/>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dirty="0">
                <a:solidFill>
                  <a:prstClr val="black"/>
                </a:solidFill>
                <a:latin typeface="Andalus" panose="02020603050405020304" pitchFamily="18" charset="-78"/>
                <a:cs typeface="Andalus" panose="02020603050405020304" pitchFamily="18" charset="-78"/>
              </a:rPr>
              <a:t>1-Clinical signs and symptoms.</a:t>
            </a:r>
          </a:p>
          <a:p>
            <a:pPr marL="0" indent="0">
              <a:buNone/>
            </a:pPr>
            <a:r>
              <a:rPr lang="en-US" sz="1800" dirty="0">
                <a:solidFill>
                  <a:prstClr val="black"/>
                </a:solidFill>
                <a:latin typeface="Andalus" panose="02020603050405020304" pitchFamily="18" charset="-78"/>
                <a:cs typeface="Andalus" panose="02020603050405020304" pitchFamily="18" charset="-78"/>
              </a:rPr>
              <a:t>2-Risk Factor consideration.</a:t>
            </a:r>
          </a:p>
          <a:p>
            <a:pPr marL="0" indent="0">
              <a:buNone/>
            </a:pPr>
            <a:r>
              <a:rPr lang="en-US" sz="1800" dirty="0">
                <a:solidFill>
                  <a:prstClr val="black"/>
                </a:solidFill>
                <a:latin typeface="Andalus" panose="02020603050405020304" pitchFamily="18" charset="-78"/>
                <a:cs typeface="Andalus" panose="02020603050405020304" pitchFamily="18" charset="-78"/>
              </a:rPr>
              <a:t>3-Laboratory (Serum anti-HCV antibodies).</a:t>
            </a:r>
          </a:p>
          <a:p>
            <a:pPr marL="0" indent="0">
              <a:buNone/>
            </a:pPr>
            <a:r>
              <a:rPr lang="en-US" sz="1800" dirty="0">
                <a:solidFill>
                  <a:prstClr val="black"/>
                </a:solidFill>
                <a:latin typeface="Andalus" panose="02020603050405020304" pitchFamily="18" charset="-78"/>
                <a:cs typeface="Andalus" panose="02020603050405020304" pitchFamily="18" charset="-78"/>
              </a:rPr>
              <a:t>4-Liver biopsy, imaging, or noninvasive markers to evaluate liver fibrosis.</a:t>
            </a:r>
          </a:p>
        </p:txBody>
      </p:sp>
    </p:spTree>
    <p:extLst>
      <p:ext uri="{BB962C8B-B14F-4D97-AF65-F5344CB8AC3E}">
        <p14:creationId xmlns:p14="http://schemas.microsoft.com/office/powerpoint/2010/main" val="1886830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96086-9D18-D648-12EB-CB736C2299CC}"/>
              </a:ext>
            </a:extLst>
          </p:cNvPr>
          <p:cNvSpPr>
            <a:spLocks noGrp="1"/>
          </p:cNvSpPr>
          <p:nvPr>
            <p:ph type="title"/>
          </p:nvPr>
        </p:nvSpPr>
        <p:spPr/>
        <p:txBody>
          <a:bodyPr/>
          <a:lstStyle/>
          <a:p>
            <a:r>
              <a:rPr kumimoji="0" lang="en-US" sz="3200" b="1" i="0" u="none" strike="noStrike" kern="1200" cap="none" spc="0" normalizeH="0" baseline="0" noProof="0" dirty="0">
                <a:ln>
                  <a:noFill/>
                </a:ln>
                <a:solidFill>
                  <a:prstClr val="black"/>
                </a:solidFill>
                <a:effectLst/>
                <a:uLnTx/>
                <a:uFillTx/>
                <a:latin typeface="Andalus" panose="02020603050405020304" pitchFamily="18" charset="-78"/>
                <a:ea typeface="+mj-ea"/>
                <a:cs typeface="Andalus" panose="02020603050405020304" pitchFamily="18" charset="-78"/>
              </a:rPr>
              <a:t>Management:</a:t>
            </a:r>
            <a:endParaRPr lang="en-US" dirty="0"/>
          </a:p>
        </p:txBody>
      </p:sp>
      <p:sp>
        <p:nvSpPr>
          <p:cNvPr id="3" name="Content Placeholder 2">
            <a:extLst>
              <a:ext uri="{FF2B5EF4-FFF2-40B4-BE49-F238E27FC236}">
                <a16:creationId xmlns:a16="http://schemas.microsoft.com/office/drawing/2014/main" id="{D4AFA8CE-242B-C07A-D11C-47EA7D3F965E}"/>
              </a:ext>
            </a:extLst>
          </p:cNvPr>
          <p:cNvSpPr>
            <a:spLocks noGrp="1"/>
          </p:cNvSpPr>
          <p:nvPr>
            <p:ph idx="1"/>
          </p:nvPr>
        </p:nvSpPr>
        <p:spPr/>
        <p:txBody>
          <a:bodyPr>
            <a:normAutofit/>
          </a:bodyPr>
          <a:lstStyle/>
          <a:p>
            <a:pPr marL="0" indent="0">
              <a:buNone/>
            </a:pPr>
            <a:r>
              <a:rPr lang="en-US" sz="1800" b="1" dirty="0">
                <a:solidFill>
                  <a:prstClr val="black"/>
                </a:solidFill>
                <a:latin typeface="Andalus" panose="02020603050405020304" pitchFamily="18" charset="-78"/>
                <a:cs typeface="Andalus" panose="02020603050405020304" pitchFamily="18" charset="-78"/>
              </a:rPr>
              <a:t>15-25% </a:t>
            </a:r>
            <a:r>
              <a:rPr lang="en-US" sz="1800" dirty="0">
                <a:solidFill>
                  <a:prstClr val="black"/>
                </a:solidFill>
                <a:latin typeface="Andalus" panose="02020603050405020304" pitchFamily="18" charset="-78"/>
                <a:cs typeface="Andalus" panose="02020603050405020304" pitchFamily="18" charset="-78"/>
              </a:rPr>
              <a:t>of those with HCV clear the virus without treatment.</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b="1" dirty="0">
                <a:solidFill>
                  <a:srgbClr val="FF0000"/>
                </a:solidFill>
                <a:latin typeface="Andalus" panose="02020603050405020304" pitchFamily="18" charset="-78"/>
                <a:cs typeface="Andalus" panose="02020603050405020304" pitchFamily="18" charset="-78"/>
              </a:rPr>
              <a:t>*) Preexposure or postexposure prophylaxis is </a:t>
            </a:r>
            <a:r>
              <a:rPr lang="en-US" sz="1800" b="1" u="sng" dirty="0">
                <a:solidFill>
                  <a:srgbClr val="FF0000"/>
                </a:solidFill>
                <a:latin typeface="Andalus" panose="02020603050405020304" pitchFamily="18" charset="-78"/>
                <a:cs typeface="Andalus" panose="02020603050405020304" pitchFamily="18" charset="-78"/>
              </a:rPr>
              <a:t>not </a:t>
            </a:r>
            <a:r>
              <a:rPr lang="en-US" sz="1800" b="1" dirty="0">
                <a:solidFill>
                  <a:srgbClr val="FF0000"/>
                </a:solidFill>
                <a:latin typeface="Andalus" panose="02020603050405020304" pitchFamily="18" charset="-78"/>
                <a:cs typeface="Andalus" panose="02020603050405020304" pitchFamily="18" charset="-78"/>
              </a:rPr>
              <a:t>recommended.</a:t>
            </a:r>
          </a:p>
          <a:p>
            <a:pPr marL="0" indent="0">
              <a:buNone/>
            </a:pPr>
            <a:endParaRPr lang="en-US" sz="1800" dirty="0">
              <a:solidFill>
                <a:prstClr val="black"/>
              </a:solidFill>
              <a:latin typeface="Andalus" panose="02020603050405020304" pitchFamily="18" charset="-78"/>
              <a:cs typeface="Andalus" panose="02020603050405020304" pitchFamily="18" charset="-78"/>
            </a:endParaRPr>
          </a:p>
          <a:p>
            <a:pPr marL="0" indent="0">
              <a:buNone/>
            </a:pPr>
            <a:r>
              <a:rPr lang="en-US" sz="1800" b="1" u="sng" dirty="0">
                <a:solidFill>
                  <a:prstClr val="black"/>
                </a:solidFill>
                <a:latin typeface="Andalus" panose="02020603050405020304" pitchFamily="18" charset="-78"/>
                <a:cs typeface="Andalus" panose="02020603050405020304" pitchFamily="18" charset="-78"/>
              </a:rPr>
              <a:t>Treatment:</a:t>
            </a:r>
          </a:p>
          <a:p>
            <a:pPr marL="0" indent="0">
              <a:buNone/>
            </a:pPr>
            <a:r>
              <a:rPr lang="en-US" sz="1800" dirty="0">
                <a:solidFill>
                  <a:prstClr val="black"/>
                </a:solidFill>
                <a:latin typeface="Andalus" panose="02020603050405020304" pitchFamily="18" charset="-78"/>
                <a:cs typeface="Andalus" panose="02020603050405020304" pitchFamily="18" charset="-78"/>
              </a:rPr>
              <a:t>With the availability of </a:t>
            </a:r>
            <a:r>
              <a:rPr lang="en-US" sz="1800" b="1" dirty="0">
                <a:solidFill>
                  <a:prstClr val="black"/>
                </a:solidFill>
                <a:latin typeface="Andalus" panose="02020603050405020304" pitchFamily="18" charset="-78"/>
                <a:cs typeface="Andalus" panose="02020603050405020304" pitchFamily="18" charset="-78"/>
              </a:rPr>
              <a:t>direct-acting antivirals </a:t>
            </a:r>
            <a:r>
              <a:rPr lang="en-US" sz="1800" dirty="0">
                <a:solidFill>
                  <a:prstClr val="black"/>
                </a:solidFill>
                <a:latin typeface="Andalus" panose="02020603050405020304" pitchFamily="18" charset="-78"/>
                <a:cs typeface="Andalus" panose="02020603050405020304" pitchFamily="18" charset="-78"/>
              </a:rPr>
              <a:t>(DAAs), treatment is recommended for all patients with chronic HCV infection. Exceptions include those with a short life expectancy that cannot be lengthened with HCV therapy, liver transplantation, or other therapy</a:t>
            </a:r>
          </a:p>
        </p:txBody>
      </p:sp>
    </p:spTree>
    <p:extLst>
      <p:ext uri="{BB962C8B-B14F-4D97-AF65-F5344CB8AC3E}">
        <p14:creationId xmlns:p14="http://schemas.microsoft.com/office/powerpoint/2010/main" val="1827647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596</Words>
  <Application>Microsoft Office PowerPoint</Application>
  <PresentationFormat>Widescreen</PresentationFormat>
  <Paragraphs>85</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Andalus</vt:lpstr>
      <vt:lpstr>Arial</vt:lpstr>
      <vt:lpstr>Calibri</vt:lpstr>
      <vt:lpstr>Calibri Light</vt:lpstr>
      <vt:lpstr>Office Theme</vt:lpstr>
      <vt:lpstr>Hepatitis C virus</vt:lpstr>
      <vt:lpstr>Definition:</vt:lpstr>
      <vt:lpstr>Transmission rout of HCV:</vt:lpstr>
      <vt:lpstr>Recommended testing for HCV:</vt:lpstr>
      <vt:lpstr>Symptoms of HCV could include:</vt:lpstr>
      <vt:lpstr>Symptoms of HCV could include:</vt:lpstr>
      <vt:lpstr>Risk factors for hepatitis C virus:</vt:lpstr>
      <vt:lpstr>Diagnosis:</vt:lpstr>
      <vt:lpstr>Management:</vt:lpstr>
      <vt:lpstr>Prevention:</vt:lpstr>
      <vt:lpstr>Reference: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Omar Ahmed</dc:creator>
  <cp:lastModifiedBy>Omar Ahmed</cp:lastModifiedBy>
  <cp:revision>7</cp:revision>
  <dcterms:created xsi:type="dcterms:W3CDTF">2026-02-17T19:59:00Z</dcterms:created>
  <dcterms:modified xsi:type="dcterms:W3CDTF">2026-02-17T22:56:39Z</dcterms:modified>
</cp:coreProperties>
</file>