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4255" r:id="rId1"/>
  </p:sldMasterIdLst>
  <p:notesMasterIdLst>
    <p:notesMasterId r:id="rId23"/>
  </p:notesMasterIdLst>
  <p:handoutMasterIdLst>
    <p:handoutMasterId r:id="rId24"/>
  </p:handoutMasterIdLst>
  <p:sldIdLst>
    <p:sldId id="300" r:id="rId2"/>
    <p:sldId id="278" r:id="rId3"/>
    <p:sldId id="296" r:id="rId4"/>
    <p:sldId id="279" r:id="rId5"/>
    <p:sldId id="292" r:id="rId6"/>
    <p:sldId id="293" r:id="rId7"/>
    <p:sldId id="280" r:id="rId8"/>
    <p:sldId id="297" r:id="rId9"/>
    <p:sldId id="281" r:id="rId10"/>
    <p:sldId id="298" r:id="rId11"/>
    <p:sldId id="282" r:id="rId12"/>
    <p:sldId id="283" r:id="rId13"/>
    <p:sldId id="299" r:id="rId14"/>
    <p:sldId id="284" r:id="rId15"/>
    <p:sldId id="286" r:id="rId16"/>
    <p:sldId id="285"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p:scale>
          <a:sx n="86" d="100"/>
          <a:sy n="86" d="100"/>
        </p:scale>
        <p:origin x="-708"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r>
              <a:rPr lang="ar-IQ"/>
              <a:t>ادارة الجودة / المرحلة الرابعة – ف1</a:t>
            </a: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17900F09-E95A-4501-B16F-7B6C6526792C}" type="datetime8">
              <a:rPr lang="ar-IQ" smtClean="0"/>
              <a:t>17 شباط، 24</a:t>
            </a:fld>
            <a:endParaRPr lang="ar-IQ"/>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A99392E8-BB69-4F9E-A038-5A72DC77D67B}" type="slidenum">
              <a:rPr lang="ar-IQ" smtClean="0"/>
              <a:t>‹#›</a:t>
            </a:fld>
            <a:endParaRPr lang="ar-IQ"/>
          </a:p>
        </p:txBody>
      </p:sp>
    </p:spTree>
    <p:extLst>
      <p:ext uri="{BB962C8B-B14F-4D97-AF65-F5344CB8AC3E}">
        <p14:creationId xmlns:p14="http://schemas.microsoft.com/office/powerpoint/2010/main" val="327784498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r>
              <a:rPr lang="ar-IQ"/>
              <a:t>ادارة الجودة / المرحلة الرابعة – ف1</a:t>
            </a: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113E5D7-A086-4BC5-8E02-19C093704E2B}" type="datetime8">
              <a:rPr lang="ar-IQ" smtClean="0"/>
              <a:t>17 شباط، 24</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E87D11C-B197-4C18-BA7E-ED614404D39B}" type="slidenum">
              <a:rPr lang="ar-IQ" smtClean="0"/>
              <a:t>‹#›</a:t>
            </a:fld>
            <a:endParaRPr lang="ar-IQ"/>
          </a:p>
        </p:txBody>
      </p:sp>
    </p:spTree>
    <p:extLst>
      <p:ext uri="{BB962C8B-B14F-4D97-AF65-F5344CB8AC3E}">
        <p14:creationId xmlns:p14="http://schemas.microsoft.com/office/powerpoint/2010/main" val="4032877279"/>
      </p:ext>
    </p:extLst>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2</a:t>
            </a:fld>
            <a:endParaRPr lang="ar-IQ"/>
          </a:p>
        </p:txBody>
      </p:sp>
    </p:spTree>
    <p:extLst>
      <p:ext uri="{BB962C8B-B14F-4D97-AF65-F5344CB8AC3E}">
        <p14:creationId xmlns:p14="http://schemas.microsoft.com/office/powerpoint/2010/main" val="889093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17</a:t>
            </a:fld>
            <a:endParaRPr lang="ar-IQ"/>
          </a:p>
        </p:txBody>
      </p:sp>
    </p:spTree>
    <p:extLst>
      <p:ext uri="{BB962C8B-B14F-4D97-AF65-F5344CB8AC3E}">
        <p14:creationId xmlns:p14="http://schemas.microsoft.com/office/powerpoint/2010/main" val="3265124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18</a:t>
            </a:fld>
            <a:endParaRPr lang="ar-IQ"/>
          </a:p>
        </p:txBody>
      </p:sp>
    </p:spTree>
    <p:extLst>
      <p:ext uri="{BB962C8B-B14F-4D97-AF65-F5344CB8AC3E}">
        <p14:creationId xmlns:p14="http://schemas.microsoft.com/office/powerpoint/2010/main" val="1166689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19</a:t>
            </a:fld>
            <a:endParaRPr lang="ar-IQ"/>
          </a:p>
        </p:txBody>
      </p:sp>
    </p:spTree>
    <p:extLst>
      <p:ext uri="{BB962C8B-B14F-4D97-AF65-F5344CB8AC3E}">
        <p14:creationId xmlns:p14="http://schemas.microsoft.com/office/powerpoint/2010/main" val="4020546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20</a:t>
            </a:fld>
            <a:endParaRPr lang="ar-IQ"/>
          </a:p>
        </p:txBody>
      </p:sp>
    </p:spTree>
    <p:extLst>
      <p:ext uri="{BB962C8B-B14F-4D97-AF65-F5344CB8AC3E}">
        <p14:creationId xmlns:p14="http://schemas.microsoft.com/office/powerpoint/2010/main" val="1211645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21</a:t>
            </a:fld>
            <a:endParaRPr lang="ar-IQ"/>
          </a:p>
        </p:txBody>
      </p:sp>
    </p:spTree>
    <p:extLst>
      <p:ext uri="{BB962C8B-B14F-4D97-AF65-F5344CB8AC3E}">
        <p14:creationId xmlns:p14="http://schemas.microsoft.com/office/powerpoint/2010/main" val="193941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4</a:t>
            </a:fld>
            <a:endParaRPr lang="ar-IQ"/>
          </a:p>
        </p:txBody>
      </p:sp>
    </p:spTree>
    <p:extLst>
      <p:ext uri="{BB962C8B-B14F-4D97-AF65-F5344CB8AC3E}">
        <p14:creationId xmlns:p14="http://schemas.microsoft.com/office/powerpoint/2010/main" val="3466945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7</a:t>
            </a:fld>
            <a:endParaRPr lang="ar-IQ"/>
          </a:p>
        </p:txBody>
      </p:sp>
    </p:spTree>
    <p:extLst>
      <p:ext uri="{BB962C8B-B14F-4D97-AF65-F5344CB8AC3E}">
        <p14:creationId xmlns:p14="http://schemas.microsoft.com/office/powerpoint/2010/main" val="989623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9</a:t>
            </a:fld>
            <a:endParaRPr lang="ar-IQ"/>
          </a:p>
        </p:txBody>
      </p:sp>
    </p:spTree>
    <p:extLst>
      <p:ext uri="{BB962C8B-B14F-4D97-AF65-F5344CB8AC3E}">
        <p14:creationId xmlns:p14="http://schemas.microsoft.com/office/powerpoint/2010/main" val="1749078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11</a:t>
            </a:fld>
            <a:endParaRPr lang="ar-IQ"/>
          </a:p>
        </p:txBody>
      </p:sp>
    </p:spTree>
    <p:extLst>
      <p:ext uri="{BB962C8B-B14F-4D97-AF65-F5344CB8AC3E}">
        <p14:creationId xmlns:p14="http://schemas.microsoft.com/office/powerpoint/2010/main" val="101555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12</a:t>
            </a:fld>
            <a:endParaRPr lang="ar-IQ"/>
          </a:p>
        </p:txBody>
      </p:sp>
    </p:spTree>
    <p:extLst>
      <p:ext uri="{BB962C8B-B14F-4D97-AF65-F5344CB8AC3E}">
        <p14:creationId xmlns:p14="http://schemas.microsoft.com/office/powerpoint/2010/main" val="2954223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14</a:t>
            </a:fld>
            <a:endParaRPr lang="ar-IQ"/>
          </a:p>
        </p:txBody>
      </p:sp>
    </p:spTree>
    <p:extLst>
      <p:ext uri="{BB962C8B-B14F-4D97-AF65-F5344CB8AC3E}">
        <p14:creationId xmlns:p14="http://schemas.microsoft.com/office/powerpoint/2010/main" val="234493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15</a:t>
            </a:fld>
            <a:endParaRPr lang="ar-IQ"/>
          </a:p>
        </p:txBody>
      </p:sp>
    </p:spTree>
    <p:extLst>
      <p:ext uri="{BB962C8B-B14F-4D97-AF65-F5344CB8AC3E}">
        <p14:creationId xmlns:p14="http://schemas.microsoft.com/office/powerpoint/2010/main" val="2974566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Header Placeholder 3"/>
          <p:cNvSpPr>
            <a:spLocks noGrp="1"/>
          </p:cNvSpPr>
          <p:nvPr>
            <p:ph type="hdr" sz="quarter" idx="10"/>
          </p:nvPr>
        </p:nvSpPr>
        <p:spPr/>
        <p:txBody>
          <a:bodyPr/>
          <a:lstStyle/>
          <a:p>
            <a:r>
              <a:rPr lang="ar-IQ"/>
              <a:t>ادارة الجودة / المرحلة الرابعة – ف1</a:t>
            </a:r>
          </a:p>
        </p:txBody>
      </p:sp>
      <p:sp>
        <p:nvSpPr>
          <p:cNvPr id="5" name="Date Placeholder 4"/>
          <p:cNvSpPr>
            <a:spLocks noGrp="1"/>
          </p:cNvSpPr>
          <p:nvPr>
            <p:ph type="dt" idx="11"/>
          </p:nvPr>
        </p:nvSpPr>
        <p:spPr/>
        <p:txBody>
          <a:bodyPr/>
          <a:lstStyle/>
          <a:p>
            <a:fld id="{4E78FF33-A06E-4237-B9A6-F663DCCC8733}" type="datetime8">
              <a:rPr lang="ar-IQ" smtClean="0"/>
              <a:t>17 شباط، 24</a:t>
            </a:fld>
            <a:endParaRPr lang="ar-IQ"/>
          </a:p>
        </p:txBody>
      </p:sp>
      <p:sp>
        <p:nvSpPr>
          <p:cNvPr id="6" name="Footer Placeholder 5"/>
          <p:cNvSpPr>
            <a:spLocks noGrp="1"/>
          </p:cNvSpPr>
          <p:nvPr>
            <p:ph type="ftr" sz="quarter" idx="12"/>
          </p:nvPr>
        </p:nvSpPr>
        <p:spPr/>
        <p:txBody>
          <a:bodyPr/>
          <a:lstStyle/>
          <a:p>
            <a:endParaRPr lang="ar-IQ"/>
          </a:p>
        </p:txBody>
      </p:sp>
      <p:sp>
        <p:nvSpPr>
          <p:cNvPr id="7" name="Slide Number Placeholder 6"/>
          <p:cNvSpPr>
            <a:spLocks noGrp="1"/>
          </p:cNvSpPr>
          <p:nvPr>
            <p:ph type="sldNum" sz="quarter" idx="13"/>
          </p:nvPr>
        </p:nvSpPr>
        <p:spPr/>
        <p:txBody>
          <a:bodyPr/>
          <a:lstStyle/>
          <a:p>
            <a:fld id="{1E87D11C-B197-4C18-BA7E-ED614404D39B}" type="slidenum">
              <a:rPr lang="ar-IQ" smtClean="0"/>
              <a:t>16</a:t>
            </a:fld>
            <a:endParaRPr lang="ar-IQ"/>
          </a:p>
        </p:txBody>
      </p:sp>
    </p:spTree>
    <p:extLst>
      <p:ext uri="{BB962C8B-B14F-4D97-AF65-F5344CB8AC3E}">
        <p14:creationId xmlns:p14="http://schemas.microsoft.com/office/powerpoint/2010/main" val="32826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25A5F26-3B55-4809-B3BA-CC58892F22CD}" type="datetime8">
              <a:rPr lang="ar-IQ" smtClean="0"/>
              <a:t>17 شباط، 24</a:t>
            </a:fld>
            <a:endParaRPr lang="ar-IQ"/>
          </a:p>
        </p:txBody>
      </p:sp>
      <p:sp>
        <p:nvSpPr>
          <p:cNvPr id="19" name="Footer Placeholder 18"/>
          <p:cNvSpPr>
            <a:spLocks noGrp="1"/>
          </p:cNvSpPr>
          <p:nvPr>
            <p:ph type="ftr" sz="quarter" idx="11"/>
          </p:nvPr>
        </p:nvSpPr>
        <p:spPr/>
        <p:txBody>
          <a:bodyPr/>
          <a:lstStyle/>
          <a:p>
            <a:r>
              <a:rPr lang="ar-IQ" smtClean="0"/>
              <a:t>ادارة الجودة / المرحلة الرابعة – ف1</a:t>
            </a:r>
            <a:endParaRPr lang="ar-IQ"/>
          </a:p>
        </p:txBody>
      </p:sp>
      <p:sp>
        <p:nvSpPr>
          <p:cNvPr id="27" name="Slide Number Placeholder 26"/>
          <p:cNvSpPr>
            <a:spLocks noGrp="1"/>
          </p:cNvSpPr>
          <p:nvPr>
            <p:ph type="sldNum" sz="quarter" idx="12"/>
          </p:nvPr>
        </p:nvSpPr>
        <p:spPr/>
        <p:txBody>
          <a:bodyPr/>
          <a:lstStyle/>
          <a:p>
            <a:fld id="{AAA3B86F-4B20-487E-8E7A-F7DA1662045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25A5F26-3B55-4809-B3BA-CC58892F22CD}" type="datetime8">
              <a:rPr lang="ar-IQ" smtClean="0"/>
              <a:t>17 شباط، 24</a:t>
            </a:fld>
            <a:endParaRPr lang="ar-IQ"/>
          </a:p>
        </p:txBody>
      </p:sp>
      <p:sp>
        <p:nvSpPr>
          <p:cNvPr id="5" name="Footer Placeholder 4"/>
          <p:cNvSpPr>
            <a:spLocks noGrp="1"/>
          </p:cNvSpPr>
          <p:nvPr>
            <p:ph type="ftr" sz="quarter" idx="11"/>
          </p:nvPr>
        </p:nvSpPr>
        <p:spPr/>
        <p:txBody>
          <a:bodyPr/>
          <a:lstStyle/>
          <a:p>
            <a:r>
              <a:rPr lang="ar-IQ" smtClean="0"/>
              <a:t>ادارة الجودة / المرحلة الرابعة – ف1</a:t>
            </a:r>
            <a:endParaRPr lang="ar-IQ"/>
          </a:p>
        </p:txBody>
      </p:sp>
      <p:sp>
        <p:nvSpPr>
          <p:cNvPr id="6" name="Slide Number Placeholder 5"/>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25A5F26-3B55-4809-B3BA-CC58892F22CD}" type="datetime8">
              <a:rPr lang="ar-IQ" smtClean="0"/>
              <a:t>17 شباط، 24</a:t>
            </a:fld>
            <a:endParaRPr lang="ar-IQ"/>
          </a:p>
        </p:txBody>
      </p:sp>
      <p:sp>
        <p:nvSpPr>
          <p:cNvPr id="5" name="Footer Placeholder 4"/>
          <p:cNvSpPr>
            <a:spLocks noGrp="1"/>
          </p:cNvSpPr>
          <p:nvPr>
            <p:ph type="ftr" sz="quarter" idx="11"/>
          </p:nvPr>
        </p:nvSpPr>
        <p:spPr/>
        <p:txBody>
          <a:bodyPr/>
          <a:lstStyle/>
          <a:p>
            <a:r>
              <a:rPr lang="ar-IQ" smtClean="0"/>
              <a:t>ادارة الجودة / المرحلة الرابعة – ف1</a:t>
            </a:r>
            <a:endParaRPr lang="ar-IQ"/>
          </a:p>
        </p:txBody>
      </p:sp>
      <p:sp>
        <p:nvSpPr>
          <p:cNvPr id="6" name="Slide Number Placeholder 5"/>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25A5F26-3B55-4809-B3BA-CC58892F22CD}" type="datetime8">
              <a:rPr lang="ar-IQ" smtClean="0"/>
              <a:t>17 شباط، 24</a:t>
            </a:fld>
            <a:endParaRPr lang="ar-IQ"/>
          </a:p>
        </p:txBody>
      </p:sp>
      <p:sp>
        <p:nvSpPr>
          <p:cNvPr id="5" name="Footer Placeholder 4"/>
          <p:cNvSpPr>
            <a:spLocks noGrp="1"/>
          </p:cNvSpPr>
          <p:nvPr>
            <p:ph type="ftr" sz="quarter" idx="11"/>
          </p:nvPr>
        </p:nvSpPr>
        <p:spPr/>
        <p:txBody>
          <a:bodyPr/>
          <a:lstStyle/>
          <a:p>
            <a:r>
              <a:rPr lang="ar-IQ" smtClean="0"/>
              <a:t>ادارة الجودة / المرحلة الرابعة – ف1</a:t>
            </a:r>
            <a:endParaRPr lang="ar-IQ"/>
          </a:p>
        </p:txBody>
      </p:sp>
      <p:sp>
        <p:nvSpPr>
          <p:cNvPr id="6" name="Slide Number Placeholder 5"/>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25A5F26-3B55-4809-B3BA-CC58892F22CD}" type="datetime8">
              <a:rPr lang="ar-IQ" smtClean="0"/>
              <a:t>17 شباط، 24</a:t>
            </a:fld>
            <a:endParaRPr lang="ar-IQ"/>
          </a:p>
        </p:txBody>
      </p:sp>
      <p:sp>
        <p:nvSpPr>
          <p:cNvPr id="5" name="Footer Placeholder 4"/>
          <p:cNvSpPr>
            <a:spLocks noGrp="1"/>
          </p:cNvSpPr>
          <p:nvPr>
            <p:ph type="ftr" sz="quarter" idx="11"/>
          </p:nvPr>
        </p:nvSpPr>
        <p:spPr/>
        <p:txBody>
          <a:bodyPr/>
          <a:lstStyle/>
          <a:p>
            <a:r>
              <a:rPr lang="ar-IQ" smtClean="0"/>
              <a:t>ادارة الجودة / المرحلة الرابعة – ف1</a:t>
            </a:r>
            <a:endParaRPr lang="ar-IQ"/>
          </a:p>
        </p:txBody>
      </p:sp>
      <p:sp>
        <p:nvSpPr>
          <p:cNvPr id="6" name="Slide Number Placeholder 5"/>
          <p:cNvSpPr>
            <a:spLocks noGrp="1"/>
          </p:cNvSpPr>
          <p:nvPr>
            <p:ph type="sldNum" sz="quarter" idx="12"/>
          </p:nvPr>
        </p:nvSpPr>
        <p:spPr/>
        <p:txBody>
          <a:bodyPr/>
          <a:lstStyle/>
          <a:p>
            <a:fld id="{AAA3B86F-4B20-487E-8E7A-F7DA1662045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25A5F26-3B55-4809-B3BA-CC58892F22CD}" type="datetime8">
              <a:rPr lang="ar-IQ" smtClean="0"/>
              <a:t>17 شباط، 24</a:t>
            </a:fld>
            <a:endParaRPr lang="ar-IQ"/>
          </a:p>
        </p:txBody>
      </p:sp>
      <p:sp>
        <p:nvSpPr>
          <p:cNvPr id="6" name="Footer Placeholder 5"/>
          <p:cNvSpPr>
            <a:spLocks noGrp="1"/>
          </p:cNvSpPr>
          <p:nvPr>
            <p:ph type="ftr" sz="quarter" idx="11"/>
          </p:nvPr>
        </p:nvSpPr>
        <p:spPr/>
        <p:txBody>
          <a:bodyPr/>
          <a:lstStyle/>
          <a:p>
            <a:r>
              <a:rPr lang="ar-IQ" smtClean="0"/>
              <a:t>ادارة الجودة / المرحلة الرابعة – ف1</a:t>
            </a:r>
            <a:endParaRPr lang="ar-IQ"/>
          </a:p>
        </p:txBody>
      </p:sp>
      <p:sp>
        <p:nvSpPr>
          <p:cNvPr id="7" name="Slide Number Placeholder 6"/>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25A5F26-3B55-4809-B3BA-CC58892F22CD}" type="datetime8">
              <a:rPr lang="ar-IQ" smtClean="0"/>
              <a:t>17 شباط، 24</a:t>
            </a:fld>
            <a:endParaRPr lang="ar-IQ"/>
          </a:p>
        </p:txBody>
      </p:sp>
      <p:sp>
        <p:nvSpPr>
          <p:cNvPr id="8" name="Footer Placeholder 7"/>
          <p:cNvSpPr>
            <a:spLocks noGrp="1"/>
          </p:cNvSpPr>
          <p:nvPr>
            <p:ph type="ftr" sz="quarter" idx="11"/>
          </p:nvPr>
        </p:nvSpPr>
        <p:spPr/>
        <p:txBody>
          <a:bodyPr/>
          <a:lstStyle/>
          <a:p>
            <a:r>
              <a:rPr lang="ar-IQ" smtClean="0"/>
              <a:t>ادارة الجودة / المرحلة الرابعة – ف1</a:t>
            </a:r>
            <a:endParaRPr lang="ar-IQ"/>
          </a:p>
        </p:txBody>
      </p:sp>
      <p:sp>
        <p:nvSpPr>
          <p:cNvPr id="9" name="Slide Number Placeholder 8"/>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25A5F26-3B55-4809-B3BA-CC58892F22CD}" type="datetime8">
              <a:rPr lang="ar-IQ" smtClean="0"/>
              <a:t>17 شباط، 24</a:t>
            </a:fld>
            <a:endParaRPr lang="ar-IQ"/>
          </a:p>
        </p:txBody>
      </p:sp>
      <p:sp>
        <p:nvSpPr>
          <p:cNvPr id="4" name="Footer Placeholder 3"/>
          <p:cNvSpPr>
            <a:spLocks noGrp="1"/>
          </p:cNvSpPr>
          <p:nvPr>
            <p:ph type="ftr" sz="quarter" idx="11"/>
          </p:nvPr>
        </p:nvSpPr>
        <p:spPr/>
        <p:txBody>
          <a:bodyPr/>
          <a:lstStyle/>
          <a:p>
            <a:r>
              <a:rPr lang="ar-IQ" smtClean="0"/>
              <a:t>ادارة الجودة / المرحلة الرابعة – ف1</a:t>
            </a:r>
            <a:endParaRPr lang="ar-IQ"/>
          </a:p>
        </p:txBody>
      </p:sp>
      <p:sp>
        <p:nvSpPr>
          <p:cNvPr id="5" name="Slide Number Placeholder 4"/>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A5F26-3B55-4809-B3BA-CC58892F22CD}" type="datetime8">
              <a:rPr lang="ar-IQ" smtClean="0"/>
              <a:t>17 شباط، 24</a:t>
            </a:fld>
            <a:endParaRPr lang="ar-IQ"/>
          </a:p>
        </p:txBody>
      </p:sp>
      <p:sp>
        <p:nvSpPr>
          <p:cNvPr id="3" name="Footer Placeholder 2"/>
          <p:cNvSpPr>
            <a:spLocks noGrp="1"/>
          </p:cNvSpPr>
          <p:nvPr>
            <p:ph type="ftr" sz="quarter" idx="11"/>
          </p:nvPr>
        </p:nvSpPr>
        <p:spPr/>
        <p:txBody>
          <a:bodyPr/>
          <a:lstStyle/>
          <a:p>
            <a:r>
              <a:rPr lang="ar-IQ" smtClean="0"/>
              <a:t>ادارة الجودة / المرحلة الرابعة – ف1</a:t>
            </a:r>
            <a:endParaRPr lang="ar-IQ"/>
          </a:p>
        </p:txBody>
      </p:sp>
      <p:sp>
        <p:nvSpPr>
          <p:cNvPr id="4" name="Slide Number Placeholder 3"/>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25A5F26-3B55-4809-B3BA-CC58892F22CD}" type="datetime8">
              <a:rPr lang="ar-IQ" smtClean="0"/>
              <a:t>17 شباط، 24</a:t>
            </a:fld>
            <a:endParaRPr lang="ar-IQ"/>
          </a:p>
        </p:txBody>
      </p:sp>
      <p:sp>
        <p:nvSpPr>
          <p:cNvPr id="6" name="Footer Placeholder 5"/>
          <p:cNvSpPr>
            <a:spLocks noGrp="1"/>
          </p:cNvSpPr>
          <p:nvPr>
            <p:ph type="ftr" sz="quarter" idx="11"/>
          </p:nvPr>
        </p:nvSpPr>
        <p:spPr/>
        <p:txBody>
          <a:bodyPr/>
          <a:lstStyle/>
          <a:p>
            <a:r>
              <a:rPr lang="ar-IQ" smtClean="0"/>
              <a:t>ادارة الجودة / المرحلة الرابعة – ف1</a:t>
            </a:r>
            <a:endParaRPr lang="ar-IQ"/>
          </a:p>
        </p:txBody>
      </p:sp>
      <p:sp>
        <p:nvSpPr>
          <p:cNvPr id="7" name="Slide Number Placeholder 6"/>
          <p:cNvSpPr>
            <a:spLocks noGrp="1"/>
          </p:cNvSpPr>
          <p:nvPr>
            <p:ph type="sldNum" sz="quarter" idx="12"/>
          </p:nvPr>
        </p:nvSpPr>
        <p:spPr/>
        <p:txBody>
          <a:bodyPr/>
          <a:lstStyle/>
          <a:p>
            <a:fld id="{AAA3B86F-4B20-487E-8E7A-F7DA1662045A}" type="slidenum">
              <a:rPr lang="ar-IQ" smtClean="0"/>
              <a:t>‹#›</a:t>
            </a:fld>
            <a:endParaRPr lang="ar-IQ"/>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25A5F26-3B55-4809-B3BA-CC58892F22CD}" type="datetime8">
              <a:rPr lang="ar-IQ" smtClean="0"/>
              <a:t>17 شباط، 24</a:t>
            </a:fld>
            <a:endParaRPr lang="ar-IQ"/>
          </a:p>
        </p:txBody>
      </p:sp>
      <p:sp>
        <p:nvSpPr>
          <p:cNvPr id="6" name="Footer Placeholder 5"/>
          <p:cNvSpPr>
            <a:spLocks noGrp="1"/>
          </p:cNvSpPr>
          <p:nvPr>
            <p:ph type="ftr" sz="quarter" idx="11"/>
          </p:nvPr>
        </p:nvSpPr>
        <p:spPr/>
        <p:txBody>
          <a:bodyPr/>
          <a:lstStyle/>
          <a:p>
            <a:r>
              <a:rPr lang="ar-IQ" smtClean="0"/>
              <a:t>ادارة الجودة / المرحلة الرابعة – ف1</a:t>
            </a:r>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AA3B86F-4B20-487E-8E7A-F7DA1662045A}"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5A5F26-3B55-4809-B3BA-CC58892F22CD}" type="datetime8">
              <a:rPr lang="ar-IQ" smtClean="0"/>
              <a:t>17 شباط، 24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IQ" smtClean="0"/>
              <a:t>ادارة الجودة / المرحلة الرابعة – ف1</a:t>
            </a:r>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A3B86F-4B20-487E-8E7A-F7DA1662045A}"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56" r:id="rId1"/>
    <p:sldLayoutId id="2147484257" r:id="rId2"/>
    <p:sldLayoutId id="2147484258" r:id="rId3"/>
    <p:sldLayoutId id="2147484259" r:id="rId4"/>
    <p:sldLayoutId id="2147484260" r:id="rId5"/>
    <p:sldLayoutId id="2147484261" r:id="rId6"/>
    <p:sldLayoutId id="2147484262" r:id="rId7"/>
    <p:sldLayoutId id="2147484263" r:id="rId8"/>
    <p:sldLayoutId id="2147484264" r:id="rId9"/>
    <p:sldLayoutId id="2147484265" r:id="rId10"/>
    <p:sldLayoutId id="2147484266"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44745-0C93-4441-8C8E-ED03AC38282E}"/>
              </a:ext>
            </a:extLst>
          </p:cNvPr>
          <p:cNvSpPr>
            <a:spLocks noGrp="1"/>
          </p:cNvSpPr>
          <p:nvPr>
            <p:ph type="ctrTitle"/>
          </p:nvPr>
        </p:nvSpPr>
        <p:spPr>
          <a:xfrm>
            <a:off x="2004647" y="3228108"/>
            <a:ext cx="5615354" cy="981237"/>
          </a:xfrm>
        </p:spPr>
        <p:txBody>
          <a:bodyPr>
            <a:normAutofit/>
          </a:bodyPr>
          <a:lstStyle/>
          <a:p>
            <a:r>
              <a:rPr lang="ar-IQ" sz="3600" dirty="0"/>
              <a:t>الوحدة الاولى</a:t>
            </a:r>
            <a:endParaRPr lang="en-US" sz="3600" dirty="0"/>
          </a:p>
        </p:txBody>
      </p:sp>
      <p:sp>
        <p:nvSpPr>
          <p:cNvPr id="3" name="Subtitle 2">
            <a:extLst>
              <a:ext uri="{FF2B5EF4-FFF2-40B4-BE49-F238E27FC236}">
                <a16:creationId xmlns="" xmlns:a16="http://schemas.microsoft.com/office/drawing/2014/main" id="{F8ED8924-0132-4182-AAC3-FA487479D8A8}"/>
              </a:ext>
            </a:extLst>
          </p:cNvPr>
          <p:cNvSpPr>
            <a:spLocks noGrp="1"/>
          </p:cNvSpPr>
          <p:nvPr>
            <p:ph type="subTitle" idx="1"/>
          </p:nvPr>
        </p:nvSpPr>
        <p:spPr>
          <a:xfrm>
            <a:off x="3036926" y="4597271"/>
            <a:ext cx="5335893" cy="1126283"/>
          </a:xfrm>
        </p:spPr>
        <p:txBody>
          <a:bodyPr>
            <a:normAutofit/>
          </a:bodyPr>
          <a:lstStyle/>
          <a:p>
            <a:pPr algn="ctr"/>
            <a:r>
              <a:rPr lang="ar-IQ" sz="3200" dirty="0"/>
              <a:t>الجزء الثاني</a:t>
            </a:r>
            <a:endParaRPr lang="en-US" sz="3200" dirty="0"/>
          </a:p>
        </p:txBody>
      </p:sp>
      <p:sp>
        <p:nvSpPr>
          <p:cNvPr id="4" name="Rectangle 3"/>
          <p:cNvSpPr/>
          <p:nvPr/>
        </p:nvSpPr>
        <p:spPr>
          <a:xfrm>
            <a:off x="2982462" y="3244334"/>
            <a:ext cx="3179075" cy="369332"/>
          </a:xfrm>
          <a:prstGeom prst="rect">
            <a:avLst/>
          </a:prstGeom>
        </p:spPr>
        <p:txBody>
          <a:bodyPr wrap="none">
            <a:spAutoFit/>
          </a:bodyPr>
          <a:lstStyle/>
          <a:p>
            <a:r>
              <a:rPr lang="ar-IQ" dirty="0"/>
              <a:t>جهاز التقييس والسيطرة النوعية</a:t>
            </a:r>
          </a:p>
        </p:txBody>
      </p:sp>
    </p:spTree>
    <p:extLst>
      <p:ext uri="{BB962C8B-B14F-4D97-AF65-F5344CB8AC3E}">
        <p14:creationId xmlns:p14="http://schemas.microsoft.com/office/powerpoint/2010/main" val="343718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E921F42-6F06-44A8-906D-6AE29A4D49FD}"/>
              </a:ext>
            </a:extLst>
          </p:cNvPr>
          <p:cNvSpPr>
            <a:spLocks noGrp="1"/>
          </p:cNvSpPr>
          <p:nvPr>
            <p:ph idx="1"/>
          </p:nvPr>
        </p:nvSpPr>
        <p:spPr>
          <a:xfrm>
            <a:off x="944888" y="787783"/>
            <a:ext cx="7450967" cy="5282434"/>
          </a:xfrm>
        </p:spPr>
        <p:txBody>
          <a:bodyPr/>
          <a:lstStyle/>
          <a:p>
            <a:pPr marL="914400" lvl="2" indent="0" algn="just" rtl="1">
              <a:buNone/>
            </a:pPr>
            <a:r>
              <a:rPr lang="ar-IQ" sz="2800" b="1" u="sng" dirty="0">
                <a:latin typeface="Century Gothic" panose="020B0502020202020204" pitchFamily="34" charset="0"/>
                <a:ea typeface="Times New Roman" panose="02020603050405020304" pitchFamily="18" charset="0"/>
                <a:cs typeface="Arial" panose="020B0604020202020204" pitchFamily="34" charset="0"/>
              </a:rPr>
              <a:t>8-</a:t>
            </a:r>
            <a:r>
              <a:rPr lang="ar-SA" sz="2800" b="1" u="sng" dirty="0">
                <a:latin typeface="Century Gothic" panose="020B0502020202020204" pitchFamily="34" charset="0"/>
                <a:ea typeface="Times New Roman" panose="02020603050405020304" pitchFamily="18" charset="0"/>
                <a:cs typeface="Arial" panose="020B0604020202020204" pitchFamily="34" charset="0"/>
              </a:rPr>
              <a:t> </a:t>
            </a:r>
            <a:r>
              <a:rPr lang="ar-SA" sz="2800" b="1" u="sng"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أهداف مراكز التقييس والسيطرة النوعية </a:t>
            </a:r>
            <a:endParaRPr lang="ar-IQ" sz="2800" b="1" u="sng"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914400" lvl="2" indent="0" algn="just" rtl="1">
              <a:buNone/>
            </a:pPr>
            <a:r>
              <a:rPr lang="ar-SA" sz="2400" dirty="0">
                <a:latin typeface="Century Gothic" panose="020B0502020202020204" pitchFamily="34" charset="0"/>
                <a:ea typeface="Times New Roman" panose="02020603050405020304" pitchFamily="18" charset="0"/>
                <a:cs typeface="Arial" panose="020B0604020202020204" pitchFamily="34" charset="0"/>
              </a:rPr>
              <a:t>تهدف اجهزة التقييس والسيطرة النوعية بشكل عام الى تحقيق ما يأتي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حماية الزبون والمنتج والبيئة.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توفير واستنباط مواصفات قياسية وطنية وتوحيدها.</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تهيئة الوسائل العلمية لاستخدام الموارد الطبيعية.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رفع الكفاءة الانتاجية من خلال ضبط الجودة للسلع المحلية والمستوردة.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دعم التطوير التقني في القطاعات الصناعية والخدمية.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b="1" dirty="0">
                <a:latin typeface="Century Gothic" panose="020B0502020202020204" pitchFamily="34" charset="0"/>
                <a:ea typeface="Times New Roman" panose="02020603050405020304" pitchFamily="18" charset="0"/>
                <a:cs typeface="Arial" panose="020B0604020202020204" pitchFamily="34" charset="0"/>
              </a:rPr>
              <a:t>توسع آفاق التعاون العربي والدولي في مجال التقييس وضبط الجودة.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
        <p:nvSpPr>
          <p:cNvPr id="5" name="Slide Number Placeholder 4">
            <a:extLst>
              <a:ext uri="{FF2B5EF4-FFF2-40B4-BE49-F238E27FC236}">
                <a16:creationId xmlns="" xmlns:a16="http://schemas.microsoft.com/office/drawing/2014/main" id="{4B181FB0-62F5-4A5A-9CF5-7610280CCA4A}"/>
              </a:ext>
            </a:extLst>
          </p:cNvPr>
          <p:cNvSpPr>
            <a:spLocks noGrp="1"/>
          </p:cNvSpPr>
          <p:nvPr>
            <p:ph type="sldNum" sz="quarter" idx="12"/>
          </p:nvPr>
        </p:nvSpPr>
        <p:spPr/>
        <p:txBody>
          <a:bodyPr/>
          <a:lstStyle/>
          <a:p>
            <a:fld id="{AAA3B86F-4B20-487E-8E7A-F7DA1662045A}" type="slidenum">
              <a:rPr lang="ar-IQ" smtClean="0"/>
              <a:t>10</a:t>
            </a:fld>
            <a:endParaRPr lang="ar-IQ"/>
          </a:p>
        </p:txBody>
      </p:sp>
    </p:spTree>
    <p:extLst>
      <p:ext uri="{BB962C8B-B14F-4D97-AF65-F5344CB8AC3E}">
        <p14:creationId xmlns:p14="http://schemas.microsoft.com/office/powerpoint/2010/main" val="62385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838" y="813317"/>
            <a:ext cx="7883495" cy="1785104"/>
          </a:xfrm>
          <a:prstGeom prst="rect">
            <a:avLst/>
          </a:prstGeom>
        </p:spPr>
        <p:txBody>
          <a:bodyPr wrap="square">
            <a:spAutoFit/>
          </a:bodyPr>
          <a:lstStyle/>
          <a:p>
            <a:pPr algn="just" rtl="1"/>
            <a:r>
              <a:rPr lang="ar-SA" sz="2200" b="1" dirty="0">
                <a:latin typeface="Century Gothic" panose="020B0502020202020204" pitchFamily="34" charset="0"/>
                <a:ea typeface="Times New Roman" panose="02020603050405020304" pitchFamily="18" charset="0"/>
              </a:rPr>
              <a:t>ثانيأ – </a:t>
            </a:r>
            <a:r>
              <a:rPr lang="ar-SA" sz="2200" b="1" dirty="0">
                <a:solidFill>
                  <a:srgbClr val="FF0000"/>
                </a:solidFill>
                <a:latin typeface="Century Gothic" panose="020B0502020202020204" pitchFamily="34" charset="0"/>
                <a:ea typeface="Times New Roman" panose="02020603050405020304" pitchFamily="18" charset="0"/>
              </a:rPr>
              <a:t>المواصفات</a:t>
            </a:r>
            <a:endParaRPr lang="en-US" sz="2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r>
              <a:rPr lang="ar-SA" sz="2200" dirty="0">
                <a:latin typeface="Century Gothic" panose="020B0502020202020204" pitchFamily="34" charset="0"/>
                <a:ea typeface="Times New Roman" panose="02020603050405020304" pitchFamily="18" charset="0"/>
                <a:cs typeface="Arial" panose="020B0604020202020204" pitchFamily="34" charset="0"/>
              </a:rPr>
              <a:t>للمواصفات دور كبير وحيوي في تحديد المنظمة لخصائص المواد المستخدمة والعمليات الصناعية الملائمة, وفي تحديد طرق الفحص ومحددات النقل والخزن بما يتفق مع مواصفات المطلوبة اقامتها وتوفيرها فيما تنتجه من سلع وخدمات</a:t>
            </a:r>
            <a:r>
              <a:rPr lang="ar-IQ" sz="2200" dirty="0">
                <a:latin typeface="Century Gothic" panose="020B0502020202020204" pitchFamily="34" charset="0"/>
                <a:ea typeface="Times New Roman" panose="02020603050405020304" pitchFamily="18" charset="0"/>
                <a:cs typeface="Arial" panose="020B0604020202020204" pitchFamily="34" charset="0"/>
              </a:rPr>
              <a:t>،</a:t>
            </a:r>
            <a:r>
              <a:rPr lang="ar-SA" sz="2200" dirty="0">
                <a:latin typeface="Century Gothic" panose="020B0502020202020204" pitchFamily="34" charset="0"/>
                <a:ea typeface="Times New Roman" panose="02020603050405020304" pitchFamily="18" charset="0"/>
                <a:cs typeface="Arial" panose="020B0604020202020204" pitchFamily="34" charset="0"/>
              </a:rPr>
              <a:t> وفي ايجاد وسيلة تفاهم مشتركة بين الشركة والزبون.</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1044210" y="2598421"/>
            <a:ext cx="7674123" cy="3647152"/>
          </a:xfrm>
          <a:prstGeom prst="rect">
            <a:avLst/>
          </a:prstGeom>
        </p:spPr>
        <p:txBody>
          <a:bodyPr wrap="square">
            <a:spAutoFit/>
          </a:bodyPr>
          <a:lstStyle/>
          <a:p>
            <a:pPr algn="just" rtl="1">
              <a:lnSpc>
                <a:spcPct val="150000"/>
              </a:lnSpc>
            </a:pPr>
            <a:r>
              <a:rPr lang="ar-SA"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مفهوم المواصفات</a:t>
            </a:r>
            <a:endParaRPr lang="en-US" sz="2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2200" dirty="0">
                <a:latin typeface="Century Gothic" panose="020B0502020202020204" pitchFamily="34" charset="0"/>
                <a:ea typeface="Times New Roman" panose="02020603050405020304" pitchFamily="18" charset="0"/>
                <a:cs typeface="Arial" panose="020B0604020202020204" pitchFamily="34" charset="0"/>
              </a:rPr>
              <a:t>اطلق الباحثون العديد من التعاريف على المواصفات القياسية منها :-</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buFont typeface="Wingdings" panose="05000000000000000000" pitchFamily="2" charset="2"/>
              <a:buChar char="Ø"/>
            </a:pPr>
            <a:r>
              <a:rPr lang="ar-SA" sz="2200" dirty="0">
                <a:latin typeface="Century Gothic" panose="020B0502020202020204" pitchFamily="34" charset="0"/>
                <a:ea typeface="Times New Roman" panose="02020603050405020304" pitchFamily="18" charset="0"/>
                <a:cs typeface="Arial" panose="020B0604020202020204" pitchFamily="34" charset="0"/>
              </a:rPr>
              <a:t>هي المعايير الجوهرية المستخدمة لقياس الجودة من قبل الزبائن أو بقرار من هيئة متخصصة , وتستخدم كأساس للمقارنة خلال فترة زمنية معينة.</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buFont typeface="Wingdings" panose="05000000000000000000" pitchFamily="2" charset="2"/>
              <a:buChar char="Ø"/>
            </a:pPr>
            <a:r>
              <a:rPr lang="ar-SA" sz="2200" dirty="0">
                <a:latin typeface="Century Gothic" panose="020B0502020202020204" pitchFamily="34" charset="0"/>
                <a:ea typeface="Times New Roman" panose="02020603050405020304" pitchFamily="18" charset="0"/>
                <a:cs typeface="Arial" panose="020B0604020202020204" pitchFamily="34" charset="0"/>
              </a:rPr>
              <a:t>هي عرض موجز لمجموعة من المتطلبات التي ينبغي ان تتحقق في منتوج ما او عملية ما , والتأكد من وجود أسلوب يحقق الايفاء بهذه المتطلبات ويجعل العملية ممكنة.</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455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86002" y="1228397"/>
            <a:ext cx="7674123" cy="5016758"/>
          </a:xfrm>
          <a:prstGeom prst="rect">
            <a:avLst/>
          </a:prstGeom>
        </p:spPr>
        <p:txBody>
          <a:bodyPr wrap="square">
            <a:spAutoFit/>
          </a:bodyPr>
          <a:lstStyle/>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 </a:t>
            </a:r>
            <a:r>
              <a:rPr lang="ar-IQ" sz="2000" dirty="0">
                <a:latin typeface="Century Gothic" panose="020B0502020202020204" pitchFamily="34" charset="0"/>
                <a:ea typeface="Times New Roman" panose="02020603050405020304" pitchFamily="18" charset="0"/>
                <a:cs typeface="Arial" panose="020B0604020202020204" pitchFamily="34" charset="0"/>
              </a:rPr>
              <a:t>هي</a:t>
            </a:r>
            <a:r>
              <a:rPr lang="ar-SA" sz="2000" dirty="0">
                <a:latin typeface="Century Gothic" panose="020B0502020202020204" pitchFamily="34" charset="0"/>
                <a:ea typeface="Times New Roman" panose="02020603050405020304" pitchFamily="18" charset="0"/>
                <a:cs typeface="Arial" panose="020B0604020202020204" pitchFamily="34" charset="0"/>
              </a:rPr>
              <a:t> نوع من المعايير والتي غالبآ ما تستخدم من خلال عقد أو وثيقة استقطاب أو اقتناء , كما انها تقدم تفاصيل ضرورية حول متطلبات خاصة.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هي وثيقة تشريعية مبنية على نتائج علمية وتقنية موثقة تتم الموافقة عليها بالاجماع من قبل جميع الأطراف ذات العلاقة, ومصادق عليها من قبل جهة ذات صلاحية, وجاهزة للاستخدام العام والمتكرر, وتتضمن قواعدآ أو أدلة أو معايير تهدف الى الوصول للدرجة المثالية من التنظيم والترتيب.</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r>
              <a:rPr lang="ar-SA"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تهدف المواصفات القياسية الى</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a:t>
            </a:r>
          </a:p>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تحقيق جودة المنتوج والوثوق فيه وبسعر تنافسي</a:t>
            </a:r>
            <a:r>
              <a:rPr lang="ar-IQ" sz="2000" dirty="0">
                <a:latin typeface="Century Gothic" panose="020B0502020202020204" pitchFamily="34" charset="0"/>
                <a:ea typeface="Times New Roman" panose="02020603050405020304" pitchFamily="18" charset="0"/>
                <a:cs typeface="Arial" panose="020B0604020202020204" pitchFamily="34" charset="0"/>
              </a:rPr>
              <a:t>.</a:t>
            </a:r>
          </a:p>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 تحقيق سلامة استخدام</a:t>
            </a:r>
            <a:r>
              <a:rPr lang="ar-IQ" sz="2000" dirty="0">
                <a:latin typeface="Century Gothic" panose="020B0502020202020204" pitchFamily="34" charset="0"/>
                <a:ea typeface="Times New Roman" panose="02020603050405020304" pitchFamily="18" charset="0"/>
                <a:cs typeface="Arial" panose="020B0604020202020204" pitchFamily="34" charset="0"/>
              </a:rPr>
              <a:t> المنتوج</a:t>
            </a:r>
            <a:r>
              <a:rPr lang="ar-SA" sz="2000" dirty="0">
                <a:latin typeface="Century Gothic" panose="020B0502020202020204" pitchFamily="34" charset="0"/>
                <a:ea typeface="Times New Roman" panose="02020603050405020304" pitchFamily="18" charset="0"/>
                <a:cs typeface="Arial" panose="020B0604020202020204" pitchFamily="34" charset="0"/>
              </a:rPr>
              <a:t> وتخفيض الهدر اثناء انتاجه</a:t>
            </a:r>
            <a:r>
              <a:rPr lang="ar-IQ" sz="2000" dirty="0">
                <a:latin typeface="Century Gothic" panose="020B0502020202020204" pitchFamily="34" charset="0"/>
                <a:ea typeface="Times New Roman" panose="02020603050405020304" pitchFamily="18" charset="0"/>
                <a:cs typeface="Arial" panose="020B0604020202020204" pitchFamily="34" charset="0"/>
              </a:rPr>
              <a:t>.</a:t>
            </a:r>
          </a:p>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ضبط تنوع</a:t>
            </a:r>
            <a:r>
              <a:rPr lang="ar-IQ" sz="2000" dirty="0">
                <a:latin typeface="Century Gothic" panose="020B0502020202020204" pitchFamily="34" charset="0"/>
                <a:ea typeface="Times New Roman" panose="02020603050405020304" pitchFamily="18" charset="0"/>
                <a:cs typeface="Arial" panose="020B0604020202020204" pitchFamily="34" charset="0"/>
              </a:rPr>
              <a:t> المنتوج</a:t>
            </a:r>
            <a:r>
              <a:rPr lang="ar-SA" sz="2000" dirty="0">
                <a:latin typeface="Century Gothic" panose="020B0502020202020204" pitchFamily="34" charset="0"/>
                <a:ea typeface="Times New Roman" panose="02020603050405020304" pitchFamily="18" charset="0"/>
                <a:cs typeface="Arial" panose="020B0604020202020204" pitchFamily="34" charset="0"/>
              </a:rPr>
              <a:t> وتبسيط صيانته وحماية البيئة اثناء انتاجه واستعماله والتخلص منه</a:t>
            </a:r>
            <a:r>
              <a:rPr lang="ar-IQ" sz="2000" dirty="0">
                <a:latin typeface="Century Gothic" panose="020B0502020202020204" pitchFamily="34" charset="0"/>
                <a:ea typeface="Times New Roman" panose="02020603050405020304" pitchFamily="18" charset="0"/>
                <a:cs typeface="Arial" panose="020B0604020202020204" pitchFamily="34" charset="0"/>
              </a:rPr>
              <a:t>.</a:t>
            </a:r>
            <a:r>
              <a:rPr lang="ar-SA" sz="2000" dirty="0">
                <a:latin typeface="Century Gothic" panose="020B0502020202020204" pitchFamily="34" charset="0"/>
                <a:ea typeface="Times New Roman" panose="02020603050405020304" pitchFamily="18" charset="0"/>
                <a:cs typeface="Arial" panose="020B0604020202020204" pitchFamily="34" charset="0"/>
              </a:rPr>
              <a:t> </a:t>
            </a:r>
            <a:r>
              <a:rPr lang="ar-SA"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خواص المواصفة القياسية</a:t>
            </a:r>
            <a:endPar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342900" lvl="0" indent="-342900" algn="just" rtl="1">
              <a:buFont typeface="Wingdings" panose="05000000000000000000" pitchFamily="2" charset="2"/>
              <a:buChar char="Ø"/>
            </a:pPr>
            <a:r>
              <a:rPr lang="ar-SA" sz="2000" dirty="0">
                <a:latin typeface="Century Gothic" panose="020B0502020202020204" pitchFamily="34" charset="0"/>
                <a:ea typeface="Times New Roman" panose="02020603050405020304" pitchFamily="18" charset="0"/>
                <a:cs typeface="Arial" panose="020B0604020202020204" pitchFamily="34" charset="0"/>
              </a:rPr>
              <a:t> توفير الحاجة الماسة اليها وتكون مستخدمة فعليآ ومتفق عليها من قبل جميع الاطراف المعنية وغير منحازة, وتتضمن معايير أداء ومطابقة وقبول.</a:t>
            </a:r>
            <a:endParaRPr lang="ar-IQ" sz="2000" dirty="0">
              <a:latin typeface="Century Gothic" panose="020B0502020202020204" pitchFamily="34" charset="0"/>
              <a:ea typeface="Times New Roman" panose="02020603050405020304" pitchFamily="18" charset="0"/>
              <a:cs typeface="Arial" panose="020B0604020202020204" pitchFamily="34" charset="0"/>
            </a:endParaRPr>
          </a:p>
          <a:p>
            <a:pPr marL="342900" lvl="0" indent="-342900" algn="just" rtl="1">
              <a:buFont typeface="Wingdings" panose="05000000000000000000" pitchFamily="2" charset="2"/>
              <a:buChar char="Ø"/>
            </a:pPr>
            <a:r>
              <a:rPr lang="ar-SA"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تستخدم المواصفات </a:t>
            </a:r>
            <a:r>
              <a:rPr lang="ar-SA" sz="2000" dirty="0">
                <a:latin typeface="Century Gothic" panose="020B0502020202020204" pitchFamily="34" charset="0"/>
                <a:ea typeface="Times New Roman" panose="02020603050405020304" pitchFamily="18" charset="0"/>
                <a:cs typeface="Arial" panose="020B0604020202020204" pitchFamily="34" charset="0"/>
              </a:rPr>
              <a:t>في عدة مجالات منها الهندسية , والتصنيع , وهي تمثل اداة حيوية للمجهزين والمشترين, والمنتجين للسلع والخدمات. وقد ت</a:t>
            </a:r>
            <a:r>
              <a:rPr lang="ar-IQ" sz="2000" dirty="0">
                <a:latin typeface="Century Gothic" panose="020B0502020202020204" pitchFamily="34" charset="0"/>
                <a:ea typeface="Times New Roman" panose="02020603050405020304" pitchFamily="18" charset="0"/>
                <a:cs typeface="Arial" panose="020B0604020202020204" pitchFamily="34" charset="0"/>
              </a:rPr>
              <a:t>ٌ</a:t>
            </a:r>
            <a:r>
              <a:rPr lang="ar-SA" sz="2000" dirty="0">
                <a:latin typeface="Century Gothic" panose="020B0502020202020204" pitchFamily="34" charset="0"/>
                <a:ea typeface="Times New Roman" panose="02020603050405020304" pitchFamily="18" charset="0"/>
                <a:cs typeface="Arial" panose="020B0604020202020204" pitchFamily="34" charset="0"/>
              </a:rPr>
              <a:t>كتب من قبل أجهزة حكومية أو اتحادات أو منظمات كالايزو والاتحادات التجارية, أو تكتب من قبل الشركات.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693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DBA50A-E9F6-401B-A9C1-0B04B879F1F0}"/>
              </a:ext>
            </a:extLst>
          </p:cNvPr>
          <p:cNvSpPr>
            <a:spLocks noGrp="1"/>
          </p:cNvSpPr>
          <p:nvPr>
            <p:ph idx="1"/>
          </p:nvPr>
        </p:nvSpPr>
        <p:spPr>
          <a:xfrm>
            <a:off x="886691" y="623455"/>
            <a:ext cx="7647709" cy="5287767"/>
          </a:xfrm>
        </p:spPr>
        <p:txBody>
          <a:bodyPr/>
          <a:lstStyle/>
          <a:p>
            <a:pPr marL="114300" indent="0" algn="just" rtl="1">
              <a:buNone/>
            </a:pPr>
            <a:r>
              <a:rPr lang="ar-IQ" sz="2400" b="1" dirty="0">
                <a:latin typeface="Century Gothic" panose="020B0502020202020204" pitchFamily="34" charset="0"/>
                <a:ea typeface="Times New Roman" panose="02020603050405020304" pitchFamily="18" charset="0"/>
                <a:cs typeface="Arial" panose="020B0604020202020204" pitchFamily="34" charset="0"/>
              </a:rPr>
              <a:t>2:</a:t>
            </a:r>
            <a:r>
              <a:rPr lang="ar-SA" sz="2400" b="1" dirty="0">
                <a:latin typeface="Century Gothic" panose="020B0502020202020204" pitchFamily="34" charset="0"/>
                <a:ea typeface="Times New Roman" panose="02020603050405020304" pitchFamily="18" charset="0"/>
                <a:cs typeface="Arial" panose="020B0604020202020204" pitchFamily="34" charset="0"/>
              </a:rPr>
              <a:t> </a:t>
            </a:r>
            <a:r>
              <a:rPr lang="ar-SA"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متطلبات المواصفات</a:t>
            </a:r>
            <a:endParaRPr lang="ar-IQ"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114300" indent="0" algn="just" rtl="1">
              <a:buNone/>
            </a:pPr>
            <a:r>
              <a:rPr lang="ar-SA" sz="2000" b="1" dirty="0">
                <a:latin typeface="Century Gothic" panose="020B0502020202020204" pitchFamily="34" charset="0"/>
                <a:ea typeface="Times New Roman" panose="02020603050405020304" pitchFamily="18" charset="0"/>
                <a:cs typeface="Arial" panose="020B0604020202020204" pitchFamily="34" charset="0"/>
              </a:rPr>
              <a:t>لانشاء واقامة المواصفات مجموعة من المتطلبات هي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000" dirty="0">
                <a:latin typeface="Century Gothic" panose="020B0502020202020204" pitchFamily="34" charset="0"/>
                <a:ea typeface="Times New Roman" panose="02020603050405020304" pitchFamily="18" charset="0"/>
                <a:cs typeface="Arial" panose="020B0604020202020204" pitchFamily="34" charset="0"/>
              </a:rPr>
              <a:t>وضع التصاميم الهندسية المناسبة.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000" dirty="0">
                <a:latin typeface="Century Gothic" panose="020B0502020202020204" pitchFamily="34" charset="0"/>
                <a:ea typeface="Times New Roman" panose="02020603050405020304" pitchFamily="18" charset="0"/>
                <a:cs typeface="Arial" panose="020B0604020202020204" pitchFamily="34" charset="0"/>
              </a:rPr>
              <a:t>تثبيت واضح ودقيق لجودة المنتوج النهائي.</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000" dirty="0">
                <a:latin typeface="Century Gothic" panose="020B0502020202020204" pitchFamily="34" charset="0"/>
                <a:ea typeface="Times New Roman" panose="02020603050405020304" pitchFamily="18" charset="0"/>
                <a:cs typeface="Arial" panose="020B0604020202020204" pitchFamily="34" charset="0"/>
              </a:rPr>
              <a:t>تحديد العمليات الصناعية واختيار المواد , فضلآ عن تبيت نقاط الفحص والسيطرة بموجب ط</a:t>
            </a:r>
            <a:r>
              <a:rPr lang="ar-IQ" sz="2000" dirty="0">
                <a:latin typeface="Century Gothic" panose="020B0502020202020204" pitchFamily="34" charset="0"/>
                <a:ea typeface="Times New Roman" panose="02020603050405020304" pitchFamily="18" charset="0"/>
                <a:cs typeface="Arial" panose="020B0604020202020204" pitchFamily="34" charset="0"/>
              </a:rPr>
              <a:t>ب</a:t>
            </a:r>
            <a:r>
              <a:rPr lang="ar-SA" sz="2000" dirty="0">
                <a:latin typeface="Century Gothic" panose="020B0502020202020204" pitchFamily="34" charset="0"/>
                <a:ea typeface="Times New Roman" panose="02020603050405020304" pitchFamily="18" charset="0"/>
                <a:cs typeface="Arial" panose="020B0604020202020204" pitchFamily="34" charset="0"/>
              </a:rPr>
              <a:t>يعة الانتاج ومستوى الجودة المستهدفة.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
        <p:nvSpPr>
          <p:cNvPr id="5" name="Slide Number Placeholder 4">
            <a:extLst>
              <a:ext uri="{FF2B5EF4-FFF2-40B4-BE49-F238E27FC236}">
                <a16:creationId xmlns="" xmlns:a16="http://schemas.microsoft.com/office/drawing/2014/main" id="{055D9C81-FC13-4A38-8964-25DFD4A9BCC5}"/>
              </a:ext>
            </a:extLst>
          </p:cNvPr>
          <p:cNvSpPr>
            <a:spLocks noGrp="1"/>
          </p:cNvSpPr>
          <p:nvPr>
            <p:ph type="sldNum" sz="quarter" idx="12"/>
          </p:nvPr>
        </p:nvSpPr>
        <p:spPr/>
        <p:txBody>
          <a:bodyPr/>
          <a:lstStyle/>
          <a:p>
            <a:fld id="{AAA3B86F-4B20-487E-8E7A-F7DA1662045A}" type="slidenum">
              <a:rPr lang="ar-IQ" smtClean="0"/>
              <a:t>13</a:t>
            </a:fld>
            <a:endParaRPr lang="ar-IQ"/>
          </a:p>
        </p:txBody>
      </p:sp>
    </p:spTree>
    <p:extLst>
      <p:ext uri="{BB962C8B-B14F-4D97-AF65-F5344CB8AC3E}">
        <p14:creationId xmlns:p14="http://schemas.microsoft.com/office/powerpoint/2010/main" val="16410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545" y="792552"/>
            <a:ext cx="8073677" cy="5262979"/>
          </a:xfrm>
          <a:prstGeom prst="rect">
            <a:avLst/>
          </a:prstGeom>
        </p:spPr>
        <p:txBody>
          <a:bodyPr wrap="square">
            <a:spAutoFit/>
          </a:bodyPr>
          <a:lstStyle/>
          <a:p>
            <a:pPr marL="1028700" indent="-342900" algn="just" rtl="1">
              <a:buFont typeface="Wingdings" panose="05000000000000000000" pitchFamily="2" charset="2"/>
              <a:buChar char="Ø"/>
            </a:pPr>
            <a:r>
              <a:rPr lang="ar-SA" sz="2400" dirty="0">
                <a:latin typeface="Century Gothic" panose="020B0502020202020204" pitchFamily="34" charset="0"/>
                <a:ea typeface="Times New Roman" panose="02020603050405020304" pitchFamily="18" charset="0"/>
                <a:cs typeface="Arial" panose="020B0604020202020204" pitchFamily="34" charset="0"/>
              </a:rPr>
              <a:t>تتولى أقسام محددة</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a:t>
            </a:r>
            <a:r>
              <a:rPr lang="ar-IQ" sz="2400" dirty="0">
                <a:latin typeface="Century Gothic" panose="020B0502020202020204" pitchFamily="34" charset="0"/>
                <a:ea typeface="Times New Roman" panose="02020603050405020304" pitchFamily="18" charset="0"/>
                <a:cs typeface="Arial" panose="020B0604020202020204" pitchFamily="34" charset="0"/>
              </a:rPr>
              <a:t>و</a:t>
            </a:r>
            <a:r>
              <a:rPr lang="ar-SA" sz="2400" dirty="0">
                <a:latin typeface="Century Gothic" panose="020B0502020202020204" pitchFamily="34" charset="0"/>
                <a:ea typeface="Times New Roman" panose="02020603050405020304" pitchFamily="18" charset="0"/>
                <a:cs typeface="Arial" panose="020B0604020202020204" pitchFamily="34" charset="0"/>
              </a:rPr>
              <a:t>كما </a:t>
            </a:r>
            <a:r>
              <a:rPr lang="ar-IQ" sz="2400" dirty="0">
                <a:latin typeface="Century Gothic" panose="020B0502020202020204" pitchFamily="34" charset="0"/>
                <a:ea typeface="Times New Roman" panose="02020603050405020304" pitchFamily="18" charset="0"/>
                <a:cs typeface="Arial" panose="020B0604020202020204" pitchFamily="34" charset="0"/>
              </a:rPr>
              <a:t>هو مشار </a:t>
            </a:r>
            <a:r>
              <a:rPr lang="ar-SA" sz="2400" dirty="0">
                <a:latin typeface="Century Gothic" panose="020B0502020202020204" pitchFamily="34" charset="0"/>
                <a:ea typeface="Times New Roman" panose="02020603050405020304" pitchFamily="18" charset="0"/>
                <a:cs typeface="Arial" panose="020B0604020202020204" pitchFamily="34" charset="0"/>
              </a:rPr>
              <a:t>في ادناه</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تحديد مواصفات السلع لأغراض احالتها الى تطبيق</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ورغم المسؤولية التضامنية لأقسام المنظمة وتكافلها لاقامة المواصفات يتولى القسم المختص تحديد المواصفات المطلوب انتاجها وتحويلها الى مواصفات فنية لأغراض التطبيق</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وهذا ما يؤكد كون انشاء المواصفات يمثل الخطوة الأساسية في تصميم النظام المتكامل لجودة الانتاج.</a:t>
            </a:r>
            <a:endParaRPr lang="ar-IQ" sz="2400" dirty="0">
              <a:latin typeface="Century Gothic" panose="020B0502020202020204" pitchFamily="34" charset="0"/>
              <a:ea typeface="Times New Roman" panose="02020603050405020304" pitchFamily="18" charset="0"/>
              <a:cs typeface="Arial" panose="020B0604020202020204" pitchFamily="34" charset="0"/>
            </a:endParaRPr>
          </a:p>
          <a:p>
            <a:pPr marL="1028700" indent="-342900" algn="just" rtl="1">
              <a:buFont typeface="Wingdings" panose="05000000000000000000" pitchFamily="2" charset="2"/>
              <a:buChar char="Ø"/>
            </a:pPr>
            <a:r>
              <a:rPr lang="ar-SA" sz="2400" dirty="0">
                <a:latin typeface="Century Gothic" panose="020B0502020202020204" pitchFamily="34" charset="0"/>
                <a:ea typeface="Times New Roman" panose="02020603050405020304" pitchFamily="18" charset="0"/>
                <a:cs typeface="Arial" panose="020B0604020202020204" pitchFamily="34" charset="0"/>
              </a:rPr>
              <a:t>يجري تعديل المواصفات باستمرار بين فترة وأخرى بهدف مواكبة التطورات والتغييرات البيئية المتسارعة</a:t>
            </a:r>
            <a:r>
              <a:rPr lang="ar-IQ" sz="2400" dirty="0">
                <a:latin typeface="Century Gothic" panose="020B0502020202020204" pitchFamily="34" charset="0"/>
                <a:ea typeface="Times New Roman" panose="02020603050405020304" pitchFamily="18" charset="0"/>
                <a:cs typeface="Arial" panose="020B0604020202020204" pitchFamily="34" charset="0"/>
              </a:rPr>
              <a:t>، </a:t>
            </a:r>
            <a:r>
              <a:rPr lang="ar-SA" sz="2400" dirty="0">
                <a:latin typeface="Century Gothic" panose="020B0502020202020204" pitchFamily="34" charset="0"/>
                <a:ea typeface="Times New Roman" panose="02020603050405020304" pitchFamily="18" charset="0"/>
                <a:cs typeface="Arial" panose="020B0604020202020204" pitchFamily="34" charset="0"/>
              </a:rPr>
              <a:t>ولا يتم ذلك بسهولة ويسر اذ لابد من البدء من المواد الداخلة بالانتاج مرورآ بالعمليات التشغيلية وانتهاء بالمنتوج النهائي لغاية تسليمه للزبون</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وقد تصل أحيانآ الى خدمات ما بعد البيع.</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028700" indent="-342900" algn="just" rtl="1">
              <a:buFont typeface="Wingdings" panose="05000000000000000000" pitchFamily="2" charset="2"/>
              <a:buChar char="Ø"/>
            </a:pPr>
            <a:r>
              <a:rPr lang="ar-SA" sz="2400" dirty="0">
                <a:latin typeface="Century Gothic" panose="020B0502020202020204" pitchFamily="34" charset="0"/>
                <a:ea typeface="Times New Roman" panose="02020603050405020304" pitchFamily="18" charset="0"/>
                <a:cs typeface="Arial" panose="020B0604020202020204" pitchFamily="34" charset="0"/>
              </a:rPr>
              <a:t>قبول المنظمات </a:t>
            </a:r>
            <a:r>
              <a:rPr lang="ar-IQ" sz="2400" dirty="0">
                <a:latin typeface="Century Gothic" panose="020B0502020202020204" pitchFamily="34" charset="0"/>
                <a:ea typeface="Times New Roman" panose="02020603050405020304" pitchFamily="18" charset="0"/>
                <a:cs typeface="Arial" panose="020B0604020202020204" pitchFamily="34" charset="0"/>
              </a:rPr>
              <a:t>ل</a:t>
            </a:r>
            <a:r>
              <a:rPr lang="ar-SA" sz="2400" dirty="0">
                <a:latin typeface="Century Gothic" panose="020B0502020202020204" pitchFamily="34" charset="0"/>
                <a:ea typeface="Times New Roman" panose="02020603050405020304" pitchFamily="18" charset="0"/>
                <a:cs typeface="Arial" panose="020B0604020202020204" pitchFamily="34" charset="0"/>
              </a:rPr>
              <a:t>لتعديلات ناشئ من الوعي بضرورة التغيير نتيجة لما تفرضه عليه دالة الزمن التي يعكسها منحنى التقدم والزمن كما في دورة حياة المنتوج (التخطيط</a:t>
            </a:r>
            <a:r>
              <a:rPr lang="ar-IQ" sz="2400" dirty="0">
                <a:latin typeface="Century Gothic" panose="020B0502020202020204" pitchFamily="34" charset="0"/>
                <a:ea typeface="Times New Roman" panose="02020603050405020304" pitchFamily="18" charset="0"/>
                <a:cs typeface="Arial" panose="020B0604020202020204" pitchFamily="34" charset="0"/>
              </a:rPr>
              <a:t>، </a:t>
            </a:r>
            <a:r>
              <a:rPr lang="ar-SA" sz="2400" dirty="0">
                <a:latin typeface="Century Gothic" panose="020B0502020202020204" pitchFamily="34" charset="0"/>
                <a:ea typeface="Times New Roman" panose="02020603050405020304" pitchFamily="18" charset="0"/>
                <a:cs typeface="Arial" panose="020B0604020202020204" pitchFamily="34" charset="0"/>
              </a:rPr>
              <a:t>التقديم</a:t>
            </a:r>
            <a:r>
              <a:rPr lang="ar-IQ" sz="2400" dirty="0">
                <a:latin typeface="Century Gothic" panose="020B0502020202020204" pitchFamily="34" charset="0"/>
                <a:ea typeface="Times New Roman" panose="02020603050405020304" pitchFamily="18" charset="0"/>
                <a:cs typeface="Arial" panose="020B0604020202020204" pitchFamily="34" charset="0"/>
              </a:rPr>
              <a:t>، </a:t>
            </a:r>
            <a:r>
              <a:rPr lang="ar-SA" sz="2400" dirty="0">
                <a:latin typeface="Century Gothic" panose="020B0502020202020204" pitchFamily="34" charset="0"/>
                <a:ea typeface="Times New Roman" panose="02020603050405020304" pitchFamily="18" charset="0"/>
                <a:cs typeface="Arial" panose="020B0604020202020204" pitchFamily="34" charset="0"/>
              </a:rPr>
              <a:t>النمو</a:t>
            </a:r>
            <a:r>
              <a:rPr lang="ar-IQ" sz="2400" dirty="0">
                <a:latin typeface="Century Gothic" panose="020B0502020202020204" pitchFamily="34" charset="0"/>
                <a:ea typeface="Times New Roman" panose="02020603050405020304" pitchFamily="18" charset="0"/>
                <a:cs typeface="Arial" panose="020B0604020202020204" pitchFamily="34" charset="0"/>
              </a:rPr>
              <a:t>، </a:t>
            </a:r>
            <a:r>
              <a:rPr lang="ar-SA" sz="2400" dirty="0">
                <a:latin typeface="Century Gothic" panose="020B0502020202020204" pitchFamily="34" charset="0"/>
                <a:ea typeface="Times New Roman" panose="02020603050405020304" pitchFamily="18" charset="0"/>
                <a:cs typeface="Arial" panose="020B0604020202020204" pitchFamily="34" charset="0"/>
              </a:rPr>
              <a:t>الازدهار أو النضج</a:t>
            </a:r>
            <a:r>
              <a:rPr lang="ar-IQ" sz="2400" dirty="0">
                <a:latin typeface="Century Gothic" panose="020B0502020202020204" pitchFamily="34" charset="0"/>
                <a:ea typeface="Times New Roman" panose="02020603050405020304" pitchFamily="18" charset="0"/>
                <a:cs typeface="Arial" panose="020B0604020202020204" pitchFamily="34" charset="0"/>
              </a:rPr>
              <a:t>،</a:t>
            </a:r>
            <a:r>
              <a:rPr lang="ar-SA" sz="2400" dirty="0">
                <a:latin typeface="Century Gothic" panose="020B0502020202020204" pitchFamily="34" charset="0"/>
                <a:ea typeface="Times New Roman" panose="02020603050405020304" pitchFamily="18" charset="0"/>
                <a:cs typeface="Arial" panose="020B0604020202020204" pitchFamily="34" charset="0"/>
              </a:rPr>
              <a:t> التدهور).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0083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450171686"/>
              </p:ext>
            </p:extLst>
          </p:nvPr>
        </p:nvGraphicFramePr>
        <p:xfrm>
          <a:off x="928255" y="1518284"/>
          <a:ext cx="7604094" cy="4023360"/>
        </p:xfrm>
        <a:graphic>
          <a:graphicData uri="http://schemas.openxmlformats.org/drawingml/2006/table">
            <a:tbl>
              <a:tblPr rtl="1" firstRow="1" bandRow="1">
                <a:tableStyleId>{5C22544A-7EE6-4342-B048-85BDC9FD1C3A}</a:tableStyleId>
              </a:tblPr>
              <a:tblGrid>
                <a:gridCol w="683193">
                  <a:extLst>
                    <a:ext uri="{9D8B030D-6E8A-4147-A177-3AD203B41FA5}">
                      <a16:colId xmlns="" xmlns:a16="http://schemas.microsoft.com/office/drawing/2014/main" val="20000"/>
                    </a:ext>
                  </a:extLst>
                </a:gridCol>
                <a:gridCol w="2030512">
                  <a:extLst>
                    <a:ext uri="{9D8B030D-6E8A-4147-A177-3AD203B41FA5}">
                      <a16:colId xmlns="" xmlns:a16="http://schemas.microsoft.com/office/drawing/2014/main" val="20001"/>
                    </a:ext>
                  </a:extLst>
                </a:gridCol>
                <a:gridCol w="4890389">
                  <a:extLst>
                    <a:ext uri="{9D8B030D-6E8A-4147-A177-3AD203B41FA5}">
                      <a16:colId xmlns="" xmlns:a16="http://schemas.microsoft.com/office/drawing/2014/main" val="20002"/>
                    </a:ext>
                  </a:extLst>
                </a:gridCol>
              </a:tblGrid>
              <a:tr h="349681">
                <a:tc>
                  <a:txBody>
                    <a:bodyPr/>
                    <a:lstStyle/>
                    <a:p>
                      <a:pPr algn="ctr" rtl="1"/>
                      <a:r>
                        <a:rPr lang="ar-SA" dirty="0"/>
                        <a:t>ت</a:t>
                      </a:r>
                      <a:endParaRPr lang="ar-IQ" dirty="0"/>
                    </a:p>
                  </a:txBody>
                  <a:tcPr/>
                </a:tc>
                <a:tc>
                  <a:txBody>
                    <a:bodyPr/>
                    <a:lstStyle/>
                    <a:p>
                      <a:pPr algn="ctr" rtl="1"/>
                      <a:r>
                        <a:rPr lang="ar-SA" sz="1800" b="1" kern="1200" dirty="0">
                          <a:solidFill>
                            <a:schemeClr val="lt1"/>
                          </a:solidFill>
                          <a:effectLst/>
                          <a:latin typeface="+mn-lt"/>
                          <a:ea typeface="+mn-ea"/>
                          <a:cs typeface="+mn-cs"/>
                        </a:rPr>
                        <a:t>الاقسام</a:t>
                      </a:r>
                      <a:endParaRPr lang="ar-IQ" dirty="0"/>
                    </a:p>
                  </a:txBody>
                  <a:tcPr/>
                </a:tc>
                <a:tc>
                  <a:txBody>
                    <a:bodyPr/>
                    <a:lstStyle/>
                    <a:p>
                      <a:pPr algn="ctr" rtl="1"/>
                      <a:r>
                        <a:rPr lang="ar-SA" dirty="0"/>
                        <a:t>المهام</a:t>
                      </a:r>
                      <a:endParaRPr lang="ar-IQ" dirty="0"/>
                    </a:p>
                  </a:txBody>
                  <a:tcPr/>
                </a:tc>
                <a:extLst>
                  <a:ext uri="{0D108BD9-81ED-4DB2-BD59-A6C34878D82A}">
                    <a16:rowId xmlns="" xmlns:a16="http://schemas.microsoft.com/office/drawing/2014/main" val="10000"/>
                  </a:ext>
                </a:extLst>
              </a:tr>
              <a:tr h="815824">
                <a:tc>
                  <a:txBody>
                    <a:bodyPr/>
                    <a:lstStyle/>
                    <a:p>
                      <a:pPr rtl="1"/>
                      <a:r>
                        <a:rPr lang="ar-SA" dirty="0"/>
                        <a:t>1</a:t>
                      </a:r>
                      <a:endParaRPr lang="ar-IQ" dirty="0"/>
                    </a:p>
                  </a:txBody>
                  <a:tcPr/>
                </a:tc>
                <a:tc>
                  <a:txBody>
                    <a:bodyPr/>
                    <a:lstStyle/>
                    <a:p>
                      <a:pPr marL="457200" algn="just" rtl="1">
                        <a:lnSpc>
                          <a:spcPct val="150000"/>
                        </a:lnSpc>
                        <a:spcAft>
                          <a:spcPts val="0"/>
                        </a:spcAft>
                      </a:pPr>
                      <a:r>
                        <a:rPr lang="ar-SA" sz="2000" b="1" dirty="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هندسة الانتاج</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rtl="1">
                        <a:lnSpc>
                          <a:spcPct val="150000"/>
                        </a:lnSpc>
                        <a:spcAft>
                          <a:spcPts val="0"/>
                        </a:spcAft>
                      </a:pPr>
                      <a:r>
                        <a:rPr lang="ar-SA" sz="2000" dirty="0">
                          <a:effectLst/>
                          <a:latin typeface="Century Gothic" panose="020B0502020202020204" pitchFamily="34" charset="0"/>
                          <a:ea typeface="Times New Roman" panose="02020603050405020304" pitchFamily="18" charset="0"/>
                          <a:cs typeface="Arial" panose="020B0604020202020204" pitchFamily="34" charset="0"/>
                        </a:rPr>
                        <a:t>وضع تصاميم هندسية بموجب مواصفات توضع في ضوء الموارد المتاحة.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0001"/>
                  </a:ext>
                </a:extLst>
              </a:tr>
              <a:tr h="815824">
                <a:tc>
                  <a:txBody>
                    <a:bodyPr/>
                    <a:lstStyle/>
                    <a:p>
                      <a:pPr rtl="1"/>
                      <a:r>
                        <a:rPr lang="ar-SA" dirty="0"/>
                        <a:t>2</a:t>
                      </a:r>
                      <a:endParaRPr lang="ar-IQ" dirty="0"/>
                    </a:p>
                  </a:txBody>
                  <a:tcPr/>
                </a:tc>
                <a:tc>
                  <a:txBody>
                    <a:bodyPr/>
                    <a:lstStyle/>
                    <a:p>
                      <a:pPr marL="457200" algn="just" rtl="1">
                        <a:lnSpc>
                          <a:spcPct val="150000"/>
                        </a:lnSpc>
                        <a:spcAft>
                          <a:spcPts val="0"/>
                        </a:spcAft>
                      </a:pPr>
                      <a:r>
                        <a:rPr lang="ar-SA" sz="2000" b="1" dirty="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تخطيط الانتاج</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rtl="1">
                        <a:lnSpc>
                          <a:spcPct val="150000"/>
                        </a:lnSpc>
                        <a:spcAft>
                          <a:spcPts val="0"/>
                        </a:spcAft>
                      </a:pPr>
                      <a:r>
                        <a:rPr lang="ar-SA" sz="2000" dirty="0">
                          <a:effectLst/>
                          <a:latin typeface="Century Gothic" panose="020B0502020202020204" pitchFamily="34" charset="0"/>
                          <a:ea typeface="Times New Roman" panose="02020603050405020304" pitchFamily="18" charset="0"/>
                          <a:cs typeface="Arial" panose="020B0604020202020204" pitchFamily="34" charset="0"/>
                        </a:rPr>
                        <a:t>تقديم معلومات خاصة بجدولة الانتاج الرئيسية والمدى الزمني للعمليات وظروف تشغيل الالات.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0002"/>
                  </a:ext>
                </a:extLst>
              </a:tr>
              <a:tr h="815824">
                <a:tc>
                  <a:txBody>
                    <a:bodyPr/>
                    <a:lstStyle/>
                    <a:p>
                      <a:pPr rtl="1"/>
                      <a:r>
                        <a:rPr lang="ar-SA" dirty="0"/>
                        <a:t>3</a:t>
                      </a:r>
                      <a:endParaRPr lang="ar-IQ" dirty="0"/>
                    </a:p>
                  </a:txBody>
                  <a:tcPr/>
                </a:tc>
                <a:tc>
                  <a:txBody>
                    <a:bodyPr/>
                    <a:lstStyle/>
                    <a:p>
                      <a:pPr marL="457200" algn="just" rtl="1">
                        <a:lnSpc>
                          <a:spcPct val="150000"/>
                        </a:lnSpc>
                        <a:spcAft>
                          <a:spcPts val="0"/>
                        </a:spcAft>
                      </a:pPr>
                      <a:r>
                        <a:rPr lang="ar-SA" sz="2000" b="1" dirty="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ادارة التسويق</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rtl="1">
                        <a:lnSpc>
                          <a:spcPct val="150000"/>
                        </a:lnSpc>
                        <a:spcAft>
                          <a:spcPts val="0"/>
                        </a:spcAft>
                      </a:pPr>
                      <a:r>
                        <a:rPr lang="ar-SA" sz="2000" dirty="0">
                          <a:effectLst/>
                          <a:latin typeface="Century Gothic" panose="020B0502020202020204" pitchFamily="34" charset="0"/>
                          <a:ea typeface="Times New Roman" panose="02020603050405020304" pitchFamily="18" charset="0"/>
                          <a:cs typeface="Arial" panose="020B0604020202020204" pitchFamily="34" charset="0"/>
                        </a:rPr>
                        <a:t>تقديم المعلومات عن طلبات ورغبات الزبون واحتياجاته واتجاهاته.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0003"/>
                  </a:ext>
                </a:extLst>
              </a:tr>
              <a:tr h="815824">
                <a:tc>
                  <a:txBody>
                    <a:bodyPr/>
                    <a:lstStyle/>
                    <a:p>
                      <a:pPr rtl="1"/>
                      <a:r>
                        <a:rPr lang="ar-SA" dirty="0"/>
                        <a:t>4</a:t>
                      </a:r>
                      <a:endParaRPr lang="ar-IQ" dirty="0"/>
                    </a:p>
                  </a:txBody>
                  <a:tcPr/>
                </a:tc>
                <a:tc>
                  <a:txBody>
                    <a:bodyPr/>
                    <a:lstStyle/>
                    <a:p>
                      <a:pPr marL="457200" algn="just" rtl="1">
                        <a:lnSpc>
                          <a:spcPct val="150000"/>
                        </a:lnSpc>
                        <a:spcAft>
                          <a:spcPts val="0"/>
                        </a:spcAft>
                      </a:pPr>
                      <a:r>
                        <a:rPr lang="ar-SA" sz="2000" b="1" dirty="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السيطرة النوعية</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rtl="1">
                        <a:lnSpc>
                          <a:spcPct val="150000"/>
                        </a:lnSpc>
                        <a:spcAft>
                          <a:spcPts val="0"/>
                        </a:spcAft>
                      </a:pPr>
                      <a:r>
                        <a:rPr lang="ar-SA" sz="2000" dirty="0">
                          <a:effectLst/>
                          <a:latin typeface="Century Gothic" panose="020B0502020202020204" pitchFamily="34" charset="0"/>
                          <a:ea typeface="Times New Roman" panose="02020603050405020304" pitchFamily="18" charset="0"/>
                          <a:cs typeface="Arial" panose="020B0604020202020204" pitchFamily="34" charset="0"/>
                        </a:rPr>
                        <a:t>تحديد متطلبات الفحص والاختبار والامكانات المادية والبشرية لتنف</a:t>
                      </a:r>
                      <a:r>
                        <a:rPr lang="ar-IQ" sz="2000" dirty="0">
                          <a:effectLst/>
                          <a:latin typeface="Century Gothic" panose="020B0502020202020204" pitchFamily="34" charset="0"/>
                          <a:ea typeface="Times New Roman" panose="02020603050405020304" pitchFamily="18" charset="0"/>
                          <a:cs typeface="Arial" panose="020B0604020202020204" pitchFamily="34" charset="0"/>
                        </a:rPr>
                        <a:t>يذ</a:t>
                      </a:r>
                      <a:r>
                        <a:rPr lang="ar-SA" sz="2000" dirty="0">
                          <a:effectLst/>
                          <a:latin typeface="Century Gothic" panose="020B0502020202020204" pitchFamily="34" charset="0"/>
                          <a:ea typeface="Times New Roman" panose="02020603050405020304" pitchFamily="18" charset="0"/>
                          <a:cs typeface="Arial" panose="020B0604020202020204" pitchFamily="34" charset="0"/>
                        </a:rPr>
                        <a:t> البرامج الملائمة للسيطرة النوعية</a:t>
                      </a:r>
                      <a:r>
                        <a:rPr lang="ar-IQ" sz="2000" dirty="0">
                          <a:effectLst/>
                          <a:latin typeface="Century Gothic" panose="020B050202020202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560484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66122" y="852709"/>
            <a:ext cx="7947589" cy="5693866"/>
          </a:xfrm>
          <a:prstGeom prst="rect">
            <a:avLst/>
          </a:prstGeom>
        </p:spPr>
        <p:txBody>
          <a:bodyPr wrap="square">
            <a:spAutoFit/>
          </a:bodyPr>
          <a:lstStyle/>
          <a:p>
            <a:pPr marL="457200" algn="r" rtl="1"/>
            <a:r>
              <a:rPr lang="ar-IQ" sz="2400" b="1" dirty="0">
                <a:latin typeface="Century Gothic" panose="020B0502020202020204" pitchFamily="34" charset="0"/>
                <a:ea typeface="Times New Roman" panose="02020603050405020304" pitchFamily="18" charset="0"/>
                <a:cs typeface="Arial" panose="020B0604020202020204" pitchFamily="34" charset="0"/>
              </a:rPr>
              <a:t>3- </a:t>
            </a:r>
            <a:r>
              <a:rPr lang="ar-SA" sz="2400" b="1" dirty="0">
                <a:latin typeface="Century Gothic" panose="020B0502020202020204" pitchFamily="34" charset="0"/>
                <a:ea typeface="Times New Roman" panose="02020603050405020304" pitchFamily="18" charset="0"/>
                <a:cs typeface="Arial" panose="020B0604020202020204" pitchFamily="34" charset="0"/>
              </a:rPr>
              <a:t> </a:t>
            </a:r>
            <a:r>
              <a:rPr lang="ar-SA"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مراحل اصدار او تعديل المواصفات</a:t>
            </a:r>
            <a:r>
              <a:rPr lang="ar-SA" sz="2400" b="1" dirty="0">
                <a:latin typeface="Century Gothic" panose="020B0502020202020204" pitchFamily="34" charset="0"/>
                <a:ea typeface="Times New Roman" panose="02020603050405020304" pitchFamily="18" charset="0"/>
                <a:cs typeface="Arial" panose="020B0604020202020204" pitchFamily="34" charset="0"/>
              </a:rPr>
              <a:t>.</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algn="just" rtl="1"/>
            <a:r>
              <a:rPr lang="ar-SA" sz="2000" dirty="0">
                <a:latin typeface="Century Gothic" panose="020B0502020202020204" pitchFamily="34" charset="0"/>
                <a:ea typeface="Times New Roman" panose="02020603050405020304" pitchFamily="18" charset="0"/>
                <a:cs typeface="Arial" panose="020B0604020202020204" pitchFamily="34" charset="0"/>
              </a:rPr>
              <a:t>تتولى هيئات أو أجهزة التقييس اعداد واصدار المواصفات وهي نفسها التي تقوم بأجراء التعديلات عليها بين حين وآخر ويتم ذلك وفق الخطوات الاتية:-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الاقتراح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Proposal Stage</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تعني التأكد من الحاجة لاصدار مواصفة جديدة أو تعديل المواصفة السابقة, اذ تتولى الأطراف ذات العلاقة كالعملاء والأقسام تقديم اقتراحاتهم الى اللجنة أو الهيئة المختصة بالتعديل، فأن تم قبول الاقتراحات بناء على عدد أصوات الاعضاء المرشحة للقبول يجري عند ذلك تعيين مدير للمشروع للبدء في بقية الخطوات.</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r>
              <a:rPr lang="ar-IQ" sz="2000" b="1" dirty="0">
                <a:latin typeface="Century Gothic" panose="020B0502020202020204" pitchFamily="34" charset="0"/>
                <a:ea typeface="Times New Roman" panose="02020603050405020304" pitchFamily="18" charset="0"/>
                <a:cs typeface="Arial" panose="020B0604020202020204" pitchFamily="34" charset="0"/>
              </a:rPr>
              <a:t>2. </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الاعداد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Preparation Stage</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يجري في هذه المرحلة تشكيل مجموعات فنية من خبراء الهيئات للقيام بوضع الخطوات العريضة لمسودة العمل الأولى (</a:t>
            </a:r>
            <a:r>
              <a:rPr lang="en-US" sz="2000" dirty="0">
                <a:latin typeface="Century Gothic" panose="020B0502020202020204" pitchFamily="34" charset="0"/>
                <a:ea typeface="Times New Roman" panose="02020603050405020304" pitchFamily="18" charset="0"/>
                <a:cs typeface="Arial" panose="020B0604020202020204" pitchFamily="34" charset="0"/>
              </a:rPr>
              <a:t>WD1</a:t>
            </a:r>
            <a:r>
              <a:rPr lang="ar-IQ" sz="2000" dirty="0">
                <a:latin typeface="Century Gothic" panose="020B0502020202020204" pitchFamily="34" charset="0"/>
                <a:ea typeface="Times New Roman" panose="02020603050405020304" pitchFamily="18" charset="0"/>
                <a:cs typeface="Arial" panose="020B0604020202020204" pitchFamily="34" charset="0"/>
              </a:rPr>
              <a:t>) </a:t>
            </a:r>
            <a:r>
              <a:rPr lang="en-US" sz="2000" dirty="0">
                <a:latin typeface="Century Gothic" panose="020B0502020202020204" pitchFamily="34" charset="0"/>
                <a:ea typeface="Times New Roman" panose="02020603050405020304" pitchFamily="18" charset="0"/>
                <a:cs typeface="Arial" panose="020B0604020202020204" pitchFamily="34" charset="0"/>
              </a:rPr>
              <a:t>Working Draft1</a:t>
            </a:r>
            <a:r>
              <a:rPr lang="en-US" sz="2000" dirty="0">
                <a:latin typeface="Arial" panose="020B0604020202020204" pitchFamily="34" charset="0"/>
                <a:ea typeface="Times New Roman" panose="02020603050405020304" pitchFamily="18" charset="0"/>
                <a:cs typeface="Arial" panose="020B0604020202020204" pitchFamily="34" charset="0"/>
              </a:rPr>
              <a:t> </a:t>
            </a:r>
            <a:r>
              <a:rPr lang="ar-IQ" sz="2000" dirty="0">
                <a:latin typeface="Arial" panose="020B0604020202020204" pitchFamily="34" charset="0"/>
                <a:ea typeface="Times New Roman" panose="02020603050405020304" pitchFamily="18" charset="0"/>
                <a:cs typeface="Arial" panose="020B0604020202020204" pitchFamily="34" charset="0"/>
              </a:rPr>
              <a:t>– وهي عبارة عن صياغة مبدئية تُعرض لتصويت الأعضاء – فأن تم قبولها فستتولى اللجنة أو الهيئة المعنية اعداد مسودة العمل الأولى والانتقال الى المرحلة التالية.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68580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أما اذا تم رفضها فينبغي اجراء تعديل عليها بأعداد مسودة العمل الثاني (</a:t>
            </a:r>
            <a:r>
              <a:rPr lang="en-US" sz="2000" dirty="0">
                <a:latin typeface="Century Gothic" panose="020B0502020202020204" pitchFamily="34" charset="0"/>
                <a:ea typeface="Times New Roman" panose="02020603050405020304" pitchFamily="18" charset="0"/>
                <a:cs typeface="Arial" panose="020B0604020202020204" pitchFamily="34" charset="0"/>
              </a:rPr>
              <a:t>WD2</a:t>
            </a:r>
            <a:r>
              <a:rPr lang="ar-IQ" sz="2000" dirty="0">
                <a:latin typeface="Century Gothic" panose="020B0502020202020204" pitchFamily="34" charset="0"/>
                <a:ea typeface="Times New Roman" panose="02020603050405020304" pitchFamily="18" charset="0"/>
                <a:cs typeface="Arial" panose="020B0604020202020204" pitchFamily="34" charset="0"/>
              </a:rPr>
              <a:t>) بناء على اراء الاعضاء وحجم التعديلات.</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r>
              <a:rPr lang="ar-SA" sz="2000" dirty="0">
                <a:latin typeface="Century Gothic" panose="020B0502020202020204" pitchFamily="34" charset="0"/>
                <a:ea typeface="Times New Roman" panose="02020603050405020304" pitchFamily="18" charset="0"/>
                <a:cs typeface="Arial" panose="020B0604020202020204" pitchFamily="34" charset="0"/>
              </a:rPr>
              <a:t>3</a:t>
            </a:r>
            <a:r>
              <a:rPr lang="ar-SA" sz="2000" b="1" dirty="0">
                <a:latin typeface="Century Gothic" panose="020B0502020202020204" pitchFamily="34" charset="0"/>
                <a:ea typeface="Times New Roman" panose="02020603050405020304" pitchFamily="18" charset="0"/>
                <a:cs typeface="Arial" panose="020B0604020202020204" pitchFamily="34" charset="0"/>
              </a:rPr>
              <a:t>. </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اللجان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Committees Stage</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algn="just" rtl="1"/>
            <a:r>
              <a:rPr lang="ar-SA" sz="2000" dirty="0">
                <a:latin typeface="Century Gothic" panose="020B0502020202020204" pitchFamily="34" charset="0"/>
                <a:ea typeface="Times New Roman" panose="02020603050405020304" pitchFamily="18" charset="0"/>
                <a:cs typeface="Arial" panose="020B0604020202020204" pitchFamily="34" charset="0"/>
              </a:rPr>
              <a:t>تتولى اللجان المختصة باصدار او تعديل المواصفات المطلوبة</a:t>
            </a:r>
            <a:r>
              <a:rPr lang="ar-IQ" sz="2000" dirty="0">
                <a:latin typeface="Century Gothic" panose="020B0502020202020204" pitchFamily="34" charset="0"/>
                <a:ea typeface="Times New Roman" panose="02020603050405020304" pitchFamily="18" charset="0"/>
                <a:cs typeface="Arial" panose="020B0604020202020204" pitchFamily="34" charset="0"/>
              </a:rPr>
              <a:t>، </a:t>
            </a:r>
            <a:r>
              <a:rPr lang="ar-SA" sz="2000" dirty="0">
                <a:latin typeface="Century Gothic" panose="020B0502020202020204" pitchFamily="34" charset="0"/>
                <a:ea typeface="Times New Roman" panose="02020603050405020304" pitchFamily="18" charset="0"/>
                <a:cs typeface="Arial" panose="020B0604020202020204" pitchFamily="34" charset="0"/>
              </a:rPr>
              <a:t>صياغة ما يسمى بـ"مسودة اللجان" (</a:t>
            </a:r>
            <a:r>
              <a:rPr lang="en-US" sz="2000" dirty="0">
                <a:latin typeface="Century Gothic" panose="020B0502020202020204" pitchFamily="34" charset="0"/>
                <a:ea typeface="Times New Roman" panose="02020603050405020304" pitchFamily="18" charset="0"/>
                <a:cs typeface="Arial" panose="020B0604020202020204" pitchFamily="34" charset="0"/>
              </a:rPr>
              <a:t>CD</a:t>
            </a:r>
            <a:r>
              <a:rPr lang="ar-SA" sz="2000" dirty="0">
                <a:latin typeface="Century Gothic" panose="020B0502020202020204" pitchFamily="34" charset="0"/>
                <a:ea typeface="Times New Roman" panose="02020603050405020304" pitchFamily="18" charset="0"/>
                <a:cs typeface="Arial" panose="020B0604020202020204" pitchFamily="34" charset="0"/>
              </a:rPr>
              <a:t>)  </a:t>
            </a:r>
            <a:r>
              <a:rPr lang="en-US" sz="2000" dirty="0">
                <a:latin typeface="Century Gothic" panose="020B0502020202020204" pitchFamily="34" charset="0"/>
                <a:ea typeface="Times New Roman" panose="02020603050405020304" pitchFamily="18" charset="0"/>
                <a:cs typeface="Arial" panose="020B0604020202020204" pitchFamily="34" charset="0"/>
              </a:rPr>
              <a:t>Committee Draft</a:t>
            </a:r>
            <a:r>
              <a:rPr lang="ar-IQ" sz="2000" dirty="0">
                <a:latin typeface="Century Gothic" panose="020B0502020202020204" pitchFamily="34" charset="0"/>
                <a:ea typeface="Times New Roman" panose="02020603050405020304" pitchFamily="18" charset="0"/>
                <a:cs typeface="Arial" panose="020B0604020202020204" pitchFamily="34" charset="0"/>
              </a:rPr>
              <a:t> التي ستعتمد في الخطوات اللاحقة.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9179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54091" y="840865"/>
            <a:ext cx="7947589" cy="5632311"/>
          </a:xfrm>
          <a:prstGeom prst="rect">
            <a:avLst/>
          </a:prstGeom>
        </p:spPr>
        <p:txBody>
          <a:bodyPr wrap="square">
            <a:spAutoFit/>
          </a:bodyPr>
          <a:lstStyle/>
          <a:p>
            <a:pPr lvl="0" algn="just" rtl="1"/>
            <a:r>
              <a:rPr lang="ar-SA" sz="2000" dirty="0">
                <a:latin typeface="Century Gothic" panose="020B0502020202020204" pitchFamily="34" charset="0"/>
                <a:ea typeface="Times New Roman" panose="02020603050405020304" pitchFamily="18" charset="0"/>
                <a:cs typeface="Arial" panose="020B0604020202020204" pitchFamily="34" charset="0"/>
              </a:rPr>
              <a:t>4.</a:t>
            </a:r>
            <a:r>
              <a:rPr lang="ar-SA" sz="2000" b="1" dirty="0">
                <a:latin typeface="Century Gothic" panose="020B0502020202020204" pitchFamily="34" charset="0"/>
                <a:ea typeface="Times New Roman" panose="02020603050405020304" pitchFamily="18" charset="0"/>
                <a:cs typeface="Arial" panose="020B0604020202020204" pitchFamily="34" charset="0"/>
              </a:rPr>
              <a:t> </a:t>
            </a:r>
            <a:r>
              <a:rPr lang="ar-SA"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استطلاع الرأي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Enquiry Stage</a:t>
            </a:r>
            <a:endParaRPr lang="en-US" sz="20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lvl="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يجري في هذه المرحلة توزيع مسودة اللجان على اعضاء الهيئة لابداء ارائهم بها بالاجابة بـ (نعم , كلا) , وتدرج المواصفات في مسودة المواصفات الدولية (</a:t>
            </a:r>
            <a:r>
              <a:rPr lang="en-US" sz="2000" dirty="0">
                <a:latin typeface="Century Gothic" panose="020B0502020202020204" pitchFamily="34" charset="0"/>
                <a:ea typeface="Times New Roman" panose="02020603050405020304" pitchFamily="18" charset="0"/>
                <a:cs typeface="Arial" panose="020B0604020202020204" pitchFamily="34" charset="0"/>
              </a:rPr>
              <a:t>DIS</a:t>
            </a:r>
            <a:r>
              <a:rPr lang="ar-IQ" sz="2000" dirty="0">
                <a:latin typeface="Century Gothic" panose="020B0502020202020204" pitchFamily="34"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685800" algn="just" rtl="1"/>
            <a:r>
              <a:rPr lang="en-US" sz="2000" dirty="0">
                <a:latin typeface="Century Gothic" panose="020B0502020202020204" pitchFamily="34" charset="0"/>
                <a:ea typeface="Times New Roman" panose="02020603050405020304" pitchFamily="18" charset="0"/>
                <a:cs typeface="Arial" panose="020B0604020202020204" pitchFamily="34" charset="0"/>
              </a:rPr>
              <a:t>Draft OF International Standardization</a:t>
            </a:r>
            <a:r>
              <a:rPr lang="ar-IQ" sz="2000" dirty="0">
                <a:latin typeface="Century Gothic" panose="020B0502020202020204" pitchFamily="34" charset="0"/>
                <a:ea typeface="Times New Roman" panose="02020603050405020304" pitchFamily="18" charset="0"/>
                <a:cs typeface="Arial" panose="020B0604020202020204" pitchFamily="34" charset="0"/>
              </a:rPr>
              <a:t> , وتطرح لابداء الآراء مرة أخرى على نفس الاعضاء, وذلك لاصدار المسودة النهائية للمواصفة الدولية (</a:t>
            </a:r>
            <a:r>
              <a:rPr lang="en-US" sz="2000" dirty="0">
                <a:latin typeface="Century Gothic" panose="020B0502020202020204" pitchFamily="34" charset="0"/>
                <a:ea typeface="Times New Roman" panose="02020603050405020304" pitchFamily="18" charset="0"/>
                <a:cs typeface="Arial" panose="020B0604020202020204" pitchFamily="34" charset="0"/>
              </a:rPr>
              <a:t>FDIS</a:t>
            </a:r>
            <a:r>
              <a:rPr lang="ar-IQ" sz="2000" dirty="0">
                <a:latin typeface="Century Gothic" panose="020B0502020202020204" pitchFamily="34" charset="0"/>
                <a:ea typeface="Times New Roman" panose="02020603050405020304" pitchFamily="18" charset="0"/>
                <a:cs typeface="Arial" panose="020B0604020202020204" pitchFamily="34" charset="0"/>
              </a:rPr>
              <a:t>) </a:t>
            </a:r>
            <a:r>
              <a:rPr lang="en-US" sz="2000" dirty="0">
                <a:latin typeface="Century Gothic" panose="020B0502020202020204" pitchFamily="34" charset="0"/>
                <a:ea typeface="Times New Roman" panose="02020603050405020304" pitchFamily="18" charset="0"/>
                <a:cs typeface="Arial" panose="020B0604020202020204" pitchFamily="34" charset="0"/>
              </a:rPr>
              <a:t>Final Draft International Standardization</a:t>
            </a:r>
            <a:r>
              <a:rPr lang="ar-IQ" sz="2000" dirty="0">
                <a:latin typeface="Century Gothic" panose="020B0502020202020204" pitchFamily="34" charset="0"/>
                <a:ea typeface="Times New Roman" panose="02020603050405020304" pitchFamily="18" charset="0"/>
                <a:cs typeface="Arial" panose="020B0604020202020204" pitchFamily="34" charset="0"/>
              </a:rPr>
              <a:t> ثم تعرض النتائج على اعضاء اللجنة المختصة للتصويت عليها فأن تم قبولها ننتقل للمرحلة التالية , وفي حالة رفضها تعاد الى المرحلة استطلاع الرأي مجددآ.</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5. </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الاعتماد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Approval Stage</a:t>
            </a:r>
            <a:endParaRPr lang="en-US" sz="20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lvl="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المقصود بها عرض المواصفة عل اعضاء الهيئة لابداء الرأي (نعم , كلا) ولابد لقبوله من أن تكون هنا موافقة عليها من قبل ثلثي الأعضاء على الاقل للانتقال للمرحلة التالية , أما اذا كان القبول عليها لأقل من ثلثي الأعضاء فتعاد المواصفة مرة أخرى لاجراء التعديلات.</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6. </a:t>
            </a:r>
            <a:r>
              <a:rPr lang="ar-IQ"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مرحلة الاصدار		</a:t>
            </a:r>
            <a:r>
              <a:rPr lang="en-US" sz="20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Publication Stage</a:t>
            </a:r>
            <a:r>
              <a:rPr lang="en-US"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20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lvl="0" algn="just" rtl="1"/>
            <a:r>
              <a:rPr lang="ar-IQ" sz="2000" dirty="0">
                <a:latin typeface="Century Gothic" panose="020B0502020202020204" pitchFamily="34" charset="0"/>
                <a:ea typeface="Times New Roman" panose="02020603050405020304" pitchFamily="18" charset="0"/>
                <a:cs typeface="Arial" panose="020B0604020202020204" pitchFamily="34" charset="0"/>
              </a:rPr>
              <a:t>تدخل المواصفة هنا مرحلة النشر والاستخدام, وتمثل الوثيقة الرسمية المعتمدة والتي يمكن العمل بها من تاريخ نشرها. وبعد الانتهاء من طبع ونشر المواصفة القياسية (م.ق.) تكون تحت تصرف الأطراف ذات العلاقة والأفراد الذين يهمهم الاطلاع عليها والعمل بموجبها. ويفضل ان تتم مراجعتها كل سنتين مثلا, مع </a:t>
            </a:r>
            <a:r>
              <a:rPr lang="ar-IQ" sz="2000" b="1" dirty="0">
                <a:latin typeface="Century Gothic" panose="020B0502020202020204" pitchFamily="34" charset="0"/>
                <a:ea typeface="Times New Roman" panose="02020603050405020304" pitchFamily="18" charset="0"/>
                <a:cs typeface="Arial" panose="020B0604020202020204" pitchFamily="34" charset="0"/>
              </a:rPr>
              <a:t>الأخذ بنظر الاعتبار </a:t>
            </a:r>
            <a:r>
              <a:rPr lang="ar-IQ" sz="2000" u="sng" dirty="0">
                <a:latin typeface="Century Gothic" panose="020B0502020202020204" pitchFamily="34" charset="0"/>
                <a:ea typeface="Times New Roman" panose="02020603050405020304" pitchFamily="18" charset="0"/>
                <a:cs typeface="Arial" panose="020B0604020202020204" pitchFamily="34" charset="0"/>
              </a:rPr>
              <a:t>ملاحظات المنتجين والقائمين على الاختبار</a:t>
            </a:r>
            <a:r>
              <a:rPr lang="ar-IQ" sz="2000" dirty="0">
                <a:latin typeface="Century Gothic" panose="020B0502020202020204" pitchFamily="34" charset="0"/>
                <a:ea typeface="Times New Roman" panose="02020603050405020304" pitchFamily="18" charset="0"/>
                <a:cs typeface="Arial" panose="020B0604020202020204" pitchFamily="34" charset="0"/>
              </a:rPr>
              <a:t>، </a:t>
            </a:r>
            <a:r>
              <a:rPr lang="ar-IQ" sz="2000" u="sng" dirty="0">
                <a:latin typeface="Century Gothic" panose="020B0502020202020204" pitchFamily="34" charset="0"/>
                <a:ea typeface="Times New Roman" panose="02020603050405020304" pitchFamily="18" charset="0"/>
                <a:cs typeface="Arial" panose="020B0604020202020204" pitchFamily="34" charset="0"/>
              </a:rPr>
              <a:t>والأطراف ذات العلاقة </a:t>
            </a:r>
            <a:r>
              <a:rPr lang="ar-IQ" sz="2000" dirty="0">
                <a:latin typeface="Century Gothic" panose="020B0502020202020204" pitchFamily="34" charset="0"/>
                <a:ea typeface="Times New Roman" panose="02020603050405020304" pitchFamily="18" charset="0"/>
                <a:cs typeface="Arial" panose="020B0604020202020204" pitchFamily="34" charset="0"/>
              </a:rPr>
              <a:t>، </a:t>
            </a:r>
            <a:r>
              <a:rPr lang="ar-IQ" sz="2000" b="1" dirty="0">
                <a:latin typeface="Century Gothic" panose="020B0502020202020204" pitchFamily="34" charset="0"/>
                <a:ea typeface="Times New Roman" panose="02020603050405020304" pitchFamily="18" charset="0"/>
                <a:cs typeface="Arial" panose="020B0604020202020204" pitchFamily="34" charset="0"/>
              </a:rPr>
              <a:t>وذلك بهدف </a:t>
            </a:r>
            <a:r>
              <a:rPr lang="ar-IQ" sz="2000" dirty="0">
                <a:latin typeface="Century Gothic" panose="020B0502020202020204" pitchFamily="34" charset="0"/>
                <a:ea typeface="Times New Roman" panose="02020603050405020304" pitchFamily="18" charset="0"/>
                <a:cs typeface="Arial" panose="020B0604020202020204" pitchFamily="34" charset="0"/>
              </a:rPr>
              <a:t>ربط المواصفة مع الواقع الفعلي وتحديثها باستمرار.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00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547" y="1287830"/>
            <a:ext cx="7866404" cy="3816429"/>
          </a:xfrm>
          <a:prstGeom prst="rect">
            <a:avLst/>
          </a:prstGeom>
        </p:spPr>
        <p:txBody>
          <a:bodyPr wrap="square">
            <a:spAutoFit/>
          </a:bodyPr>
          <a:lstStyle/>
          <a:p>
            <a:pPr marL="457200" algn="just" rtl="1"/>
            <a:r>
              <a:rPr lang="ar-IQ" sz="2200" b="1" dirty="0">
                <a:latin typeface="Century Gothic" panose="020B0502020202020204" pitchFamily="34" charset="0"/>
                <a:ea typeface="Times New Roman" panose="02020603050405020304" pitchFamily="18" charset="0"/>
                <a:cs typeface="Arial" panose="020B0604020202020204" pitchFamily="34" charset="0"/>
              </a:rPr>
              <a:t>4-</a:t>
            </a:r>
            <a:r>
              <a:rPr lang="ar-SA" sz="2200" b="1" dirty="0">
                <a:latin typeface="Century Gothic" panose="020B0502020202020204" pitchFamily="34" charset="0"/>
                <a:ea typeface="Times New Roman" panose="02020603050405020304" pitchFamily="18" charset="0"/>
                <a:cs typeface="Arial" panose="020B0604020202020204" pitchFamily="34" charset="0"/>
              </a:rPr>
              <a:t> </a:t>
            </a:r>
            <a:r>
              <a:rPr lang="ar-SA"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أنواع المواصفات القياسية</a:t>
            </a:r>
            <a:endParaRPr lang="ar-IQ"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800100" indent="-342900" algn="just" rtl="1">
              <a:buFont typeface="Wingdings" panose="05000000000000000000" pitchFamily="2" charset="2"/>
              <a:buChar char="Ø"/>
            </a:pPr>
            <a:r>
              <a:rPr lang="ar-SA" sz="2200" dirty="0">
                <a:latin typeface="Century Gothic" panose="020B0502020202020204" pitchFamily="34" charset="0"/>
                <a:ea typeface="Times New Roman" panose="02020603050405020304" pitchFamily="18" charset="0"/>
                <a:cs typeface="Arial" panose="020B0604020202020204" pitchFamily="34" charset="0"/>
              </a:rPr>
              <a:t>تعرف المواصفة القياسية بأنها وثيقة متاحة للجميع ومصاغة بالتعاون والاتفاق بين جميع الأطراف ذوي العلاقة</a:t>
            </a:r>
            <a:r>
              <a:rPr lang="ar-IQ" sz="2200" dirty="0">
                <a:latin typeface="Century Gothic" panose="020B0502020202020204" pitchFamily="34" charset="0"/>
                <a:ea typeface="Times New Roman" panose="02020603050405020304" pitchFamily="18" charset="0"/>
                <a:cs typeface="Arial" panose="020B0604020202020204" pitchFamily="34" charset="0"/>
              </a:rPr>
              <a:t>،</a:t>
            </a:r>
            <a:r>
              <a:rPr lang="ar-SA" sz="2200" dirty="0">
                <a:latin typeface="Century Gothic" panose="020B0502020202020204" pitchFamily="34" charset="0"/>
                <a:ea typeface="Times New Roman" panose="02020603050405020304" pitchFamily="18" charset="0"/>
                <a:cs typeface="Arial" panose="020B0604020202020204" pitchFamily="34" charset="0"/>
              </a:rPr>
              <a:t> وتهدف الى تحقيق المصلحة العامة. ويمكن </a:t>
            </a:r>
            <a:r>
              <a:rPr lang="ar-SA" sz="2200" b="1" dirty="0">
                <a:latin typeface="Century Gothic" panose="020B0502020202020204" pitchFamily="34" charset="0"/>
                <a:ea typeface="Times New Roman" panose="02020603050405020304" pitchFamily="18" charset="0"/>
                <a:cs typeface="Arial" panose="020B0604020202020204" pitchFamily="34" charset="0"/>
              </a:rPr>
              <a:t>تقسي</a:t>
            </a:r>
            <a:r>
              <a:rPr lang="ar-IQ" sz="2200" b="1" dirty="0">
                <a:latin typeface="Century Gothic" panose="020B0502020202020204" pitchFamily="34" charset="0"/>
                <a:ea typeface="Times New Roman" panose="02020603050405020304" pitchFamily="18" charset="0"/>
                <a:cs typeface="Arial" panose="020B0604020202020204" pitchFamily="34" charset="0"/>
              </a:rPr>
              <a:t>م</a:t>
            </a:r>
            <a:r>
              <a:rPr lang="ar-SA" sz="2200" b="1" dirty="0">
                <a:latin typeface="Century Gothic" panose="020B0502020202020204" pitchFamily="34" charset="0"/>
                <a:ea typeface="Times New Roman" panose="02020603050405020304" pitchFamily="18" charset="0"/>
                <a:cs typeface="Arial" panose="020B0604020202020204" pitchFamily="34" charset="0"/>
              </a:rPr>
              <a:t> </a:t>
            </a:r>
            <a:r>
              <a:rPr lang="ar-SA" sz="2200" dirty="0">
                <a:latin typeface="Century Gothic" panose="020B0502020202020204" pitchFamily="34" charset="0"/>
                <a:ea typeface="Times New Roman" panose="02020603050405020304" pitchFamily="18" charset="0"/>
                <a:cs typeface="Arial" panose="020B0604020202020204" pitchFamily="34" charset="0"/>
              </a:rPr>
              <a:t>المواصفات على </a:t>
            </a:r>
            <a:r>
              <a:rPr lang="ar-SA" sz="2200" b="1" dirty="0">
                <a:latin typeface="Century Gothic" panose="020B0502020202020204" pitchFamily="34" charset="0"/>
                <a:ea typeface="Times New Roman" panose="02020603050405020304" pitchFamily="18" charset="0"/>
                <a:cs typeface="Arial" panose="020B0604020202020204" pitchFamily="34" charset="0"/>
              </a:rPr>
              <a:t>أساس طبيعة اصدارها </a:t>
            </a:r>
            <a:r>
              <a:rPr lang="ar-SA" sz="2200" dirty="0">
                <a:latin typeface="Century Gothic" panose="020B0502020202020204" pitchFamily="34" charset="0"/>
                <a:ea typeface="Times New Roman" panose="02020603050405020304" pitchFamily="18" charset="0"/>
                <a:cs typeface="Arial" panose="020B0604020202020204" pitchFamily="34" charset="0"/>
              </a:rPr>
              <a:t>الى الأنواع الاتية:-</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أساسية</a:t>
            </a:r>
            <a:r>
              <a:rPr lang="ar-SA" sz="2200" dirty="0">
                <a:latin typeface="Century Gothic" panose="020B0502020202020204" pitchFamily="34" charset="0"/>
                <a:ea typeface="Times New Roman" panose="02020603050405020304" pitchFamily="18" charset="0"/>
                <a:cs typeface="Arial" panose="020B0604020202020204" pitchFamily="34" charset="0"/>
              </a:rPr>
              <a:t> </a:t>
            </a:r>
            <a:r>
              <a:rPr lang="ar-SA" sz="2200" b="1" dirty="0">
                <a:latin typeface="Century Gothic" panose="020B0502020202020204" pitchFamily="34" charset="0"/>
                <a:ea typeface="Times New Roman" panose="02020603050405020304" pitchFamily="18" charset="0"/>
                <a:cs typeface="Arial" panose="020B0604020202020204" pitchFamily="34" charset="0"/>
              </a:rPr>
              <a:t>:-</a:t>
            </a:r>
            <a:r>
              <a:rPr lang="ar-SA" sz="2200" dirty="0">
                <a:latin typeface="Century Gothic" panose="020B0502020202020204" pitchFamily="34" charset="0"/>
                <a:ea typeface="Times New Roman" panose="02020603050405020304" pitchFamily="18" charset="0"/>
                <a:cs typeface="Arial" panose="020B0604020202020204" pitchFamily="34" charset="0"/>
              </a:rPr>
              <a:t> وتستخدم لتوضيح المواصفات القياسية مثل مراجع الترقيم</a:t>
            </a:r>
            <a:r>
              <a:rPr lang="ar-IQ" sz="2200" dirty="0">
                <a:latin typeface="Century Gothic" panose="020B0502020202020204" pitchFamily="34" charset="0"/>
                <a:ea typeface="Times New Roman" panose="02020603050405020304" pitchFamily="18" charset="0"/>
                <a:cs typeface="Arial" panose="020B0604020202020204" pitchFamily="34" charset="0"/>
              </a:rPr>
              <a:t>،</a:t>
            </a:r>
            <a:r>
              <a:rPr lang="ar-SA" sz="2200" dirty="0">
                <a:latin typeface="Century Gothic" panose="020B0502020202020204" pitchFamily="34" charset="0"/>
                <a:ea typeface="Times New Roman" panose="02020603050405020304" pitchFamily="18" charset="0"/>
                <a:cs typeface="Arial" panose="020B0604020202020204" pitchFamily="34" charset="0"/>
              </a:rPr>
              <a:t> </a:t>
            </a:r>
            <a:br>
              <a:rPr lang="ar-SA" sz="2200" dirty="0">
                <a:latin typeface="Century Gothic" panose="020B0502020202020204" pitchFamily="34" charset="0"/>
                <a:ea typeface="Times New Roman" panose="02020603050405020304" pitchFamily="18" charset="0"/>
                <a:cs typeface="Arial" panose="020B0604020202020204" pitchFamily="34" charset="0"/>
              </a:rPr>
            </a:br>
            <a:r>
              <a:rPr lang="ar-SA" sz="2200" dirty="0">
                <a:latin typeface="Century Gothic" panose="020B0502020202020204" pitchFamily="34" charset="0"/>
                <a:ea typeface="Times New Roman" panose="02020603050405020304" pitchFamily="18" charset="0"/>
                <a:cs typeface="Arial" panose="020B0604020202020204" pitchFamily="34" charset="0"/>
              </a:rPr>
              <a:t>أسس الرسومات (كمقاييس الرسم للخرائط) والتي تتضمن سماحات خاصة بالأبعاد.</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تطبيقية</a:t>
            </a:r>
            <a:r>
              <a:rPr lang="ar-SA" sz="2200" b="1" dirty="0">
                <a:latin typeface="Century Gothic" panose="020B0502020202020204" pitchFamily="34" charset="0"/>
                <a:ea typeface="Times New Roman" panose="02020603050405020304" pitchFamily="18" charset="0"/>
                <a:cs typeface="Arial" panose="020B0604020202020204" pitchFamily="34" charset="0"/>
              </a:rPr>
              <a:t> :- </a:t>
            </a:r>
            <a:r>
              <a:rPr lang="ar-SA" sz="2200" dirty="0">
                <a:latin typeface="Century Gothic" panose="020B0502020202020204" pitchFamily="34" charset="0"/>
                <a:ea typeface="Times New Roman" panose="02020603050405020304" pitchFamily="18" charset="0"/>
                <a:cs typeface="Arial" panose="020B0604020202020204" pitchFamily="34" charset="0"/>
              </a:rPr>
              <a:t>وتشمل الأبعاد وطرق اخذ العينات لتحديد جودة المنتوج</a:t>
            </a:r>
            <a:r>
              <a:rPr lang="ar-IQ" sz="2200" dirty="0">
                <a:latin typeface="Century Gothic" panose="020B0502020202020204" pitchFamily="34" charset="0"/>
                <a:ea typeface="Times New Roman" panose="02020603050405020304" pitchFamily="18" charset="0"/>
                <a:cs typeface="Arial" panose="020B0604020202020204" pitchFamily="34" charset="0"/>
              </a:rPr>
              <a:t>،</a:t>
            </a:r>
            <a:r>
              <a:rPr lang="ar-SA" sz="2200" dirty="0">
                <a:latin typeface="Century Gothic" panose="020B0502020202020204" pitchFamily="34" charset="0"/>
                <a:ea typeface="Times New Roman" panose="02020603050405020304" pitchFamily="18" charset="0"/>
                <a:cs typeface="Arial" panose="020B0604020202020204" pitchFamily="34" charset="0"/>
              </a:rPr>
              <a:t> وأسس التصميم والتنفيذ والصيانة.</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22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الأمن الصناعي </a:t>
            </a:r>
            <a:r>
              <a:rPr lang="ar-SA" sz="2200" b="1" dirty="0">
                <a:latin typeface="Century Gothic" panose="020B0502020202020204" pitchFamily="34" charset="0"/>
                <a:ea typeface="Times New Roman" panose="02020603050405020304" pitchFamily="18" charset="0"/>
                <a:cs typeface="Arial" panose="020B0604020202020204" pitchFamily="34" charset="0"/>
              </a:rPr>
              <a:t>:- </a:t>
            </a:r>
            <a:r>
              <a:rPr lang="ar-SA" sz="2200" dirty="0">
                <a:latin typeface="Century Gothic" panose="020B0502020202020204" pitchFamily="34" charset="0"/>
                <a:ea typeface="Times New Roman" panose="02020603050405020304" pitchFamily="18" charset="0"/>
                <a:cs typeface="Arial" panose="020B0604020202020204" pitchFamily="34" charset="0"/>
              </a:rPr>
              <a:t>توض</a:t>
            </a:r>
            <a:r>
              <a:rPr lang="ar-IQ" sz="2200" dirty="0">
                <a:latin typeface="Century Gothic" panose="020B0502020202020204" pitchFamily="34" charset="0"/>
                <a:ea typeface="Times New Roman" panose="02020603050405020304" pitchFamily="18" charset="0"/>
                <a:cs typeface="Arial" panose="020B0604020202020204" pitchFamily="34" charset="0"/>
              </a:rPr>
              <a:t>ع</a:t>
            </a:r>
            <a:r>
              <a:rPr lang="ar-SA" sz="2200" dirty="0">
                <a:latin typeface="Century Gothic" panose="020B0502020202020204" pitchFamily="34" charset="0"/>
                <a:ea typeface="Times New Roman" panose="02020603050405020304" pitchFamily="18" charset="0"/>
                <a:cs typeface="Arial" panose="020B0604020202020204" pitchFamily="34" charset="0"/>
              </a:rPr>
              <a:t> المواصفات للحد من أو لتقليل وقوع الحوادث وذلك بتوفير الاحتياطات التي تكفل بيئة عمل آمنة للعاملين وتحقيق الوقاية من المخاطر وحماية مقومات الانتاج المادي</a:t>
            </a:r>
            <a:r>
              <a:rPr lang="ar-IQ" sz="2200" dirty="0">
                <a:latin typeface="Century Gothic" panose="020B0502020202020204" pitchFamily="34" charset="0"/>
                <a:ea typeface="Times New Roman" panose="02020603050405020304" pitchFamily="18" charset="0"/>
                <a:cs typeface="Arial" panose="020B0604020202020204" pitchFamily="34" charset="0"/>
              </a:rPr>
              <a:t>ة</a:t>
            </a:r>
            <a:r>
              <a:rPr lang="ar-SA" sz="2200" dirty="0">
                <a:latin typeface="Century Gothic" panose="020B0502020202020204" pitchFamily="34" charset="0"/>
                <a:ea typeface="Times New Roman" panose="02020603050405020304" pitchFamily="18" charset="0"/>
                <a:cs typeface="Arial" panose="020B0604020202020204" pitchFamily="34" charset="0"/>
              </a:rPr>
              <a:t> من أحهزة ومعدات.</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3687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674" y="1351508"/>
            <a:ext cx="7866404" cy="4524315"/>
          </a:xfrm>
          <a:prstGeom prst="rect">
            <a:avLst/>
          </a:prstGeom>
        </p:spPr>
        <p:txBody>
          <a:bodyPr wrap="square">
            <a:spAutoFit/>
          </a:bodyPr>
          <a:lstStyle/>
          <a:p>
            <a:pPr marL="457200" algn="just" rtl="1"/>
            <a:r>
              <a:rPr lang="ar-SA"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تقس</a:t>
            </a:r>
            <a:r>
              <a:rPr lang="ar-IQ"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a:t>
            </a:r>
            <a:r>
              <a:rPr lang="ar-SA"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 المواصفات الى خمسة أنواع حسب </a:t>
            </a:r>
            <a:r>
              <a:rPr lang="ar-SA" sz="2400" b="1" u="sng"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جهة الاصدار</a:t>
            </a:r>
            <a:endParaRPr lang="ar-IQ" sz="2400" b="1" u="sng"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457200" algn="just" rtl="1"/>
            <a:endParaRPr lang="ar-IQ" sz="2400" b="1" u="sng" dirty="0">
              <a:latin typeface="Century Gothic" panose="020B0502020202020204" pitchFamily="34" charset="0"/>
              <a:ea typeface="Times New Roman" panose="02020603050405020304" pitchFamily="18" charset="0"/>
              <a:cs typeface="Arial" panose="020B0604020202020204" pitchFamily="34" charset="0"/>
            </a:endParaRPr>
          </a:p>
          <a:p>
            <a:pPr marL="914400" indent="-457200" algn="just" rtl="1">
              <a:buFont typeface="+mj-lt"/>
              <a:buAutoNum type="arabicParenR"/>
            </a:pPr>
            <a:r>
              <a:rPr lang="ar-IQ"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a:t>
            </a: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واصفة الشر</a:t>
            </a:r>
            <a:r>
              <a:rPr lang="ar-IQ"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ك</a:t>
            </a: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ة </a:t>
            </a:r>
            <a:r>
              <a:rPr lang="ar-SA" sz="2400" dirty="0">
                <a:latin typeface="Century Gothic" panose="020B0502020202020204" pitchFamily="34" charset="0"/>
                <a:ea typeface="Times New Roman" panose="02020603050405020304" pitchFamily="18" charset="0"/>
                <a:cs typeface="Arial" panose="020B0604020202020204" pitchFamily="34" charset="0"/>
              </a:rPr>
              <a:t>:- تضعها الشركة للاسترشاد بها في عمليات الشراء والبيع والانتاج وغير ذلك لتنظيم عملياتها.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مواصفة مهنية </a:t>
            </a:r>
            <a:r>
              <a:rPr lang="ar-SA" sz="2400" dirty="0">
                <a:latin typeface="Century Gothic" panose="020B0502020202020204" pitchFamily="34" charset="0"/>
                <a:ea typeface="Times New Roman" panose="02020603050405020304" pitchFamily="18" charset="0"/>
                <a:cs typeface="Arial" panose="020B0604020202020204" pitchFamily="34" charset="0"/>
              </a:rPr>
              <a:t>:- وتستخدم من قبل مجموعة من الشركات أو المنظمات التي تنتمي الى صناعة أو مهنة معينة وذلك لتبسيط عدد النماذج.</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مواصفة اقليمية </a:t>
            </a:r>
            <a:r>
              <a:rPr lang="ar-SA" sz="2400" dirty="0">
                <a:latin typeface="Century Gothic" panose="020B0502020202020204" pitchFamily="34" charset="0"/>
                <a:ea typeface="Times New Roman" panose="02020603050405020304" pitchFamily="18" charset="0"/>
                <a:cs typeface="Arial" panose="020B0604020202020204" pitchFamily="34" charset="0"/>
              </a:rPr>
              <a:t>:- تصدرها مجموعة دول في من</a:t>
            </a:r>
            <a:r>
              <a:rPr lang="ar-IQ" sz="2400" dirty="0">
                <a:latin typeface="Century Gothic" panose="020B0502020202020204" pitchFamily="34" charset="0"/>
                <a:ea typeface="Times New Roman" panose="02020603050405020304" pitchFamily="18" charset="0"/>
                <a:cs typeface="Arial" panose="020B0604020202020204" pitchFamily="34" charset="0"/>
              </a:rPr>
              <a:t>ط</a:t>
            </a:r>
            <a:r>
              <a:rPr lang="ar-SA" sz="2400" dirty="0">
                <a:latin typeface="Century Gothic" panose="020B0502020202020204" pitchFamily="34" charset="0"/>
                <a:ea typeface="Times New Roman" panose="02020603050405020304" pitchFamily="18" charset="0"/>
                <a:cs typeface="Arial" panose="020B0604020202020204" pitchFamily="34" charset="0"/>
              </a:rPr>
              <a:t>قة جغرافية معينة ذات مصالح مشتركة اقتصاديآ كمن</a:t>
            </a:r>
            <a:r>
              <a:rPr lang="ar-IQ" sz="2400" dirty="0">
                <a:latin typeface="Century Gothic" panose="020B0502020202020204" pitchFamily="34" charset="0"/>
                <a:ea typeface="Times New Roman" panose="02020603050405020304" pitchFamily="18" charset="0"/>
                <a:cs typeface="Arial" panose="020B0604020202020204" pitchFamily="34" charset="0"/>
              </a:rPr>
              <a:t>ط</a:t>
            </a:r>
            <a:r>
              <a:rPr lang="ar-SA" sz="2400" dirty="0">
                <a:latin typeface="Century Gothic" panose="020B0502020202020204" pitchFamily="34" charset="0"/>
                <a:ea typeface="Times New Roman" panose="02020603050405020304" pitchFamily="18" charset="0"/>
                <a:cs typeface="Arial" panose="020B0604020202020204" pitchFamily="34" charset="0"/>
              </a:rPr>
              <a:t>قة الخليج أو الاتحاد الأوروبي.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مواصفة وطنية </a:t>
            </a:r>
            <a:r>
              <a:rPr lang="ar-SA" sz="2400" dirty="0">
                <a:latin typeface="Century Gothic" panose="020B0502020202020204" pitchFamily="34" charset="0"/>
                <a:ea typeface="Times New Roman" panose="02020603050405020304" pitchFamily="18" charset="0"/>
                <a:cs typeface="Arial" panose="020B0604020202020204" pitchFamily="34" charset="0"/>
              </a:rPr>
              <a:t>:- تصدرها الهيئة المختصة بالتقييس في الدولة وذلك لحماية الأفراد والحفاظ على الصحة العامة.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ar-SA" sz="2400"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مواصفة دولية </a:t>
            </a:r>
            <a:r>
              <a:rPr lang="ar-SA" sz="2400" dirty="0">
                <a:latin typeface="Century Gothic" panose="020B0502020202020204" pitchFamily="34" charset="0"/>
                <a:ea typeface="Times New Roman" panose="02020603050405020304" pitchFamily="18" charset="0"/>
                <a:cs typeface="Arial" panose="020B0604020202020204" pitchFamily="34" charset="0"/>
              </a:rPr>
              <a:t>:- تصدرها منظمات عالمية وتبيعها لدول مختلفة بهدف تيسير التبادل التجاري الدولي مثل المواصفات التي تصدرها منظمة الايزو.</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220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864" y="901581"/>
            <a:ext cx="8049188" cy="4154984"/>
          </a:xfrm>
          <a:prstGeom prst="rect">
            <a:avLst/>
          </a:prstGeom>
        </p:spPr>
        <p:txBody>
          <a:bodyPr wrap="square">
            <a:spAutoFit/>
          </a:bodyPr>
          <a:lstStyle/>
          <a:p>
            <a:pPr lvl="2" algn="r"/>
            <a:r>
              <a:rPr lang="ar-SA" sz="2400" b="1" u="sng" dirty="0"/>
              <a:t>7 </a:t>
            </a:r>
            <a:r>
              <a:rPr lang="ar-IQ" sz="2400" b="1" u="sng" dirty="0"/>
              <a:t>: </a:t>
            </a:r>
            <a:r>
              <a:rPr lang="ar-SA" sz="2400" b="1" u="sng" dirty="0"/>
              <a:t>جهاز التقييس والسيطرة النوعية</a:t>
            </a:r>
            <a:endParaRPr lang="en-US" sz="2400" b="1" u="sng" dirty="0"/>
          </a:p>
          <a:p>
            <a:pPr algn="just" rtl="1"/>
            <a:r>
              <a:rPr lang="ar-SA" sz="2000" dirty="0"/>
              <a:t>يمكن القول انه يوجد في الوقت الحاضر في كل بلد عربي, هيئة أ</a:t>
            </a:r>
            <a:r>
              <a:rPr lang="ar-IQ" sz="2000" dirty="0"/>
              <a:t>و</a:t>
            </a:r>
            <a:r>
              <a:rPr lang="ar-SA" sz="2000" dirty="0"/>
              <a:t> جهازآ مركزيا واحدآ أو أكثر يتولى أمور التقييس والسيطرة النوعية والمواصفات</a:t>
            </a:r>
            <a:r>
              <a:rPr lang="ar-IQ" sz="2000" dirty="0"/>
              <a:t>،</a:t>
            </a:r>
            <a:r>
              <a:rPr lang="ar-SA" sz="2000" dirty="0"/>
              <a:t> وفيما يأتي نقدم موجزآ عن نموذجآ للأقسا</a:t>
            </a:r>
            <a:r>
              <a:rPr lang="ar-IQ" sz="2000" dirty="0"/>
              <a:t>م</a:t>
            </a:r>
            <a:r>
              <a:rPr lang="ar-SA" sz="2000" dirty="0"/>
              <a:t> او التشكيلات التي يمكن ان يتكون منها جهاز التقييس والسيطرة النوعية</a:t>
            </a:r>
            <a:r>
              <a:rPr lang="ar-IQ" sz="2000" dirty="0"/>
              <a:t>،</a:t>
            </a:r>
            <a:r>
              <a:rPr lang="ar-SA" sz="2000" dirty="0"/>
              <a:t> وان هذه </a:t>
            </a:r>
            <a:r>
              <a:rPr lang="ar-SA" sz="2000" b="1" dirty="0"/>
              <a:t>التشكيلات الادارية </a:t>
            </a:r>
            <a:r>
              <a:rPr lang="ar-SA" sz="2000" dirty="0"/>
              <a:t>يمكن ان تزيد او تنقص </a:t>
            </a:r>
            <a:r>
              <a:rPr lang="ar-SA" sz="2000" dirty="0" smtClean="0"/>
              <a:t>حسب</a:t>
            </a:r>
            <a:r>
              <a:rPr lang="ar-IQ" sz="2000" dirty="0" smtClean="0"/>
              <a:t> ما</a:t>
            </a:r>
            <a:r>
              <a:rPr lang="ar-SA" sz="2000" dirty="0" smtClean="0"/>
              <a:t> </a:t>
            </a:r>
            <a:r>
              <a:rPr lang="ar-SA" sz="2000" dirty="0"/>
              <a:t>ترتأيه ادارة أجهزة او هيئات التقييس والسيطرة النوعية</a:t>
            </a:r>
            <a:r>
              <a:rPr lang="ar-IQ" sz="2000" dirty="0"/>
              <a:t>:</a:t>
            </a:r>
            <a:endParaRPr lang="en-US" sz="2000" dirty="0"/>
          </a:p>
          <a:p>
            <a:pPr algn="just" rtl="1"/>
            <a:r>
              <a:rPr lang="ar-IQ" sz="2000" dirty="0"/>
              <a:t>1- </a:t>
            </a:r>
            <a:r>
              <a:rPr lang="ar-SA" sz="2000" b="1" dirty="0">
                <a:solidFill>
                  <a:srgbClr val="FF0000"/>
                </a:solidFill>
              </a:rPr>
              <a:t>قسم المقاييس </a:t>
            </a:r>
            <a:r>
              <a:rPr lang="ar-SA" sz="2000" dirty="0"/>
              <a:t>: </a:t>
            </a:r>
            <a:endParaRPr lang="ar-IQ" sz="2000" dirty="0"/>
          </a:p>
          <a:p>
            <a:pPr marL="342900" indent="-342900" algn="just" rtl="1">
              <a:buFont typeface="Wingdings" panose="05000000000000000000" pitchFamily="2" charset="2"/>
              <a:buChar char="Ø"/>
            </a:pPr>
            <a:r>
              <a:rPr lang="ar-SA" sz="2000" dirty="0"/>
              <a:t>يقدم هذا القسم خدماته في مجال القياس والمعايرة وذلك من خلال حفظ مراجع القياس في مختبرات قسم المقاييس, ومعايرة أجهزة القياس في مجالات القياسات الكهربائية والالكترونية الطولية والبعدية من حيث : القوة والصلادة والضغط والكتلة الحرارية واللزوجة</a:t>
            </a:r>
            <a:r>
              <a:rPr lang="ar-IQ" sz="2000" dirty="0"/>
              <a:t>.</a:t>
            </a:r>
          </a:p>
          <a:p>
            <a:pPr marL="342900" indent="-342900" algn="just" rtl="1">
              <a:buFont typeface="Wingdings" panose="05000000000000000000" pitchFamily="2" charset="2"/>
              <a:buChar char="Ø"/>
            </a:pPr>
            <a:r>
              <a:rPr lang="ar-SA" sz="2000" dirty="0"/>
              <a:t> ويقوم كذلك بمعايرة وختم المقاييس القانونية</a:t>
            </a:r>
            <a:r>
              <a:rPr lang="ar-IQ" sz="2000" dirty="0"/>
              <a:t> </a:t>
            </a:r>
            <a:r>
              <a:rPr lang="ar-SA" sz="2000" dirty="0"/>
              <a:t>وتشمل (عدادات الماء ومضخات الوقود السائل والموازين والأوزان والأمتار التجارية والمقاييس الحجمية والمحارير الطبية), كما يقوم قسم المقاييس باعداد المواصفات القياسية الخاصة </a:t>
            </a:r>
            <a:r>
              <a:rPr lang="ar-SA" sz="2000" dirty="0" smtClean="0"/>
              <a:t>بوح</a:t>
            </a:r>
            <a:r>
              <a:rPr lang="ar-IQ" sz="2000" dirty="0" smtClean="0"/>
              <a:t>د</a:t>
            </a:r>
            <a:r>
              <a:rPr lang="ar-SA" sz="2000" dirty="0" smtClean="0"/>
              <a:t>ات </a:t>
            </a:r>
            <a:r>
              <a:rPr lang="ar-SA" sz="2000" dirty="0"/>
              <a:t>القياسي وأساليب وطرق القياس والمعايير المستخدمة في تلك القياسات</a:t>
            </a:r>
            <a:r>
              <a:rPr lang="ar-SA" dirty="0"/>
              <a:t>.</a:t>
            </a:r>
            <a:endParaRPr lang="en-US" dirty="0"/>
          </a:p>
        </p:txBody>
      </p:sp>
    </p:spTree>
    <p:extLst>
      <p:ext uri="{BB962C8B-B14F-4D97-AF65-F5344CB8AC3E}">
        <p14:creationId xmlns:p14="http://schemas.microsoft.com/office/powerpoint/2010/main" val="118674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0" y="797347"/>
            <a:ext cx="8210575" cy="4893647"/>
          </a:xfrm>
          <a:prstGeom prst="rect">
            <a:avLst/>
          </a:prstGeom>
        </p:spPr>
        <p:txBody>
          <a:bodyPr wrap="square">
            <a:spAutoFit/>
          </a:bodyPr>
          <a:lstStyle/>
          <a:p>
            <a:pPr marL="457200" algn="just" rtl="1"/>
            <a:r>
              <a:rPr lang="ar-IQ" sz="2400" b="1" dirty="0">
                <a:latin typeface="Century Gothic" panose="020B0502020202020204" pitchFamily="34" charset="0"/>
                <a:ea typeface="Times New Roman" panose="02020603050405020304" pitchFamily="18" charset="0"/>
                <a:cs typeface="Arial" panose="020B0604020202020204" pitchFamily="34" charset="0"/>
              </a:rPr>
              <a:t>5- </a:t>
            </a:r>
            <a:r>
              <a:rPr lang="ar-SA"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الشروط اللازمة لكتابة المواصفات</a:t>
            </a:r>
            <a:endParaRPr lang="ar-IQ"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endParaRPr>
          </a:p>
          <a:p>
            <a:pPr marL="914400" indent="-457200" algn="r" rtl="1">
              <a:buFont typeface="+mj-lt"/>
              <a:buAutoNum type="arabicParenR"/>
            </a:pPr>
            <a:r>
              <a:rPr lang="ar-SA" sz="2400" dirty="0">
                <a:latin typeface="Century Gothic" panose="020B0502020202020204" pitchFamily="34" charset="0"/>
                <a:ea typeface="Times New Roman" panose="02020603050405020304" pitchFamily="18" charset="0"/>
                <a:cs typeface="Arial" panose="020B0604020202020204" pitchFamily="34" charset="0"/>
              </a:rPr>
              <a:t>عدم استعمال جمل طويلة ومسهبة</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a:t>
            </a:r>
            <a:r>
              <a:rPr lang="ar-IQ" sz="2400" dirty="0" smtClean="0">
                <a:latin typeface="Century Gothic" panose="020B0502020202020204" pitchFamily="34" charset="0"/>
                <a:ea typeface="Times New Roman" panose="02020603050405020304" pitchFamily="18" charset="0"/>
                <a:cs typeface="Arial" panose="020B0604020202020204" pitchFamily="34" charset="0"/>
              </a:rPr>
              <a:t> </a:t>
            </a: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تقديم </a:t>
            </a:r>
            <a:r>
              <a:rPr lang="ar-SA" sz="2400" dirty="0">
                <a:latin typeface="Century Gothic" panose="020B0502020202020204" pitchFamily="34" charset="0"/>
                <a:ea typeface="Times New Roman" panose="02020603050405020304" pitchFamily="18" charset="0"/>
                <a:cs typeface="Arial" panose="020B0604020202020204" pitchFamily="34" charset="0"/>
              </a:rPr>
              <a:t>وصف للطرق </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والخواص.</a:t>
            </a:r>
            <a:endParaRPr lang="ar-IQ" sz="2400" dirty="0">
              <a:latin typeface="Century Gothic" panose="020B0502020202020204" pitchFamily="34" charset="0"/>
              <a:ea typeface="Times New Roman" panose="02020603050405020304" pitchFamily="18" charset="0"/>
              <a:cs typeface="Arial" panose="020B0604020202020204" pitchFamily="34" charset="0"/>
            </a:endParaRP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تقديم </a:t>
            </a:r>
            <a:r>
              <a:rPr lang="ar-SA" sz="2400" dirty="0">
                <a:latin typeface="Century Gothic" panose="020B0502020202020204" pitchFamily="34" charset="0"/>
                <a:ea typeface="Times New Roman" panose="02020603050405020304" pitchFamily="18" charset="0"/>
                <a:cs typeface="Arial" panose="020B0604020202020204" pitchFamily="34" charset="0"/>
              </a:rPr>
              <a:t>توجيهات دقيقة وليس مقترحات</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a:t>
            </a:r>
            <a:r>
              <a:rPr lang="ar-IQ" sz="2400" dirty="0" smtClean="0">
                <a:latin typeface="Century Gothic" panose="020B0502020202020204" pitchFamily="34" charset="0"/>
                <a:ea typeface="Times New Roman" panose="02020603050405020304" pitchFamily="18" charset="0"/>
                <a:cs typeface="Arial" panose="020B0604020202020204" pitchFamily="34" charset="0"/>
              </a:rPr>
              <a:t> </a:t>
            </a: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استعمال </a:t>
            </a:r>
            <a:r>
              <a:rPr lang="ar-SA" sz="2400" dirty="0">
                <a:latin typeface="Century Gothic" panose="020B0502020202020204" pitchFamily="34" charset="0"/>
                <a:ea typeface="Times New Roman" panose="02020603050405020304" pitchFamily="18" charset="0"/>
                <a:cs typeface="Arial" panose="020B0604020202020204" pitchFamily="34" charset="0"/>
              </a:rPr>
              <a:t>الأسماء وليس الضمائر</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a:t>
            </a:r>
            <a:r>
              <a:rPr lang="ar-IQ" sz="2400" dirty="0" smtClean="0">
                <a:latin typeface="Century Gothic" panose="020B0502020202020204" pitchFamily="34" charset="0"/>
                <a:ea typeface="Times New Roman" panose="02020603050405020304" pitchFamily="18" charset="0"/>
                <a:cs typeface="Arial" panose="020B0604020202020204" pitchFamily="34" charset="0"/>
              </a:rPr>
              <a:t> </a:t>
            </a: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استعمال </a:t>
            </a:r>
            <a:r>
              <a:rPr lang="ar-SA" sz="2400" dirty="0">
                <a:latin typeface="Century Gothic" panose="020B0502020202020204" pitchFamily="34" charset="0"/>
                <a:ea typeface="Times New Roman" panose="02020603050405020304" pitchFamily="18" charset="0"/>
                <a:cs typeface="Arial" panose="020B0604020202020204" pitchFamily="34" charset="0"/>
              </a:rPr>
              <a:t>كلمات فنية وبسيطة بحيث لا تكون معرضة لتفسير غامض</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a:t>
            </a:r>
            <a:r>
              <a:rPr lang="ar-IQ" sz="2400" dirty="0" smtClean="0">
                <a:latin typeface="Century Gothic" panose="020B0502020202020204" pitchFamily="34" charset="0"/>
                <a:ea typeface="Times New Roman" panose="02020603050405020304" pitchFamily="18" charset="0"/>
                <a:cs typeface="Arial" panose="020B0604020202020204" pitchFamily="34" charset="0"/>
              </a:rPr>
              <a:t> </a:t>
            </a: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تكتب </a:t>
            </a:r>
            <a:r>
              <a:rPr lang="ar-SA" sz="2400" dirty="0">
                <a:latin typeface="Century Gothic" panose="020B0502020202020204" pitchFamily="34" charset="0"/>
                <a:ea typeface="Times New Roman" panose="02020603050405020304" pitchFamily="18" charset="0"/>
                <a:cs typeface="Arial" panose="020B0604020202020204" pitchFamily="34" charset="0"/>
              </a:rPr>
              <a:t>بلغة واضحة ومتطابقة مع المعنى المقصود</a:t>
            </a:r>
            <a:r>
              <a:rPr lang="ar-SA" sz="2400" dirty="0" smtClean="0">
                <a:latin typeface="Century Gothic" panose="020B0502020202020204" pitchFamily="34" charset="0"/>
                <a:ea typeface="Times New Roman" panose="02020603050405020304" pitchFamily="18" charset="0"/>
                <a:cs typeface="Arial" panose="020B0604020202020204" pitchFamily="34" charset="0"/>
              </a:rPr>
              <a:t>.</a:t>
            </a:r>
            <a:r>
              <a:rPr lang="ar-IQ" sz="2400" dirty="0" smtClean="0">
                <a:latin typeface="Century Gothic" panose="020B0502020202020204" pitchFamily="34" charset="0"/>
                <a:ea typeface="Times New Roman" panose="02020603050405020304" pitchFamily="18" charset="0"/>
                <a:cs typeface="Arial" panose="020B0604020202020204" pitchFamily="34" charset="0"/>
              </a:rPr>
              <a:t> </a:t>
            </a:r>
          </a:p>
          <a:p>
            <a:pPr marL="914400" indent="-457200" algn="r" rtl="1">
              <a:buFont typeface="+mj-lt"/>
              <a:buAutoNum type="arabicParenR"/>
            </a:pPr>
            <a:r>
              <a:rPr lang="ar-SA" sz="2400" dirty="0" smtClean="0">
                <a:latin typeface="Century Gothic" panose="020B0502020202020204" pitchFamily="34" charset="0"/>
                <a:ea typeface="Times New Roman" panose="02020603050405020304" pitchFamily="18" charset="0"/>
                <a:cs typeface="Arial" panose="020B0604020202020204" pitchFamily="34" charset="0"/>
              </a:rPr>
              <a:t>ان </a:t>
            </a:r>
            <a:r>
              <a:rPr lang="ar-SA" sz="2400" dirty="0">
                <a:latin typeface="Century Gothic" panose="020B0502020202020204" pitchFamily="34" charset="0"/>
                <a:ea typeface="Times New Roman" panose="02020603050405020304" pitchFamily="18" charset="0"/>
                <a:cs typeface="Arial" panose="020B0604020202020204" pitchFamily="34" charset="0"/>
              </a:rPr>
              <a:t>معظم الدول في العالم تسعى الى تنمية التجارة الداخلية والخارجية ويعتمد ذلك التوسع على الطلب الذي يتأسس على مقدار ثقة الزبائن بالسلع والخدمات ويمكن الحفاظ على هذه الثقة وتنميتها من خلال تطبيق الم</a:t>
            </a:r>
            <a:r>
              <a:rPr lang="ar-IQ" sz="2400" dirty="0">
                <a:latin typeface="Century Gothic" panose="020B0502020202020204" pitchFamily="34" charset="0"/>
                <a:ea typeface="Times New Roman" panose="02020603050405020304" pitchFamily="18" charset="0"/>
                <a:cs typeface="Arial" panose="020B0604020202020204" pitchFamily="34" charset="0"/>
              </a:rPr>
              <a:t>وا</a:t>
            </a:r>
            <a:r>
              <a:rPr lang="ar-SA" sz="2400" dirty="0">
                <a:latin typeface="Century Gothic" panose="020B0502020202020204" pitchFamily="34" charset="0"/>
                <a:ea typeface="Times New Roman" panose="02020603050405020304" pitchFamily="18" charset="0"/>
                <a:cs typeface="Arial" panose="020B0604020202020204" pitchFamily="34" charset="0"/>
              </a:rPr>
              <a:t>صفات القياسية, لان </a:t>
            </a:r>
            <a:r>
              <a:rPr lang="ar-SA" sz="2400" b="1" dirty="0">
                <a:latin typeface="Century Gothic" panose="020B0502020202020204" pitchFamily="34" charset="0"/>
                <a:ea typeface="Times New Roman" panose="02020603050405020304" pitchFamily="18" charset="0"/>
                <a:cs typeface="Arial" panose="020B0604020202020204" pitchFamily="34" charset="0"/>
              </a:rPr>
              <a:t>غياب</a:t>
            </a:r>
            <a:r>
              <a:rPr lang="ar-SA" sz="2400" dirty="0">
                <a:latin typeface="Century Gothic" panose="020B0502020202020204" pitchFamily="34" charset="0"/>
                <a:ea typeface="Times New Roman" panose="02020603050405020304" pitchFamily="18" charset="0"/>
                <a:cs typeface="Arial" panose="020B0604020202020204" pitchFamily="34" charset="0"/>
              </a:rPr>
              <a:t> المواصفات القياسية </a:t>
            </a:r>
            <a:r>
              <a:rPr lang="ar-SA" sz="2400" b="1" dirty="0">
                <a:latin typeface="Century Gothic" panose="020B0502020202020204" pitchFamily="34" charset="0"/>
                <a:ea typeface="Times New Roman" panose="02020603050405020304" pitchFamily="18" charset="0"/>
                <a:cs typeface="Arial" panose="020B0604020202020204" pitchFamily="34" charset="0"/>
              </a:rPr>
              <a:t>يقلل</a:t>
            </a:r>
            <a:r>
              <a:rPr lang="ar-SA" sz="2400" dirty="0">
                <a:latin typeface="Century Gothic" panose="020B0502020202020204" pitchFamily="34" charset="0"/>
                <a:ea typeface="Times New Roman" panose="02020603050405020304" pitchFamily="18" charset="0"/>
                <a:cs typeface="Arial" panose="020B0604020202020204" pitchFamily="34" charset="0"/>
              </a:rPr>
              <a:t> من فرص ضمان المنتوج للمشتري ومدى توفرالتركيب الصحيح والجودة والنقاوة والسلامة الصحيحة وغيرها. </a:t>
            </a:r>
            <a:endParaRPr lang="ar-IQ" sz="2400" dirty="0"/>
          </a:p>
        </p:txBody>
      </p:sp>
    </p:spTree>
    <p:extLst>
      <p:ext uri="{BB962C8B-B14F-4D97-AF65-F5344CB8AC3E}">
        <p14:creationId xmlns:p14="http://schemas.microsoft.com/office/powerpoint/2010/main" val="2357106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5488" y="1435020"/>
            <a:ext cx="7827948" cy="3477875"/>
          </a:xfrm>
          <a:prstGeom prst="rect">
            <a:avLst/>
          </a:prstGeom>
        </p:spPr>
        <p:txBody>
          <a:bodyPr wrap="square">
            <a:spAutoFit/>
          </a:bodyPr>
          <a:lstStyle/>
          <a:p>
            <a:pPr marL="800100" indent="-342900" algn="just" rtl="1">
              <a:buFont typeface="Wingdings" panose="05000000000000000000" pitchFamily="2" charset="2"/>
              <a:buChar char="Ø"/>
            </a:pPr>
            <a:r>
              <a:rPr lang="ar-SA" sz="2200" dirty="0">
                <a:latin typeface="Century Gothic" panose="020B0502020202020204" pitchFamily="34" charset="0"/>
                <a:ea typeface="Times New Roman" panose="02020603050405020304" pitchFamily="18" charset="0"/>
                <a:cs typeface="Arial" panose="020B0604020202020204" pitchFamily="34" charset="0"/>
              </a:rPr>
              <a:t>تشكل المواصفات القياسية في العصر الراهن الأساس المتين الذي يستند عليه </a:t>
            </a:r>
            <a:r>
              <a:rPr lang="ar-SA" sz="2200" b="1" dirty="0">
                <a:latin typeface="Century Gothic" panose="020B0502020202020204" pitchFamily="34" charset="0"/>
                <a:ea typeface="Times New Roman" panose="02020603050405020304" pitchFamily="18" charset="0"/>
                <a:cs typeface="Arial" panose="020B0604020202020204" pitchFamily="34" charset="0"/>
              </a:rPr>
              <a:t>التبادل التجاري </a:t>
            </a:r>
            <a:r>
              <a:rPr lang="ar-SA" sz="2200" dirty="0">
                <a:latin typeface="Century Gothic" panose="020B0502020202020204" pitchFamily="34" charset="0"/>
                <a:ea typeface="Times New Roman" panose="02020603050405020304" pitchFamily="18" charset="0"/>
                <a:cs typeface="Arial" panose="020B0604020202020204" pitchFamily="34" charset="0"/>
              </a:rPr>
              <a:t>بأشكاله المختلفة لأنها تحقق الآتي :-</a:t>
            </a:r>
            <a:endParaRPr lang="en-US" sz="2200" dirty="0">
              <a:latin typeface="Century Gothic" panose="020B0502020202020204" pitchFamily="34" charset="0"/>
              <a:ea typeface="Times New Roman" panose="02020603050405020304" pitchFamily="18" charset="0"/>
              <a:cs typeface="Arial" panose="020B0604020202020204" pitchFamily="34" charset="0"/>
            </a:endParaRPr>
          </a:p>
          <a:p>
            <a:pPr marL="457200" algn="just" rtl="1"/>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Symbol" panose="05050102010706020507" pitchFamily="18" charset="2"/>
              <a:buChar char=""/>
            </a:pPr>
            <a:r>
              <a:rPr lang="ar-SA" sz="2200" dirty="0">
                <a:latin typeface="Century Gothic" panose="020B0502020202020204" pitchFamily="34" charset="0"/>
                <a:ea typeface="Times New Roman" panose="02020603050405020304" pitchFamily="18" charset="0"/>
                <a:cs typeface="Arial" panose="020B0604020202020204" pitchFamily="34" charset="0"/>
              </a:rPr>
              <a:t>تعريف الزبون بمواصفات السلع والخدمات المقدمة له المحلية والمستوردة.</a:t>
            </a:r>
            <a:endParaRPr lang="en-US" sz="2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buFont typeface="Symbol" panose="05050102010706020507" pitchFamily="18" charset="2"/>
              <a:buChar char=""/>
            </a:pPr>
            <a:r>
              <a:rPr lang="ar-SA" sz="2200" dirty="0">
                <a:latin typeface="Century Gothic" panose="020B0502020202020204" pitchFamily="34" charset="0"/>
                <a:ea typeface="Times New Roman" panose="02020603050405020304" pitchFamily="18" charset="0"/>
                <a:cs typeface="Arial" panose="020B0604020202020204" pitchFamily="34" charset="0"/>
              </a:rPr>
              <a:t>تسهيل حصول المشتري على البيانات الفنية المتعلقة بالسلع والخدمات مما يساعده في المقارنة بينها واختيار أفضلها.</a:t>
            </a:r>
            <a:endParaRPr lang="en-US" sz="2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buFont typeface="Symbol" panose="05050102010706020507" pitchFamily="18" charset="2"/>
              <a:buChar char=""/>
            </a:pPr>
            <a:r>
              <a:rPr lang="ar-SA" sz="2200" dirty="0">
                <a:latin typeface="Century Gothic" panose="020B0502020202020204" pitchFamily="34" charset="0"/>
                <a:ea typeface="Times New Roman" panose="02020603050405020304" pitchFamily="18" charset="0"/>
                <a:cs typeface="Arial" panose="020B0604020202020204" pitchFamily="34" charset="0"/>
              </a:rPr>
              <a:t>احاطة المنتجين والمجهزين بخواص السلع والخدمات التي يطلبها المشتري.</a:t>
            </a:r>
            <a:endParaRPr lang="en-US" sz="2200"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rtl="1">
              <a:buFont typeface="Arial" panose="020B0604020202020204" pitchFamily="34" charset="0"/>
              <a:buChar char="•"/>
            </a:pPr>
            <a:r>
              <a:rPr lang="ar-SA" sz="2200" dirty="0">
                <a:latin typeface="Century Gothic" panose="020B0502020202020204" pitchFamily="34" charset="0"/>
                <a:ea typeface="Times New Roman" panose="02020603050405020304" pitchFamily="18" charset="0"/>
                <a:cs typeface="Arial" panose="020B0604020202020204" pitchFamily="34" charset="0"/>
              </a:rPr>
              <a:t>القيام بدور ارشادي للزبائن وللمنتجين وللمجهزين من حيث التمييز بين السلع والخدمات المقبولة والمرفوضة والمساعدة في أعمال الصيانة والاصلاح وخدمات ما بعد البيع.</a:t>
            </a:r>
            <a:endParaRPr lang="ar-IQ" sz="2200" dirty="0"/>
          </a:p>
        </p:txBody>
      </p:sp>
    </p:spTree>
    <p:extLst>
      <p:ext uri="{BB962C8B-B14F-4D97-AF65-F5344CB8AC3E}">
        <p14:creationId xmlns:p14="http://schemas.microsoft.com/office/powerpoint/2010/main" val="300453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73A7A23-57D0-4883-A9B7-11B5C02A0DC3}"/>
              </a:ext>
            </a:extLst>
          </p:cNvPr>
          <p:cNvSpPr>
            <a:spLocks noGrp="1"/>
          </p:cNvSpPr>
          <p:nvPr>
            <p:ph idx="1"/>
          </p:nvPr>
        </p:nvSpPr>
        <p:spPr>
          <a:xfrm>
            <a:off x="831273" y="540327"/>
            <a:ext cx="7703127" cy="5960607"/>
          </a:xfrm>
        </p:spPr>
        <p:txBody>
          <a:bodyPr/>
          <a:lstStyle/>
          <a:p>
            <a:pPr algn="just" rtl="1">
              <a:buFont typeface="Wingdings" panose="05000000000000000000" pitchFamily="2" charset="2"/>
              <a:buChar char="Ø"/>
            </a:pPr>
            <a:r>
              <a:rPr lang="ar-SA" sz="2400" dirty="0"/>
              <a:t>كما يقوم قسم المقاييس باعداد المواصفات القياسية الخاصة بوح</a:t>
            </a:r>
            <a:r>
              <a:rPr lang="ar-IQ" sz="2400" dirty="0"/>
              <a:t>د</a:t>
            </a:r>
            <a:r>
              <a:rPr lang="ar-SA" sz="2400" dirty="0"/>
              <a:t>ات القياس وأساليب وطرق القياس والمعايير المستخدمة في تلك القياسات.</a:t>
            </a:r>
            <a:endParaRPr lang="ar-IQ" sz="2400" dirty="0"/>
          </a:p>
          <a:p>
            <a:pPr marL="0" indent="0" algn="just" rtl="1">
              <a:buNone/>
            </a:pPr>
            <a:endParaRPr lang="ar-IQ" sz="2400" dirty="0"/>
          </a:p>
          <a:p>
            <a:pPr marL="0" indent="0" algn="just" rtl="1">
              <a:buNone/>
            </a:pPr>
            <a:r>
              <a:rPr lang="ar-IQ" sz="2400" b="1" dirty="0"/>
              <a:t>2</a:t>
            </a:r>
            <a:r>
              <a:rPr lang="ar-SA" sz="2400" b="1" dirty="0"/>
              <a:t>) </a:t>
            </a:r>
            <a:r>
              <a:rPr lang="ar-SA" sz="2400" b="1" dirty="0">
                <a:solidFill>
                  <a:srgbClr val="FF0000"/>
                </a:solidFill>
              </a:rPr>
              <a:t>قسم المواصفات </a:t>
            </a:r>
            <a:r>
              <a:rPr lang="ar-SA" sz="2400" dirty="0"/>
              <a:t>:- </a:t>
            </a:r>
            <a:endParaRPr lang="ar-IQ" sz="2400" dirty="0"/>
          </a:p>
          <a:p>
            <a:pPr algn="just" rtl="1">
              <a:buFont typeface="Wingdings" panose="05000000000000000000" pitchFamily="2" charset="2"/>
              <a:buChar char="Ø"/>
            </a:pPr>
            <a:r>
              <a:rPr lang="ar-SA" sz="2400" dirty="0"/>
              <a:t>تعرف المواصفات القياسية على انها وثائق فنية تضمن الحد الأدنى من متطلبات وت</a:t>
            </a:r>
            <a:r>
              <a:rPr lang="ar-IQ" sz="2400" dirty="0"/>
              <a:t>ُع</a:t>
            </a:r>
            <a:r>
              <a:rPr lang="ar-SA" sz="2400" dirty="0"/>
              <a:t>تمد من قبل جهة رسمية.</a:t>
            </a:r>
            <a:endParaRPr lang="ar-IQ" sz="2400" dirty="0"/>
          </a:p>
          <a:p>
            <a:pPr algn="just" rtl="1">
              <a:buFont typeface="Wingdings" panose="05000000000000000000" pitchFamily="2" charset="2"/>
              <a:buChar char="Ø"/>
            </a:pPr>
            <a:r>
              <a:rPr lang="ar-SA" sz="2400" dirty="0"/>
              <a:t> يقوم هذا القسم بتقديم خدماته في هذا المجال الى المنتجين والمستوردين والمستهلكين من خلال اعتماد مواصفات قياسية وطنية او دولية, وكذلك مواصفات معملية في مختلف المجالات الهندسية والانشائية والغذائية</a:t>
            </a:r>
            <a:r>
              <a:rPr lang="ar-IQ" sz="2400" dirty="0"/>
              <a:t> </a:t>
            </a:r>
            <a:r>
              <a:rPr lang="ar-SA" sz="2400" dirty="0"/>
              <a:t>والكيميائية والنسيجية.</a:t>
            </a:r>
            <a:endParaRPr lang="en-US" sz="2400" dirty="0"/>
          </a:p>
          <a:p>
            <a:pPr marL="0" indent="0" algn="r" rtl="1">
              <a:buNone/>
            </a:pPr>
            <a:endParaRPr lang="en-US" dirty="0"/>
          </a:p>
        </p:txBody>
      </p:sp>
      <p:sp>
        <p:nvSpPr>
          <p:cNvPr id="5" name="Slide Number Placeholder 4">
            <a:extLst>
              <a:ext uri="{FF2B5EF4-FFF2-40B4-BE49-F238E27FC236}">
                <a16:creationId xmlns="" xmlns:a16="http://schemas.microsoft.com/office/drawing/2014/main" id="{0D2CC116-28CC-484D-BFA8-B40307EA7889}"/>
              </a:ext>
            </a:extLst>
          </p:cNvPr>
          <p:cNvSpPr>
            <a:spLocks noGrp="1"/>
          </p:cNvSpPr>
          <p:nvPr>
            <p:ph type="sldNum" sz="quarter" idx="12"/>
          </p:nvPr>
        </p:nvSpPr>
        <p:spPr/>
        <p:txBody>
          <a:bodyPr/>
          <a:lstStyle/>
          <a:p>
            <a:fld id="{AAA3B86F-4B20-487E-8E7A-F7DA1662045A}" type="slidenum">
              <a:rPr lang="ar-IQ" smtClean="0"/>
              <a:t>3</a:t>
            </a:fld>
            <a:endParaRPr lang="ar-IQ"/>
          </a:p>
        </p:txBody>
      </p:sp>
    </p:spTree>
    <p:extLst>
      <p:ext uri="{BB962C8B-B14F-4D97-AF65-F5344CB8AC3E}">
        <p14:creationId xmlns:p14="http://schemas.microsoft.com/office/powerpoint/2010/main" val="407438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873" y="637309"/>
            <a:ext cx="8243275" cy="5170646"/>
          </a:xfrm>
          <a:prstGeom prst="rect">
            <a:avLst/>
          </a:prstGeom>
        </p:spPr>
        <p:txBody>
          <a:bodyPr wrap="square">
            <a:spAutoFit/>
          </a:bodyPr>
          <a:lstStyle/>
          <a:p>
            <a:pPr lvl="0" algn="just" rtl="1"/>
            <a:r>
              <a:rPr lang="ar-SA" sz="2200" b="1" dirty="0"/>
              <a:t>3) </a:t>
            </a:r>
            <a:r>
              <a:rPr lang="ar-SA" sz="2200" b="1" dirty="0">
                <a:solidFill>
                  <a:srgbClr val="FF0000"/>
                </a:solidFill>
              </a:rPr>
              <a:t>قسم السيطرة النوعية </a:t>
            </a:r>
            <a:endParaRPr lang="ar-IQ" sz="2200" dirty="0">
              <a:solidFill>
                <a:srgbClr val="FF0000"/>
              </a:solidFill>
            </a:endParaRPr>
          </a:p>
          <a:p>
            <a:pPr marL="342900" lvl="0" indent="-342900" algn="just" rtl="1">
              <a:buFont typeface="Wingdings" panose="05000000000000000000" pitchFamily="2" charset="2"/>
              <a:buChar char="Ø"/>
            </a:pPr>
            <a:r>
              <a:rPr lang="ar-SA" sz="2200" dirty="0"/>
              <a:t> تعد برامج السيطرة النوعية من الوسائل التي حققت تأثيرآ كبيرآ وملموسآ في تطوير العمليات الفنية والتنظيمية في الوحدات الانتاجية التي تنعكس بصورة مباشرة على انتاج سلع وخدمات </a:t>
            </a:r>
            <a:r>
              <a:rPr lang="ar-IQ" sz="2200" dirty="0"/>
              <a:t>ذ</a:t>
            </a:r>
            <a:r>
              <a:rPr lang="ar-SA" sz="2200" dirty="0"/>
              <a:t>ات جودة تلبي الاحتياجات المطلوبة وفق المواصفات المعتمدة. </a:t>
            </a:r>
            <a:endParaRPr lang="ar-IQ" sz="2200" dirty="0"/>
          </a:p>
          <a:p>
            <a:pPr marL="342900" lvl="0" indent="-342900" algn="just" rtl="1">
              <a:buFont typeface="Wingdings" panose="05000000000000000000" pitchFamily="2" charset="2"/>
              <a:buChar char="Ø"/>
            </a:pPr>
            <a:r>
              <a:rPr lang="ar-SA" sz="2200" dirty="0"/>
              <a:t>يق</a:t>
            </a:r>
            <a:r>
              <a:rPr lang="ar-IQ" sz="2200" dirty="0"/>
              <a:t>د</a:t>
            </a:r>
            <a:r>
              <a:rPr lang="ar-SA" sz="2200" dirty="0"/>
              <a:t>م هذا القسم الخبرة والمشورة لمختلف الجهات الانتاجية والخدمية في اقامة او تطوير او تعديل برامج أنظمة السيطرة النوعية للارتقاء بمستوى الانتاج</a:t>
            </a:r>
            <a:r>
              <a:rPr lang="ar-IQ" sz="2200" dirty="0"/>
              <a:t>.</a:t>
            </a:r>
            <a:r>
              <a:rPr lang="ar-SA" sz="2200" dirty="0"/>
              <a:t> </a:t>
            </a:r>
            <a:endParaRPr lang="ar-IQ" sz="2200" dirty="0"/>
          </a:p>
          <a:p>
            <a:pPr marL="342900" lvl="0" indent="-342900" algn="just" rtl="1">
              <a:buFont typeface="Wingdings" panose="05000000000000000000" pitchFamily="2" charset="2"/>
              <a:buChar char="Ø"/>
            </a:pPr>
            <a:r>
              <a:rPr lang="ar-SA" sz="2200" dirty="0"/>
              <a:t>يساهم </a:t>
            </a:r>
            <a:r>
              <a:rPr lang="ar-IQ" sz="2200" dirty="0"/>
              <a:t>القسم </a:t>
            </a:r>
            <a:r>
              <a:rPr lang="ar-SA" sz="2200" dirty="0"/>
              <a:t>في حماية المستهلك والمنتج من خلال فعاليات التفتيش الدوري على المشاريع الانتاجية لمختلف القطاعات وتقييم انتاجها</a:t>
            </a:r>
            <a:r>
              <a:rPr lang="ar-IQ" sz="2200" dirty="0"/>
              <a:t>.</a:t>
            </a:r>
          </a:p>
          <a:p>
            <a:pPr marL="342900" lvl="0" indent="-342900" algn="just" rtl="1">
              <a:buFont typeface="Wingdings" panose="05000000000000000000" pitchFamily="2" charset="2"/>
              <a:buChar char="Ø"/>
            </a:pPr>
            <a:r>
              <a:rPr lang="ar-SA" sz="2200" dirty="0"/>
              <a:t>اعداد الدراسات الفنية في مجال الصناعات المختلفة , فضلآ </a:t>
            </a:r>
            <a:r>
              <a:rPr lang="ar-IQ" sz="2200" dirty="0"/>
              <a:t>عن تدريب الملاكات العاملة في مرافق الدولة والجهات ذات العلاقة ورصد الغش الصناعي في مجال الصناعة المحلية والمستوردة والاعلان عنها لاغراض التوعية الجماهيرية.</a:t>
            </a:r>
            <a:endParaRPr lang="en-US" sz="2200" dirty="0"/>
          </a:p>
        </p:txBody>
      </p:sp>
    </p:spTree>
    <p:extLst>
      <p:ext uri="{BB962C8B-B14F-4D97-AF65-F5344CB8AC3E}">
        <p14:creationId xmlns:p14="http://schemas.microsoft.com/office/powerpoint/2010/main" val="265881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0A757B-793A-4473-8905-7DD76059CF56}"/>
              </a:ext>
            </a:extLst>
          </p:cNvPr>
          <p:cNvSpPr>
            <a:spLocks noGrp="1"/>
          </p:cNvSpPr>
          <p:nvPr>
            <p:ph idx="1"/>
          </p:nvPr>
        </p:nvSpPr>
        <p:spPr>
          <a:xfrm>
            <a:off x="983673" y="787783"/>
            <a:ext cx="7550727" cy="5123439"/>
          </a:xfrm>
        </p:spPr>
        <p:txBody>
          <a:bodyPr>
            <a:normAutofit/>
          </a:bodyPr>
          <a:lstStyle/>
          <a:p>
            <a:pPr marL="0" indent="0" algn="just" rtl="1">
              <a:buNone/>
            </a:pPr>
            <a:r>
              <a:rPr lang="ar-IQ" sz="2000" b="1" dirty="0"/>
              <a:t>4- </a:t>
            </a:r>
            <a:r>
              <a:rPr lang="ar-IQ" sz="2000" b="1" dirty="0">
                <a:solidFill>
                  <a:srgbClr val="FF0000"/>
                </a:solidFill>
              </a:rPr>
              <a:t>قسم نظم ادارة الجودة</a:t>
            </a:r>
          </a:p>
          <a:p>
            <a:pPr algn="just" rtl="1">
              <a:buFont typeface="Wingdings" panose="05000000000000000000" pitchFamily="2" charset="2"/>
              <a:buChar char="Ø"/>
            </a:pPr>
            <a:r>
              <a:rPr lang="ar-IQ" sz="2000" b="1" dirty="0"/>
              <a:t> </a:t>
            </a:r>
            <a:r>
              <a:rPr lang="ar-IQ" sz="2000" dirty="0"/>
              <a:t>تُعد نظم ادارة الجودة من التطورات العالمية الحديثة في مجال ضبط وضمان الجودة وهناك مجموعة منها تسمى عائلة (الآيزو 9000) تسعى الى تطوير مستوى العمليات الفنية والتنظيمية في الوحدات الانتاجية وتلبي الاحتياجات المطلوبة وفق المواصفات المعتمدة.</a:t>
            </a:r>
          </a:p>
          <a:p>
            <a:pPr algn="just" rtl="1">
              <a:buFont typeface="Wingdings" panose="05000000000000000000" pitchFamily="2" charset="2"/>
              <a:buChar char="Ø"/>
            </a:pPr>
            <a:r>
              <a:rPr lang="ar-IQ" sz="2000" dirty="0"/>
              <a:t>غالبا مايكون هذا القسم على استعداد لتقديم الخبرة والمشورة للجهات الراغبة بتطبيق انظمة ادارة الجودة. </a:t>
            </a:r>
          </a:p>
          <a:p>
            <a:pPr marL="0" indent="0" algn="just" rtl="1">
              <a:buNone/>
            </a:pPr>
            <a:r>
              <a:rPr lang="ar-IQ" sz="2000" b="1" dirty="0"/>
              <a:t>5- </a:t>
            </a:r>
            <a:r>
              <a:rPr lang="ar-IQ" sz="2000" b="1" dirty="0">
                <a:solidFill>
                  <a:srgbClr val="FF0000"/>
                </a:solidFill>
              </a:rPr>
              <a:t>قسم التحليلات المختبرية</a:t>
            </a:r>
          </a:p>
          <a:p>
            <a:pPr algn="just" rtl="1">
              <a:buFont typeface="Wingdings" panose="05000000000000000000" pitchFamily="2" charset="2"/>
              <a:buChar char="Ø"/>
            </a:pPr>
            <a:r>
              <a:rPr lang="ar-IQ" sz="2000" dirty="0"/>
              <a:t> يحتوي هذا القسم على مختبرات فنية متخصصة لاجراء الفحوصات والاختبارات الفنية على المواد والمنتوجات الغذائية والكيمياوية والهندسية والنسيجية والانشائية وفق المواصفات القياسية.</a:t>
            </a:r>
          </a:p>
          <a:p>
            <a:pPr algn="just" rtl="1">
              <a:buFont typeface="Wingdings" panose="05000000000000000000" pitchFamily="2" charset="2"/>
              <a:buChar char="Ø"/>
            </a:pPr>
            <a:r>
              <a:rPr lang="ar-IQ" sz="2000" dirty="0"/>
              <a:t>في الغالب تضم هذه المختبرات ملاكات مدربة بصورة جيدة تستطيع ان تجري الفحوصات والاختبارات الفنية للجهات المستفيدة، فضلا عن امتلاكها القدرة لتقديم المشورة والخبرة في مجال الفحص والاختبار وتدريب الملاكات الفنية.</a:t>
            </a:r>
            <a:endParaRPr lang="en-US" sz="2000" dirty="0"/>
          </a:p>
        </p:txBody>
      </p:sp>
      <p:sp>
        <p:nvSpPr>
          <p:cNvPr id="5" name="Slide Number Placeholder 4">
            <a:extLst>
              <a:ext uri="{FF2B5EF4-FFF2-40B4-BE49-F238E27FC236}">
                <a16:creationId xmlns="" xmlns:a16="http://schemas.microsoft.com/office/drawing/2014/main" id="{55F979E2-EE13-4CBB-BC05-065FD29E13A3}"/>
              </a:ext>
            </a:extLst>
          </p:cNvPr>
          <p:cNvSpPr>
            <a:spLocks noGrp="1"/>
          </p:cNvSpPr>
          <p:nvPr>
            <p:ph type="sldNum" sz="quarter" idx="12"/>
          </p:nvPr>
        </p:nvSpPr>
        <p:spPr/>
        <p:txBody>
          <a:bodyPr/>
          <a:lstStyle/>
          <a:p>
            <a:fld id="{AAA3B86F-4B20-487E-8E7A-F7DA1662045A}" type="slidenum">
              <a:rPr lang="ar-IQ" smtClean="0"/>
              <a:t>5</a:t>
            </a:fld>
            <a:endParaRPr lang="ar-IQ"/>
          </a:p>
        </p:txBody>
      </p:sp>
    </p:spTree>
    <p:extLst>
      <p:ext uri="{BB962C8B-B14F-4D97-AF65-F5344CB8AC3E}">
        <p14:creationId xmlns:p14="http://schemas.microsoft.com/office/powerpoint/2010/main" val="115500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95E238D-7198-4EA2-92DB-AE1938F9214E}"/>
              </a:ext>
            </a:extLst>
          </p:cNvPr>
          <p:cNvSpPr>
            <a:spLocks noGrp="1"/>
          </p:cNvSpPr>
          <p:nvPr>
            <p:ph idx="1"/>
          </p:nvPr>
        </p:nvSpPr>
        <p:spPr>
          <a:xfrm>
            <a:off x="858983" y="787783"/>
            <a:ext cx="7675418" cy="5123439"/>
          </a:xfrm>
        </p:spPr>
        <p:txBody>
          <a:bodyPr>
            <a:normAutofit/>
          </a:bodyPr>
          <a:lstStyle/>
          <a:p>
            <a:pPr marL="0" indent="0" algn="just" rtl="1">
              <a:buNone/>
            </a:pPr>
            <a:r>
              <a:rPr lang="ar-IQ" sz="2000" b="1" dirty="0"/>
              <a:t>6- </a:t>
            </a:r>
            <a:r>
              <a:rPr lang="ar-IQ" sz="2000" b="1" dirty="0">
                <a:solidFill>
                  <a:srgbClr val="FF0000"/>
                </a:solidFill>
              </a:rPr>
              <a:t>قسم براءة الاختراع</a:t>
            </a:r>
          </a:p>
          <a:p>
            <a:pPr algn="just" rtl="1">
              <a:buFont typeface="Wingdings" panose="05000000000000000000" pitchFamily="2" charset="2"/>
              <a:buChar char="Ø"/>
            </a:pPr>
            <a:r>
              <a:rPr lang="en-US" sz="2000" dirty="0"/>
              <a:t> </a:t>
            </a:r>
            <a:r>
              <a:rPr lang="ar-IQ" sz="2000" dirty="0"/>
              <a:t> يتولى هذا القسم تسجيل الاختراعات المقدمة من قبل الافراد والمؤسسات ومنح المؤهل منها براءة الاختراع فضلا عن شهادات النماذج الصناعية مع توفير فرص عرضها على المعنيين من الصناعيين والتجار والباحثين من خلال نشراته الاعلامية الدورية.</a:t>
            </a:r>
          </a:p>
          <a:p>
            <a:pPr algn="just" rtl="1">
              <a:buFont typeface="Wingdings" panose="05000000000000000000" pitchFamily="2" charset="2"/>
              <a:buChar char="Ø"/>
            </a:pPr>
            <a:r>
              <a:rPr lang="ar-IQ" sz="2000" dirty="0"/>
              <a:t>يعمل هذا القسم كوسيط بين المخترع والجهة المستفيدة من خلال الترويج لاستثمار براءة الاختراع حسب القوانين المعمول بها في البلد.</a:t>
            </a:r>
          </a:p>
          <a:p>
            <a:pPr algn="just" rtl="1">
              <a:buFont typeface="Wingdings" panose="05000000000000000000" pitchFamily="2" charset="2"/>
              <a:buChar char="Ø"/>
            </a:pPr>
            <a:r>
              <a:rPr lang="ar-IQ" sz="2000" dirty="0"/>
              <a:t>يمكن ان يقوم هذا القسم بتقديم المساعدة والمشورة الفنية والقانونية للمخترعين والمصممين والصناعيين من خلال تهيئة المعلومات التي يحتاجونها في تطوير اعمالهم، فضلا عن قيامه بتوثيق الاعمال الابداعية المعتمدة لدى القطاعات المختلفة واصدار شهادات الابداع استنادا للقوانين السائدة.</a:t>
            </a:r>
            <a:endParaRPr lang="en-US" sz="2000" dirty="0"/>
          </a:p>
        </p:txBody>
      </p:sp>
      <p:sp>
        <p:nvSpPr>
          <p:cNvPr id="5" name="Slide Number Placeholder 4">
            <a:extLst>
              <a:ext uri="{FF2B5EF4-FFF2-40B4-BE49-F238E27FC236}">
                <a16:creationId xmlns="" xmlns:a16="http://schemas.microsoft.com/office/drawing/2014/main" id="{EDD1F901-EF66-438C-AC49-498C0261BEA6}"/>
              </a:ext>
            </a:extLst>
          </p:cNvPr>
          <p:cNvSpPr>
            <a:spLocks noGrp="1"/>
          </p:cNvSpPr>
          <p:nvPr>
            <p:ph type="sldNum" sz="quarter" idx="12"/>
          </p:nvPr>
        </p:nvSpPr>
        <p:spPr/>
        <p:txBody>
          <a:bodyPr/>
          <a:lstStyle/>
          <a:p>
            <a:fld id="{AAA3B86F-4B20-487E-8E7A-F7DA1662045A}" type="slidenum">
              <a:rPr lang="ar-IQ" smtClean="0"/>
              <a:t>6</a:t>
            </a:fld>
            <a:endParaRPr lang="ar-IQ"/>
          </a:p>
        </p:txBody>
      </p:sp>
    </p:spTree>
    <p:extLst>
      <p:ext uri="{BB962C8B-B14F-4D97-AF65-F5344CB8AC3E}">
        <p14:creationId xmlns:p14="http://schemas.microsoft.com/office/powerpoint/2010/main" val="256261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833" y="1076741"/>
            <a:ext cx="8049188" cy="3785652"/>
          </a:xfrm>
          <a:prstGeom prst="rect">
            <a:avLst/>
          </a:prstGeom>
        </p:spPr>
        <p:txBody>
          <a:bodyPr wrap="square">
            <a:spAutoFit/>
          </a:bodyPr>
          <a:lstStyle/>
          <a:p>
            <a:pPr lvl="0" algn="just" rtl="1"/>
            <a:r>
              <a:rPr lang="ar-SA" sz="2000" dirty="0"/>
              <a:t>7) </a:t>
            </a:r>
            <a:r>
              <a:rPr lang="ar-SA" sz="2000" b="1" dirty="0">
                <a:solidFill>
                  <a:srgbClr val="FF0000"/>
                </a:solidFill>
              </a:rPr>
              <a:t>قسم معايير أجهزة المختبرات (اعتماد المختبرات) </a:t>
            </a:r>
            <a:endParaRPr lang="ar-IQ" sz="2000" b="1" dirty="0">
              <a:solidFill>
                <a:srgbClr val="FF0000"/>
              </a:solidFill>
            </a:endParaRPr>
          </a:p>
          <a:p>
            <a:pPr marL="342900" lvl="0" indent="-342900" algn="just" rtl="1">
              <a:buFont typeface="Wingdings" panose="05000000000000000000" pitchFamily="2" charset="2"/>
              <a:buChar char="Ø"/>
            </a:pPr>
            <a:r>
              <a:rPr lang="ar-SA" sz="2000" dirty="0"/>
              <a:t>ي</a:t>
            </a:r>
            <a:r>
              <a:rPr lang="ar-IQ" sz="2000" dirty="0"/>
              <a:t>ُ</a:t>
            </a:r>
            <a:r>
              <a:rPr lang="ar-SA" sz="2000" dirty="0"/>
              <a:t>عد اسناد نتائج الاختبارات والقياس والمعايير واحدآ من العوامل الأساسية المهمة في عملية الاعتماد تسهيلآ للتبادل التجاري في السوق العالمية</a:t>
            </a:r>
            <a:r>
              <a:rPr lang="ar-IQ" sz="2000" dirty="0"/>
              <a:t>.</a:t>
            </a:r>
          </a:p>
          <a:p>
            <a:pPr marL="342900" lvl="0" indent="-342900" algn="just" rtl="1">
              <a:buFont typeface="Wingdings" panose="05000000000000000000" pitchFamily="2" charset="2"/>
              <a:buChar char="Ø"/>
            </a:pPr>
            <a:r>
              <a:rPr lang="ar-SA" sz="2000" dirty="0"/>
              <a:t>هذا القسم يعد الجهة المسؤول</a:t>
            </a:r>
            <a:r>
              <a:rPr lang="ar-IQ" sz="2000" dirty="0"/>
              <a:t>ة</a:t>
            </a:r>
            <a:r>
              <a:rPr lang="ar-SA" sz="2000" dirty="0"/>
              <a:t> عن الاعتماد (أي تحديد كفاءة المختبرات), ويتولى القسم اعتماد المختبرات من خلال وضع القواعد الفنية والمتطلبات التي يجب أن تلبيها المختبرات التي ترغب في أن تعتمد</a:t>
            </a:r>
            <a:r>
              <a:rPr lang="ar-IQ" sz="2000" dirty="0"/>
              <a:t>.</a:t>
            </a:r>
          </a:p>
          <a:p>
            <a:pPr marL="342900" lvl="0" indent="-342900" algn="just" rtl="1">
              <a:buFont typeface="Wingdings" panose="05000000000000000000" pitchFamily="2" charset="2"/>
              <a:buChar char="Ø"/>
            </a:pPr>
            <a:r>
              <a:rPr lang="ar-SA" sz="2000" dirty="0"/>
              <a:t>تحديد المراحل والطرق التي على المختبرات اتباعها كي تصبح معتمدة بدءآ بالتقديم للاعتماد ومرورآ بخطوات تقييم الامكانيات والاداء ونظم الجودة وانتهاء باتخاذ قرار الاعتماد</a:t>
            </a:r>
            <a:r>
              <a:rPr lang="ar-IQ" sz="2000" dirty="0"/>
              <a:t>.</a:t>
            </a:r>
            <a:r>
              <a:rPr lang="ar-SA" sz="2000" dirty="0"/>
              <a:t> </a:t>
            </a:r>
            <a:endParaRPr lang="ar-IQ" sz="2000" dirty="0"/>
          </a:p>
          <a:p>
            <a:pPr marL="342900" lvl="0" indent="-342900" algn="just" rtl="1">
              <a:buFont typeface="Wingdings" panose="05000000000000000000" pitchFamily="2" charset="2"/>
              <a:buChar char="Ø"/>
            </a:pPr>
            <a:r>
              <a:rPr lang="ar-SA" sz="2000" dirty="0"/>
              <a:t>يق</a:t>
            </a:r>
            <a:r>
              <a:rPr lang="ar-IQ" sz="2000" dirty="0"/>
              <a:t>د</a:t>
            </a:r>
            <a:r>
              <a:rPr lang="ar-SA" sz="2000" dirty="0"/>
              <a:t>م القسم خبراته الفنية للمختبرات للارتقاء بها من خلال برامج التدريب والتوعية بمتطلبات عمليات الاعتماد والمعايير , القياس.</a:t>
            </a:r>
            <a:endParaRPr lang="en-US" sz="2000" dirty="0"/>
          </a:p>
        </p:txBody>
      </p:sp>
    </p:spTree>
    <p:extLst>
      <p:ext uri="{BB962C8B-B14F-4D97-AF65-F5344CB8AC3E}">
        <p14:creationId xmlns:p14="http://schemas.microsoft.com/office/powerpoint/2010/main" val="51113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F2A39C0-4C06-418E-A666-1143807297F7}"/>
              </a:ext>
            </a:extLst>
          </p:cNvPr>
          <p:cNvSpPr>
            <a:spLocks noGrp="1"/>
          </p:cNvSpPr>
          <p:nvPr>
            <p:ph idx="1"/>
          </p:nvPr>
        </p:nvSpPr>
        <p:spPr>
          <a:xfrm>
            <a:off x="720437" y="1025236"/>
            <a:ext cx="7813964" cy="5278581"/>
          </a:xfrm>
        </p:spPr>
        <p:txBody>
          <a:bodyPr/>
          <a:lstStyle/>
          <a:p>
            <a:pPr marL="0" indent="0" algn="just" rtl="1">
              <a:buNone/>
            </a:pPr>
            <a:r>
              <a:rPr lang="ar-SA" sz="2400" b="1" dirty="0"/>
              <a:t>8) </a:t>
            </a:r>
            <a:r>
              <a:rPr lang="ar-SA" sz="2400" b="1" dirty="0">
                <a:solidFill>
                  <a:srgbClr val="FF0000"/>
                </a:solidFill>
              </a:rPr>
              <a:t>قسم وسم المصوغات </a:t>
            </a:r>
            <a:endParaRPr lang="ar-IQ" sz="2400" b="1" dirty="0">
              <a:solidFill>
                <a:srgbClr val="FF0000"/>
              </a:solidFill>
            </a:endParaRPr>
          </a:p>
          <a:p>
            <a:pPr algn="just" rtl="1">
              <a:buFont typeface="Wingdings" panose="05000000000000000000" pitchFamily="2" charset="2"/>
              <a:buChar char="Ø"/>
            </a:pPr>
            <a:r>
              <a:rPr lang="ar-SA" sz="2400" dirty="0"/>
              <a:t> يقدم هذا القسم خدماته في مجال وسم المصوغات بعد فحص وتحليل ووسم المصوغات الذهبية والفضية لدوائر الدولة واجراء التفتيش والكشف على محلات الصاغة ومنحهم اجازة ممارسة مهنة الصياغة, فضلآ عن منح اجازات ورش وتصنيع المصوغات ومنح اجازة تنقية المصوغات الذهبية والفضية.</a:t>
            </a:r>
            <a:endParaRPr lang="ar-IQ" sz="2400" dirty="0"/>
          </a:p>
          <a:p>
            <a:pPr algn="just" rtl="1">
              <a:buFont typeface="Wingdings" panose="05000000000000000000" pitchFamily="2" charset="2"/>
              <a:buChar char="Ø"/>
            </a:pPr>
            <a:r>
              <a:rPr lang="ar-SA" sz="2400" dirty="0"/>
              <a:t>القسم يستقبل المواطنين للتأكد من العيار القانوني لمصوغاتهم</a:t>
            </a:r>
            <a:r>
              <a:rPr lang="ar-IQ" sz="2400" dirty="0"/>
              <a:t>.</a:t>
            </a:r>
          </a:p>
          <a:p>
            <a:pPr algn="just" rtl="1">
              <a:buFont typeface="Wingdings" panose="05000000000000000000" pitchFamily="2" charset="2"/>
              <a:buChar char="Ø"/>
            </a:pPr>
            <a:r>
              <a:rPr lang="ar-SA" sz="2400" dirty="0"/>
              <a:t> </a:t>
            </a:r>
            <a:r>
              <a:rPr lang="ar-IQ" sz="2400" dirty="0"/>
              <a:t>القسم</a:t>
            </a:r>
            <a:r>
              <a:rPr lang="ar-SA" sz="2400" dirty="0"/>
              <a:t> يقدم المشورة الفنية في كل ما يخص الذهب والفضة وفقآ للقوانين السائدة.</a:t>
            </a:r>
            <a:endParaRPr lang="en-US" sz="2400" dirty="0"/>
          </a:p>
          <a:p>
            <a:pPr marL="0" indent="0" algn="r" rtl="1">
              <a:buNone/>
            </a:pPr>
            <a:endParaRPr lang="en-US" dirty="0"/>
          </a:p>
        </p:txBody>
      </p:sp>
      <p:sp>
        <p:nvSpPr>
          <p:cNvPr id="5" name="Slide Number Placeholder 4">
            <a:extLst>
              <a:ext uri="{FF2B5EF4-FFF2-40B4-BE49-F238E27FC236}">
                <a16:creationId xmlns="" xmlns:a16="http://schemas.microsoft.com/office/drawing/2014/main" id="{2232EEA8-E612-45EB-B313-A5B8B13F8CFF}"/>
              </a:ext>
            </a:extLst>
          </p:cNvPr>
          <p:cNvSpPr>
            <a:spLocks noGrp="1"/>
          </p:cNvSpPr>
          <p:nvPr>
            <p:ph type="sldNum" sz="quarter" idx="12"/>
          </p:nvPr>
        </p:nvSpPr>
        <p:spPr/>
        <p:txBody>
          <a:bodyPr/>
          <a:lstStyle/>
          <a:p>
            <a:fld id="{AAA3B86F-4B20-487E-8E7A-F7DA1662045A}" type="slidenum">
              <a:rPr lang="ar-IQ" smtClean="0"/>
              <a:t>8</a:t>
            </a:fld>
            <a:endParaRPr lang="ar-IQ"/>
          </a:p>
        </p:txBody>
      </p:sp>
    </p:spTree>
    <p:extLst>
      <p:ext uri="{BB962C8B-B14F-4D97-AF65-F5344CB8AC3E}">
        <p14:creationId xmlns:p14="http://schemas.microsoft.com/office/powerpoint/2010/main" val="236778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0927" y="1042138"/>
            <a:ext cx="8049188" cy="4524315"/>
          </a:xfrm>
          <a:prstGeom prst="rect">
            <a:avLst/>
          </a:prstGeom>
        </p:spPr>
        <p:txBody>
          <a:bodyPr wrap="square">
            <a:spAutoFit/>
          </a:bodyPr>
          <a:lstStyle/>
          <a:p>
            <a:pPr lvl="0" algn="just" rtl="1"/>
            <a:r>
              <a:rPr lang="ar-SA" sz="2000" b="1" dirty="0"/>
              <a:t>9) </a:t>
            </a:r>
            <a:r>
              <a:rPr lang="ar-SA" sz="2400" b="1" dirty="0">
                <a:solidFill>
                  <a:srgbClr val="FF0000"/>
                </a:solidFill>
              </a:rPr>
              <a:t>قسم نشر الوعي التقييسي</a:t>
            </a:r>
            <a:endParaRPr lang="ar-IQ" sz="2400" b="1" dirty="0">
              <a:solidFill>
                <a:srgbClr val="FF0000"/>
              </a:solidFill>
            </a:endParaRPr>
          </a:p>
          <a:p>
            <a:pPr lvl="0" algn="just" rtl="1"/>
            <a:r>
              <a:rPr lang="ar-SA" sz="2400" b="1" dirty="0"/>
              <a:t> </a:t>
            </a:r>
            <a:endParaRPr lang="ar-IQ" sz="2400" b="1" dirty="0"/>
          </a:p>
          <a:p>
            <a:pPr marL="342900" lvl="0" indent="-342900" algn="just" rtl="1">
              <a:buFont typeface="Wingdings" panose="05000000000000000000" pitchFamily="2" charset="2"/>
              <a:buChar char="Ø"/>
            </a:pPr>
            <a:r>
              <a:rPr lang="ar-SA" sz="2400" dirty="0"/>
              <a:t>لغرض رفع الكفاءة الفنية للعاملين في دوائر القطاع العام والخاص واكسابهم المهارات المطلوبة بهدف الارتقاء بمستوى الاداء النوعي للانتاج</a:t>
            </a:r>
            <a:r>
              <a:rPr lang="ar-IQ" sz="2400" dirty="0"/>
              <a:t>.</a:t>
            </a:r>
          </a:p>
          <a:p>
            <a:pPr lvl="0" algn="just" rtl="1"/>
            <a:endParaRPr lang="ar-IQ" sz="2400" dirty="0"/>
          </a:p>
          <a:p>
            <a:pPr marL="342900" lvl="0" indent="-342900" algn="just" rtl="1">
              <a:buFont typeface="Wingdings" panose="05000000000000000000" pitchFamily="2" charset="2"/>
              <a:buChar char="Ø"/>
            </a:pPr>
            <a:r>
              <a:rPr lang="ar-SA" sz="2400" dirty="0"/>
              <a:t>يقيم القسم دورات تدريبية في مختلف مجالات التقييس والسيطرة النوعية وندوات تعريفية والتدريب الفردي للملاكات الفنية من مختلف المنظمات</a:t>
            </a:r>
            <a:r>
              <a:rPr lang="ar-IQ" sz="2400" dirty="0"/>
              <a:t>.</a:t>
            </a:r>
          </a:p>
          <a:p>
            <a:pPr lvl="0" algn="just" rtl="1"/>
            <a:endParaRPr lang="ar-IQ" sz="2400" dirty="0"/>
          </a:p>
          <a:p>
            <a:pPr marL="342900" lvl="0" indent="-342900" algn="just" rtl="1">
              <a:buFont typeface="Wingdings" panose="05000000000000000000" pitchFamily="2" charset="2"/>
              <a:buChar char="Ø"/>
            </a:pPr>
            <a:r>
              <a:rPr lang="ar-SA" sz="2400" dirty="0"/>
              <a:t>اعداد الدراسات والبحوث العلمية التي تخص القطاعات الصناعية جميعآ.</a:t>
            </a:r>
            <a:endParaRPr lang="en-US" sz="2400" dirty="0"/>
          </a:p>
        </p:txBody>
      </p:sp>
    </p:spTree>
    <p:extLst>
      <p:ext uri="{BB962C8B-B14F-4D97-AF65-F5344CB8AC3E}">
        <p14:creationId xmlns:p14="http://schemas.microsoft.com/office/powerpoint/2010/main" val="2369878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673</TotalTime>
  <Words>2262</Words>
  <Application>Microsoft Office PowerPoint</Application>
  <PresentationFormat>عرض على الشاشة (3:4)‏</PresentationFormat>
  <Paragraphs>179</Paragraphs>
  <Slides>21</Slides>
  <Notes>14</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تدفق</vt:lpstr>
      <vt:lpstr>الوحدة الاولى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Bahjet</dc:creator>
  <cp:lastModifiedBy>Maher</cp:lastModifiedBy>
  <cp:revision>131</cp:revision>
  <dcterms:created xsi:type="dcterms:W3CDTF">2021-04-20T05:59:33Z</dcterms:created>
  <dcterms:modified xsi:type="dcterms:W3CDTF">2024-02-17T12:52:12Z</dcterms:modified>
</cp:coreProperties>
</file>