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  <p:sldMasterId id="2147483689" r:id="rId3"/>
  </p:sldMasterIdLst>
  <p:sldIdLst>
    <p:sldId id="256" r:id="rId4"/>
    <p:sldId id="270" r:id="rId5"/>
    <p:sldId id="273" r:id="rId6"/>
    <p:sldId id="269" r:id="rId7"/>
    <p:sldId id="260" r:id="rId8"/>
    <p:sldId id="266" r:id="rId9"/>
  </p:sldIdLst>
  <p:sldSz cx="12192000" cy="6858000"/>
  <p:notesSz cx="6858000" cy="9144000"/>
  <p:embeddedFontLst>
    <p:embeddedFont>
      <p:font typeface="Arabic Typesetting" panose="03020402040406030203" pitchFamily="66" charset="-78"/>
      <p:regular r:id="rId10"/>
    </p:embeddedFont>
    <p:embeddedFont>
      <p:font typeface="Oswald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658CB15-BF8A-4E7E-84FB-320A1CFD5E6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16605077-D2D0-47CE-9127-5C3BEE4A342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203043F6-7C24-404D-AA1C-89881DC1E78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46E7CA03-CB6A-43BF-B346-8AF602F41F4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295E8DC0-CC31-4EBF-AC15-EAEF8F45922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4FFC72FC-5F39-43CC-AEC0-EB553EB5DFB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06D145D0-91F7-492E-ABEE-AA8979C36B2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  <p:custDataLst>
              <p:tags r:id="rId6"/>
            </p:custDataLst>
          </p:nvPr>
        </p:nvSpPr>
        <p:spPr/>
        <p:txBody>
          <a:bodyPr/>
          <a:lstStyle/>
          <a:p>
            <a:fld id="{B17955DE-D045-4AC3-870D-9D66318E673C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  <p:custDataLst>
              <p:tags r:id="rId2"/>
            </p:custDataLst>
          </p:nvPr>
        </p:nvSpPr>
        <p:spPr/>
        <p:txBody>
          <a:bodyPr/>
          <a:lstStyle/>
          <a:p>
            <a:fld id="{E00FD1A0-C89D-467B-BF49-1E1B713782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  <p:custDataLst>
              <p:tags r:id="rId1"/>
            </p:custDataLst>
          </p:nvPr>
        </p:nvSpPr>
        <p:spPr/>
        <p:txBody>
          <a:bodyPr/>
          <a:lstStyle/>
          <a:p>
            <a:fld id="{00E63ACE-BC13-4997-B072-0B4282660F6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  <p:custDataLst>
              <p:tags r:id="rId3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65128BE2-49C9-4CF3-A764-52B28ED367BF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5EFE62D1-35C4-49B0-9954-ACF82B178D45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201DFA5B-EBA6-4224-8238-B62B053FEDCC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7FE4A07B-C4AB-45BD-9301-9911AE45682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E4816FA6-7D38-414D-B1BF-E1C88649A23B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  <p:custDataLst>
              <p:tags r:id="rId2"/>
            </p:custDataLst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  <p:custDataLst>
              <p:tags r:id="rId3"/>
            </p:custDataLst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  <p:custDataLst>
              <p:tags r:id="rId5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  <p:custDataLst>
              <p:tags r:id="rId6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  <p:custDataLst>
              <p:tags r:id="rId4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  <p:custDataLst>
              <p:tags r:id="rId1"/>
            </p:custDataLst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  <p:custDataLst>
              <p:tags r:id="rId3"/>
            </p:custDataLst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fld id="{B8F1A4A6-4C95-433D-B1E6-9C7453AA650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44A09B80-3C68-4B54-A177-9A3AE95C086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  <p:custDataLst>
              <p:tags r:id="rId6"/>
            </p:custDataLst>
          </p:nvPr>
        </p:nvSpPr>
        <p:spPr/>
        <p:txBody>
          <a:bodyPr/>
          <a:lstStyle/>
          <a:p>
            <a:fld id="{10BA3A39-AD48-48CA-96BF-85169D84F8AD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  <p:custDataLst>
              <p:tags r:id="rId8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  <p:custDataLst>
              <p:tags r:id="rId2"/>
            </p:custDataLst>
          </p:nvPr>
        </p:nvSpPr>
        <p:spPr/>
        <p:txBody>
          <a:bodyPr/>
          <a:lstStyle/>
          <a:p>
            <a:fld id="{6A1BBA46-6B26-4B9F-9509-96FF02F3D23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  <p:custDataLst>
              <p:tags r:id="rId1"/>
            </p:custDataLst>
          </p:nvPr>
        </p:nvSpPr>
        <p:spPr/>
        <p:txBody>
          <a:bodyPr/>
          <a:lstStyle/>
          <a:p>
            <a:fld id="{C01FE987-0C25-4F62-BEA3-53E083217C4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  <p:custDataLst>
              <p:tags r:id="rId3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DABAAE74-8C3D-4147-8368-C3490CA2D4C3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  <p:custDataLst>
              <p:tags r:id="rId4"/>
            </p:custDataLst>
          </p:nvPr>
        </p:nvSpPr>
        <p:spPr/>
        <p:txBody>
          <a:bodyPr/>
          <a:lstStyle/>
          <a:p>
            <a:fld id="{0F48AC61-2F1C-400F-ABBD-E7A7228B7FE8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tags" Target="../tags/tag132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tags" Target="../tags/tag131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130.xml"/><Relationship Id="rId14" Type="http://schemas.openxmlformats.org/officeDocument/2006/relationships/tags" Target="../tags/tag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FD0B7A-F5DD-4F40-B4CB-3B2C354B893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bg object 17"/>
          <p:cNvSpPr/>
          <p:nvPr>
            <p:custDataLst>
              <p:tags r:id="rId8"/>
            </p:custDataLst>
          </p:nvPr>
        </p:nvSpPr>
        <p:spPr>
          <a:xfrm>
            <a:off x="7118646" y="1344210"/>
            <a:ext cx="5073650" cy="5514340"/>
          </a:xfrm>
          <a:custGeom>
            <a:avLst/>
            <a:gdLst/>
            <a:ahLst/>
            <a:cxnLst/>
            <a:rect l="l" t="t" r="r" b="b"/>
            <a:pathLst>
              <a:path w="5073650" h="5514340">
                <a:moveTo>
                  <a:pt x="4935660" y="0"/>
                </a:moveTo>
                <a:lnTo>
                  <a:pt x="4889255" y="907"/>
                </a:lnTo>
                <a:lnTo>
                  <a:pt x="4842551" y="4508"/>
                </a:lnTo>
                <a:lnTo>
                  <a:pt x="4795640" y="10861"/>
                </a:lnTo>
                <a:lnTo>
                  <a:pt x="4748614" y="20023"/>
                </a:lnTo>
                <a:lnTo>
                  <a:pt x="636227" y="945472"/>
                </a:lnTo>
                <a:lnTo>
                  <a:pt x="589808" y="957334"/>
                </a:lnTo>
                <a:lnTo>
                  <a:pt x="544697" y="971686"/>
                </a:lnTo>
                <a:lnTo>
                  <a:pt x="500951" y="988437"/>
                </a:lnTo>
                <a:lnTo>
                  <a:pt x="458629" y="1007495"/>
                </a:lnTo>
                <a:lnTo>
                  <a:pt x="417787" y="1028769"/>
                </a:lnTo>
                <a:lnTo>
                  <a:pt x="378484" y="1052168"/>
                </a:lnTo>
                <a:lnTo>
                  <a:pt x="340778" y="1077600"/>
                </a:lnTo>
                <a:lnTo>
                  <a:pt x="304725" y="1104974"/>
                </a:lnTo>
                <a:lnTo>
                  <a:pt x="270385" y="1134199"/>
                </a:lnTo>
                <a:lnTo>
                  <a:pt x="237815" y="1165182"/>
                </a:lnTo>
                <a:lnTo>
                  <a:pt x="207072" y="1197834"/>
                </a:lnTo>
                <a:lnTo>
                  <a:pt x="178214" y="1232062"/>
                </a:lnTo>
                <a:lnTo>
                  <a:pt x="151300" y="1267775"/>
                </a:lnTo>
                <a:lnTo>
                  <a:pt x="126386" y="1304882"/>
                </a:lnTo>
                <a:lnTo>
                  <a:pt x="103531" y="1343292"/>
                </a:lnTo>
                <a:lnTo>
                  <a:pt x="82792" y="1382912"/>
                </a:lnTo>
                <a:lnTo>
                  <a:pt x="64227" y="1423652"/>
                </a:lnTo>
                <a:lnTo>
                  <a:pt x="47894" y="1465421"/>
                </a:lnTo>
                <a:lnTo>
                  <a:pt x="33851" y="1508126"/>
                </a:lnTo>
                <a:lnTo>
                  <a:pt x="22155" y="1551677"/>
                </a:lnTo>
                <a:lnTo>
                  <a:pt x="12864" y="1595982"/>
                </a:lnTo>
                <a:lnTo>
                  <a:pt x="6036" y="1640950"/>
                </a:lnTo>
                <a:lnTo>
                  <a:pt x="1728" y="1686490"/>
                </a:lnTo>
                <a:lnTo>
                  <a:pt x="0" y="1732509"/>
                </a:lnTo>
                <a:lnTo>
                  <a:pt x="907" y="1778918"/>
                </a:lnTo>
                <a:lnTo>
                  <a:pt x="4508" y="1825624"/>
                </a:lnTo>
                <a:lnTo>
                  <a:pt x="10861" y="1872536"/>
                </a:lnTo>
                <a:lnTo>
                  <a:pt x="20023" y="1919562"/>
                </a:lnTo>
                <a:lnTo>
                  <a:pt x="828878" y="5513787"/>
                </a:lnTo>
                <a:lnTo>
                  <a:pt x="5073353" y="5513787"/>
                </a:lnTo>
                <a:lnTo>
                  <a:pt x="5073353" y="13110"/>
                </a:lnTo>
                <a:lnTo>
                  <a:pt x="5072177" y="12864"/>
                </a:lnTo>
                <a:lnTo>
                  <a:pt x="5027213" y="6036"/>
                </a:lnTo>
                <a:lnTo>
                  <a:pt x="4981677" y="1728"/>
                </a:lnTo>
                <a:lnTo>
                  <a:pt x="4935660" y="0"/>
                </a:lnTo>
                <a:close/>
              </a:path>
            </a:pathLst>
          </a:custGeom>
          <a:solidFill>
            <a:srgbClr val="00B98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bg object 18"/>
          <p:cNvSpPr/>
          <p:nvPr>
            <p:custDataLst>
              <p:tags r:id="rId9"/>
            </p:custDataLst>
          </p:nvPr>
        </p:nvSpPr>
        <p:spPr>
          <a:xfrm>
            <a:off x="4849367" y="2412491"/>
            <a:ext cx="3368040" cy="307390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784961" y="591439"/>
            <a:ext cx="10622076" cy="1867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  <p:custDataLst>
              <p:tags r:id="rId12"/>
            </p:custDataLst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  <p:custDataLst>
              <p:tags r:id="rId13"/>
            </p:custDataLst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  <p:custDataLst>
              <p:tags r:id="rId14"/>
            </p:custDataLst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image" Target="../media/image2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20" Type="http://schemas.openxmlformats.org/officeDocument/2006/relationships/image" Target="../media/image3.sv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image" Target="../media/image3.png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77.xml"/><Relationship Id="rId21" Type="http://schemas.openxmlformats.org/officeDocument/2006/relationships/image" Target="../media/image6.sv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image" Target="../media/image4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image" Target="../media/image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94.xml"/><Relationship Id="rId21" Type="http://schemas.openxmlformats.org/officeDocument/2006/relationships/image" Target="../media/image6.sv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image" Target="../media/image4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10" Type="http://schemas.openxmlformats.org/officeDocument/2006/relationships/tags" Target="../tags/tag201.xml"/><Relationship Id="rId19" Type="http://schemas.openxmlformats.org/officeDocument/2006/relationships/image" Target="../media/image2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hyperlink" Target="https://www.google.com/search?q=%D8%A7%D9%84%D8%AA%D8%B1%D8%A8%D9%8A%D8%A9+%D8%A7%D9%84%D8%A7%D8%B9%D9%84%D8%A7%D9%85%D9%8A%D8%A9&amp;sca_esv=589016601&amp;tbm=vid&amp;sxsrf=AM9HkKk01pL90i-82vE-lobSGzFK0OlvJQ:1702022212198&amp;source=lnms&amp;sa=X&amp;ved=2ahUKEwiBhO7qrv-CAxXcgf0HHZgHAXoQ_AUoA3oECAIQBQ&amp;biw=1366&amp;bih=643&amp;dpr=1#fpstate=ive&amp;vld=cid:dc528ca4,vid:eB9t0BGx4aA,st: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11.xml"/><Relationship Id="rId21" Type="http://schemas.openxmlformats.org/officeDocument/2006/relationships/image" Target="../media/image6.sv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image" Target="../media/image4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image" Target="../media/image2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28.xml"/><Relationship Id="rId21" Type="http://schemas.openxmlformats.org/officeDocument/2006/relationships/image" Target="../media/image6.svg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image" Target="../media/image4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10" Type="http://schemas.openxmlformats.org/officeDocument/2006/relationships/tags" Target="../tags/tag235.xml"/><Relationship Id="rId19" Type="http://schemas.openxmlformats.org/officeDocument/2006/relationships/image" Target="../media/image2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7.png"/><Relationship Id="rId5" Type="http://schemas.openxmlformats.org/officeDocument/2006/relationships/tags" Target="../tags/tag247.xml"/><Relationship Id="rId10" Type="http://schemas.openxmlformats.org/officeDocument/2006/relationships/image" Target="../media/image6.png"/><Relationship Id="rId4" Type="http://schemas.openxmlformats.org/officeDocument/2006/relationships/tags" Target="../tags/tag246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/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 dirty="0"/>
            </a:p>
          </p:txBody>
        </p:sp>
        <p:grpSp>
          <p:nvGrpSpPr>
            <p:cNvPr id="22" name="Shape2"/>
            <p:cNvGrpSpPr/>
            <p:nvPr>
              <p:custDataLst>
                <p:tags r:id="rId8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9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0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/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7" y="441343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4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FFFFF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Oswald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6"/>
                </p:custDataLst>
              </p:nvPr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0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64359" y="1785112"/>
            <a:ext cx="6399993" cy="3570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المحاضرة الاولى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ar-IQ" sz="40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4000" b="1" dirty="0" smtClean="0">
                <a:solidFill>
                  <a:srgbClr val="C00000"/>
                </a:solidFill>
              </a:rPr>
              <a:t>مفهوم التربية الاعلامية الرقمية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ا.م.د.عراك غانم محمد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3600" b="1" dirty="0" smtClean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جامعة سامراء/ كلية الآداب / قسم الاعلام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63863" y="1885778"/>
            <a:ext cx="1864293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لماذا التربية الاعلامية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3628" y="2526268"/>
            <a:ext cx="762012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الاسرة والمنزل مصدر المعلومات الاساسية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المدرسة كانت المصدر الاول للمعرفة 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ar-IQ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الاعلام اليوم هو مصدر المعلومات الاولى اليوم .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17378" y="1885778"/>
            <a:ext cx="195726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تعريف التربية الاعلامية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73628" y="3021178"/>
            <a:ext cx="7620125" cy="94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(</a:t>
            </a:r>
            <a:r>
              <a:rPr lang="ar-IQ" sz="2000" dirty="0" smtClean="0">
                <a:solidFill>
                  <a:prstClr val="black">
                    <a:lumMod val="95000"/>
                    <a:lumOff val="5000"/>
                  </a:prstClr>
                </a:solidFill>
                <a:hlinkClick r:id="rId22"/>
              </a:rPr>
              <a:t>مهارة التعامل مع وسائل الاعلام</a:t>
            </a:r>
            <a:r>
              <a:rPr lang="ar-IQ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spcBef>
                  <a:spcPct val="0"/>
                </a:spcBef>
              </a:pPr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>
                  <a:spcBef>
                    <a:spcPct val="0"/>
                  </a:spcBef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8454" y="1885778"/>
            <a:ext cx="251511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</a:rPr>
              <a:t>مراحل تطور التربية الاعلامية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3278700"/>
            <a:ext cx="5832648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وسيلة تعليمية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مشروع دفاع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</a:rPr>
              <a:t>مشروع تمكين</a:t>
            </a:r>
          </a:p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IQ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0"/>
          <p:cNvGrpSpPr/>
          <p:nvPr>
            <p:custDataLst>
              <p:tags r:id="rId1"/>
            </p:custDataLst>
          </p:nvPr>
        </p:nvGrpSpPr>
        <p:grpSpPr>
          <a:xfrm>
            <a:off x="-279186" y="-711857"/>
            <a:ext cx="13246709" cy="8044187"/>
            <a:chOff x="-914186" y="-1346857"/>
            <a:chExt cx="13246709" cy="8044187"/>
          </a:xfrm>
        </p:grpSpPr>
        <p:sp>
          <p:nvSpPr>
            <p:cNvPr id="21" name="Shape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7C7FF4-508B-94FA-1EFC-CB0869F48E2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 rot="18900000">
              <a:off x="1557670" y="-1109330"/>
              <a:ext cx="7806659" cy="7806659"/>
            </a:xfrm>
            <a:custGeom>
              <a:avLst/>
              <a:gdLst>
                <a:gd name="connsiteX0" fmla="*/ 4849337 w 7807676"/>
                <a:gd name="connsiteY0" fmla="*/ 0 h 7807676"/>
                <a:gd name="connsiteX1" fmla="*/ 7807676 w 7807676"/>
                <a:gd name="connsiteY1" fmla="*/ 2958339 h 7807676"/>
                <a:gd name="connsiteX2" fmla="*/ 7807676 w 7807676"/>
                <a:gd name="connsiteY2" fmla="*/ 6506371 h 7807676"/>
                <a:gd name="connsiteX3" fmla="*/ 6506371 w 7807676"/>
                <a:gd name="connsiteY3" fmla="*/ 7807676 h 7807676"/>
                <a:gd name="connsiteX4" fmla="*/ 2958336 w 7807676"/>
                <a:gd name="connsiteY4" fmla="*/ 7807676 h 7807676"/>
                <a:gd name="connsiteX5" fmla="*/ 0 w 7807676"/>
                <a:gd name="connsiteY5" fmla="*/ 4849340 h 7807676"/>
                <a:gd name="connsiteX6" fmla="*/ 0 w 7807676"/>
                <a:gd name="connsiteY6" fmla="*/ 1301305 h 7807676"/>
                <a:gd name="connsiteX7" fmla="*/ 1301305 w 7807676"/>
                <a:gd name="connsiteY7" fmla="*/ 0 h 78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7676" h="7807676">
                  <a:moveTo>
                    <a:pt x="4849337" y="0"/>
                  </a:moveTo>
                  <a:lnTo>
                    <a:pt x="7807676" y="2958339"/>
                  </a:lnTo>
                  <a:lnTo>
                    <a:pt x="7807676" y="6506371"/>
                  </a:lnTo>
                  <a:cubicBezTo>
                    <a:pt x="7807676" y="7225062"/>
                    <a:pt x="7225062" y="7807676"/>
                    <a:pt x="6506371" y="7807676"/>
                  </a:cubicBezTo>
                  <a:lnTo>
                    <a:pt x="2958336" y="7807676"/>
                  </a:lnTo>
                  <a:lnTo>
                    <a:pt x="0" y="4849340"/>
                  </a:lnTo>
                  <a:lnTo>
                    <a:pt x="0" y="1301305"/>
                  </a:lnTo>
                  <a:cubicBezTo>
                    <a:pt x="0" y="582614"/>
                    <a:pt x="582614" y="0"/>
                    <a:pt x="1301305" y="0"/>
                  </a:cubicBezTo>
                  <a:close/>
                </a:path>
              </a:pathLst>
            </a:custGeom>
            <a:solidFill>
              <a:srgbClr val="5FB34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7" tIns="25397" rIns="25397" bIns="25397" numCol="1" spcCol="3810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12696">
                <a:lnSpc>
                  <a:spcPct val="100000"/>
                </a:lnSpc>
                <a:spcBef>
                  <a:spcPct val="0"/>
                </a:spcBef>
              </a:pPr>
              <a:endParaRPr lang="ru-RU" sz="1600"/>
            </a:p>
          </p:txBody>
        </p:sp>
        <p:grpSp>
          <p:nvGrpSpPr>
            <p:cNvPr id="22" name="Shape2"/>
            <p:cNvGrpSpPr/>
            <p:nvPr>
              <p:custDataLst>
                <p:tags r:id="rId9"/>
              </p:custDataLst>
            </p:nvPr>
          </p:nvGrpSpPr>
          <p:grpSpPr>
            <a:xfrm>
              <a:off x="216032" y="-875491"/>
              <a:ext cx="9609042" cy="7454319"/>
              <a:chOff x="216032" y="-875491"/>
              <a:chExt cx="9609042" cy="7454319"/>
            </a:xfrm>
          </p:grpSpPr>
          <p:sp>
            <p:nvSpPr>
              <p:cNvPr id="23" name="Shape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07DB0EE-BE2E-0A41-8CFF-B3EE0688F678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4" y="-875491"/>
                <a:ext cx="883404" cy="883404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4" name="Shape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0A70F32-30FC-F143-AB1B-76071BFA8D0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16032" y="5412772"/>
                <a:ext cx="1166057" cy="1166056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5" name="Shape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A5FC1-79DD-6F48-9502-D2B4B7E025E2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9158753" y="4277590"/>
                <a:ext cx="666323" cy="666322"/>
              </a:xfrm>
              <a:prstGeom prst="roundRect">
                <a:avLst/>
              </a:prstGeom>
              <a:noFill/>
              <a:ln w="63500" cap="flat">
                <a:solidFill>
                  <a:srgbClr val="FFFFFF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6" name="Shape6"/>
            <p:cNvGrpSpPr/>
            <p:nvPr>
              <p:custDataLst>
                <p:tags r:id="rId10"/>
              </p:custDataLst>
            </p:nvPr>
          </p:nvGrpSpPr>
          <p:grpSpPr>
            <a:xfrm>
              <a:off x="-914186" y="-1346857"/>
              <a:ext cx="13246709" cy="7193776"/>
              <a:chOff x="-914186" y="-1346857"/>
              <a:chExt cx="13246709" cy="7193776"/>
            </a:xfrm>
          </p:grpSpPr>
          <p:sp>
            <p:nvSpPr>
              <p:cNvPr id="27" name="Shape7"/>
              <p:cNvSpPr/>
              <p:nvPr>
                <p:custDataLst>
                  <p:tags r:id="rId11"/>
                </p:custDataLst>
              </p:nvPr>
            </p:nvSpPr>
            <p:spPr>
              <a:xfrm flipV="1">
                <a:off x="4372185" y="5209051"/>
                <a:ext cx="2399555" cy="0"/>
              </a:xfrm>
              <a:prstGeom prst="line">
                <a:avLst/>
              </a:prstGeom>
              <a:ln w="63500">
                <a:solidFill>
                  <a:srgbClr val="FFFFFF"/>
                </a:solidFill>
                <a:miter lim="400000"/>
              </a:ln>
            </p:spPr>
            <p:txBody>
              <a:bodyPr lIns="25397" tIns="25397" rIns="25397" bIns="25397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1200"/>
              </a:p>
            </p:txBody>
          </p:sp>
          <p:sp>
            <p:nvSpPr>
              <p:cNvPr id="28" name="Shape8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6BC529-CCE5-4B4E-9178-94CADBFE5E7C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-914186" y="547756"/>
                <a:ext cx="457587" cy="457587"/>
              </a:xfrm>
              <a:prstGeom prst="round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" name="Shape9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6AC29-A56F-9047-82A7-D12C6AE663DD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9712302" y="5475879"/>
                <a:ext cx="371040" cy="371039"/>
              </a:xfrm>
              <a:prstGeom prst="roundRect">
                <a:avLst/>
              </a:prstGeom>
              <a:solidFill>
                <a:srgbClr val="FFFFFF"/>
              </a:solidFill>
              <a:ln w="1143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0" name="Shape10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A832A6-9A00-F84A-9941-983B1F36F401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0437909" y="-1346857"/>
                <a:ext cx="1894613" cy="1894613"/>
              </a:xfrm>
              <a:prstGeom prst="roundRect">
                <a:avLst/>
              </a:prstGeom>
              <a:noFill/>
              <a:ln w="66675" cap="rnd">
                <a:solidFill>
                  <a:srgbClr val="FFFFFF"/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25397" tIns="25397" rIns="25397" bIns="25397" numCol="1" spcCol="3810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12696">
                  <a:lnSpc>
                    <a:spcPct val="100000"/>
                  </a:lnSpc>
                  <a:spcBef>
                    <a:spcPct val="0"/>
                  </a:spcBef>
                </a:pPr>
                <a:endParaRPr lang="ru-RU" sz="1600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</p:grpSp>
      <p:grpSp>
        <p:nvGrpSpPr>
          <p:cNvPr id="14" name="Shape11"/>
          <p:cNvGrpSpPr/>
          <p:nvPr>
            <p:custDataLst>
              <p:tags r:id="rId2"/>
            </p:custDataLst>
          </p:nvPr>
        </p:nvGrpSpPr>
        <p:grpSpPr>
          <a:xfrm>
            <a:off x="5521545" y="491437"/>
            <a:ext cx="1148906" cy="1148906"/>
            <a:chOff x="4887341" y="2219547"/>
            <a:chExt cx="1148906" cy="1148906"/>
          </a:xfrm>
        </p:grpSpPr>
        <p:grpSp>
          <p:nvGrpSpPr>
            <p:cNvPr id="16" name="Shape12"/>
            <p:cNvGrpSpPr/>
            <p:nvPr>
              <p:custDataLst>
                <p:tags r:id="rId5"/>
              </p:custDataLst>
            </p:nvPr>
          </p:nvGrpSpPr>
          <p:grpSpPr>
            <a:xfrm>
              <a:off x="4887341" y="2219547"/>
              <a:ext cx="1148906" cy="1148906"/>
              <a:chOff x="5502720" y="3848511"/>
              <a:chExt cx="1148906" cy="1148906"/>
            </a:xfrm>
          </p:grpSpPr>
          <p:sp>
            <p:nvSpPr>
              <p:cNvPr id="17" name="Shape1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0C14FD-ADD0-F549-889D-DB42CC88C3D0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5502720" y="3848511"/>
                <a:ext cx="1148906" cy="1148906"/>
              </a:xfrm>
              <a:prstGeom prst="roundRect">
                <a:avLst>
                  <a:gd name="adj" fmla="val 21212"/>
                </a:avLst>
              </a:prstGeom>
              <a:solidFill>
                <a:srgbClr val="0000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FFFF"/>
                    </a:solidFill>
                    <a:latin typeface="Oswald"/>
                    <a:ea typeface="+mn-ea"/>
                    <a:cs typeface="+mn-cs"/>
                  </a:defRPr>
                </a:lvl9pPr>
              </a:lstStyle>
              <a:p>
                <a:pPr algn="ctr" defTabSz="914281" hangingPunct="1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ru-RU" sz="1800" kern="1200">
                  <a:solidFill>
                    <a:prstClr val="white"/>
                  </a:solidFill>
                  <a:latin typeface="Oswald"/>
                </a:endParaRPr>
              </a:p>
            </p:txBody>
          </p:sp>
          <p:pic>
            <p:nvPicPr>
              <p:cNvPr id="19" name="Shape14"/>
              <p:cNvPicPr/>
              <p:nvPr>
                <p:custDataLst>
                  <p:tags r:id="rId7"/>
                </p:custDataLst>
              </p:nvPr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  </a:ext>
                </a:extLst>
              </a:blip>
              <a:stretch>
                <a:fillRect/>
              </a:stretch>
            </p:blipFill>
            <p:spPr>
              <a:xfrm>
                <a:off x="5782822" y="4128612"/>
                <a:ext cx="588709" cy="588709"/>
              </a:xfrm>
              <a:prstGeom prst="rect">
                <a:avLst/>
              </a:prstGeom>
            </p:spPr>
          </p:pic>
        </p:grpSp>
      </p:grpSp>
      <p:sp>
        <p:nvSpPr>
          <p:cNvPr id="13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56643" y="1885778"/>
            <a:ext cx="187872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ar-IQ" sz="2000" b="1" dirty="0" smtClean="0">
                <a:solidFill>
                  <a:srgbClr val="C00000"/>
                </a:solidFill>
                <a:latin typeface="+mn-lt"/>
              </a:rPr>
              <a:t>اهمية التربية الاعلامية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Shape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ABD102-A5CC-9F4E-9040-C69656805D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18270" y="2124539"/>
            <a:ext cx="5832648" cy="590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Oswald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اعتمادها كمقرر دراسي 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جزء من الحقوق الاساسية لكل مواطن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اهمية الوعي للتعامل مع وسائل الاعلام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لابد من وجود الوعي عن طريق هذا المقرر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اكتساب المهارات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الوعي الاعلامي مهارة ترافق الابناء طوال حياتهم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ar-IQ" sz="2000" b="1" dirty="0" smtClean="0">
                <a:solidFill>
                  <a:srgbClr val="000000"/>
                </a:solidFill>
                <a:latin typeface="+mn-lt"/>
              </a:rPr>
              <a:t>نشر ثقافة السلام والحوار</a:t>
            </a:r>
          </a:p>
          <a:p>
            <a:pPr marL="285750" indent="-285750" algn="just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ar-IQ" sz="2000" b="1" dirty="0" smtClean="0">
              <a:solidFill>
                <a:srgbClr val="000000"/>
              </a:solidFill>
              <a:latin typeface="+mn-lt"/>
            </a:endParaRPr>
          </a:p>
          <a:p>
            <a:pPr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 algn="ctr" rtl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marL="457200" indent="-45720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ar-IQ" sz="2400" b="1" dirty="0" smtClean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>
            <p:custDataLst>
              <p:tags r:id="rId1"/>
            </p:custDataLst>
          </p:nvPr>
        </p:nvSpPr>
        <p:spPr>
          <a:xfrm>
            <a:off x="8489695" y="2803906"/>
            <a:ext cx="2862580" cy="252229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3335">
              <a:lnSpc>
                <a:spcPct val="76900"/>
              </a:lnSpc>
              <a:spcBef>
                <a:spcPts val="825"/>
              </a:spcBef>
            </a:pPr>
            <a:endParaRPr lang="ar-IQ" sz="2600" spc="20" dirty="0">
              <a:latin typeface="Roboto Medium"/>
              <a:cs typeface="Roboto Medium"/>
            </a:endParaRP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جامعة سامراء/ كلية الآداب/ قسم الاعلام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عضو نقابة الصحفيين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تخصص الاعلام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العلاقات العامة الدولية 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dirty="0">
                <a:latin typeface="+mj-lt"/>
                <a:cs typeface="Segoe UI" panose="020B0502040204020203" pitchFamily="34" charset="0"/>
              </a:rPr>
              <a:t>التربية الاعلامية </a:t>
            </a:r>
            <a:r>
              <a:rPr lang="ar-IQ" dirty="0" smtClean="0">
                <a:latin typeface="+mj-lt"/>
                <a:cs typeface="Segoe UI" panose="020B0502040204020203" pitchFamily="34" charset="0"/>
              </a:rPr>
              <a:t>الرقمية</a:t>
            </a:r>
          </a:p>
          <a:p>
            <a:pPr marL="12700" marR="13335" algn="r">
              <a:lnSpc>
                <a:spcPct val="76900"/>
              </a:lnSpc>
              <a:spcBef>
                <a:spcPts val="825"/>
              </a:spcBef>
            </a:pPr>
            <a:r>
              <a:rPr lang="ar-IQ" smtClean="0">
                <a:latin typeface="+mj-lt"/>
                <a:cs typeface="Segoe UI" panose="020B0502040204020203" pitchFamily="34" charset="0"/>
              </a:rPr>
              <a:t> </a:t>
            </a:r>
            <a:endParaRPr lang="ar-IQ" dirty="0"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object 3"/>
          <p:cNvGrpSpPr/>
          <p:nvPr>
            <p:custDataLst>
              <p:tags r:id="rId2"/>
            </p:custDataLst>
          </p:nvPr>
        </p:nvGrpSpPr>
        <p:grpSpPr>
          <a:xfrm>
            <a:off x="8482806" y="3583685"/>
            <a:ext cx="179070" cy="2569845"/>
            <a:chOff x="8482806" y="3583685"/>
            <a:chExt cx="179070" cy="2569845"/>
          </a:xfrm>
        </p:grpSpPr>
        <p:sp>
          <p:nvSpPr>
            <p:cNvPr id="4" name="object 4"/>
            <p:cNvSpPr/>
            <p:nvPr>
              <p:custDataLst>
                <p:tags r:id="rId4"/>
              </p:custDataLst>
            </p:nvPr>
          </p:nvSpPr>
          <p:spPr>
            <a:xfrm flipH="1">
              <a:off x="8573261" y="3583685"/>
              <a:ext cx="0" cy="2529840"/>
            </a:xfrm>
            <a:custGeom>
              <a:avLst/>
              <a:gdLst/>
              <a:ahLst/>
              <a:cxnLst/>
              <a:rect l="l" t="t" r="r" b="b"/>
              <a:pathLst>
                <a:path h="2529840">
                  <a:moveTo>
                    <a:pt x="0" y="0"/>
                  </a:moveTo>
                  <a:lnTo>
                    <a:pt x="0" y="2529840"/>
                  </a:lnTo>
                </a:path>
              </a:pathLst>
            </a:custGeom>
            <a:ln w="190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5"/>
            <p:cNvSpPr/>
            <p:nvPr>
              <p:custDataLst>
                <p:tags r:id="rId5"/>
              </p:custDataLst>
            </p:nvPr>
          </p:nvSpPr>
          <p:spPr>
            <a:xfrm>
              <a:off x="8482806" y="4080636"/>
              <a:ext cx="178879" cy="178943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" name="object 6"/>
            <p:cNvSpPr/>
            <p:nvPr>
              <p:custDataLst>
                <p:tags r:id="rId6"/>
              </p:custDataLst>
            </p:nvPr>
          </p:nvSpPr>
          <p:spPr>
            <a:xfrm>
              <a:off x="8482806" y="5031231"/>
              <a:ext cx="178879" cy="17894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7"/>
            <p:cNvSpPr/>
            <p:nvPr>
              <p:custDataLst>
                <p:tags r:id="rId7"/>
              </p:custDataLst>
            </p:nvPr>
          </p:nvSpPr>
          <p:spPr>
            <a:xfrm>
              <a:off x="8482806" y="5974229"/>
              <a:ext cx="178879" cy="17892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991544" y="3583685"/>
            <a:ext cx="5664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2800" spc="15" dirty="0" smtClean="0"/>
              <a:t>ا.م.د. عراك غانم محمد</a:t>
            </a:r>
            <a:endParaRPr sz="2800" spc="15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4.101.1"/>
  <p:tag name="AS_RELEASE_DATE" val="2022.12.31"/>
  <p:tag name="AS_TITLE" val="Aspose.Slides for Java"/>
  <p:tag name="AS_VERSION" val="22.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342"/>
      </a:accent1>
      <a:accent2>
        <a:srgbClr val="78C45E"/>
      </a:accent2>
      <a:accent3>
        <a:srgbClr val="93CF7E"/>
      </a:accent3>
      <a:accent4>
        <a:srgbClr val="AEDB9E"/>
      </a:accent4>
      <a:accent5>
        <a:srgbClr val="C9E7BE"/>
      </a:accent5>
      <a:accent6>
        <a:srgbClr val="E4F3DF"/>
      </a:accent6>
      <a:hlink>
        <a:srgbClr val="0000FF"/>
      </a:hlink>
      <a:folHlink>
        <a:srgbClr val="800080"/>
      </a:folHlink>
    </a:clrScheme>
    <a:fontScheme name="Office">
      <a:maj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342"/>
      </a:accent1>
      <a:accent2>
        <a:srgbClr val="78C45E"/>
      </a:accent2>
      <a:accent3>
        <a:srgbClr val="93CF7E"/>
      </a:accent3>
      <a:accent4>
        <a:srgbClr val="AEDB9E"/>
      </a:accent4>
      <a:accent5>
        <a:srgbClr val="C9E7BE"/>
      </a:accent5>
      <a:accent6>
        <a:srgbClr val="E4F3DF"/>
      </a:accent6>
      <a:hlink>
        <a:srgbClr val="0000FF"/>
      </a:hlink>
      <a:folHlink>
        <a:srgbClr val="800080"/>
      </a:folHlink>
    </a:clrScheme>
    <a:fontScheme name="Office">
      <a:maj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Oswald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122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Roboto Medium</vt:lpstr>
      <vt:lpstr>Arabic Typesetting</vt:lpstr>
      <vt:lpstr>Oswald</vt:lpstr>
      <vt:lpstr>Wingdings</vt:lpstr>
      <vt:lpstr>Calibri</vt:lpstr>
      <vt:lpstr>Arial</vt:lpstr>
      <vt:lpstr>Segoe UI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ا.م.د. عراك غانم محمد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30</cp:revision>
  <cp:lastPrinted>2023-11-11T09:53:32Z</cp:lastPrinted>
  <dcterms:created xsi:type="dcterms:W3CDTF">2023-11-11T09:53:32Z</dcterms:created>
  <dcterms:modified xsi:type="dcterms:W3CDTF">2023-12-08T14:41:27Z</dcterms:modified>
</cp:coreProperties>
</file>