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9" r:id="rId2"/>
  </p:sldMasterIdLst>
  <p:sldIdLst>
    <p:sldId id="256" r:id="rId3"/>
    <p:sldId id="270" r:id="rId4"/>
    <p:sldId id="273" r:id="rId5"/>
    <p:sldId id="269" r:id="rId6"/>
    <p:sldId id="266" r:id="rId7"/>
  </p:sldIdLst>
  <p:sldSz cx="12192000" cy="6858000"/>
  <p:notesSz cx="6858000" cy="9144000"/>
  <p:embeddedFontLst>
    <p:embeddedFont>
      <p:font typeface="Oswald" panose="020B0604020202020204" charset="0"/>
      <p:regular r:id="rId8"/>
      <p:bold r:id="rId9"/>
    </p:embeddedFont>
    <p:embeddedFont>
      <p:font typeface="Arabic Typesetting" panose="03020402040406030203" pitchFamily="66" charset="-7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egoe UI" panose="020B0502040204020203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5658CB15-BF8A-4E7E-84FB-320A1CFD5E6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16605077-D2D0-47CE-9127-5C3BEE4A342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203043F6-7C24-404D-AA1C-89881DC1E78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  <p:custDataLst>
              <p:tags r:id="rId2"/>
            </p:custDataLst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  <p:custDataLst>
              <p:tags r:id="rId3"/>
            </p:custDataLst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  <p:custDataLst>
              <p:tags r:id="rId6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  <p:custDataLst>
              <p:tags r:id="rId1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5EFE62D1-35C4-49B0-9954-ACF82B178D4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B8F1A4A6-4C95-433D-B1E6-9C7453AA650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44A09B80-3C68-4B54-A177-9A3AE95C086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  <p:custDataLst>
              <p:tags r:id="rId6"/>
            </p:custDataLst>
          </p:nvPr>
        </p:nvSpPr>
        <p:spPr/>
        <p:txBody>
          <a:bodyPr/>
          <a:lstStyle/>
          <a:p>
            <a:fld id="{10BA3A39-AD48-48CA-96BF-85169D84F8AD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  <p:custDataLst>
              <p:tags r:id="rId8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  <p:custDataLst>
              <p:tags r:id="rId2"/>
            </p:custDataLst>
          </p:nvPr>
        </p:nvSpPr>
        <p:spPr/>
        <p:txBody>
          <a:bodyPr/>
          <a:lstStyle/>
          <a:p>
            <a:fld id="{6A1BBA46-6B26-4B9F-9509-96FF02F3D23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  <p:custDataLst>
              <p:tags r:id="rId1"/>
            </p:custDataLst>
          </p:nvPr>
        </p:nvSpPr>
        <p:spPr/>
        <p:txBody>
          <a:bodyPr/>
          <a:lstStyle/>
          <a:p>
            <a:fld id="{C01FE987-0C25-4F62-BEA3-53E083217C4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  <p:custDataLst>
              <p:tags r:id="rId3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DABAAE74-8C3D-4147-8368-C3490CA2D4C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0F48AC61-2F1C-400F-ABBD-E7A7228B7FE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tags" Target="../tags/tag69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tags" Target="../tags/tag68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>
            <p:custDataLst>
              <p:tags r:id="rId7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bg object 17"/>
          <p:cNvSpPr/>
          <p:nvPr>
            <p:custDataLst>
              <p:tags r:id="rId8"/>
            </p:custDataLst>
          </p:nvPr>
        </p:nvSpPr>
        <p:spPr>
          <a:xfrm>
            <a:off x="7118646" y="1344210"/>
            <a:ext cx="5073650" cy="5514340"/>
          </a:xfrm>
          <a:custGeom>
            <a:avLst/>
            <a:gdLst/>
            <a:ahLst/>
            <a:cxnLst/>
            <a:rect l="l" t="t" r="r" b="b"/>
            <a:pathLst>
              <a:path w="5073650" h="5514340">
                <a:moveTo>
                  <a:pt x="4935660" y="0"/>
                </a:moveTo>
                <a:lnTo>
                  <a:pt x="4889255" y="907"/>
                </a:lnTo>
                <a:lnTo>
                  <a:pt x="4842551" y="4508"/>
                </a:lnTo>
                <a:lnTo>
                  <a:pt x="4795640" y="10861"/>
                </a:lnTo>
                <a:lnTo>
                  <a:pt x="4748614" y="20023"/>
                </a:lnTo>
                <a:lnTo>
                  <a:pt x="636227" y="945472"/>
                </a:lnTo>
                <a:lnTo>
                  <a:pt x="589808" y="957334"/>
                </a:lnTo>
                <a:lnTo>
                  <a:pt x="544697" y="971686"/>
                </a:lnTo>
                <a:lnTo>
                  <a:pt x="500951" y="988437"/>
                </a:lnTo>
                <a:lnTo>
                  <a:pt x="458629" y="1007495"/>
                </a:lnTo>
                <a:lnTo>
                  <a:pt x="417787" y="1028769"/>
                </a:lnTo>
                <a:lnTo>
                  <a:pt x="378484" y="1052168"/>
                </a:lnTo>
                <a:lnTo>
                  <a:pt x="340778" y="1077600"/>
                </a:lnTo>
                <a:lnTo>
                  <a:pt x="304725" y="1104974"/>
                </a:lnTo>
                <a:lnTo>
                  <a:pt x="270385" y="1134199"/>
                </a:lnTo>
                <a:lnTo>
                  <a:pt x="237815" y="1165182"/>
                </a:lnTo>
                <a:lnTo>
                  <a:pt x="207072" y="1197834"/>
                </a:lnTo>
                <a:lnTo>
                  <a:pt x="178214" y="1232062"/>
                </a:lnTo>
                <a:lnTo>
                  <a:pt x="151300" y="1267775"/>
                </a:lnTo>
                <a:lnTo>
                  <a:pt x="126386" y="1304882"/>
                </a:lnTo>
                <a:lnTo>
                  <a:pt x="103531" y="1343292"/>
                </a:lnTo>
                <a:lnTo>
                  <a:pt x="82792" y="1382912"/>
                </a:lnTo>
                <a:lnTo>
                  <a:pt x="64227" y="1423652"/>
                </a:lnTo>
                <a:lnTo>
                  <a:pt x="47894" y="1465421"/>
                </a:lnTo>
                <a:lnTo>
                  <a:pt x="33851" y="1508126"/>
                </a:lnTo>
                <a:lnTo>
                  <a:pt x="22155" y="1551677"/>
                </a:lnTo>
                <a:lnTo>
                  <a:pt x="12864" y="1595982"/>
                </a:lnTo>
                <a:lnTo>
                  <a:pt x="6036" y="1640950"/>
                </a:lnTo>
                <a:lnTo>
                  <a:pt x="1728" y="1686490"/>
                </a:lnTo>
                <a:lnTo>
                  <a:pt x="0" y="1732509"/>
                </a:lnTo>
                <a:lnTo>
                  <a:pt x="907" y="1778918"/>
                </a:lnTo>
                <a:lnTo>
                  <a:pt x="4508" y="1825624"/>
                </a:lnTo>
                <a:lnTo>
                  <a:pt x="10861" y="1872536"/>
                </a:lnTo>
                <a:lnTo>
                  <a:pt x="20023" y="1919562"/>
                </a:lnTo>
                <a:lnTo>
                  <a:pt x="828878" y="5513787"/>
                </a:lnTo>
                <a:lnTo>
                  <a:pt x="5073353" y="5513787"/>
                </a:lnTo>
                <a:lnTo>
                  <a:pt x="5073353" y="13110"/>
                </a:lnTo>
                <a:lnTo>
                  <a:pt x="5072177" y="12864"/>
                </a:lnTo>
                <a:lnTo>
                  <a:pt x="5027213" y="6036"/>
                </a:lnTo>
                <a:lnTo>
                  <a:pt x="4981677" y="1728"/>
                </a:lnTo>
                <a:lnTo>
                  <a:pt x="4935660" y="0"/>
                </a:lnTo>
                <a:close/>
              </a:path>
            </a:pathLst>
          </a:custGeom>
          <a:solidFill>
            <a:srgbClr val="00B98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bg object 18"/>
          <p:cNvSpPr/>
          <p:nvPr>
            <p:custDataLst>
              <p:tags r:id="rId9"/>
            </p:custDataLst>
          </p:nvPr>
        </p:nvSpPr>
        <p:spPr>
          <a:xfrm>
            <a:off x="4849367" y="2412491"/>
            <a:ext cx="3368040" cy="3073907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784961" y="591439"/>
            <a:ext cx="10622076" cy="186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12"/>
            </p:custDataLst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13"/>
            </p:custDataLst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14"/>
            </p:custDataLst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image" Target="../media/image2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image" Target="../media/image3.sv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10" Type="http://schemas.openxmlformats.org/officeDocument/2006/relationships/tags" Target="../tags/tag105.xml"/><Relationship Id="rId19" Type="http://schemas.openxmlformats.org/officeDocument/2006/relationships/image" Target="../media/image3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14.xml"/><Relationship Id="rId21" Type="http://schemas.openxmlformats.org/officeDocument/2006/relationships/image" Target="../media/image6.sv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image" Target="../media/image4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image" Target="../media/image2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31.xml"/><Relationship Id="rId21" Type="http://schemas.openxmlformats.org/officeDocument/2006/relationships/image" Target="../media/image6.sv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image" Target="../media/image4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10" Type="http://schemas.openxmlformats.org/officeDocument/2006/relationships/tags" Target="../tags/tag138.xml"/><Relationship Id="rId19" Type="http://schemas.openxmlformats.org/officeDocument/2006/relationships/image" Target="../media/image2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48.xml"/><Relationship Id="rId21" Type="http://schemas.openxmlformats.org/officeDocument/2006/relationships/image" Target="../media/image6.sv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image" Target="../media/image4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10" Type="http://schemas.openxmlformats.org/officeDocument/2006/relationships/tags" Target="../tags/tag155.xml"/><Relationship Id="rId19" Type="http://schemas.openxmlformats.org/officeDocument/2006/relationships/image" Target="../media/image2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../media/image7.png"/><Relationship Id="rId5" Type="http://schemas.openxmlformats.org/officeDocument/2006/relationships/tags" Target="../tags/tag167.xml"/><Relationship Id="rId10" Type="http://schemas.openxmlformats.org/officeDocument/2006/relationships/image" Target="../media/image6.png"/><Relationship Id="rId4" Type="http://schemas.openxmlformats.org/officeDocument/2006/relationships/tags" Target="../tags/tag16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7C7FF4-508B-94FA-1EFC-CB0869F48E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 dirty="0"/>
            </a:p>
          </p:txBody>
        </p:sp>
        <p:grpSp>
          <p:nvGrpSpPr>
            <p:cNvPr id="22" name="Shape2"/>
            <p:cNvGrpSpPr/>
            <p:nvPr>
              <p:custDataLst>
                <p:tags r:id="rId8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7DB0EE-BE2E-0A41-8CFF-B3EE0688F67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A70F32-30FC-F143-AB1B-76071BFA8D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FA5FC1-79DD-6F48-9502-D2B4B7E025E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9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6BC529-CCE5-4B4E-9178-94CADBFE5E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16AC29-A56F-9047-82A7-D12C6AE663D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A832A6-9A00-F84A-9941-983B1F36F4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7" y="441343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FFFFF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Oswald"/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6"/>
                </p:custDataLst>
              </p:nvPr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64359" y="1785112"/>
            <a:ext cx="6399993" cy="357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4000" b="1" dirty="0" smtClean="0">
                <a:solidFill>
                  <a:srgbClr val="C00000"/>
                </a:solidFill>
              </a:rPr>
              <a:t>المحاضرة </a:t>
            </a:r>
            <a:r>
              <a:rPr lang="ar-IQ" sz="4000" b="1" dirty="0" smtClean="0">
                <a:solidFill>
                  <a:srgbClr val="C00000"/>
                </a:solidFill>
              </a:rPr>
              <a:t>الثانية</a:t>
            </a:r>
            <a:endParaRPr lang="ar-IQ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ar-IQ" sz="40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4000" b="1" dirty="0" smtClean="0">
                <a:solidFill>
                  <a:srgbClr val="C00000"/>
                </a:solidFill>
              </a:rPr>
              <a:t>التربية الاعلامية الرقمية</a:t>
            </a:r>
            <a:endParaRPr lang="ar-IQ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ا.م.د.عراك غانم محمد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3600" b="1" dirty="0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جامعة سامراء/ كلية الآداب / قسم الاعلام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36241" y="1885778"/>
            <a:ext cx="231954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ماذا تشمل التربية الاعلامية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73628" y="2526268"/>
            <a:ext cx="762012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IQ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القدرات والعمليات العقلية 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IQ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المجال الوجداني 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IQ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المجال السلوكي.</a:t>
            </a:r>
            <a:endParaRPr lang="ar-IQ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384720" y="-747464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78105" y="1885778"/>
            <a:ext cx="203581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مميزات التربية </a:t>
            </a:r>
            <a:r>
              <a:rPr lang="ar-IQ" sz="2000" b="1" dirty="0" smtClean="0">
                <a:solidFill>
                  <a:srgbClr val="C00000"/>
                </a:solidFill>
              </a:rPr>
              <a:t>الاعلامية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5857" y="2115602"/>
            <a:ext cx="7620125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تعزيز الدافعية للتعلم 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واقعية هذا المجال والحاجة له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وضوح نتائج التعلم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مهارات التفكير العليا 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IQ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مهارة التفكير الناقد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IQ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مهارة التفكير الابداعي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IQ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مهارة حل المشكلات 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IQ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مهارة اتخاذ القرارات</a:t>
            </a:r>
            <a:endParaRPr lang="ar-IQ" sz="1400" b="1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تعزيز الثقة بالنفس والروح الايجابية 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التعلم الذاتي والتعلم مدى الحياة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3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29832" y="1885778"/>
            <a:ext cx="233237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لماذا نستخدم وسائل الاعلام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18270" y="2355373"/>
            <a:ext cx="5832648" cy="544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الحصول على المعلومات 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توجيه الفهم 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توجيه السلوك اليومي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فهم الذات 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تسهيل التفاعل الاجتماعي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بديل التفاعل الاجتماعي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التحرر العاطفي والتسلية </a:t>
            </a:r>
            <a:endParaRPr lang="ar-IQ" sz="2000" b="1" dirty="0" smtClean="0">
              <a:solidFill>
                <a:srgbClr val="000000"/>
              </a:solidFill>
            </a:endParaRPr>
          </a:p>
          <a:p>
            <a:pPr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marL="457200" indent="-45720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0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8489695" y="2803906"/>
            <a:ext cx="2862580" cy="283814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3335">
              <a:lnSpc>
                <a:spcPct val="76900"/>
              </a:lnSpc>
              <a:spcBef>
                <a:spcPts val="825"/>
              </a:spcBef>
            </a:pPr>
            <a:endParaRPr lang="ar-IQ" sz="2600" spc="20" dirty="0">
              <a:latin typeface="Roboto Medium"/>
              <a:cs typeface="Roboto Medium"/>
            </a:endParaRP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جامعة سامراء/ كلية الآداب/ قسم الاعلام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عضو نقابة الصحفيين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تخصص الاعلام 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العلاقات العامة الدولية 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التربية الاعلامية </a:t>
            </a:r>
            <a:r>
              <a:rPr lang="ar-IQ" dirty="0" smtClean="0">
                <a:latin typeface="+mj-lt"/>
                <a:cs typeface="Segoe UI" panose="020B0502040204020203" pitchFamily="34" charset="0"/>
              </a:rPr>
              <a:t>الرقمية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endParaRPr lang="en-US" dirty="0">
              <a:latin typeface="+mj-lt"/>
              <a:cs typeface="Segoe UI" panose="020B0502040204020203" pitchFamily="34" charset="0"/>
            </a:endParaRP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 smtClean="0">
                <a:latin typeface="+mj-lt"/>
                <a:cs typeface="Segoe UI" panose="020B0502040204020203" pitchFamily="34" charset="0"/>
              </a:rPr>
              <a:t> </a:t>
            </a:r>
            <a:endParaRPr lang="ar-IQ" dirty="0"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3" name="object 3"/>
          <p:cNvGrpSpPr/>
          <p:nvPr>
            <p:custDataLst>
              <p:tags r:id="rId2"/>
            </p:custDataLst>
          </p:nvPr>
        </p:nvGrpSpPr>
        <p:grpSpPr>
          <a:xfrm>
            <a:off x="8482806" y="3583685"/>
            <a:ext cx="179070" cy="2569845"/>
            <a:chOff x="8482806" y="3583685"/>
            <a:chExt cx="179070" cy="2569845"/>
          </a:xfrm>
        </p:grpSpPr>
        <p:sp>
          <p:nvSpPr>
            <p:cNvPr id="4" name="object 4"/>
            <p:cNvSpPr/>
            <p:nvPr>
              <p:custDataLst>
                <p:tags r:id="rId4"/>
              </p:custDataLst>
            </p:nvPr>
          </p:nvSpPr>
          <p:spPr>
            <a:xfrm flipH="1">
              <a:off x="8573261" y="3583685"/>
              <a:ext cx="0" cy="2529840"/>
            </a:xfrm>
            <a:custGeom>
              <a:avLst/>
              <a:gdLst/>
              <a:ahLst/>
              <a:cxnLst/>
              <a:rect l="l" t="t" r="r" b="b"/>
              <a:pathLst>
                <a:path h="2529840">
                  <a:moveTo>
                    <a:pt x="0" y="0"/>
                  </a:moveTo>
                  <a:lnTo>
                    <a:pt x="0" y="252984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5"/>
              </p:custDataLst>
            </p:nvPr>
          </p:nvSpPr>
          <p:spPr>
            <a:xfrm>
              <a:off x="8482806" y="4080636"/>
              <a:ext cx="178879" cy="178943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6"/>
              </p:custDataLst>
            </p:nvPr>
          </p:nvSpPr>
          <p:spPr>
            <a:xfrm>
              <a:off x="8482806" y="5031231"/>
              <a:ext cx="178879" cy="178943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7"/>
              </p:custDataLst>
            </p:nvPr>
          </p:nvSpPr>
          <p:spPr>
            <a:xfrm>
              <a:off x="8482806" y="5974229"/>
              <a:ext cx="178879" cy="178927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91544" y="3583685"/>
            <a:ext cx="5664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IQ" sz="2800" spc="15" dirty="0" smtClean="0"/>
              <a:t>ا.م.د. عراك غانم محمد</a:t>
            </a:r>
            <a:endParaRPr sz="2800" spc="15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4.101.1"/>
  <p:tag name="AS_RELEASE_DATE" val="2022.12.31"/>
  <p:tag name="AS_TITLE" val="Aspose.Slides for Java"/>
  <p:tag name="AS_VERSION" val="22.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342"/>
      </a:accent1>
      <a:accent2>
        <a:srgbClr val="78C45E"/>
      </a:accent2>
      <a:accent3>
        <a:srgbClr val="93CF7E"/>
      </a:accent3>
      <a:accent4>
        <a:srgbClr val="AEDB9E"/>
      </a:accent4>
      <a:accent5>
        <a:srgbClr val="C9E7BE"/>
      </a:accent5>
      <a:accent6>
        <a:srgbClr val="E4F3DF"/>
      </a:accent6>
      <a:hlink>
        <a:srgbClr val="0000FF"/>
      </a:hlink>
      <a:folHlink>
        <a:srgbClr val="800080"/>
      </a:folHlink>
    </a:clrScheme>
    <a:fontScheme name="Office">
      <a:majorFont>
        <a:latin typeface="Oswald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Oswald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115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Roboto Medium</vt:lpstr>
      <vt:lpstr>Oswald</vt:lpstr>
      <vt:lpstr>Arabic Typesetting</vt:lpstr>
      <vt:lpstr>Wingdings</vt:lpstr>
      <vt:lpstr>Calibri</vt:lpstr>
      <vt:lpstr>Arial</vt:lpstr>
      <vt:lpstr>Segoe UI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ا.م.د. عراك غانم محمد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33</cp:revision>
  <cp:lastPrinted>2023-11-11T09:53:32Z</cp:lastPrinted>
  <dcterms:created xsi:type="dcterms:W3CDTF">2023-11-11T09:53:32Z</dcterms:created>
  <dcterms:modified xsi:type="dcterms:W3CDTF">2023-12-08T14:41:10Z</dcterms:modified>
</cp:coreProperties>
</file>