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png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63DDA-2D31-4313-8EFB-0B23637E5BE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4D7B5-B894-453D-B901-A0E3DD53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4D7B5-B894-453D-B901-A0E3DD53EF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4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3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7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9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4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6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4EDB-A313-4292-B68F-6FF73AB15AF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8FD4-E640-4054-9733-D4493AAF7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Medical Terminology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lecture 2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Prof.Dr.Mohammad</a:t>
            </a:r>
            <a:r>
              <a:rPr lang="en-US" dirty="0" smtClean="0">
                <a:solidFill>
                  <a:schemeClr val="tx2"/>
                </a:solidFill>
              </a:rPr>
              <a:t> Alfaham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M.Sc.Ph.D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67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Renal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Consist of :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1 kidneys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 ureters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3 urinary bladder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4 urethra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5048955" cy="33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kidneys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Composed of: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1 cortex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2medulla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3pyramids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4 pelvis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5 calyces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6 renal artery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And vein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371600"/>
            <a:ext cx="5048955" cy="501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Thank you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7848600" cy="2392363"/>
          </a:xfrm>
        </p:spPr>
        <p:txBody>
          <a:bodyPr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4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Terminology of blood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Erythrocyte</a:t>
            </a:r>
            <a:r>
              <a:rPr lang="en-US" dirty="0" smtClean="0">
                <a:solidFill>
                  <a:schemeClr val="tx2"/>
                </a:solidFill>
              </a:rPr>
              <a:t>(red blood cell RBC) </a:t>
            </a:r>
            <a:r>
              <a:rPr lang="en-US" dirty="0" smtClean="0"/>
              <a:t>: biconcave disc without nucleus transport oxygen to body tissues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Hemoglobin</a:t>
            </a:r>
            <a:r>
              <a:rPr lang="en-US" dirty="0" smtClean="0"/>
              <a:t> : a protein contains reduced iron found in erythrocytes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Reticulocyte</a:t>
            </a:r>
            <a:r>
              <a:rPr lang="en-US" dirty="0" smtClean="0"/>
              <a:t> : immature red blood cells with a nucleus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582" y="2819400"/>
            <a:ext cx="1452563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Leukocytes</a:t>
            </a:r>
            <a:r>
              <a:rPr lang="en-US" dirty="0" smtClean="0">
                <a:solidFill>
                  <a:schemeClr val="tx2"/>
                </a:solidFill>
              </a:rPr>
              <a:t>( white blood cells WBC) </a:t>
            </a:r>
            <a:r>
              <a:rPr lang="en-US" dirty="0" smtClean="0"/>
              <a:t>: help in defense mechanism against infections</a:t>
            </a:r>
          </a:p>
          <a:p>
            <a:r>
              <a:rPr lang="en-US" dirty="0" smtClean="0"/>
              <a:t>1.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Granulocytes</a:t>
            </a:r>
            <a:r>
              <a:rPr lang="en-US" dirty="0" smtClean="0"/>
              <a:t> (contain granules ): they are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neutrophils</a:t>
            </a:r>
            <a:r>
              <a:rPr lang="en-US" dirty="0" smtClean="0"/>
              <a:t> : 60% of WBC .. Phagocytic</a:t>
            </a:r>
          </a:p>
          <a:p>
            <a:r>
              <a:rPr lang="en-US" dirty="0" smtClean="0"/>
              <a:t>-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osinophils</a:t>
            </a:r>
            <a:r>
              <a:rPr lang="en-US" dirty="0" smtClean="0"/>
              <a:t> : 3% of WBC they increased in parasitic infections 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Basophils</a:t>
            </a:r>
            <a:r>
              <a:rPr lang="en-US" dirty="0" smtClean="0"/>
              <a:t> : release heparin as anticoagulant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2.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Agranulocytes</a:t>
            </a:r>
            <a:r>
              <a:rPr lang="en-US" dirty="0" smtClean="0"/>
              <a:t> : they are : </a:t>
            </a:r>
          </a:p>
          <a:p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Monocyte </a:t>
            </a:r>
            <a:r>
              <a:rPr lang="en-US" dirty="0" smtClean="0"/>
              <a:t>: large cell , phagocytic 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Lymphocyte</a:t>
            </a:r>
            <a:r>
              <a:rPr lang="en-US" dirty="0" smtClean="0"/>
              <a:t>: help in immune response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Thrombocytes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(platelets) </a:t>
            </a:r>
            <a:r>
              <a:rPr lang="en-US" dirty="0" smtClean="0"/>
              <a:t>help in clotting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Blood groups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Antigens</a:t>
            </a:r>
            <a:r>
              <a:rPr lang="en-US" dirty="0" smtClean="0"/>
              <a:t> : molecules on the surface of all body cells act as a foreign to the immune system of another individual that may trigger an immune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8975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Antibodies</a:t>
            </a:r>
            <a:r>
              <a:rPr lang="en-US" dirty="0" smtClean="0"/>
              <a:t> : protein secreted by lymphocytes(WBC) that bind with foreign antigens to stop its destructive effect</a:t>
            </a:r>
          </a:p>
          <a:p>
            <a:endParaRPr lang="en-US" dirty="0"/>
          </a:p>
          <a:p>
            <a:r>
              <a:rPr lang="en-US" dirty="0" smtClean="0"/>
              <a:t> 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ABO system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1-A group </a:t>
            </a:r>
            <a:r>
              <a:rPr lang="en-US" dirty="0" smtClean="0"/>
              <a:t>(A antigens – B antibodies)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2-B group </a:t>
            </a:r>
            <a:r>
              <a:rPr lang="en-US" dirty="0" smtClean="0"/>
              <a:t>(B antigen – A antibodies)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3-AB group(A </a:t>
            </a:r>
            <a:r>
              <a:rPr lang="en-US" dirty="0" smtClean="0"/>
              <a:t>antigen – B antigen – NO antibodies) </a:t>
            </a:r>
            <a:r>
              <a:rPr lang="en-US" dirty="0" smtClean="0">
                <a:solidFill>
                  <a:srgbClr val="FF0000"/>
                </a:solidFill>
              </a:rPr>
              <a:t>*universal recipient*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4-O group </a:t>
            </a:r>
            <a:r>
              <a:rPr lang="en-US" dirty="0" smtClean="0"/>
              <a:t>(No antigens – A antibodies – B antibodies) </a:t>
            </a:r>
            <a:r>
              <a:rPr lang="en-US" dirty="0" smtClean="0">
                <a:solidFill>
                  <a:srgbClr val="FF0000"/>
                </a:solidFill>
              </a:rPr>
              <a:t>*universal donor*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Terminology in pathology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Abscess: </a:t>
            </a:r>
            <a:r>
              <a:rPr lang="en-US" dirty="0" smtClean="0"/>
              <a:t>a closed and painful pocket containing pus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Atrophy: </a:t>
            </a:r>
            <a:r>
              <a:rPr lang="en-US" dirty="0" smtClean="0"/>
              <a:t>a localized thinning of skin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Bullous:  </a:t>
            </a:r>
            <a:r>
              <a:rPr lang="en-US" dirty="0" smtClean="0"/>
              <a:t>a blister greater than 0.5cm in size which contain clear fluid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Carcinoma : </a:t>
            </a:r>
            <a:r>
              <a:rPr lang="en-US" dirty="0" smtClean="0"/>
              <a:t>a malignant tumor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Cyst : </a:t>
            </a:r>
            <a:r>
              <a:rPr lang="en-US" dirty="0" smtClean="0"/>
              <a:t>enclosed sac in the skin which contain fluid or solid material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Petechia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dirty="0" smtClean="0"/>
              <a:t>collection of blood in the skin smaller than 0.5cm in diameter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Ecchymosis : </a:t>
            </a:r>
            <a:r>
              <a:rPr lang="en-US" dirty="0"/>
              <a:t>collection of blood in the skin larger than 0.5cm in diameter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1447800"/>
            <a:ext cx="4162425" cy="303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Epithelium : </a:t>
            </a:r>
            <a:r>
              <a:rPr lang="en-US" dirty="0" smtClean="0"/>
              <a:t>a specialized type of tissue lines the surfaces and cavities of the body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Fissure : </a:t>
            </a:r>
            <a:r>
              <a:rPr lang="en-US" dirty="0" smtClean="0"/>
              <a:t>a thin linear crack in the skin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Inflammation : </a:t>
            </a:r>
            <a:r>
              <a:rPr lang="en-US" dirty="0" smtClean="0"/>
              <a:t>unwanted tissue reactions against microorganism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Necrosis: </a:t>
            </a:r>
            <a:r>
              <a:rPr lang="en-US" dirty="0" smtClean="0"/>
              <a:t>a process cause tissue death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Polyp(skin tag) </a:t>
            </a:r>
            <a:r>
              <a:rPr lang="en-US" dirty="0" smtClean="0"/>
              <a:t>: mushroom like structure with rounded head attached to surface of skin by stalk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Scar : </a:t>
            </a:r>
            <a:r>
              <a:rPr lang="en-US" dirty="0" smtClean="0"/>
              <a:t>dense collection of collagen fibers which form after injury to the skin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Ulcer : </a:t>
            </a:r>
            <a:r>
              <a:rPr lang="en-US" dirty="0" smtClean="0"/>
              <a:t>a full thickness loss of the skin that heals by scar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409</Words>
  <Application>Microsoft Office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Medical Terminology lecture 2 </vt:lpstr>
      <vt:lpstr>Terminology of blood </vt:lpstr>
      <vt:lpstr>PowerPoint Presentation</vt:lpstr>
      <vt:lpstr>PowerPoint Presentation</vt:lpstr>
      <vt:lpstr>PowerPoint Presentation</vt:lpstr>
      <vt:lpstr>Terminology in pathology </vt:lpstr>
      <vt:lpstr>k</vt:lpstr>
      <vt:lpstr>PowerPoint Presentation</vt:lpstr>
      <vt:lpstr>PowerPoint Presentation</vt:lpstr>
      <vt:lpstr>Renal system</vt:lpstr>
      <vt:lpstr>kidneys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se7en system</cp:lastModifiedBy>
  <cp:revision>51</cp:revision>
  <dcterms:created xsi:type="dcterms:W3CDTF">2023-01-22T15:30:45Z</dcterms:created>
  <dcterms:modified xsi:type="dcterms:W3CDTF">2024-02-26T21:15:58Z</dcterms:modified>
</cp:coreProperties>
</file>