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7" r:id="rId7"/>
    <p:sldId id="260" r:id="rId8"/>
    <p:sldId id="264" r:id="rId9"/>
    <p:sldId id="261" r:id="rId10"/>
    <p:sldId id="263" r:id="rId11"/>
    <p:sldId id="265" r:id="rId12"/>
    <p:sldId id="266"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p:restoredTop sz="94694"/>
  </p:normalViewPr>
  <p:slideViewPr>
    <p:cSldViewPr>
      <p:cViewPr varScale="1">
        <p:scale>
          <a:sx n="70" d="100"/>
          <a:sy n="70" d="100"/>
        </p:scale>
        <p:origin x="141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77E557-B746-4812-B504-C96C5B02F4A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886239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7E557-B746-4812-B504-C96C5B02F4A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4243433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7E557-B746-4812-B504-C96C5B02F4A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3640119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7E557-B746-4812-B504-C96C5B02F4A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220602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77E557-B746-4812-B504-C96C5B02F4A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260184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77E557-B746-4812-B504-C96C5B02F4AF}"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356802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77E557-B746-4812-B504-C96C5B02F4AF}" type="datetimeFigureOut">
              <a:rPr lang="en-US" smtClean="0"/>
              <a:t>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92591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77E557-B746-4812-B504-C96C5B02F4AF}" type="datetimeFigureOut">
              <a:rPr lang="en-US" smtClean="0"/>
              <a:t>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27537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7E557-B746-4812-B504-C96C5B02F4AF}" type="datetimeFigureOut">
              <a:rPr lang="en-US" smtClean="0"/>
              <a:t>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876892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77E557-B746-4812-B504-C96C5B02F4AF}"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41644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77E557-B746-4812-B504-C96C5B02F4AF}"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77980A-1FF5-4FF4-8559-6FCC07AA10F2}" type="slidenum">
              <a:rPr lang="en-US" smtClean="0"/>
              <a:t>‹#›</a:t>
            </a:fld>
            <a:endParaRPr lang="en-US"/>
          </a:p>
        </p:txBody>
      </p:sp>
    </p:spTree>
    <p:extLst>
      <p:ext uri="{BB962C8B-B14F-4D97-AF65-F5344CB8AC3E}">
        <p14:creationId xmlns:p14="http://schemas.microsoft.com/office/powerpoint/2010/main" val="3196472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557-B746-4812-B504-C96C5B02F4AF}" type="datetimeFigureOut">
              <a:rPr lang="en-US" smtClean="0"/>
              <a:t>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7980A-1FF5-4FF4-8559-6FCC07AA10F2}" type="slidenum">
              <a:rPr lang="en-US" smtClean="0"/>
              <a:t>‹#›</a:t>
            </a:fld>
            <a:endParaRPr lang="en-US"/>
          </a:p>
        </p:txBody>
      </p:sp>
    </p:spTree>
    <p:extLst>
      <p:ext uri="{BB962C8B-B14F-4D97-AF65-F5344CB8AC3E}">
        <p14:creationId xmlns:p14="http://schemas.microsoft.com/office/powerpoint/2010/main" val="254486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solidFill>
                  <a:srgbClr val="FF0000"/>
                </a:solidFill>
              </a:rPr>
              <a:t>Medical Terminology</a:t>
            </a:r>
          </a:p>
        </p:txBody>
      </p:sp>
      <p:sp>
        <p:nvSpPr>
          <p:cNvPr id="3" name="Subtitle 2"/>
          <p:cNvSpPr>
            <a:spLocks noGrp="1"/>
          </p:cNvSpPr>
          <p:nvPr>
            <p:ph type="subTitle" idx="1"/>
          </p:nvPr>
        </p:nvSpPr>
        <p:spPr/>
        <p:txBody>
          <a:bodyPr/>
          <a:lstStyle/>
          <a:p>
            <a:r>
              <a:rPr lang="en-US" b="1" dirty="0" err="1" smtClean="0">
                <a:solidFill>
                  <a:schemeClr val="tx2"/>
                </a:solidFill>
              </a:rPr>
              <a:t>Prof.Dr</a:t>
            </a:r>
            <a:r>
              <a:rPr lang="en-US" b="1" dirty="0">
                <a:solidFill>
                  <a:schemeClr val="tx2"/>
                </a:solidFill>
              </a:rPr>
              <a:t>. </a:t>
            </a:r>
            <a:r>
              <a:rPr lang="en-US" b="1" dirty="0" smtClean="0">
                <a:solidFill>
                  <a:schemeClr val="tx2"/>
                </a:solidFill>
              </a:rPr>
              <a:t>Mohammad Alfaham</a:t>
            </a:r>
            <a:endParaRPr lang="en-US" b="1" dirty="0">
              <a:solidFill>
                <a:schemeClr val="tx2"/>
              </a:solidFill>
            </a:endParaRPr>
          </a:p>
          <a:p>
            <a:r>
              <a:rPr lang="en-US" sz="2400" dirty="0" err="1" smtClean="0">
                <a:solidFill>
                  <a:schemeClr val="tx2"/>
                </a:solidFill>
              </a:rPr>
              <a:t>M.Sc</a:t>
            </a:r>
            <a:r>
              <a:rPr lang="en-US" sz="2400" dirty="0" smtClean="0">
                <a:solidFill>
                  <a:schemeClr val="tx2"/>
                </a:solidFill>
              </a:rPr>
              <a:t>; </a:t>
            </a:r>
            <a:r>
              <a:rPr lang="en-US" sz="2400" dirty="0" err="1" smtClean="0">
                <a:solidFill>
                  <a:schemeClr val="tx2"/>
                </a:solidFill>
              </a:rPr>
              <a:t>Ph.d</a:t>
            </a:r>
            <a:endParaRPr lang="en-US" sz="2400" dirty="0">
              <a:solidFill>
                <a:schemeClr val="tx2"/>
              </a:solidFill>
            </a:endParaRPr>
          </a:p>
        </p:txBody>
      </p:sp>
    </p:spTree>
    <p:extLst>
      <p:ext uri="{BB962C8B-B14F-4D97-AF65-F5344CB8AC3E}">
        <p14:creationId xmlns:p14="http://schemas.microsoft.com/office/powerpoint/2010/main" val="139049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567956"/>
            <a:ext cx="7885225" cy="5558208"/>
          </a:xfrm>
        </p:spPr>
      </p:pic>
    </p:spTree>
    <p:extLst>
      <p:ext uri="{BB962C8B-B14F-4D97-AF65-F5344CB8AC3E}">
        <p14:creationId xmlns:p14="http://schemas.microsoft.com/office/powerpoint/2010/main" val="281416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563562"/>
          </a:xfrm>
        </p:spPr>
        <p:txBody>
          <a:bodyPr>
            <a:normAutofit fontScale="90000"/>
          </a:bodyPr>
          <a:lstStyle/>
          <a:p>
            <a:r>
              <a:rPr lang="en-US" dirty="0">
                <a:solidFill>
                  <a:schemeClr val="tx2"/>
                </a:solidFill>
              </a:rPr>
              <a:t>Common medical term</a:t>
            </a:r>
            <a:r>
              <a:rPr lang="en-US" dirty="0"/>
              <a:t/>
            </a:r>
            <a:br>
              <a:rPr lang="en-US" dirty="0"/>
            </a:br>
            <a:endParaRPr lang="en-US" dirty="0"/>
          </a:p>
        </p:txBody>
      </p:sp>
      <p:sp>
        <p:nvSpPr>
          <p:cNvPr id="3" name="Content Placeholder 2"/>
          <p:cNvSpPr>
            <a:spLocks noGrp="1"/>
          </p:cNvSpPr>
          <p:nvPr>
            <p:ph idx="1"/>
          </p:nvPr>
        </p:nvSpPr>
        <p:spPr>
          <a:xfrm>
            <a:off x="457200" y="685800"/>
            <a:ext cx="8229600" cy="5867400"/>
          </a:xfrm>
        </p:spPr>
        <p:txBody>
          <a:bodyPr>
            <a:normAutofit fontScale="40000" lnSpcReduction="20000"/>
          </a:bodyPr>
          <a:lstStyle/>
          <a:p>
            <a:pPr>
              <a:buFont typeface="+mj-lt"/>
              <a:buAutoNum type="arabicPeriod"/>
            </a:pPr>
            <a:r>
              <a:rPr lang="en-US" sz="6000" dirty="0">
                <a:solidFill>
                  <a:srgbClr val="FF0000"/>
                </a:solidFill>
                <a:latin typeface="Roboto"/>
              </a:rPr>
              <a:t>Benign: </a:t>
            </a:r>
            <a:r>
              <a:rPr lang="en-US" sz="6000" dirty="0">
                <a:solidFill>
                  <a:srgbClr val="4D4D4D"/>
                </a:solidFill>
                <a:latin typeface="Roboto"/>
              </a:rPr>
              <a:t>Not cancerous</a:t>
            </a:r>
          </a:p>
          <a:p>
            <a:pPr>
              <a:buFont typeface="+mj-lt"/>
              <a:buAutoNum type="arabicPeriod"/>
            </a:pPr>
            <a:r>
              <a:rPr lang="en-US" sz="6000" dirty="0">
                <a:solidFill>
                  <a:srgbClr val="FF0000"/>
                </a:solidFill>
                <a:latin typeface="Roboto"/>
              </a:rPr>
              <a:t>Malignant</a:t>
            </a:r>
            <a:r>
              <a:rPr lang="en-US" sz="6000" dirty="0">
                <a:solidFill>
                  <a:srgbClr val="4D4D4D"/>
                </a:solidFill>
                <a:latin typeface="Roboto"/>
              </a:rPr>
              <a:t>: Cancerous</a:t>
            </a:r>
          </a:p>
          <a:p>
            <a:pPr>
              <a:buFont typeface="+mj-lt"/>
              <a:buAutoNum type="arabicPeriod"/>
            </a:pPr>
            <a:r>
              <a:rPr lang="en-US" sz="6000" dirty="0">
                <a:solidFill>
                  <a:srgbClr val="FF0000"/>
                </a:solidFill>
                <a:latin typeface="Roboto"/>
              </a:rPr>
              <a:t>Anti-inflammatory: </a:t>
            </a:r>
            <a:r>
              <a:rPr lang="en-US" sz="6000" dirty="0">
                <a:solidFill>
                  <a:srgbClr val="4D4D4D"/>
                </a:solidFill>
                <a:latin typeface="Roboto"/>
              </a:rPr>
              <a:t>Reduces swelling, pain, and soreness (such as ibuprofen or naproxen)</a:t>
            </a:r>
            <a:endParaRPr lang="en-US" sz="6000" dirty="0">
              <a:solidFill>
                <a:srgbClr val="333333"/>
              </a:solidFill>
            </a:endParaRPr>
          </a:p>
          <a:p>
            <a:pPr>
              <a:buFont typeface="+mj-lt"/>
              <a:buAutoNum type="arabicPeriod"/>
            </a:pPr>
            <a:r>
              <a:rPr lang="en-US" sz="6000" dirty="0">
                <a:solidFill>
                  <a:srgbClr val="FF0000"/>
                </a:solidFill>
                <a:latin typeface="Roboto"/>
              </a:rPr>
              <a:t>Body Mass Index (BMI): </a:t>
            </a:r>
            <a:r>
              <a:rPr lang="en-US" sz="6000" dirty="0">
                <a:solidFill>
                  <a:srgbClr val="4D4D4D"/>
                </a:solidFill>
                <a:latin typeface="Roboto"/>
              </a:rPr>
              <a:t>Body fat measurement based on height and weight</a:t>
            </a:r>
          </a:p>
          <a:p>
            <a:pPr>
              <a:buFont typeface="+mj-lt"/>
              <a:buAutoNum type="arabicPeriod"/>
            </a:pPr>
            <a:r>
              <a:rPr lang="en-US" sz="6000" dirty="0">
                <a:solidFill>
                  <a:srgbClr val="FF0000"/>
                </a:solidFill>
                <a:latin typeface="Roboto"/>
              </a:rPr>
              <a:t>Biopsy: </a:t>
            </a:r>
            <a:r>
              <a:rPr lang="en-US" sz="6000" dirty="0">
                <a:solidFill>
                  <a:srgbClr val="4D4D4D"/>
                </a:solidFill>
                <a:latin typeface="Roboto"/>
              </a:rPr>
              <a:t>A tissue sample for testing purposes</a:t>
            </a:r>
          </a:p>
          <a:p>
            <a:pPr>
              <a:buFont typeface="+mj-lt"/>
              <a:buAutoNum type="arabicPeriod"/>
            </a:pPr>
            <a:r>
              <a:rPr lang="en-US" sz="6000" dirty="0">
                <a:solidFill>
                  <a:srgbClr val="FF0000"/>
                </a:solidFill>
                <a:latin typeface="Roboto"/>
              </a:rPr>
              <a:t>Hypotension: </a:t>
            </a:r>
            <a:r>
              <a:rPr lang="en-US" sz="6000" dirty="0">
                <a:solidFill>
                  <a:srgbClr val="4D4D4D"/>
                </a:solidFill>
                <a:latin typeface="Roboto"/>
              </a:rPr>
              <a:t>Low blood pressure</a:t>
            </a:r>
          </a:p>
          <a:p>
            <a:pPr>
              <a:buFont typeface="+mj-lt"/>
              <a:buAutoNum type="arabicPeriod"/>
            </a:pPr>
            <a:r>
              <a:rPr lang="en-US" sz="6000" dirty="0">
                <a:solidFill>
                  <a:srgbClr val="FF0000"/>
                </a:solidFill>
                <a:latin typeface="Roboto"/>
              </a:rPr>
              <a:t>Hypertension</a:t>
            </a:r>
            <a:r>
              <a:rPr lang="en-US" sz="6000" dirty="0">
                <a:solidFill>
                  <a:srgbClr val="4D4D4D"/>
                </a:solidFill>
                <a:latin typeface="Roboto"/>
              </a:rPr>
              <a:t>: High blood pressure</a:t>
            </a:r>
          </a:p>
          <a:p>
            <a:pPr>
              <a:buFont typeface="+mj-lt"/>
              <a:buAutoNum type="arabicPeriod"/>
            </a:pPr>
            <a:r>
              <a:rPr lang="en-US" sz="6000" dirty="0">
                <a:solidFill>
                  <a:srgbClr val="FF0000"/>
                </a:solidFill>
                <a:latin typeface="Roboto"/>
              </a:rPr>
              <a:t>Lesion: </a:t>
            </a:r>
            <a:r>
              <a:rPr lang="en-US" sz="6000" dirty="0">
                <a:solidFill>
                  <a:srgbClr val="4D4D4D"/>
                </a:solidFill>
                <a:latin typeface="Roboto"/>
              </a:rPr>
              <a:t>Wound, sore, or cut</a:t>
            </a:r>
          </a:p>
          <a:p>
            <a:pPr>
              <a:buFont typeface="+mj-lt"/>
              <a:buAutoNum type="arabicPeriod"/>
            </a:pPr>
            <a:r>
              <a:rPr lang="en-US" sz="6000" dirty="0">
                <a:solidFill>
                  <a:srgbClr val="FF0000"/>
                </a:solidFill>
                <a:latin typeface="Roboto"/>
              </a:rPr>
              <a:t>Noninvasive: </a:t>
            </a:r>
            <a:r>
              <a:rPr lang="en-US" sz="6000" dirty="0">
                <a:solidFill>
                  <a:srgbClr val="4D4D4D"/>
                </a:solidFill>
                <a:latin typeface="Roboto"/>
              </a:rPr>
              <a:t>Doesn’t require entering the body with instruments; usually simple</a:t>
            </a:r>
          </a:p>
          <a:p>
            <a:pPr>
              <a:buFont typeface="+mj-lt"/>
              <a:buAutoNum type="arabicPeriod"/>
            </a:pPr>
            <a:r>
              <a:rPr lang="en-US" sz="6000" dirty="0">
                <a:solidFill>
                  <a:srgbClr val="FF0000"/>
                </a:solidFill>
                <a:latin typeface="Roboto"/>
              </a:rPr>
              <a:t>In remission: </a:t>
            </a:r>
            <a:r>
              <a:rPr lang="en-US" sz="6000" dirty="0">
                <a:solidFill>
                  <a:srgbClr val="4D4D4D"/>
                </a:solidFill>
                <a:latin typeface="Roboto"/>
              </a:rPr>
              <a:t>Disease is not getting worse; not to be confused with being cured</a:t>
            </a:r>
          </a:p>
          <a:p>
            <a:pPr marL="0" indent="0">
              <a:buNone/>
            </a:pP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234834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381000" y="528200"/>
            <a:ext cx="8229600" cy="6324600"/>
          </a:xfrm>
        </p:spPr>
        <p:txBody>
          <a:bodyPr>
            <a:normAutofit fontScale="40000" lnSpcReduction="20000"/>
          </a:bodyPr>
          <a:lstStyle/>
          <a:p>
            <a:pPr marL="0" indent="0">
              <a:buNone/>
            </a:pPr>
            <a:r>
              <a:rPr lang="en-US" sz="5100" dirty="0">
                <a:solidFill>
                  <a:srgbClr val="FF0000"/>
                </a:solidFill>
                <a:latin typeface="Roboto"/>
              </a:rPr>
              <a:t>1</a:t>
            </a:r>
            <a:r>
              <a:rPr lang="ar-SA" sz="5100" dirty="0">
                <a:solidFill>
                  <a:srgbClr val="FF0000"/>
                </a:solidFill>
                <a:latin typeface="Roboto"/>
              </a:rPr>
              <a:t>2</a:t>
            </a:r>
            <a:r>
              <a:rPr lang="en-GB" sz="5100" dirty="0">
                <a:solidFill>
                  <a:srgbClr val="FF0000"/>
                </a:solidFill>
                <a:latin typeface="Roboto"/>
              </a:rPr>
              <a:t>.</a:t>
            </a:r>
            <a:r>
              <a:rPr lang="en-US" sz="5100" dirty="0">
                <a:solidFill>
                  <a:srgbClr val="4D4D4D"/>
                </a:solidFill>
                <a:latin typeface="Roboto"/>
              </a:rPr>
              <a:t> </a:t>
            </a:r>
            <a:r>
              <a:rPr lang="en-US" sz="5100" dirty="0">
                <a:solidFill>
                  <a:srgbClr val="FF0000"/>
                </a:solidFill>
                <a:latin typeface="Roboto"/>
              </a:rPr>
              <a:t>Membrane: </a:t>
            </a:r>
            <a:r>
              <a:rPr lang="en-US" sz="5100" dirty="0">
                <a:solidFill>
                  <a:srgbClr val="4D4D4D"/>
                </a:solidFill>
                <a:latin typeface="Roboto"/>
              </a:rPr>
              <a:t>Thin layer of pliable tissue that serves as a covering or lining or connection between two structures</a:t>
            </a:r>
          </a:p>
          <a:p>
            <a:pPr marL="0" indent="0">
              <a:buNone/>
            </a:pPr>
            <a:r>
              <a:rPr lang="en-US" sz="5100" dirty="0">
                <a:solidFill>
                  <a:srgbClr val="FF0000"/>
                </a:solidFill>
                <a:latin typeface="Roboto"/>
              </a:rPr>
              <a:t>13. Acute</a:t>
            </a:r>
            <a:r>
              <a:rPr lang="en-US" sz="5100" dirty="0">
                <a:solidFill>
                  <a:srgbClr val="4D4D4D"/>
                </a:solidFill>
                <a:latin typeface="Roboto"/>
              </a:rPr>
              <a:t>: Sudden but usually short (e.g., acute illness)</a:t>
            </a:r>
          </a:p>
          <a:p>
            <a:pPr marL="0" indent="0">
              <a:buNone/>
            </a:pPr>
            <a:r>
              <a:rPr lang="en-US" sz="5100" dirty="0">
                <a:solidFill>
                  <a:srgbClr val="FF0000"/>
                </a:solidFill>
                <a:latin typeface="Roboto"/>
              </a:rPr>
              <a:t>14. Chronic: </a:t>
            </a:r>
            <a:r>
              <a:rPr lang="en-US" sz="5100" dirty="0">
                <a:solidFill>
                  <a:srgbClr val="4D4D4D"/>
                </a:solidFill>
                <a:latin typeface="Roboto"/>
              </a:rPr>
              <a:t>non severe , persisting for long time </a:t>
            </a:r>
          </a:p>
          <a:p>
            <a:pPr marL="0" indent="0">
              <a:buNone/>
            </a:pPr>
            <a:r>
              <a:rPr lang="en-US" sz="5100" dirty="0">
                <a:solidFill>
                  <a:srgbClr val="FF0000"/>
                </a:solidFill>
                <a:latin typeface="Roboto"/>
              </a:rPr>
              <a:t>15.  Angina:</a:t>
            </a:r>
            <a:r>
              <a:rPr lang="en-US" sz="5100" dirty="0">
                <a:solidFill>
                  <a:srgbClr val="4D4D4D"/>
                </a:solidFill>
                <a:latin typeface="Roboto"/>
              </a:rPr>
              <a:t> Pain in the chest related to the heart that comes and goes</a:t>
            </a:r>
          </a:p>
          <a:p>
            <a:pPr marL="0" indent="0">
              <a:buNone/>
            </a:pPr>
            <a:r>
              <a:rPr lang="en-US" sz="5100" dirty="0">
                <a:solidFill>
                  <a:srgbClr val="FF0000"/>
                </a:solidFill>
                <a:latin typeface="Roboto"/>
              </a:rPr>
              <a:t>16. Gastroesophageal Reflux Disease (GERD): </a:t>
            </a:r>
            <a:r>
              <a:rPr lang="en-US" sz="5100" dirty="0">
                <a:solidFill>
                  <a:srgbClr val="4D4D4D"/>
                </a:solidFill>
                <a:latin typeface="Roboto"/>
              </a:rPr>
              <a:t>Heartburn</a:t>
            </a:r>
          </a:p>
          <a:p>
            <a:pPr marL="0" indent="0">
              <a:buNone/>
            </a:pPr>
            <a:r>
              <a:rPr lang="en-US" sz="5100" dirty="0">
                <a:solidFill>
                  <a:srgbClr val="FF0000"/>
                </a:solidFill>
                <a:latin typeface="Roboto"/>
              </a:rPr>
              <a:t>17. Cellulitis</a:t>
            </a:r>
            <a:r>
              <a:rPr lang="en-US" sz="5100" dirty="0">
                <a:solidFill>
                  <a:srgbClr val="4D4D4D"/>
                </a:solidFill>
                <a:latin typeface="Roboto"/>
              </a:rPr>
              <a:t>: Inflamed or infected tissue beneath the skin</a:t>
            </a:r>
          </a:p>
          <a:p>
            <a:pPr marL="0" indent="0">
              <a:buNone/>
            </a:pPr>
            <a:r>
              <a:rPr lang="en-US" sz="5100" dirty="0">
                <a:solidFill>
                  <a:srgbClr val="FF0000"/>
                </a:solidFill>
                <a:latin typeface="Roboto"/>
              </a:rPr>
              <a:t>18. Epidermis</a:t>
            </a:r>
            <a:r>
              <a:rPr lang="en-US" sz="5100" dirty="0">
                <a:solidFill>
                  <a:srgbClr val="4D4D4D"/>
                </a:solidFill>
                <a:latin typeface="Roboto"/>
              </a:rPr>
              <a:t>: Outermost layer of skin</a:t>
            </a:r>
          </a:p>
          <a:p>
            <a:pPr marL="0" indent="0">
              <a:buNone/>
            </a:pPr>
            <a:r>
              <a:rPr lang="en-US" sz="5100" dirty="0">
                <a:solidFill>
                  <a:srgbClr val="FF0000"/>
                </a:solidFill>
                <a:latin typeface="Roboto"/>
              </a:rPr>
              <a:t>19. Neutrophils: </a:t>
            </a:r>
            <a:r>
              <a:rPr lang="en-US" sz="6000" dirty="0">
                <a:solidFill>
                  <a:srgbClr val="4D4D4D"/>
                </a:solidFill>
                <a:latin typeface="Roboto"/>
              </a:rPr>
              <a:t>Most</a:t>
            </a:r>
            <a:r>
              <a:rPr lang="en-US" sz="5100" dirty="0">
                <a:solidFill>
                  <a:srgbClr val="4D4D4D"/>
                </a:solidFill>
                <a:latin typeface="Roboto"/>
              </a:rPr>
              <a:t> common type of white blood cell (WBC)</a:t>
            </a:r>
          </a:p>
          <a:p>
            <a:pPr marL="0" indent="0">
              <a:buNone/>
            </a:pPr>
            <a:r>
              <a:rPr lang="en-US" sz="5100" dirty="0">
                <a:solidFill>
                  <a:srgbClr val="FF0000"/>
                </a:solidFill>
                <a:latin typeface="Roboto"/>
              </a:rPr>
              <a:t>20. Edema</a:t>
            </a:r>
            <a:r>
              <a:rPr lang="en-US" sz="5100" dirty="0">
                <a:solidFill>
                  <a:srgbClr val="4D4D4D"/>
                </a:solidFill>
                <a:latin typeface="Roboto"/>
              </a:rPr>
              <a:t>: Swelling</a:t>
            </a:r>
          </a:p>
          <a:p>
            <a:pPr marL="0" indent="0">
              <a:buNone/>
            </a:pPr>
            <a:r>
              <a:rPr lang="en-US" sz="5100" dirty="0">
                <a:solidFill>
                  <a:srgbClr val="FF0000"/>
                </a:solidFill>
                <a:latin typeface="Roboto"/>
              </a:rPr>
              <a:t>21.</a:t>
            </a:r>
            <a:r>
              <a:rPr lang="en-US" sz="5100" dirty="0">
                <a:solidFill>
                  <a:srgbClr val="4D4D4D"/>
                </a:solidFill>
                <a:latin typeface="Roboto"/>
              </a:rPr>
              <a:t> </a:t>
            </a:r>
            <a:r>
              <a:rPr lang="en-US" sz="5100" dirty="0">
                <a:solidFill>
                  <a:srgbClr val="FF0000"/>
                </a:solidFill>
                <a:latin typeface="Roboto"/>
              </a:rPr>
              <a:t>Embolism: </a:t>
            </a:r>
            <a:r>
              <a:rPr lang="en-US" sz="5100" dirty="0">
                <a:solidFill>
                  <a:srgbClr val="4D4D4D"/>
                </a:solidFill>
                <a:latin typeface="Roboto"/>
              </a:rPr>
              <a:t>Blood clot</a:t>
            </a:r>
          </a:p>
          <a:p>
            <a:pPr marL="0" indent="0">
              <a:buNone/>
            </a:pPr>
            <a:r>
              <a:rPr lang="en-US" sz="5100" dirty="0">
                <a:solidFill>
                  <a:srgbClr val="FF0000"/>
                </a:solidFill>
                <a:latin typeface="Roboto"/>
              </a:rPr>
              <a:t>22. Sutures</a:t>
            </a:r>
            <a:r>
              <a:rPr lang="en-US" sz="5100" dirty="0">
                <a:solidFill>
                  <a:srgbClr val="4D4D4D"/>
                </a:solidFill>
                <a:latin typeface="Roboto"/>
              </a:rPr>
              <a:t>: Stitches</a:t>
            </a:r>
          </a:p>
          <a:p>
            <a:pPr marL="0" indent="0">
              <a:buNone/>
            </a:pPr>
            <a:r>
              <a:rPr lang="en-US" sz="5100" dirty="0">
                <a:solidFill>
                  <a:srgbClr val="FF0000"/>
                </a:solidFill>
                <a:latin typeface="Roboto"/>
              </a:rPr>
              <a:t>23. Polyp: </a:t>
            </a:r>
            <a:r>
              <a:rPr lang="en-US" sz="5100" dirty="0">
                <a:solidFill>
                  <a:srgbClr val="4D4D4D"/>
                </a:solidFill>
                <a:latin typeface="Roboto"/>
              </a:rPr>
              <a:t>Mass or growth of thin tissue</a:t>
            </a:r>
          </a:p>
          <a:p>
            <a:pPr marL="0" indent="0">
              <a:buNone/>
            </a:pPr>
            <a:r>
              <a:rPr lang="en-US" sz="5100" dirty="0">
                <a:solidFill>
                  <a:srgbClr val="FF0000"/>
                </a:solidFill>
                <a:latin typeface="Roboto"/>
              </a:rPr>
              <a:t>24. fracture</a:t>
            </a:r>
            <a:r>
              <a:rPr lang="en-US" sz="5100" dirty="0">
                <a:solidFill>
                  <a:srgbClr val="4D4D4D"/>
                </a:solidFill>
                <a:latin typeface="Roboto"/>
              </a:rPr>
              <a:t>: Broken bone </a:t>
            </a:r>
          </a:p>
          <a:p>
            <a:pPr marL="0" indent="0">
              <a:buNone/>
            </a:pPr>
            <a:r>
              <a:rPr lang="en-US" sz="5100" dirty="0">
                <a:solidFill>
                  <a:srgbClr val="FF0000"/>
                </a:solidFill>
                <a:latin typeface="Roboto"/>
              </a:rPr>
              <a:t>25. Myocardial infarction</a:t>
            </a:r>
            <a:r>
              <a:rPr lang="en-US" sz="5100" dirty="0">
                <a:solidFill>
                  <a:srgbClr val="4D4D4D"/>
                </a:solidFill>
                <a:latin typeface="Roboto"/>
              </a:rPr>
              <a:t>: Also known as a heart attack, where the heart is deprived of blood due to arterial blockage</a:t>
            </a:r>
          </a:p>
          <a:p>
            <a:pPr marL="914400" indent="-914400">
              <a:buAutoNum type="arabicPlain" startAt="24"/>
            </a:pPr>
            <a:endParaRPr lang="en-US" sz="5100" dirty="0">
              <a:solidFill>
                <a:srgbClr val="4D4D4D"/>
              </a:solidFill>
              <a:latin typeface="Roboto"/>
            </a:endParaRPr>
          </a:p>
          <a:p>
            <a:pPr marL="914400" indent="-914400">
              <a:buAutoNum type="arabicPlain" startAt="24"/>
            </a:pPr>
            <a:endParaRPr lang="en-US" sz="5100" dirty="0">
              <a:solidFill>
                <a:srgbClr val="4D4D4D"/>
              </a:solidFill>
              <a:latin typeface="Roboto"/>
            </a:endParaRPr>
          </a:p>
          <a:p>
            <a:pPr marL="0" indent="0">
              <a:buNone/>
            </a:pPr>
            <a:endParaRPr lang="en-US" sz="5100" dirty="0">
              <a:solidFill>
                <a:srgbClr val="4D4D4D"/>
              </a:solidFill>
              <a:latin typeface="Roboto"/>
            </a:endParaRPr>
          </a:p>
          <a:p>
            <a:endParaRPr lang="en-US" dirty="0"/>
          </a:p>
        </p:txBody>
      </p:sp>
    </p:spTree>
    <p:extLst>
      <p:ext uri="{BB962C8B-B14F-4D97-AF65-F5344CB8AC3E}">
        <p14:creationId xmlns:p14="http://schemas.microsoft.com/office/powerpoint/2010/main" val="4041877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 </a:t>
            </a:r>
          </a:p>
        </p:txBody>
      </p:sp>
      <p:sp>
        <p:nvSpPr>
          <p:cNvPr id="3" name="Content Placeholder 2"/>
          <p:cNvSpPr>
            <a:spLocks noGrp="1"/>
          </p:cNvSpPr>
          <p:nvPr>
            <p:ph idx="1"/>
          </p:nvPr>
        </p:nvSpPr>
        <p:spPr>
          <a:xfrm>
            <a:off x="444062" y="274638"/>
            <a:ext cx="8229600" cy="6477000"/>
          </a:xfrm>
        </p:spPr>
        <p:txBody>
          <a:bodyPr>
            <a:normAutofit fontScale="92500"/>
          </a:bodyPr>
          <a:lstStyle/>
          <a:p>
            <a:pPr marL="0" indent="0">
              <a:buNone/>
            </a:pPr>
            <a:r>
              <a:rPr lang="en-US" sz="2400" dirty="0">
                <a:solidFill>
                  <a:srgbClr val="FF0000"/>
                </a:solidFill>
              </a:rPr>
              <a:t>26. Fever: </a:t>
            </a:r>
            <a:r>
              <a:rPr lang="en-US" sz="2400" dirty="0"/>
              <a:t>elevated body temperature </a:t>
            </a:r>
          </a:p>
          <a:p>
            <a:pPr marL="0" indent="0">
              <a:buNone/>
            </a:pPr>
            <a:r>
              <a:rPr lang="en-US" sz="2400" dirty="0">
                <a:solidFill>
                  <a:srgbClr val="FF0000"/>
                </a:solidFill>
              </a:rPr>
              <a:t>27. Diabetes: </a:t>
            </a:r>
            <a:r>
              <a:rPr lang="en-US" sz="2400" dirty="0"/>
              <a:t>a disease cause high level of blood sugar</a:t>
            </a:r>
          </a:p>
          <a:p>
            <a:pPr marL="0" indent="0">
              <a:buNone/>
            </a:pPr>
            <a:r>
              <a:rPr lang="en-US" sz="2400" dirty="0">
                <a:solidFill>
                  <a:srgbClr val="FF0000"/>
                </a:solidFill>
              </a:rPr>
              <a:t>28. Hypoglycemia: </a:t>
            </a:r>
            <a:r>
              <a:rPr lang="en-US" sz="2400" dirty="0"/>
              <a:t>decrease of blood sugar in blood</a:t>
            </a:r>
          </a:p>
          <a:p>
            <a:pPr marL="0" indent="0">
              <a:buNone/>
            </a:pPr>
            <a:r>
              <a:rPr lang="en-US" sz="2400" dirty="0">
                <a:solidFill>
                  <a:srgbClr val="FF0000"/>
                </a:solidFill>
              </a:rPr>
              <a:t>29. Hyperglycemia</a:t>
            </a:r>
            <a:r>
              <a:rPr lang="en-US" sz="2400" dirty="0"/>
              <a:t>: increase of blood sugar in blood </a:t>
            </a:r>
          </a:p>
          <a:p>
            <a:pPr marL="0" indent="0">
              <a:buNone/>
            </a:pPr>
            <a:r>
              <a:rPr lang="en-US" sz="2400" dirty="0">
                <a:solidFill>
                  <a:srgbClr val="FF0000"/>
                </a:solidFill>
              </a:rPr>
              <a:t>30. Anemia: </a:t>
            </a:r>
            <a:r>
              <a:rPr lang="en-US" sz="2400" dirty="0"/>
              <a:t>a condition of low red blood cell count </a:t>
            </a:r>
          </a:p>
          <a:p>
            <a:pPr marL="0" indent="0">
              <a:buNone/>
            </a:pPr>
            <a:r>
              <a:rPr lang="en-US" sz="2400" dirty="0">
                <a:solidFill>
                  <a:srgbClr val="FF0000"/>
                </a:solidFill>
              </a:rPr>
              <a:t>31. Hemoglobin :  </a:t>
            </a:r>
            <a:r>
              <a:rPr lang="en-US" sz="2400" dirty="0"/>
              <a:t>A protein inside red blood cells that carries oxygen from the lungs to tissues and organs in the body and carries carbon dioxide back to the lungs. Testing for the amount of hemoglobin in the blood is usually part of a complete blood cell (CBC) test.</a:t>
            </a:r>
          </a:p>
          <a:p>
            <a:pPr marL="0" indent="0">
              <a:buNone/>
            </a:pPr>
            <a:r>
              <a:rPr lang="en-US" sz="2400" dirty="0">
                <a:solidFill>
                  <a:srgbClr val="FF0000"/>
                </a:solidFill>
              </a:rPr>
              <a:t>32. Hepatitis : </a:t>
            </a:r>
            <a:r>
              <a:rPr lang="en-US" sz="2400" dirty="0"/>
              <a:t>inflammation of the liver</a:t>
            </a:r>
          </a:p>
          <a:p>
            <a:pPr marL="0" indent="0">
              <a:buNone/>
            </a:pPr>
            <a:r>
              <a:rPr lang="en-US" sz="2400" dirty="0">
                <a:solidFill>
                  <a:srgbClr val="FF0000"/>
                </a:solidFill>
              </a:rPr>
              <a:t>33. Pancreatitis : </a:t>
            </a:r>
            <a:r>
              <a:rPr lang="en-US" sz="2400" dirty="0"/>
              <a:t>inflammation of pancreas </a:t>
            </a:r>
          </a:p>
          <a:p>
            <a:pPr marL="0" indent="0">
              <a:buNone/>
            </a:pPr>
            <a:r>
              <a:rPr lang="en-US" sz="2400" dirty="0">
                <a:solidFill>
                  <a:srgbClr val="FF0000"/>
                </a:solidFill>
              </a:rPr>
              <a:t>34. Gastroenteritis : </a:t>
            </a:r>
            <a:r>
              <a:rPr lang="en-US" sz="2400" dirty="0"/>
              <a:t>inflammation  GIT usually associated with vomiting and diarrhea</a:t>
            </a:r>
          </a:p>
          <a:p>
            <a:pPr marL="0" indent="0">
              <a:buNone/>
            </a:pPr>
            <a:r>
              <a:rPr lang="en-US" sz="2400" dirty="0">
                <a:solidFill>
                  <a:srgbClr val="FF0000"/>
                </a:solidFill>
              </a:rPr>
              <a:t>35. Tachycardia : </a:t>
            </a:r>
            <a:r>
              <a:rPr lang="en-US" sz="2400" dirty="0"/>
              <a:t>high pulse rate</a:t>
            </a:r>
          </a:p>
          <a:p>
            <a:pPr marL="0" indent="0">
              <a:buNone/>
            </a:pPr>
            <a:r>
              <a:rPr lang="en-US" sz="2400" dirty="0">
                <a:solidFill>
                  <a:srgbClr val="FF0000"/>
                </a:solidFill>
              </a:rPr>
              <a:t>36. Bradycardia : </a:t>
            </a:r>
            <a:r>
              <a:rPr lang="en-US" sz="2400" dirty="0"/>
              <a:t>low pulse rate</a:t>
            </a:r>
          </a:p>
          <a:p>
            <a:pPr marL="0" indent="0">
              <a:buNone/>
            </a:pPr>
            <a:r>
              <a:rPr lang="en-US" sz="2400" dirty="0">
                <a:solidFill>
                  <a:srgbClr val="FF0000"/>
                </a:solidFill>
              </a:rPr>
              <a:t>37. Hyperkalemia (    k) : </a:t>
            </a:r>
            <a:r>
              <a:rPr lang="en-US" sz="2400" dirty="0"/>
              <a:t>high potassium level in blood </a:t>
            </a:r>
          </a:p>
          <a:p>
            <a:endParaRPr lang="en-US" sz="2400" dirty="0"/>
          </a:p>
        </p:txBody>
      </p:sp>
      <p:sp>
        <p:nvSpPr>
          <p:cNvPr id="4" name="Up Arrow 3">
            <a:extLst>
              <a:ext uri="{FF2B5EF4-FFF2-40B4-BE49-F238E27FC236}">
                <a16:creationId xmlns:a16="http://schemas.microsoft.com/office/drawing/2014/main" xmlns="" id="{F8D12A3C-1BC2-8C0A-4B82-EF0E356FB55C}"/>
              </a:ext>
            </a:extLst>
          </p:cNvPr>
          <p:cNvSpPr/>
          <p:nvPr/>
        </p:nvSpPr>
        <p:spPr>
          <a:xfrm>
            <a:off x="2667000" y="6096000"/>
            <a:ext cx="152400" cy="3048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509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457200" y="381000"/>
            <a:ext cx="8229600" cy="6096000"/>
          </a:xfrm>
        </p:spPr>
        <p:txBody>
          <a:bodyPr>
            <a:normAutofit/>
          </a:bodyPr>
          <a:lstStyle/>
          <a:p>
            <a:pPr marL="0" indent="0">
              <a:buNone/>
            </a:pPr>
            <a:r>
              <a:rPr lang="en-US" sz="2400" dirty="0">
                <a:solidFill>
                  <a:srgbClr val="FF0000"/>
                </a:solidFill>
              </a:rPr>
              <a:t>38. Hypokalemia (    k): </a:t>
            </a:r>
            <a:r>
              <a:rPr lang="en-US" sz="2400" dirty="0"/>
              <a:t>low potassium level in blood</a:t>
            </a:r>
          </a:p>
          <a:p>
            <a:pPr marL="0" indent="0">
              <a:buNone/>
            </a:pPr>
            <a:r>
              <a:rPr lang="en-US" sz="2400" dirty="0">
                <a:solidFill>
                  <a:srgbClr val="FF0000"/>
                </a:solidFill>
              </a:rPr>
              <a:t>39. Hypernatremia (    Na): </a:t>
            </a:r>
            <a:r>
              <a:rPr lang="en-US" sz="2400" dirty="0"/>
              <a:t>high sodium level in blood </a:t>
            </a:r>
          </a:p>
          <a:p>
            <a:pPr marL="0" indent="0">
              <a:buNone/>
            </a:pPr>
            <a:r>
              <a:rPr lang="en-US" sz="2400" dirty="0">
                <a:solidFill>
                  <a:srgbClr val="FF0000"/>
                </a:solidFill>
              </a:rPr>
              <a:t>40. Hyponatremia (   Na): </a:t>
            </a:r>
            <a:r>
              <a:rPr lang="en-US" sz="2400" dirty="0"/>
              <a:t>low sodium level in blood</a:t>
            </a:r>
          </a:p>
          <a:p>
            <a:pPr marL="0" indent="0">
              <a:buNone/>
            </a:pPr>
            <a:r>
              <a:rPr lang="en-US" sz="2400" dirty="0">
                <a:solidFill>
                  <a:srgbClr val="FF0000"/>
                </a:solidFill>
              </a:rPr>
              <a:t>41. Electrocardiogram(ECG)/Echocardiogram(ECHO): </a:t>
            </a:r>
            <a:r>
              <a:rPr lang="en-US" sz="2400" dirty="0"/>
              <a:t>Two tests that use electrical impulses and sound waves respectively to look at a heart</a:t>
            </a:r>
          </a:p>
          <a:p>
            <a:pPr marL="0" indent="0">
              <a:buNone/>
            </a:pPr>
            <a:r>
              <a:rPr lang="en-US" sz="2400" dirty="0"/>
              <a:t> </a:t>
            </a:r>
            <a:r>
              <a:rPr lang="en-US" sz="2400" dirty="0">
                <a:solidFill>
                  <a:srgbClr val="FF0000"/>
                </a:solidFill>
              </a:rPr>
              <a:t>42. Biologist : </a:t>
            </a:r>
            <a:r>
              <a:rPr lang="en-US" sz="2400" dirty="0"/>
              <a:t>biology specialist</a:t>
            </a:r>
          </a:p>
          <a:p>
            <a:pPr marL="0" indent="0">
              <a:buNone/>
            </a:pPr>
            <a:r>
              <a:rPr lang="en-US" sz="2400" dirty="0"/>
              <a:t> </a:t>
            </a:r>
            <a:r>
              <a:rPr lang="en-US" sz="2400" dirty="0">
                <a:solidFill>
                  <a:srgbClr val="FF0000"/>
                </a:solidFill>
              </a:rPr>
              <a:t>43. Cardiologist : </a:t>
            </a:r>
            <a:r>
              <a:rPr lang="en-US" sz="2400" dirty="0"/>
              <a:t>cardiology specialist (heat diseases )</a:t>
            </a:r>
          </a:p>
          <a:p>
            <a:pPr marL="0" indent="0">
              <a:buNone/>
            </a:pPr>
            <a:r>
              <a:rPr lang="en-US" sz="2400" dirty="0"/>
              <a:t> </a:t>
            </a:r>
            <a:r>
              <a:rPr lang="en-US" sz="2400" dirty="0">
                <a:solidFill>
                  <a:srgbClr val="FF0000"/>
                </a:solidFill>
              </a:rPr>
              <a:t>44. Pathologist : </a:t>
            </a:r>
            <a:r>
              <a:rPr lang="en-US" sz="2400" dirty="0"/>
              <a:t>pathology </a:t>
            </a:r>
            <a:r>
              <a:rPr lang="en-US" sz="2400" dirty="0" err="1"/>
              <a:t>specilaist</a:t>
            </a:r>
            <a:endParaRPr lang="en-US" sz="2400" dirty="0"/>
          </a:p>
          <a:p>
            <a:pPr marL="0" indent="0">
              <a:buNone/>
            </a:pPr>
            <a:r>
              <a:rPr lang="en-US" sz="2400" dirty="0"/>
              <a:t> </a:t>
            </a:r>
            <a:r>
              <a:rPr lang="en-US" sz="2400" dirty="0">
                <a:solidFill>
                  <a:srgbClr val="FF0000"/>
                </a:solidFill>
              </a:rPr>
              <a:t>45. Viral : </a:t>
            </a:r>
            <a:r>
              <a:rPr lang="en-US" sz="2400" dirty="0"/>
              <a:t>caused by virus </a:t>
            </a:r>
          </a:p>
          <a:p>
            <a:pPr marL="0" indent="0">
              <a:buNone/>
            </a:pPr>
            <a:r>
              <a:rPr lang="en-US" sz="2400" dirty="0"/>
              <a:t> </a:t>
            </a:r>
            <a:r>
              <a:rPr lang="en-US" sz="2400" dirty="0">
                <a:solidFill>
                  <a:srgbClr val="FF0000"/>
                </a:solidFill>
              </a:rPr>
              <a:t>46. Bacterial : </a:t>
            </a:r>
            <a:r>
              <a:rPr lang="en-US" sz="2400" dirty="0"/>
              <a:t>caused by bacteria</a:t>
            </a:r>
          </a:p>
          <a:p>
            <a:pPr marL="0" indent="0">
              <a:buNone/>
            </a:pPr>
            <a:r>
              <a:rPr lang="en-US" sz="2400" dirty="0"/>
              <a:t> </a:t>
            </a:r>
            <a:r>
              <a:rPr lang="en-US" sz="2400" dirty="0">
                <a:solidFill>
                  <a:srgbClr val="FF0000"/>
                </a:solidFill>
              </a:rPr>
              <a:t>47. Tuberculosis (TB) : </a:t>
            </a:r>
            <a:r>
              <a:rPr lang="en-US" sz="2400" dirty="0"/>
              <a:t>communicable disease caused by tubercle bacillus characterized by fever , cough and difficulty in </a:t>
            </a:r>
            <a:r>
              <a:rPr lang="en-US" sz="2400" dirty="0" err="1"/>
              <a:t>brathing</a:t>
            </a:r>
            <a:endParaRPr lang="en-US" sz="2400" dirty="0"/>
          </a:p>
          <a:p>
            <a:pPr marL="0" indent="0">
              <a:buNone/>
            </a:pPr>
            <a:r>
              <a:rPr lang="en-US" sz="2400" dirty="0">
                <a:solidFill>
                  <a:srgbClr val="FF0000"/>
                </a:solidFill>
              </a:rPr>
              <a:t>48. jaundice : </a:t>
            </a:r>
            <a:r>
              <a:rPr lang="en-US" sz="2400" dirty="0"/>
              <a:t>yellowish </a:t>
            </a:r>
            <a:r>
              <a:rPr lang="en-US" sz="2400" dirty="0" err="1"/>
              <a:t>dicoloration</a:t>
            </a:r>
            <a:r>
              <a:rPr lang="en-US" sz="2400" dirty="0"/>
              <a:t> of skin and body tissue</a:t>
            </a:r>
          </a:p>
          <a:p>
            <a:pPr marL="0" indent="0">
              <a:buNone/>
            </a:pPr>
            <a:endParaRPr lang="en-US" sz="2400" dirty="0"/>
          </a:p>
          <a:p>
            <a:pPr marL="0" indent="0">
              <a:buNone/>
            </a:pPr>
            <a:endParaRPr lang="en-US" sz="2400" dirty="0"/>
          </a:p>
        </p:txBody>
      </p:sp>
      <p:sp>
        <p:nvSpPr>
          <p:cNvPr id="4" name="Up Arrow 3">
            <a:extLst>
              <a:ext uri="{FF2B5EF4-FFF2-40B4-BE49-F238E27FC236}">
                <a16:creationId xmlns:a16="http://schemas.microsoft.com/office/drawing/2014/main" xmlns="" id="{626D315D-4058-E246-C2F0-1254BA08FF9E}"/>
              </a:ext>
            </a:extLst>
          </p:cNvPr>
          <p:cNvSpPr/>
          <p:nvPr/>
        </p:nvSpPr>
        <p:spPr>
          <a:xfrm>
            <a:off x="3048000" y="868528"/>
            <a:ext cx="152400" cy="3048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a:extLst>
              <a:ext uri="{FF2B5EF4-FFF2-40B4-BE49-F238E27FC236}">
                <a16:creationId xmlns:a16="http://schemas.microsoft.com/office/drawing/2014/main" xmlns="" id="{159C051F-FB71-25BE-6C51-ED28BAB4BEE3}"/>
              </a:ext>
            </a:extLst>
          </p:cNvPr>
          <p:cNvSpPr/>
          <p:nvPr/>
        </p:nvSpPr>
        <p:spPr>
          <a:xfrm rot="10800000">
            <a:off x="2913993" y="1336266"/>
            <a:ext cx="152400" cy="3048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a:extLst>
              <a:ext uri="{FF2B5EF4-FFF2-40B4-BE49-F238E27FC236}">
                <a16:creationId xmlns:a16="http://schemas.microsoft.com/office/drawing/2014/main" xmlns="" id="{74716216-F455-B268-9ECA-929A589F16A8}"/>
              </a:ext>
            </a:extLst>
          </p:cNvPr>
          <p:cNvSpPr/>
          <p:nvPr/>
        </p:nvSpPr>
        <p:spPr>
          <a:xfrm rot="10800000">
            <a:off x="2837793" y="419237"/>
            <a:ext cx="152400" cy="3048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1021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905000"/>
          </a:xfrm>
        </p:spPr>
        <p:txBody>
          <a:bodyPr>
            <a:normAutofit/>
          </a:bodyPr>
          <a:lstStyle/>
          <a:p>
            <a:r>
              <a:rPr lang="en-US" sz="4800" b="1" dirty="0">
                <a:latin typeface="Copperplate Gothic Bold" panose="020E0705020206020404" pitchFamily="34" charset="77"/>
                <a:ea typeface="Apple Symbols" panose="02000000000000000000" pitchFamily="2" charset="-79"/>
                <a:cs typeface="AngsanaUPC" panose="020B0604020202020204" pitchFamily="34" charset="0"/>
              </a:rPr>
              <a:t>Thank you</a:t>
            </a:r>
          </a:p>
        </p:txBody>
      </p:sp>
      <p:sp>
        <p:nvSpPr>
          <p:cNvPr id="3" name="Content Placeholder 2"/>
          <p:cNvSpPr>
            <a:spLocks noGrp="1"/>
          </p:cNvSpPr>
          <p:nvPr>
            <p:ph idx="1"/>
          </p:nvPr>
        </p:nvSpPr>
        <p:spPr>
          <a:xfrm>
            <a:off x="1295400" y="5410200"/>
            <a:ext cx="533400" cy="868363"/>
          </a:xfrm>
        </p:spPr>
        <p:txBody>
          <a:bodyPr>
            <a:normAutofit fontScale="92500" lnSpcReduction="10000"/>
          </a:bodyPr>
          <a:lstStyle/>
          <a:p>
            <a:pPr marL="0" indent="0">
              <a:buNone/>
            </a:pPr>
            <a:r>
              <a:rPr lang="en-US" sz="6000" dirty="0"/>
              <a:t> </a:t>
            </a:r>
          </a:p>
        </p:txBody>
      </p:sp>
    </p:spTree>
    <p:extLst>
      <p:ext uri="{BB962C8B-B14F-4D97-AF65-F5344CB8AC3E}">
        <p14:creationId xmlns:p14="http://schemas.microsoft.com/office/powerpoint/2010/main" val="211408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 </a:t>
            </a:r>
            <a:endParaRPr lang="en-US" dirty="0"/>
          </a:p>
        </p:txBody>
      </p:sp>
      <p:sp>
        <p:nvSpPr>
          <p:cNvPr id="3" name="Content Placeholder 2"/>
          <p:cNvSpPr>
            <a:spLocks noGrp="1"/>
          </p:cNvSpPr>
          <p:nvPr>
            <p:ph idx="1"/>
          </p:nvPr>
        </p:nvSpPr>
        <p:spPr>
          <a:xfrm>
            <a:off x="457200" y="1600200"/>
            <a:ext cx="8229600" cy="4952999"/>
          </a:xfrm>
        </p:spPr>
        <p:txBody>
          <a:bodyPr>
            <a:normAutofit/>
          </a:bodyPr>
          <a:lstStyle/>
          <a:p>
            <a:r>
              <a:rPr lang="en-US" sz="2800" dirty="0">
                <a:solidFill>
                  <a:srgbClr val="FF0000"/>
                </a:solidFill>
              </a:rPr>
              <a:t>Medical terminology </a:t>
            </a:r>
            <a:r>
              <a:rPr lang="en-US" sz="2800" dirty="0"/>
              <a:t>is the language used in healthcare system to describe anatomy, structures, conditions, diagnoses, procedures, treatments, and much more. </a:t>
            </a:r>
          </a:p>
        </p:txBody>
      </p:sp>
      <p:sp>
        <p:nvSpPr>
          <p:cNvPr id="4" name="Rectangle 3"/>
          <p:cNvSpPr/>
          <p:nvPr/>
        </p:nvSpPr>
        <p:spPr>
          <a:xfrm>
            <a:off x="685800" y="4398818"/>
            <a:ext cx="7315200" cy="1815882"/>
          </a:xfrm>
          <a:prstGeom prst="rect">
            <a:avLst/>
          </a:prstGeom>
        </p:spPr>
        <p:txBody>
          <a:bodyPr wrap="square">
            <a:spAutoFit/>
          </a:bodyPr>
          <a:lstStyle/>
          <a:p>
            <a:r>
              <a:rPr lang="en-US" sz="2800" dirty="0">
                <a:solidFill>
                  <a:srgbClr val="FF0000"/>
                </a:solidFill>
              </a:rPr>
              <a:t>Medical Terminology: </a:t>
            </a:r>
            <a:r>
              <a:rPr lang="en-US" sz="2800" dirty="0">
                <a:solidFill>
                  <a:schemeClr val="tx2"/>
                </a:solidFill>
              </a:rPr>
              <a:t>Prefix</a:t>
            </a:r>
            <a:r>
              <a:rPr lang="en-US" sz="2800" dirty="0"/>
              <a:t> = Beginning and is the descriptive part of the word;</a:t>
            </a:r>
            <a:r>
              <a:rPr lang="en-US" sz="2800" dirty="0">
                <a:solidFill>
                  <a:schemeClr val="tx2"/>
                </a:solidFill>
              </a:rPr>
              <a:t> Root </a:t>
            </a:r>
            <a:r>
              <a:rPr lang="en-US" sz="2800" dirty="0"/>
              <a:t>= Middle and is the subject of the word; </a:t>
            </a:r>
            <a:r>
              <a:rPr lang="en-US" sz="2800" dirty="0">
                <a:solidFill>
                  <a:schemeClr val="tx2"/>
                </a:solidFill>
              </a:rPr>
              <a:t>Suffix</a:t>
            </a:r>
            <a:r>
              <a:rPr lang="en-US" sz="2800" dirty="0"/>
              <a:t> = Ending and provides meaning to the word</a:t>
            </a:r>
          </a:p>
        </p:txBody>
      </p:sp>
    </p:spTree>
    <p:extLst>
      <p:ext uri="{BB962C8B-B14F-4D97-AF65-F5344CB8AC3E}">
        <p14:creationId xmlns:p14="http://schemas.microsoft.com/office/powerpoint/2010/main" val="422136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371600"/>
            <a:ext cx="7143750" cy="4390231"/>
          </a:xfrm>
        </p:spPr>
      </p:pic>
    </p:spTree>
    <p:extLst>
      <p:ext uri="{BB962C8B-B14F-4D97-AF65-F5344CB8AC3E}">
        <p14:creationId xmlns:p14="http://schemas.microsoft.com/office/powerpoint/2010/main" val="3294502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457200" y="304800"/>
            <a:ext cx="8229600" cy="5821363"/>
          </a:xfrm>
        </p:spPr>
        <p:txBody>
          <a:bodyPr>
            <a:normAutofit/>
          </a:bodyPr>
          <a:lstStyle/>
          <a:p>
            <a:r>
              <a:rPr lang="en-US" sz="2000" dirty="0">
                <a:solidFill>
                  <a:srgbClr val="FF0000"/>
                </a:solidFill>
              </a:rPr>
              <a:t>word root </a:t>
            </a:r>
            <a:r>
              <a:rPr lang="en-US" sz="2000" dirty="0"/>
              <a:t>is the main part of medical word </a:t>
            </a:r>
          </a:p>
          <a:p>
            <a:r>
              <a:rPr lang="en-US" sz="2000" dirty="0">
                <a:solidFill>
                  <a:schemeClr val="accent1"/>
                </a:solidFill>
              </a:rPr>
              <a:t>Examples:</a:t>
            </a:r>
            <a:r>
              <a:rPr lang="ar-SA" sz="2000" dirty="0">
                <a:solidFill>
                  <a:schemeClr val="accent1"/>
                </a:solidFill>
              </a:rPr>
              <a:t>  </a:t>
            </a:r>
            <a:endParaRPr lang="en-US" sz="2000" dirty="0">
              <a:solidFill>
                <a:schemeClr val="accent1"/>
              </a:solidFill>
            </a:endParaRPr>
          </a:p>
          <a:p>
            <a:r>
              <a:rPr lang="en-US" sz="2000" dirty="0">
                <a:solidFill>
                  <a:srgbClr val="FF0000"/>
                </a:solidFill>
              </a:rPr>
              <a:t>Dent  </a:t>
            </a:r>
            <a:r>
              <a:rPr lang="en-US" sz="2000" dirty="0"/>
              <a:t>means tooth</a:t>
            </a:r>
          </a:p>
          <a:p>
            <a:r>
              <a:rPr lang="en-US" sz="2000" dirty="0">
                <a:solidFill>
                  <a:srgbClr val="FF0000"/>
                </a:solidFill>
              </a:rPr>
              <a:t>Dermat </a:t>
            </a:r>
            <a:r>
              <a:rPr lang="en-US" sz="2000" dirty="0"/>
              <a:t>means skin</a:t>
            </a:r>
          </a:p>
          <a:p>
            <a:r>
              <a:rPr lang="en-US" sz="2000" dirty="0">
                <a:solidFill>
                  <a:srgbClr val="FF0000"/>
                </a:solidFill>
              </a:rPr>
              <a:t>Cardi</a:t>
            </a:r>
            <a:r>
              <a:rPr lang="en-US" sz="2000" dirty="0"/>
              <a:t> means heart</a:t>
            </a:r>
          </a:p>
          <a:p>
            <a:r>
              <a:rPr lang="en-US" sz="2000" dirty="0">
                <a:solidFill>
                  <a:srgbClr val="FF0000"/>
                </a:solidFill>
              </a:rPr>
              <a:t>Gastr</a:t>
            </a:r>
            <a:r>
              <a:rPr lang="en-US" sz="2000" dirty="0"/>
              <a:t> means stomach</a:t>
            </a:r>
          </a:p>
          <a:p>
            <a:r>
              <a:rPr lang="en-US" sz="2000" dirty="0"/>
              <a:t>                                 </a:t>
            </a:r>
            <a:r>
              <a:rPr lang="en-US" dirty="0">
                <a:solidFill>
                  <a:schemeClr val="tx2"/>
                </a:solidFill>
              </a:rPr>
              <a:t>combining forms</a:t>
            </a:r>
          </a:p>
          <a:p>
            <a:r>
              <a:rPr lang="en-US" sz="2400" dirty="0"/>
              <a:t>Is the combination of word root and a vowel</a:t>
            </a:r>
          </a:p>
          <a:p>
            <a:r>
              <a:rPr lang="en-US" sz="2400" dirty="0"/>
              <a:t>To make the pronunciation of word roots easier it is necessary to use a vowel after the root </a:t>
            </a:r>
          </a:p>
          <a:p>
            <a:r>
              <a:rPr lang="en-US" sz="2400" dirty="0"/>
              <a:t>The combining vowel is usually an </a:t>
            </a:r>
            <a:r>
              <a:rPr lang="en-US" sz="2400" dirty="0">
                <a:solidFill>
                  <a:srgbClr val="FF0000"/>
                </a:solidFill>
              </a:rPr>
              <a:t>(o) </a:t>
            </a:r>
            <a:r>
              <a:rPr lang="en-US" sz="2400" dirty="0"/>
              <a:t>but others may be used</a:t>
            </a:r>
          </a:p>
          <a:p>
            <a:r>
              <a:rPr lang="en-US" sz="2400" dirty="0"/>
              <a:t>Ex  </a:t>
            </a:r>
            <a:r>
              <a:rPr lang="en-US" sz="2400" dirty="0" err="1">
                <a:solidFill>
                  <a:schemeClr val="tx2"/>
                </a:solidFill>
              </a:rPr>
              <a:t>gastr</a:t>
            </a:r>
            <a:r>
              <a:rPr lang="en-US" sz="2400" dirty="0"/>
              <a:t> + </a:t>
            </a:r>
            <a:r>
              <a:rPr lang="en-US" sz="2400" dirty="0">
                <a:solidFill>
                  <a:srgbClr val="FF0000"/>
                </a:solidFill>
              </a:rPr>
              <a:t>o</a:t>
            </a:r>
            <a:r>
              <a:rPr lang="en-US" sz="2400" dirty="0"/>
              <a:t> = </a:t>
            </a:r>
            <a:r>
              <a:rPr lang="en-US" sz="2400" dirty="0" err="1">
                <a:solidFill>
                  <a:schemeClr val="tx2"/>
                </a:solidFill>
              </a:rPr>
              <a:t>gasr</a:t>
            </a:r>
            <a:r>
              <a:rPr lang="en-US" sz="2400" dirty="0" err="1">
                <a:solidFill>
                  <a:srgbClr val="FF0000"/>
                </a:solidFill>
              </a:rPr>
              <a:t>o</a:t>
            </a:r>
            <a:endParaRPr lang="en-US" sz="2400" dirty="0">
              <a:solidFill>
                <a:srgbClr val="FF0000"/>
              </a:solidFill>
            </a:endParaRPr>
          </a:p>
          <a:p>
            <a:r>
              <a:rPr lang="en-US" sz="2400" dirty="0">
                <a:solidFill>
                  <a:srgbClr val="FF0000"/>
                </a:solidFill>
              </a:rPr>
              <a:t>       </a:t>
            </a:r>
            <a:r>
              <a:rPr lang="en-US" sz="2400" dirty="0" err="1">
                <a:solidFill>
                  <a:schemeClr val="tx2"/>
                </a:solidFill>
              </a:rPr>
              <a:t>cardi</a:t>
            </a:r>
            <a:r>
              <a:rPr lang="en-US" sz="2400" dirty="0">
                <a:solidFill>
                  <a:srgbClr val="FF0000"/>
                </a:solidFill>
              </a:rPr>
              <a:t> </a:t>
            </a:r>
            <a:r>
              <a:rPr lang="en-US" sz="2400" dirty="0"/>
              <a:t>+</a:t>
            </a:r>
            <a:r>
              <a:rPr lang="en-US" sz="2400" dirty="0">
                <a:solidFill>
                  <a:srgbClr val="FF0000"/>
                </a:solidFill>
              </a:rPr>
              <a:t> o = </a:t>
            </a:r>
            <a:r>
              <a:rPr lang="en-US" sz="2400" dirty="0">
                <a:solidFill>
                  <a:schemeClr val="tx2"/>
                </a:solidFill>
              </a:rPr>
              <a:t>cardi</a:t>
            </a:r>
            <a:r>
              <a:rPr lang="en-US" sz="2400" dirty="0">
                <a:solidFill>
                  <a:srgbClr val="FF0000"/>
                </a:solidFill>
              </a:rPr>
              <a:t>o</a:t>
            </a:r>
          </a:p>
        </p:txBody>
      </p:sp>
    </p:spTree>
    <p:extLst>
      <p:ext uri="{BB962C8B-B14F-4D97-AF65-F5344CB8AC3E}">
        <p14:creationId xmlns:p14="http://schemas.microsoft.com/office/powerpoint/2010/main" val="111095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52400"/>
            <a:ext cx="6518564" cy="6400800"/>
          </a:xfrm>
        </p:spPr>
      </p:pic>
    </p:spTree>
    <p:extLst>
      <p:ext uri="{BB962C8B-B14F-4D97-AF65-F5344CB8AC3E}">
        <p14:creationId xmlns:p14="http://schemas.microsoft.com/office/powerpoint/2010/main" val="1075186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7848600"/>
            <a:ext cx="7143750" cy="6629400"/>
          </a:xfrm>
          <a:prstGeom prst="rect">
            <a:avLst/>
          </a:prstGeom>
        </p:spPr>
      </p:pic>
    </p:spTree>
    <p:extLst>
      <p:ext uri="{BB962C8B-B14F-4D97-AF65-F5344CB8AC3E}">
        <p14:creationId xmlns:p14="http://schemas.microsoft.com/office/powerpoint/2010/main" val="365291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Suffix</a:t>
            </a:r>
          </a:p>
        </p:txBody>
      </p:sp>
      <p:sp>
        <p:nvSpPr>
          <p:cNvPr id="3" name="Content Placeholder 2"/>
          <p:cNvSpPr>
            <a:spLocks noGrp="1"/>
          </p:cNvSpPr>
          <p:nvPr>
            <p:ph idx="1"/>
          </p:nvPr>
        </p:nvSpPr>
        <p:spPr/>
        <p:txBody>
          <a:bodyPr>
            <a:normAutofit/>
          </a:bodyPr>
          <a:lstStyle/>
          <a:p>
            <a:r>
              <a:rPr lang="en-US" sz="2400" dirty="0"/>
              <a:t>Is a term added to the end of a word root or </a:t>
            </a:r>
            <a:r>
              <a:rPr lang="en-US" sz="2400" dirty="0" err="1"/>
              <a:t>combinig</a:t>
            </a:r>
            <a:r>
              <a:rPr lang="en-US" sz="2400" dirty="0"/>
              <a:t> form to have a meaning </a:t>
            </a:r>
          </a:p>
          <a:p>
            <a:r>
              <a:rPr lang="en-US" sz="2400" dirty="0"/>
              <a:t>To make pronunciation easier vowel is used between a word root and suffix that begins with a constant letter </a:t>
            </a:r>
          </a:p>
          <a:p>
            <a:r>
              <a:rPr lang="en-US" sz="2400" dirty="0"/>
              <a:t>Ex </a:t>
            </a:r>
            <a:r>
              <a:rPr lang="en-US" sz="2400" dirty="0">
                <a:solidFill>
                  <a:schemeClr val="tx2"/>
                </a:solidFill>
              </a:rPr>
              <a:t>hepat</a:t>
            </a:r>
            <a:r>
              <a:rPr lang="en-US" sz="2400" dirty="0"/>
              <a:t> + </a:t>
            </a:r>
            <a:r>
              <a:rPr lang="en-US" sz="2400" dirty="0">
                <a:solidFill>
                  <a:srgbClr val="FF0000"/>
                </a:solidFill>
              </a:rPr>
              <a:t>o </a:t>
            </a:r>
            <a:r>
              <a:rPr lang="en-US" sz="2400" dirty="0"/>
              <a:t>+ </a:t>
            </a:r>
            <a:r>
              <a:rPr lang="en-US" sz="2400" dirty="0">
                <a:solidFill>
                  <a:schemeClr val="tx2"/>
                </a:solidFill>
              </a:rPr>
              <a:t>megaly</a:t>
            </a:r>
            <a:r>
              <a:rPr lang="en-US" sz="2400" dirty="0"/>
              <a:t>  = </a:t>
            </a:r>
            <a:r>
              <a:rPr lang="en-US" sz="2400" dirty="0">
                <a:solidFill>
                  <a:schemeClr val="tx2"/>
                </a:solidFill>
              </a:rPr>
              <a:t>hepat</a:t>
            </a:r>
            <a:r>
              <a:rPr lang="en-US" sz="2400" dirty="0">
                <a:solidFill>
                  <a:srgbClr val="FF0000"/>
                </a:solidFill>
              </a:rPr>
              <a:t>o</a:t>
            </a:r>
            <a:r>
              <a:rPr lang="en-US" sz="2400" dirty="0">
                <a:solidFill>
                  <a:schemeClr val="tx2"/>
                </a:solidFill>
              </a:rPr>
              <a:t>megaly</a:t>
            </a:r>
          </a:p>
          <a:p>
            <a:r>
              <a:rPr lang="en-US" sz="2400" dirty="0"/>
              <a:t> If suffix begins with a vowel letter, then a combining vowel is (not) used between the word root and its suffix</a:t>
            </a:r>
          </a:p>
          <a:p>
            <a:r>
              <a:rPr lang="en-US" sz="2400" dirty="0"/>
              <a:t>Ex arthr + itis </a:t>
            </a:r>
          </a:p>
          <a:p>
            <a:r>
              <a:rPr lang="en-US" sz="2400" dirty="0"/>
              <a:t>      hemat + oma</a:t>
            </a:r>
          </a:p>
        </p:txBody>
      </p:sp>
    </p:spTree>
    <p:extLst>
      <p:ext uri="{BB962C8B-B14F-4D97-AF65-F5344CB8AC3E}">
        <p14:creationId xmlns:p14="http://schemas.microsoft.com/office/powerpoint/2010/main" val="2477746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269590"/>
            <a:ext cx="6906336" cy="5856574"/>
          </a:xfrm>
        </p:spPr>
      </p:pic>
    </p:spTree>
    <p:extLst>
      <p:ext uri="{BB962C8B-B14F-4D97-AF65-F5344CB8AC3E}">
        <p14:creationId xmlns:p14="http://schemas.microsoft.com/office/powerpoint/2010/main" val="323364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91992">
              <a:srgbClr val="89C8DA"/>
            </a:gs>
            <a:gs pos="0">
              <a:schemeClr val="accent5">
                <a:lumMod val="67000"/>
              </a:schemeClr>
            </a:gs>
            <a:gs pos="4000">
              <a:schemeClr val="accent5">
                <a:alpha val="17843"/>
                <a:lumMod val="30420"/>
                <a:lumOff val="69580"/>
              </a:schemeClr>
            </a:gs>
            <a:gs pos="100000">
              <a:schemeClr val="accent5">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prefix</a:t>
            </a:r>
          </a:p>
        </p:txBody>
      </p:sp>
      <p:sp>
        <p:nvSpPr>
          <p:cNvPr id="3" name="Content Placeholder 2"/>
          <p:cNvSpPr>
            <a:spLocks noGrp="1"/>
          </p:cNvSpPr>
          <p:nvPr>
            <p:ph idx="1"/>
          </p:nvPr>
        </p:nvSpPr>
        <p:spPr/>
        <p:txBody>
          <a:bodyPr>
            <a:normAutofit/>
          </a:bodyPr>
          <a:lstStyle/>
          <a:p>
            <a:r>
              <a:rPr lang="en-US" sz="2400" dirty="0"/>
              <a:t>Placed before award root to change its meaning</a:t>
            </a:r>
          </a:p>
          <a:p>
            <a:r>
              <a:rPr lang="en-US" sz="2400" dirty="0"/>
              <a:t>Ex</a:t>
            </a:r>
            <a:r>
              <a:rPr lang="en-US" sz="2400" dirty="0">
                <a:solidFill>
                  <a:srgbClr val="FF0000"/>
                </a:solidFill>
              </a:rPr>
              <a:t> hyper </a:t>
            </a:r>
            <a:r>
              <a:rPr lang="en-US" sz="2400" dirty="0"/>
              <a:t>(high)  -- </a:t>
            </a:r>
            <a:r>
              <a:rPr lang="en-US" sz="2400" dirty="0">
                <a:solidFill>
                  <a:srgbClr val="FF0000"/>
                </a:solidFill>
              </a:rPr>
              <a:t>hypo</a:t>
            </a:r>
            <a:r>
              <a:rPr lang="en-US" sz="2400" dirty="0"/>
              <a:t> (low) </a:t>
            </a:r>
            <a:r>
              <a:rPr lang="en-US" sz="2400" dirty="0">
                <a:solidFill>
                  <a:srgbClr val="7030A0"/>
                </a:solidFill>
              </a:rPr>
              <a:t>(hypertension – hypotension)</a:t>
            </a:r>
          </a:p>
          <a:p>
            <a:r>
              <a:rPr lang="en-US" sz="2400" dirty="0">
                <a:solidFill>
                  <a:schemeClr val="tx2"/>
                </a:solidFill>
              </a:rPr>
              <a:t>Pre</a:t>
            </a:r>
            <a:r>
              <a:rPr lang="en-US" sz="2400" dirty="0"/>
              <a:t> (before ) --- </a:t>
            </a:r>
            <a:r>
              <a:rPr lang="en-US" sz="2400" dirty="0">
                <a:solidFill>
                  <a:schemeClr val="tx2"/>
                </a:solidFill>
              </a:rPr>
              <a:t>post</a:t>
            </a:r>
            <a:r>
              <a:rPr lang="en-US" sz="2400" dirty="0"/>
              <a:t> (after) </a:t>
            </a:r>
            <a:r>
              <a:rPr lang="en-US" sz="2400" dirty="0">
                <a:solidFill>
                  <a:srgbClr val="7030A0"/>
                </a:solidFill>
              </a:rPr>
              <a:t>(pre – operative – post operative)</a:t>
            </a:r>
          </a:p>
        </p:txBody>
      </p:sp>
    </p:spTree>
    <p:extLst>
      <p:ext uri="{BB962C8B-B14F-4D97-AF65-F5344CB8AC3E}">
        <p14:creationId xmlns:p14="http://schemas.microsoft.com/office/powerpoint/2010/main" val="3451531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TotalTime>
  <Words>821</Words>
  <Application>Microsoft Office PowerPoint</Application>
  <PresentationFormat>On-screen Show (4:3)</PresentationFormat>
  <Paragraphs>89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AngsanaUPC</vt:lpstr>
      <vt:lpstr>Apple Symbols</vt:lpstr>
      <vt:lpstr>Arial</vt:lpstr>
      <vt:lpstr>Calibri</vt:lpstr>
      <vt:lpstr>Copperplate Gothic Bold</vt:lpstr>
      <vt:lpstr>Roboto</vt:lpstr>
      <vt:lpstr>Times New Roman</vt:lpstr>
      <vt:lpstr>Office Theme</vt:lpstr>
      <vt:lpstr>Medical Terminology</vt:lpstr>
      <vt:lpstr> </vt:lpstr>
      <vt:lpstr> </vt:lpstr>
      <vt:lpstr>   </vt:lpstr>
      <vt:lpstr>PowerPoint Presentation</vt:lpstr>
      <vt:lpstr>PowerPoint Presentation</vt:lpstr>
      <vt:lpstr>Suffix</vt:lpstr>
      <vt:lpstr>PowerPoint Presentation</vt:lpstr>
      <vt:lpstr>prefix</vt:lpstr>
      <vt:lpstr>  </vt:lpstr>
      <vt:lpstr>Common medical term </vt:lpstr>
      <vt:lpstr>   </vt:lpstr>
      <vt:lpstr> </vt:lpstr>
      <vt:lpstr>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Terminology</dc:title>
  <dc:creator>user</dc:creator>
  <cp:lastModifiedBy>se7en system</cp:lastModifiedBy>
  <cp:revision>56</cp:revision>
  <dcterms:created xsi:type="dcterms:W3CDTF">2023-01-19T16:27:31Z</dcterms:created>
  <dcterms:modified xsi:type="dcterms:W3CDTF">2024-02-07T20:43:22Z</dcterms:modified>
</cp:coreProperties>
</file>