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59" r:id="rId4"/>
    <p:sldId id="260" r:id="rId5"/>
    <p:sldId id="290" r:id="rId6"/>
    <p:sldId id="261" r:id="rId7"/>
    <p:sldId id="263" r:id="rId8"/>
    <p:sldId id="264" r:id="rId9"/>
    <p:sldId id="265" r:id="rId10"/>
    <p:sldId id="266" r:id="rId11"/>
    <p:sldId id="267" r:id="rId12"/>
    <p:sldId id="262" r:id="rId13"/>
    <p:sldId id="268" r:id="rId14"/>
    <p:sldId id="269" r:id="rId15"/>
    <p:sldId id="302" r:id="rId16"/>
    <p:sldId id="271" r:id="rId17"/>
    <p:sldId id="273" r:id="rId18"/>
    <p:sldId id="274" r:id="rId19"/>
    <p:sldId id="275" r:id="rId20"/>
    <p:sldId id="276" r:id="rId21"/>
    <p:sldId id="277" r:id="rId22"/>
    <p:sldId id="278" r:id="rId23"/>
    <p:sldId id="280" r:id="rId24"/>
    <p:sldId id="281" r:id="rId25"/>
    <p:sldId id="282" r:id="rId26"/>
    <p:sldId id="28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snapToGrid="0">
      <p:cViewPr>
        <p:scale>
          <a:sx n="80" d="100"/>
          <a:sy n="80" d="100"/>
        </p:scale>
        <p:origin x="-306" y="2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AFBDD8-6FEE-4AA3-9DF9-07E536060D15}" type="datetimeFigureOut">
              <a:rPr lang="en-US" smtClean="0"/>
              <a:t>3/12/2023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054F2-0236-44EC-A737-2F9976419071}" type="slidenum">
              <a:rPr lang="en-US" smtClean="0"/>
              <a:t>‹#›</a:t>
            </a:fld>
            <a:endParaRPr lang="en-US"/>
          </a:p>
        </p:txBody>
      </p:sp>
    </p:spTree>
    <p:extLst>
      <p:ext uri="{BB962C8B-B14F-4D97-AF65-F5344CB8AC3E}">
        <p14:creationId xmlns:p14="http://schemas.microsoft.com/office/powerpoint/2010/main" val="264668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A7D054F2-0236-44EC-A737-2F9976419071}" type="slidenum">
              <a:rPr lang="en-US" smtClean="0"/>
              <a:t>3</a:t>
            </a:fld>
            <a:endParaRPr lang="en-US"/>
          </a:p>
        </p:txBody>
      </p:sp>
    </p:spTree>
    <p:extLst>
      <p:ext uri="{BB962C8B-B14F-4D97-AF65-F5344CB8AC3E}">
        <p14:creationId xmlns:p14="http://schemas.microsoft.com/office/powerpoint/2010/main" val="3763596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5B2DBF-941B-4F38-AF59-6E6F851C71D8}" type="slidenum">
              <a:rPr lang="en-US" smtClean="0"/>
              <a:t>19</a:t>
            </a:fld>
            <a:endParaRPr lang="en-US"/>
          </a:p>
        </p:txBody>
      </p:sp>
    </p:spTree>
    <p:extLst>
      <p:ext uri="{BB962C8B-B14F-4D97-AF65-F5344CB8AC3E}">
        <p14:creationId xmlns:p14="http://schemas.microsoft.com/office/powerpoint/2010/main" val="105769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11F392-1C0B-45DD-91EC-FF664C488C65}" type="datetime1">
              <a:rPr lang="en-US" smtClean="0"/>
              <a:t>3/12/2023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2405708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F9C87C-2BFE-4768-9DCC-45A1EB758C74}" type="datetime1">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235957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ABBA1C-B67B-436E-9335-46DF1720B28B}" type="datetime1">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3447897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BB518F-1E16-403C-9E5B-EFC1535658B3}" type="datetime1">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2811940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D0FC8A-3E4A-4619-9304-7112E4617A09}" type="datetime1">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2970779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C65896-A03A-45EA-957B-07664FFE5B9E}" type="datetime1">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1780246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6DBAF3-391E-46E0-AACB-772B8DDE2642}" type="datetime1">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2055806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E65346-49A9-4B0C-9980-6B3D32C25394}" type="datetime1">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3698007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1D04F6-B051-42DB-B230-D493D3656156}" type="datetime1">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59561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D9B051-4BCF-4BB2-9726-19CD4ABA667E}" type="datetime1">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230790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DDA50-9409-4D6F-97D4-ECE67D856429}" type="datetime1">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1201681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F38505-A7AE-4855-B15F-7E13177D4900}" type="datetime1">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16316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3280AB-982C-4894-B6F3-3C5AE761701F}" type="datetime1">
              <a:rPr lang="en-US" smtClean="0"/>
              <a:t>3/12/2023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2783703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71C74A-E0E3-46F6-864C-AE49E2CB87CB}" type="datetime1">
              <a:rPr lang="en-US" smtClean="0"/>
              <a:t>3/12/2023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3310421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4DA95-0E7E-42AF-B958-F88B58AAEA10}" type="datetime1">
              <a:rPr lang="en-US" smtClean="0"/>
              <a:t>3/12/2023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3090291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796FFF-8391-4922-B9F3-54AE979C75E2}" type="datetime1">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713707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527A29-5013-43D4-B376-57BD85805F00}" type="datetime1">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CBC2A-BA76-4867-8C35-B61A7B4A5BCB}" type="slidenum">
              <a:rPr lang="en-US" smtClean="0"/>
              <a:t>‹#›</a:t>
            </a:fld>
            <a:endParaRPr lang="en-US"/>
          </a:p>
        </p:txBody>
      </p:sp>
    </p:spTree>
    <p:extLst>
      <p:ext uri="{BB962C8B-B14F-4D97-AF65-F5344CB8AC3E}">
        <p14:creationId xmlns:p14="http://schemas.microsoft.com/office/powerpoint/2010/main" val="3542331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0D82C89-910E-49D9-8D65-979ECC4CD945}" type="datetime1">
              <a:rPr lang="en-US" smtClean="0"/>
              <a:t>3/12/2023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77CBC2A-BA76-4867-8C35-B61A7B4A5BCB}" type="slidenum">
              <a:rPr lang="en-US" smtClean="0"/>
              <a:t>‹#›</a:t>
            </a:fld>
            <a:endParaRPr lang="en-US"/>
          </a:p>
        </p:txBody>
      </p:sp>
    </p:spTree>
    <p:extLst>
      <p:ext uri="{BB962C8B-B14F-4D97-AF65-F5344CB8AC3E}">
        <p14:creationId xmlns:p14="http://schemas.microsoft.com/office/powerpoint/2010/main" val="3282300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ar-IQ" b="1" dirty="0" smtClean="0">
                <a:latin typeface="Arial" panose="020B0604020202020204" pitchFamily="34" charset="0"/>
                <a:cs typeface="Arial" panose="020B0604020202020204" pitchFamily="34" charset="0"/>
              </a:rPr>
              <a:t>الفصل الثالث : كلف الجودة </a:t>
            </a:r>
            <a:r>
              <a:rPr lang="ar-IQ" sz="3200" b="1" dirty="0" smtClean="0">
                <a:latin typeface="Arial" panose="020B0604020202020204" pitchFamily="34" charset="0"/>
                <a:cs typeface="Arial" panose="020B0604020202020204" pitchFamily="34" charset="0"/>
              </a:rPr>
              <a:t>ص57</a:t>
            </a:r>
            <a:endParaRPr lang="ar-IQ" sz="3200" b="1" dirty="0">
              <a:latin typeface="Arial" panose="020B0604020202020204" pitchFamily="34" charset="0"/>
              <a:cs typeface="Arial" panose="020B0604020202020204" pitchFamily="34" charset="0"/>
            </a:endParaRPr>
          </a:p>
        </p:txBody>
      </p:sp>
      <p:sp>
        <p:nvSpPr>
          <p:cNvPr id="5" name="Date Placeholder 4"/>
          <p:cNvSpPr>
            <a:spLocks noGrp="1"/>
          </p:cNvSpPr>
          <p:nvPr>
            <p:ph type="dt" sz="half" idx="10"/>
          </p:nvPr>
        </p:nvSpPr>
        <p:spPr>
          <a:xfrm>
            <a:off x="2464958" y="788761"/>
            <a:ext cx="1143000" cy="365125"/>
          </a:xfrm>
        </p:spPr>
        <p:txBody>
          <a:bodyPr/>
          <a:lstStyle/>
          <a:p>
            <a:pPr algn="ctr"/>
            <a:fld id="{660CA501-0A28-497A-921B-FEE49607224E}" type="datetime1">
              <a:rPr lang="en-US" sz="1400" b="1" smtClean="0">
                <a:solidFill>
                  <a:srgbClr val="FF0000"/>
                </a:solidFill>
              </a:rPr>
              <a:pPr algn="ctr"/>
              <a:t>3/12/2023</a:t>
            </a:fld>
            <a:endParaRPr lang="en-US" sz="1400" b="1" dirty="0">
              <a:solidFill>
                <a:srgbClr val="FF0000"/>
              </a:solidFill>
            </a:endParaRPr>
          </a:p>
        </p:txBody>
      </p:sp>
      <p:sp>
        <p:nvSpPr>
          <p:cNvPr id="7" name="Slide Number Placeholder 6"/>
          <p:cNvSpPr>
            <a:spLocks noGrp="1"/>
          </p:cNvSpPr>
          <p:nvPr>
            <p:ph type="sldNum" sz="quarter" idx="12"/>
          </p:nvPr>
        </p:nvSpPr>
        <p:spPr>
          <a:xfrm>
            <a:off x="940957" y="5954527"/>
            <a:ext cx="551167" cy="365125"/>
          </a:xfrm>
        </p:spPr>
        <p:txBody>
          <a:bodyPr/>
          <a:lstStyle/>
          <a:p>
            <a:pPr algn="ctr"/>
            <a:fld id="{C77CBC2A-BA76-4867-8C35-B61A7B4A5BCB}" type="slidenum">
              <a:rPr lang="en-US" sz="1400" b="1" smtClean="0">
                <a:solidFill>
                  <a:srgbClr val="FF0000"/>
                </a:solidFill>
              </a:rPr>
              <a:pPr algn="ctr"/>
              <a:t>1</a:t>
            </a:fld>
            <a:endParaRPr lang="en-US" sz="1400" b="1" dirty="0">
              <a:solidFill>
                <a:srgbClr val="FF0000"/>
              </a:solidFill>
            </a:endParaRPr>
          </a:p>
        </p:txBody>
      </p:sp>
    </p:spTree>
    <p:extLst>
      <p:ext uri="{BB962C8B-B14F-4D97-AF65-F5344CB8AC3E}">
        <p14:creationId xmlns:p14="http://schemas.microsoft.com/office/powerpoint/2010/main" val="3085718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2606722" y="1037230"/>
            <a:ext cx="4804012" cy="4039738"/>
          </a:xfrm>
          <a:prstGeom prst="triangl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tx1"/>
                </a:solidFill>
                <a:latin typeface="Arial" panose="020B0604020202020204" pitchFamily="34" charset="0"/>
                <a:cs typeface="Arial" panose="020B0604020202020204" pitchFamily="34" charset="0"/>
              </a:rPr>
              <a:t>كلف الفشل الداخلي والخارجي</a:t>
            </a:r>
            <a:endParaRPr lang="en-US" sz="2400" b="1" dirty="0">
              <a:solidFill>
                <a:schemeClr val="tx1"/>
              </a:solidFill>
              <a:latin typeface="Arial" panose="020B0604020202020204" pitchFamily="34" charset="0"/>
              <a:cs typeface="Arial" panose="020B0604020202020204" pitchFamily="34" charset="0"/>
            </a:endParaRPr>
          </a:p>
        </p:txBody>
      </p:sp>
      <p:cxnSp>
        <p:nvCxnSpPr>
          <p:cNvPr id="4" name="Straight Connector 3"/>
          <p:cNvCxnSpPr/>
          <p:nvPr/>
        </p:nvCxnSpPr>
        <p:spPr>
          <a:xfrm>
            <a:off x="4326340" y="2251881"/>
            <a:ext cx="1364776"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3862316" y="2923264"/>
            <a:ext cx="2224585" cy="2643"/>
          </a:xfrm>
          <a:prstGeom prst="line">
            <a:avLst/>
          </a:prstGeom>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4640239" y="1746913"/>
            <a:ext cx="682387" cy="400110"/>
          </a:xfrm>
          <a:prstGeom prst="rect">
            <a:avLst/>
          </a:prstGeom>
          <a:noFill/>
        </p:spPr>
        <p:txBody>
          <a:bodyPr wrap="square" rtlCol="0">
            <a:spAutoFit/>
          </a:bodyPr>
          <a:lstStyle/>
          <a:p>
            <a:pPr algn="ctr"/>
            <a:r>
              <a:rPr lang="ar-IQ" sz="2000" b="1" dirty="0">
                <a:latin typeface="Arial" panose="020B0604020202020204" pitchFamily="34" charset="0"/>
                <a:cs typeface="Arial" panose="020B0604020202020204" pitchFamily="34" charset="0"/>
              </a:rPr>
              <a:t>كلف</a:t>
            </a:r>
            <a:endParaRPr lang="en-US" sz="2000" b="1" dirty="0">
              <a:latin typeface="Arial" panose="020B0604020202020204" pitchFamily="34" charset="0"/>
              <a:cs typeface="Arial" panose="020B0604020202020204" pitchFamily="34" charset="0"/>
            </a:endParaRPr>
          </a:p>
        </p:txBody>
      </p:sp>
      <p:sp>
        <p:nvSpPr>
          <p:cNvPr id="9" name="TextBox 8"/>
          <p:cNvSpPr txBox="1"/>
          <p:nvPr/>
        </p:nvSpPr>
        <p:spPr>
          <a:xfrm>
            <a:off x="4462818" y="2418296"/>
            <a:ext cx="1323833"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كلف التقييم</a:t>
            </a:r>
            <a:endParaRPr lang="en-US" sz="2400" b="1" dirty="0">
              <a:latin typeface="Arial" panose="020B0604020202020204" pitchFamily="34" charset="0"/>
              <a:cs typeface="Arial" panose="020B0604020202020204" pitchFamily="34" charset="0"/>
            </a:endParaRPr>
          </a:p>
        </p:txBody>
      </p:sp>
      <p:sp>
        <p:nvSpPr>
          <p:cNvPr id="13" name="TextBox 12"/>
          <p:cNvSpPr txBox="1"/>
          <p:nvPr/>
        </p:nvSpPr>
        <p:spPr>
          <a:xfrm>
            <a:off x="5786651" y="1514901"/>
            <a:ext cx="668740" cy="400110"/>
          </a:xfrm>
          <a:prstGeom prst="rect">
            <a:avLst/>
          </a:prstGeom>
          <a:noFill/>
        </p:spPr>
        <p:txBody>
          <a:bodyPr wrap="square" rtlCol="0">
            <a:spAutoFit/>
          </a:bodyPr>
          <a:lstStyle/>
          <a:p>
            <a:r>
              <a:rPr lang="en-US" sz="2000" b="1" dirty="0"/>
              <a:t>$1</a:t>
            </a:r>
          </a:p>
        </p:txBody>
      </p:sp>
      <p:sp>
        <p:nvSpPr>
          <p:cNvPr id="14" name="TextBox 13"/>
          <p:cNvSpPr txBox="1"/>
          <p:nvPr/>
        </p:nvSpPr>
        <p:spPr>
          <a:xfrm>
            <a:off x="6086901" y="2538517"/>
            <a:ext cx="682390" cy="400110"/>
          </a:xfrm>
          <a:prstGeom prst="rect">
            <a:avLst/>
          </a:prstGeom>
          <a:noFill/>
        </p:spPr>
        <p:txBody>
          <a:bodyPr wrap="square" rtlCol="0">
            <a:spAutoFit/>
          </a:bodyPr>
          <a:lstStyle/>
          <a:p>
            <a:r>
              <a:rPr lang="en-US" sz="2000" b="1" dirty="0"/>
              <a:t>$10</a:t>
            </a:r>
          </a:p>
        </p:txBody>
      </p:sp>
      <p:sp>
        <p:nvSpPr>
          <p:cNvPr id="15" name="TextBox 14"/>
          <p:cNvSpPr txBox="1"/>
          <p:nvPr/>
        </p:nvSpPr>
        <p:spPr>
          <a:xfrm>
            <a:off x="6769291" y="3373641"/>
            <a:ext cx="1037229" cy="461665"/>
          </a:xfrm>
          <a:prstGeom prst="rect">
            <a:avLst/>
          </a:prstGeom>
          <a:noFill/>
        </p:spPr>
        <p:txBody>
          <a:bodyPr wrap="square" rtlCol="0">
            <a:spAutoFit/>
          </a:bodyPr>
          <a:lstStyle/>
          <a:p>
            <a:r>
              <a:rPr lang="en-US" sz="2400" b="1" dirty="0"/>
              <a:t>$100</a:t>
            </a:r>
          </a:p>
        </p:txBody>
      </p:sp>
      <p:sp>
        <p:nvSpPr>
          <p:cNvPr id="16" name="Curved Left Arrow 15"/>
          <p:cNvSpPr/>
          <p:nvPr/>
        </p:nvSpPr>
        <p:spPr>
          <a:xfrm>
            <a:off x="6741994" y="1514900"/>
            <a:ext cx="1105468" cy="1088061"/>
          </a:xfrm>
          <a:prstGeom prst="curvedLef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solidFill>
                <a:schemeClr val="tx1"/>
              </a:solidFill>
            </a:endParaRPr>
          </a:p>
        </p:txBody>
      </p:sp>
      <p:sp>
        <p:nvSpPr>
          <p:cNvPr id="17" name="Curved Left Arrow 16"/>
          <p:cNvSpPr/>
          <p:nvPr/>
        </p:nvSpPr>
        <p:spPr>
          <a:xfrm>
            <a:off x="7690516" y="2679906"/>
            <a:ext cx="982637" cy="1173705"/>
          </a:xfrm>
          <a:prstGeom prst="curved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18" name="TextBox 17"/>
          <p:cNvSpPr txBox="1"/>
          <p:nvPr/>
        </p:nvSpPr>
        <p:spPr>
          <a:xfrm>
            <a:off x="3268637" y="5554638"/>
            <a:ext cx="4107977"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العلاقة بين كلف الجودة المباشرة</a:t>
            </a:r>
            <a:endParaRPr lang="en-US" sz="2400" b="1" dirty="0">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a:xfrm>
            <a:off x="1941467" y="208984"/>
            <a:ext cx="1143000" cy="365125"/>
          </a:xfrm>
        </p:spPr>
        <p:txBody>
          <a:bodyPr/>
          <a:lstStyle/>
          <a:p>
            <a:fld id="{A9033EDF-E1DE-48F2-A84A-64D282E46541}" type="datetime1">
              <a:rPr lang="en-US" sz="1400" b="1" smtClean="0">
                <a:solidFill>
                  <a:schemeClr val="accent4"/>
                </a:solidFill>
              </a:rPr>
              <a:t>3/12/2023</a:t>
            </a:fld>
            <a:endParaRPr lang="en-US" sz="1400" b="1" dirty="0">
              <a:solidFill>
                <a:schemeClr val="accent4"/>
              </a:solidFill>
            </a:endParaRPr>
          </a:p>
        </p:txBody>
      </p:sp>
      <p:sp>
        <p:nvSpPr>
          <p:cNvPr id="6" name="Slide Number Placeholder 5"/>
          <p:cNvSpPr>
            <a:spLocks noGrp="1"/>
          </p:cNvSpPr>
          <p:nvPr>
            <p:ph type="sldNum" sz="quarter" idx="12"/>
          </p:nvPr>
        </p:nvSpPr>
        <p:spPr>
          <a:xfrm>
            <a:off x="0" y="5741407"/>
            <a:ext cx="551167" cy="365125"/>
          </a:xfrm>
        </p:spPr>
        <p:txBody>
          <a:bodyPr/>
          <a:lstStyle/>
          <a:p>
            <a:fld id="{C77CBC2A-BA76-4867-8C35-B61A7B4A5BCB}" type="slidenum">
              <a:rPr lang="en-US" sz="1400" b="1" smtClean="0">
                <a:solidFill>
                  <a:schemeClr val="accent4"/>
                </a:solidFill>
              </a:rPr>
              <a:t>10</a:t>
            </a:fld>
            <a:endParaRPr lang="en-US" sz="1400" b="1" dirty="0">
              <a:solidFill>
                <a:schemeClr val="accent4"/>
              </a:solidFill>
            </a:endParaRPr>
          </a:p>
        </p:txBody>
      </p:sp>
    </p:spTree>
    <p:extLst>
      <p:ext uri="{BB962C8B-B14F-4D97-AF65-F5344CB8AC3E}">
        <p14:creationId xmlns:p14="http://schemas.microsoft.com/office/powerpoint/2010/main" val="1849320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374710" y="1023582"/>
            <a:ext cx="0" cy="3643952"/>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2374710" y="4667534"/>
            <a:ext cx="6018663"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374709" y="4667534"/>
            <a:ext cx="1064527" cy="914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tx1"/>
                </a:solidFill>
                <a:latin typeface="Arial" panose="020B0604020202020204" pitchFamily="34" charset="0"/>
                <a:cs typeface="Arial" panose="020B0604020202020204" pitchFamily="34" charset="0"/>
              </a:rPr>
              <a:t>خلال التصميم</a:t>
            </a:r>
            <a:endParaRPr lang="en-US" sz="2400" b="1"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4203509" y="4647063"/>
            <a:ext cx="1037230" cy="914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tx1"/>
                </a:solidFill>
                <a:latin typeface="Arial" panose="020B0604020202020204" pitchFamily="34" charset="0"/>
                <a:cs typeface="Arial" panose="020B0604020202020204" pitchFamily="34" charset="0"/>
              </a:rPr>
              <a:t>خلال الانتاج</a:t>
            </a:r>
            <a:endParaRPr lang="en-US" sz="2400" b="1"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5759354" y="4667534"/>
            <a:ext cx="996287" cy="914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tx1"/>
                </a:solidFill>
                <a:latin typeface="Arial" panose="020B0604020202020204" pitchFamily="34" charset="0"/>
                <a:cs typeface="Arial" panose="020B0604020202020204" pitchFamily="34" charset="0"/>
              </a:rPr>
              <a:t>عند الموزع</a:t>
            </a:r>
            <a:endParaRPr lang="en-US" sz="2400" b="1"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7383437" y="4667534"/>
            <a:ext cx="1009936" cy="914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tx1"/>
                </a:solidFill>
                <a:latin typeface="Arial" panose="020B0604020202020204" pitchFamily="34" charset="0"/>
                <a:cs typeface="Arial" panose="020B0604020202020204" pitchFamily="34" charset="0"/>
              </a:rPr>
              <a:t>عند الزبون</a:t>
            </a:r>
            <a:endParaRPr lang="en-US" sz="2400" b="1" dirty="0">
              <a:solidFill>
                <a:schemeClr val="tx1"/>
              </a:solidFill>
              <a:latin typeface="Arial" panose="020B0604020202020204" pitchFamily="34" charset="0"/>
              <a:cs typeface="Arial" panose="020B0604020202020204" pitchFamily="34" charset="0"/>
            </a:endParaRPr>
          </a:p>
        </p:txBody>
      </p:sp>
      <p:sp>
        <p:nvSpPr>
          <p:cNvPr id="11" name="TextBox 10"/>
          <p:cNvSpPr txBox="1"/>
          <p:nvPr/>
        </p:nvSpPr>
        <p:spPr>
          <a:xfrm rot="16200000">
            <a:off x="1159638" y="1291315"/>
            <a:ext cx="2060812"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كلفة المنتوج</a:t>
            </a:r>
            <a:endParaRPr lang="en-US" sz="2400" b="1" dirty="0">
              <a:latin typeface="Arial" panose="020B0604020202020204" pitchFamily="34" charset="0"/>
              <a:cs typeface="Arial" panose="020B0604020202020204" pitchFamily="34" charset="0"/>
            </a:endParaRPr>
          </a:p>
        </p:txBody>
      </p:sp>
      <p:sp>
        <p:nvSpPr>
          <p:cNvPr id="13" name="Freeform 12"/>
          <p:cNvSpPr/>
          <p:nvPr/>
        </p:nvSpPr>
        <p:spPr>
          <a:xfrm>
            <a:off x="2361063" y="2361063"/>
            <a:ext cx="5581934" cy="1405719"/>
          </a:xfrm>
          <a:custGeom>
            <a:avLst/>
            <a:gdLst>
              <a:gd name="connsiteX0" fmla="*/ 0 w 5581934"/>
              <a:gd name="connsiteY0" fmla="*/ 1405719 h 1405719"/>
              <a:gd name="connsiteX1" fmla="*/ 2934268 w 5581934"/>
              <a:gd name="connsiteY1" fmla="*/ 1282889 h 1405719"/>
              <a:gd name="connsiteX2" fmla="*/ 4872250 w 5581934"/>
              <a:gd name="connsiteY2" fmla="*/ 846161 h 1405719"/>
              <a:gd name="connsiteX3" fmla="*/ 5581934 w 5581934"/>
              <a:gd name="connsiteY3" fmla="*/ 0 h 1405719"/>
            </a:gdLst>
            <a:ahLst/>
            <a:cxnLst>
              <a:cxn ang="0">
                <a:pos x="connsiteX0" y="connsiteY0"/>
              </a:cxn>
              <a:cxn ang="0">
                <a:pos x="connsiteX1" y="connsiteY1"/>
              </a:cxn>
              <a:cxn ang="0">
                <a:pos x="connsiteX2" y="connsiteY2"/>
              </a:cxn>
              <a:cxn ang="0">
                <a:pos x="connsiteX3" y="connsiteY3"/>
              </a:cxn>
            </a:cxnLst>
            <a:rect l="l" t="t" r="r" b="b"/>
            <a:pathLst>
              <a:path w="5581934" h="1405719">
                <a:moveTo>
                  <a:pt x="0" y="1405719"/>
                </a:moveTo>
                <a:cubicBezTo>
                  <a:pt x="1061113" y="1390934"/>
                  <a:pt x="2122226" y="1376149"/>
                  <a:pt x="2934268" y="1282889"/>
                </a:cubicBezTo>
                <a:cubicBezTo>
                  <a:pt x="3746310" y="1189629"/>
                  <a:pt x="4430972" y="1059976"/>
                  <a:pt x="4872250" y="846161"/>
                </a:cubicBezTo>
                <a:cubicBezTo>
                  <a:pt x="5313528" y="632346"/>
                  <a:pt x="5456830" y="150125"/>
                  <a:pt x="5581934" y="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b="1" dirty="0">
              <a:solidFill>
                <a:schemeClr val="tx1"/>
              </a:solidFill>
            </a:endParaRPr>
          </a:p>
        </p:txBody>
      </p:sp>
      <p:sp>
        <p:nvSpPr>
          <p:cNvPr id="2" name="TextBox 1"/>
          <p:cNvSpPr txBox="1"/>
          <p:nvPr/>
        </p:nvSpPr>
        <p:spPr>
          <a:xfrm>
            <a:off x="3916906" y="5786651"/>
            <a:ext cx="2934269"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تزايد كلف المنتوج المعيب</a:t>
            </a:r>
            <a:endParaRPr lang="en-US" sz="24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1528108" y="126616"/>
            <a:ext cx="1143000" cy="365125"/>
          </a:xfrm>
        </p:spPr>
        <p:txBody>
          <a:bodyPr/>
          <a:lstStyle/>
          <a:p>
            <a:pPr algn="ctr"/>
            <a:fld id="{2E6BB644-D718-4C6A-93A5-E43371314327}" type="datetime1">
              <a:rPr lang="en-US" sz="1400" b="1" smtClean="0">
                <a:solidFill>
                  <a:srgbClr val="FF0000"/>
                </a:solidFill>
              </a:rPr>
              <a:pPr algn="ctr"/>
              <a:t>3/12/2023</a:t>
            </a:fld>
            <a:endParaRPr lang="en-US" sz="1400" b="1" dirty="0">
              <a:solidFill>
                <a:srgbClr val="FF0000"/>
              </a:solidFill>
            </a:endParaRPr>
          </a:p>
        </p:txBody>
      </p:sp>
      <p:sp>
        <p:nvSpPr>
          <p:cNvPr id="12" name="Slide Number Placeholder 11"/>
          <p:cNvSpPr>
            <a:spLocks noGrp="1"/>
          </p:cNvSpPr>
          <p:nvPr>
            <p:ph type="sldNum" sz="quarter" idx="12"/>
          </p:nvPr>
        </p:nvSpPr>
        <p:spPr>
          <a:xfrm>
            <a:off x="242102" y="6105505"/>
            <a:ext cx="551167" cy="365125"/>
          </a:xfrm>
        </p:spPr>
        <p:txBody>
          <a:bodyPr/>
          <a:lstStyle/>
          <a:p>
            <a:fld id="{C77CBC2A-BA76-4867-8C35-B61A7B4A5BCB}" type="slidenum">
              <a:rPr lang="en-US" sz="1400" b="1" smtClean="0">
                <a:solidFill>
                  <a:srgbClr val="FF0000"/>
                </a:solidFill>
                <a:latin typeface="Arial" panose="020B0604020202020204" pitchFamily="34" charset="0"/>
                <a:cs typeface="Arial" panose="020B0604020202020204" pitchFamily="34" charset="0"/>
              </a:rPr>
              <a:t>11</a:t>
            </a:fld>
            <a:endParaRPr lang="en-US" sz="1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7783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0612" y="296150"/>
            <a:ext cx="8596668" cy="754545"/>
          </a:xfrm>
        </p:spPr>
        <p:txBody>
          <a:bodyPr>
            <a:normAutofit fontScale="90000"/>
          </a:bodyPr>
          <a:lstStyle/>
          <a:p>
            <a:pPr algn="r"/>
            <a:r>
              <a:rPr lang="ar-IQ" sz="3100" b="1" dirty="0">
                <a:solidFill>
                  <a:srgbClr val="FF0000"/>
                </a:solidFill>
                <a:latin typeface="Arial" panose="020B0604020202020204" pitchFamily="34" charset="0"/>
                <a:cs typeface="Arial" panose="020B0604020202020204" pitchFamily="34" charset="0"/>
              </a:rPr>
              <a:t>ص 65</a:t>
            </a:r>
            <a:r>
              <a:rPr lang="en-US" sz="3100" b="1" dirty="0" smtClean="0">
                <a:solidFill>
                  <a:srgbClr val="FF0000"/>
                </a:solidFill>
                <a:latin typeface="Arial" panose="020B0604020202020204" pitchFamily="34" charset="0"/>
                <a:cs typeface="Arial" panose="020B0604020202020204" pitchFamily="34" charset="0"/>
              </a:rPr>
              <a:t> </a:t>
            </a:r>
            <a:r>
              <a:rPr lang="ar-IQ" sz="3100" b="1" dirty="0" smtClean="0">
                <a:solidFill>
                  <a:srgbClr val="FF0000"/>
                </a:solidFill>
                <a:latin typeface="Arial" panose="020B0604020202020204" pitchFamily="34" charset="0"/>
                <a:cs typeface="Arial" panose="020B0604020202020204" pitchFamily="34" charset="0"/>
              </a:rPr>
              <a:t>ثانيا:كلف </a:t>
            </a:r>
            <a:r>
              <a:rPr lang="ar-IQ" sz="3100" b="1" dirty="0">
                <a:solidFill>
                  <a:srgbClr val="FF0000"/>
                </a:solidFill>
                <a:latin typeface="Arial" panose="020B0604020202020204" pitchFamily="34" charset="0"/>
                <a:cs typeface="Arial" panose="020B0604020202020204" pitchFamily="34" charset="0"/>
              </a:rPr>
              <a:t>الجودة غير المباشرة (الكلف غير الملموسة)</a:t>
            </a:r>
            <a:r>
              <a:rPr lang="en-US" dirty="0"/>
              <a:t/>
            </a:r>
            <a:br>
              <a:rPr lang="en-US" dirty="0"/>
            </a:br>
            <a:endParaRPr lang="en-US" dirty="0"/>
          </a:p>
        </p:txBody>
      </p:sp>
      <p:sp>
        <p:nvSpPr>
          <p:cNvPr id="3" name="Content Placeholder 2"/>
          <p:cNvSpPr>
            <a:spLocks noGrp="1"/>
          </p:cNvSpPr>
          <p:nvPr>
            <p:ph idx="1"/>
          </p:nvPr>
        </p:nvSpPr>
        <p:spPr>
          <a:xfrm>
            <a:off x="1478070" y="1050695"/>
            <a:ext cx="10434181" cy="5807305"/>
          </a:xfrm>
        </p:spPr>
        <p:txBody>
          <a:bodyPr/>
          <a:lstStyle/>
          <a:p>
            <a:pPr algn="r" rtl="1"/>
            <a:r>
              <a:rPr lang="ar-IQ" b="1" dirty="0">
                <a:latin typeface="Arial" panose="020B0604020202020204" pitchFamily="34" charset="0"/>
                <a:cs typeface="Arial" panose="020B0604020202020204" pitchFamily="34" charset="0"/>
              </a:rPr>
              <a:t>هي نفقات يصعب قياسها وتحديد تأثيرها على الكلف الكلية للجودة بصيغة كمية لكونها تؤثر في زيادة هذه الكلف بشكل غير منظور.</a:t>
            </a:r>
          </a:p>
          <a:p>
            <a:pPr marL="0" indent="0" algn="r" rtl="1">
              <a:buNone/>
            </a:pPr>
            <a:r>
              <a:rPr lang="ar-IQ" b="1" dirty="0">
                <a:solidFill>
                  <a:srgbClr val="FF0000"/>
                </a:solidFill>
                <a:latin typeface="Arial" panose="020B0604020202020204" pitchFamily="34" charset="0"/>
                <a:cs typeface="Arial" panose="020B0604020202020204" pitchFamily="34" charset="0"/>
              </a:rPr>
              <a:t>من الامثلة على هذا النوع من الكلف :</a:t>
            </a:r>
          </a:p>
          <a:p>
            <a:pPr algn="r" rtl="1"/>
            <a:r>
              <a:rPr lang="ar-IQ" b="1" dirty="0">
                <a:latin typeface="Arial" panose="020B0604020202020204" pitchFamily="34" charset="0"/>
                <a:cs typeface="Arial" panose="020B0604020202020204" pitchFamily="34" charset="0"/>
              </a:rPr>
              <a:t>عدم رضا الزبون</a:t>
            </a:r>
          </a:p>
          <a:p>
            <a:pPr algn="r" rtl="1"/>
            <a:r>
              <a:rPr lang="ar-IQ" b="1" dirty="0">
                <a:latin typeface="Arial" panose="020B0604020202020204" pitchFamily="34" charset="0"/>
                <a:cs typeface="Arial" panose="020B0604020202020204" pitchFamily="34" charset="0"/>
              </a:rPr>
              <a:t>فقدان سمعة الشركة </a:t>
            </a:r>
          </a:p>
          <a:p>
            <a:pPr algn="r" rtl="1"/>
            <a:r>
              <a:rPr lang="ar-IQ" b="1" dirty="0">
                <a:latin typeface="Arial" panose="020B0604020202020204" pitchFamily="34" charset="0"/>
                <a:cs typeface="Arial" panose="020B0604020202020204" pitchFamily="34" charset="0"/>
              </a:rPr>
              <a:t>فقدان ثقة الزبون بمنتوجات الشركة </a:t>
            </a:r>
          </a:p>
          <a:p>
            <a:pPr algn="r" rtl="1"/>
            <a:r>
              <a:rPr lang="ar-IQ" b="1" dirty="0">
                <a:latin typeface="Arial" panose="020B0604020202020204" pitchFamily="34" charset="0"/>
                <a:cs typeface="Arial" panose="020B0604020202020204" pitchFamily="34" charset="0"/>
              </a:rPr>
              <a:t>شكاوى الزبون والتي تؤدي الى تقليل مستوى المبيعات للمنتوج ذاته وباقي منتوجات الشركة لانخفاض سمعتها.</a:t>
            </a:r>
          </a:p>
          <a:p>
            <a:pPr algn="r" rtl="1">
              <a:buFont typeface="Wingdings" panose="05000000000000000000" pitchFamily="2" charset="2"/>
              <a:buChar char="Ø"/>
            </a:pPr>
            <a:r>
              <a:rPr lang="ar-IQ" b="1" dirty="0" smtClean="0">
                <a:solidFill>
                  <a:srgbClr val="FF0000"/>
                </a:solidFill>
                <a:latin typeface="Arial" panose="020B0604020202020204" pitchFamily="34" charset="0"/>
                <a:cs typeface="Arial" panose="020B0604020202020204" pitchFamily="34" charset="0"/>
              </a:rPr>
              <a:t>على </a:t>
            </a:r>
            <a:r>
              <a:rPr lang="ar-IQ" b="1" dirty="0">
                <a:solidFill>
                  <a:srgbClr val="FF0000"/>
                </a:solidFill>
                <a:latin typeface="Arial" panose="020B0604020202020204" pitchFamily="34" charset="0"/>
                <a:cs typeface="Arial" panose="020B0604020202020204" pitchFamily="34" charset="0"/>
              </a:rPr>
              <a:t>المنظمات ان تولي اهتمام بكلف الجودة غير المباشرة من خلال الاهتمام بكلف الضبط، لسببين</a:t>
            </a:r>
            <a:r>
              <a:rPr lang="ar-IQ" b="1" dirty="0">
                <a:latin typeface="Arial" panose="020B0604020202020204" pitchFamily="34" charset="0"/>
                <a:cs typeface="Arial" panose="020B0604020202020204" pitchFamily="34" charset="0"/>
              </a:rPr>
              <a:t>:</a:t>
            </a:r>
          </a:p>
          <a:p>
            <a:pPr algn="r" rtl="1"/>
            <a:r>
              <a:rPr lang="ar-IQ" b="1" dirty="0">
                <a:latin typeface="Arial" panose="020B0604020202020204" pitchFamily="34" charset="0"/>
                <a:cs typeface="Arial" panose="020B0604020202020204" pitchFamily="34" charset="0"/>
              </a:rPr>
              <a:t>ان كلف الضبط تُحمٌل المنظمة كلفاً اقل من كلف الفشل</a:t>
            </a:r>
            <a:r>
              <a:rPr lang="ar-IQ" b="1" dirty="0" smtClean="0">
                <a:latin typeface="Arial" panose="020B0604020202020204" pitchFamily="34" charset="0"/>
                <a:cs typeface="Arial" panose="020B0604020202020204" pitchFamily="34" charset="0"/>
              </a:rPr>
              <a:t>.</a:t>
            </a:r>
          </a:p>
          <a:p>
            <a:pPr algn="r" rtl="1"/>
            <a:r>
              <a:rPr lang="ar-IQ" b="1" dirty="0" smtClean="0">
                <a:latin typeface="Arial" panose="020B0604020202020204" pitchFamily="34" charset="0"/>
                <a:cs typeface="Arial" panose="020B0604020202020204" pitchFamily="34" charset="0"/>
              </a:rPr>
              <a:t>كلف الضبط قد تؤدي الى تلاشي كلف الفشل تدريجياً مع استمرار الاهتمام بها. </a:t>
            </a:r>
            <a:endParaRPr lang="ar-IQ"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1791155" y="246563"/>
            <a:ext cx="1143000" cy="365125"/>
          </a:xfrm>
        </p:spPr>
        <p:txBody>
          <a:bodyPr/>
          <a:lstStyle/>
          <a:p>
            <a:fld id="{2E6C24E6-534C-435A-9EC4-35A27F6AC975}" type="datetime1">
              <a:rPr lang="en-US" sz="1400" b="1" smtClean="0">
                <a:solidFill>
                  <a:srgbClr val="FF0000"/>
                </a:solidFill>
              </a:rPr>
              <a:t>3/12/2023</a:t>
            </a:fld>
            <a:endParaRPr lang="en-US" sz="1400" b="1" dirty="0">
              <a:solidFill>
                <a:srgbClr val="FF0000"/>
              </a:solidFill>
            </a:endParaRPr>
          </a:p>
        </p:txBody>
      </p:sp>
      <p:sp>
        <p:nvSpPr>
          <p:cNvPr id="6" name="Slide Number Placeholder 5"/>
          <p:cNvSpPr>
            <a:spLocks noGrp="1"/>
          </p:cNvSpPr>
          <p:nvPr>
            <p:ph type="sldNum" sz="quarter" idx="12"/>
          </p:nvPr>
        </p:nvSpPr>
        <p:spPr>
          <a:xfrm>
            <a:off x="242102" y="6130177"/>
            <a:ext cx="551167" cy="365125"/>
          </a:xfrm>
        </p:spPr>
        <p:txBody>
          <a:bodyPr/>
          <a:lstStyle/>
          <a:p>
            <a:fld id="{C77CBC2A-BA76-4867-8C35-B61A7B4A5BCB}" type="slidenum">
              <a:rPr lang="en-US" sz="1400" b="1" smtClean="0">
                <a:solidFill>
                  <a:srgbClr val="FF0000"/>
                </a:solidFill>
              </a:rPr>
              <a:t>12</a:t>
            </a:fld>
            <a:endParaRPr lang="en-US" sz="1400" b="1" dirty="0">
              <a:solidFill>
                <a:srgbClr val="FF0000"/>
              </a:solidFill>
            </a:endParaRPr>
          </a:p>
        </p:txBody>
      </p:sp>
    </p:spTree>
    <p:extLst>
      <p:ext uri="{BB962C8B-B14F-4D97-AF65-F5344CB8AC3E}">
        <p14:creationId xmlns:p14="http://schemas.microsoft.com/office/powerpoint/2010/main" val="474044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1978" y="350578"/>
            <a:ext cx="9933140" cy="5547816"/>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p:cNvSpPr/>
          <p:nvPr/>
        </p:nvSpPr>
        <p:spPr>
          <a:xfrm>
            <a:off x="4135269" y="501699"/>
            <a:ext cx="1924337" cy="34588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IQ" sz="2400" b="1" dirty="0">
                <a:solidFill>
                  <a:schemeClr val="bg1"/>
                </a:solidFill>
                <a:latin typeface="Arial" panose="020B0604020202020204" pitchFamily="34" charset="0"/>
                <a:cs typeface="Arial" panose="020B0604020202020204" pitchFamily="34" charset="0"/>
              </a:rPr>
              <a:t>كلف الجودة</a:t>
            </a:r>
            <a:endParaRPr lang="en-US" sz="2400" b="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1624081" y="1426478"/>
            <a:ext cx="3223148" cy="54591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IQ" sz="2400" b="1" dirty="0">
                <a:latin typeface="Arial" panose="020B0604020202020204" pitchFamily="34" charset="0"/>
                <a:cs typeface="Arial" panose="020B0604020202020204" pitchFamily="34" charset="0"/>
              </a:rPr>
              <a:t>كلف الجودة غير المباشرة</a:t>
            </a:r>
            <a:endParaRPr lang="en-US" sz="2400" b="1" dirty="0">
              <a:latin typeface="Arial" panose="020B0604020202020204" pitchFamily="34" charset="0"/>
              <a:cs typeface="Arial" panose="020B0604020202020204" pitchFamily="34" charset="0"/>
            </a:endParaRPr>
          </a:p>
        </p:txBody>
      </p:sp>
      <p:sp>
        <p:nvSpPr>
          <p:cNvPr id="5" name="Rectangle 4"/>
          <p:cNvSpPr/>
          <p:nvPr/>
        </p:nvSpPr>
        <p:spPr>
          <a:xfrm>
            <a:off x="6714697" y="1437515"/>
            <a:ext cx="2306472" cy="5459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IQ" sz="2400" b="1" dirty="0">
                <a:latin typeface="Arial" panose="020B0604020202020204" pitchFamily="34" charset="0"/>
                <a:cs typeface="Arial" panose="020B0604020202020204" pitchFamily="34" charset="0"/>
              </a:rPr>
              <a:t>كلف الجودة المباشرة</a:t>
            </a:r>
            <a:endParaRPr lang="en-US" sz="2400" b="1" dirty="0">
              <a:latin typeface="Arial" panose="020B0604020202020204" pitchFamily="34" charset="0"/>
              <a:cs typeface="Arial" panose="020B0604020202020204" pitchFamily="34" charset="0"/>
            </a:endParaRPr>
          </a:p>
        </p:txBody>
      </p:sp>
      <p:sp>
        <p:nvSpPr>
          <p:cNvPr id="7" name="Rectangle 6"/>
          <p:cNvSpPr/>
          <p:nvPr/>
        </p:nvSpPr>
        <p:spPr>
          <a:xfrm rot="16200000">
            <a:off x="3990688" y="4108829"/>
            <a:ext cx="2284015" cy="5709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400" b="1" dirty="0">
                <a:latin typeface="Arial" panose="020B0604020202020204" pitchFamily="34" charset="0"/>
                <a:cs typeface="Arial" panose="020B0604020202020204" pitchFamily="34" charset="0"/>
              </a:rPr>
              <a:t>كلف الفشل الداخلي</a:t>
            </a:r>
            <a:endParaRPr lang="en-US" sz="2400" b="1" dirty="0">
              <a:latin typeface="Arial" panose="020B0604020202020204" pitchFamily="34" charset="0"/>
              <a:cs typeface="Arial" panose="020B0604020202020204" pitchFamily="34" charset="0"/>
            </a:endParaRPr>
          </a:p>
        </p:txBody>
      </p:sp>
      <p:sp>
        <p:nvSpPr>
          <p:cNvPr id="8" name="Rectangle 7"/>
          <p:cNvSpPr/>
          <p:nvPr/>
        </p:nvSpPr>
        <p:spPr>
          <a:xfrm rot="16200000">
            <a:off x="6490640" y="3766781"/>
            <a:ext cx="1380696" cy="54591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a:latin typeface="Arial" panose="020B0604020202020204" pitchFamily="34" charset="0"/>
                <a:cs typeface="Arial" panose="020B0604020202020204" pitchFamily="34" charset="0"/>
              </a:rPr>
              <a:t>كلف التقييم</a:t>
            </a:r>
            <a:endParaRPr lang="en-US" sz="2400" b="1" dirty="0">
              <a:latin typeface="Arial" panose="020B0604020202020204" pitchFamily="34" charset="0"/>
              <a:cs typeface="Arial" panose="020B0604020202020204" pitchFamily="34" charset="0"/>
            </a:endParaRPr>
          </a:p>
        </p:txBody>
      </p:sp>
      <p:sp>
        <p:nvSpPr>
          <p:cNvPr id="9" name="Rectangle 8"/>
          <p:cNvSpPr/>
          <p:nvPr/>
        </p:nvSpPr>
        <p:spPr>
          <a:xfrm rot="16200000">
            <a:off x="7894088" y="3766780"/>
            <a:ext cx="1380697" cy="54591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a:latin typeface="Arial" panose="020B0604020202020204" pitchFamily="34" charset="0"/>
                <a:cs typeface="Arial" panose="020B0604020202020204" pitchFamily="34" charset="0"/>
              </a:rPr>
              <a:t>كلف الوقاية </a:t>
            </a:r>
            <a:endParaRPr lang="en-US" sz="2400" b="1" dirty="0">
              <a:latin typeface="Arial" panose="020B0604020202020204" pitchFamily="34" charset="0"/>
              <a:cs typeface="Arial" panose="020B0604020202020204" pitchFamily="34" charset="0"/>
            </a:endParaRPr>
          </a:p>
        </p:txBody>
      </p:sp>
      <p:sp>
        <p:nvSpPr>
          <p:cNvPr id="10" name="Rectangle 9"/>
          <p:cNvSpPr/>
          <p:nvPr/>
        </p:nvSpPr>
        <p:spPr>
          <a:xfrm>
            <a:off x="7547205" y="2432713"/>
            <a:ext cx="1528552" cy="54591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2400" b="1" dirty="0">
                <a:latin typeface="Arial" panose="020B0604020202020204" pitchFamily="34" charset="0"/>
                <a:cs typeface="Arial" panose="020B0604020202020204" pitchFamily="34" charset="0"/>
              </a:rPr>
              <a:t>كلف الضبط</a:t>
            </a:r>
            <a:endParaRPr lang="en-US" sz="2400" b="1" dirty="0">
              <a:latin typeface="Arial" panose="020B0604020202020204" pitchFamily="34" charset="0"/>
              <a:cs typeface="Arial" panose="020B0604020202020204" pitchFamily="34" charset="0"/>
            </a:endParaRPr>
          </a:p>
        </p:txBody>
      </p:sp>
      <p:sp>
        <p:nvSpPr>
          <p:cNvPr id="11" name="Rectangle 10"/>
          <p:cNvSpPr/>
          <p:nvPr/>
        </p:nvSpPr>
        <p:spPr>
          <a:xfrm>
            <a:off x="3932829" y="2390394"/>
            <a:ext cx="1485332" cy="54591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2400" b="1" dirty="0">
                <a:latin typeface="Arial" panose="020B0604020202020204" pitchFamily="34" charset="0"/>
                <a:cs typeface="Arial" panose="020B0604020202020204" pitchFamily="34" charset="0"/>
              </a:rPr>
              <a:t>كلف الفشل</a:t>
            </a:r>
            <a:endParaRPr lang="en-US" sz="2400" b="1" dirty="0">
              <a:latin typeface="Arial" panose="020B0604020202020204" pitchFamily="34" charset="0"/>
              <a:cs typeface="Arial" panose="020B0604020202020204" pitchFamily="34" charset="0"/>
            </a:endParaRPr>
          </a:p>
        </p:txBody>
      </p:sp>
      <p:sp>
        <p:nvSpPr>
          <p:cNvPr id="12" name="Rectangle 11"/>
          <p:cNvSpPr/>
          <p:nvPr/>
        </p:nvSpPr>
        <p:spPr>
          <a:xfrm rot="16200000">
            <a:off x="2761250" y="4121339"/>
            <a:ext cx="2284014" cy="54591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400" b="1" dirty="0">
                <a:latin typeface="Arial" panose="020B0604020202020204" pitchFamily="34" charset="0"/>
                <a:cs typeface="Arial" panose="020B0604020202020204" pitchFamily="34" charset="0"/>
              </a:rPr>
              <a:t>كلف الفشل الخارجي </a:t>
            </a:r>
            <a:endParaRPr lang="en-US" sz="2400" b="1" dirty="0">
              <a:latin typeface="Arial" panose="020B0604020202020204" pitchFamily="34" charset="0"/>
              <a:cs typeface="Arial" panose="020B0604020202020204" pitchFamily="34" charset="0"/>
            </a:endParaRPr>
          </a:p>
        </p:txBody>
      </p:sp>
      <p:cxnSp>
        <p:nvCxnSpPr>
          <p:cNvPr id="14" name="Straight Connector 13"/>
          <p:cNvCxnSpPr/>
          <p:nvPr/>
        </p:nvCxnSpPr>
        <p:spPr>
          <a:xfrm>
            <a:off x="4675495" y="2188388"/>
            <a:ext cx="3526809" cy="8902"/>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2688605" y="1104331"/>
            <a:ext cx="4804012"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a:off x="3903257" y="3108278"/>
            <a:ext cx="1153806" cy="0"/>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a:off x="7137779" y="3124487"/>
            <a:ext cx="1473955" cy="0"/>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p:cNvCxnSpPr/>
          <p:nvPr/>
        </p:nvCxnSpPr>
        <p:spPr>
          <a:xfrm flipV="1">
            <a:off x="2688605" y="1104331"/>
            <a:ext cx="0" cy="322147"/>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p:cNvCxnSpPr/>
          <p:nvPr/>
        </p:nvCxnSpPr>
        <p:spPr>
          <a:xfrm flipV="1">
            <a:off x="5132695" y="847584"/>
            <a:ext cx="0" cy="256747"/>
          </a:xfrm>
          <a:prstGeom prst="line">
            <a:avLst/>
          </a:prstGeom>
        </p:spPr>
        <p:style>
          <a:lnRef idx="3">
            <a:schemeClr val="dk1"/>
          </a:lnRef>
          <a:fillRef idx="0">
            <a:schemeClr val="dk1"/>
          </a:fillRef>
          <a:effectRef idx="2">
            <a:schemeClr val="dk1"/>
          </a:effectRef>
          <a:fontRef idx="minor">
            <a:schemeClr val="tx1"/>
          </a:fontRef>
        </p:style>
      </p:cxnSp>
      <p:cxnSp>
        <p:nvCxnSpPr>
          <p:cNvPr id="31" name="Straight Connector 30"/>
          <p:cNvCxnSpPr/>
          <p:nvPr/>
        </p:nvCxnSpPr>
        <p:spPr>
          <a:xfrm flipV="1">
            <a:off x="7492617" y="1104331"/>
            <a:ext cx="0" cy="322147"/>
          </a:xfrm>
          <a:prstGeom prst="line">
            <a:avLst/>
          </a:prstGeom>
        </p:spPr>
        <p:style>
          <a:lnRef idx="3">
            <a:schemeClr val="dk1"/>
          </a:lnRef>
          <a:fillRef idx="0">
            <a:schemeClr val="dk1"/>
          </a:fillRef>
          <a:effectRef idx="2">
            <a:schemeClr val="dk1"/>
          </a:effectRef>
          <a:fontRef idx="minor">
            <a:schemeClr val="tx1"/>
          </a:fontRef>
        </p:style>
      </p:cxnSp>
      <p:cxnSp>
        <p:nvCxnSpPr>
          <p:cNvPr id="33" name="Straight Connector 32"/>
          <p:cNvCxnSpPr/>
          <p:nvPr/>
        </p:nvCxnSpPr>
        <p:spPr>
          <a:xfrm flipV="1">
            <a:off x="4675495" y="2197290"/>
            <a:ext cx="0" cy="193104"/>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Connector 39"/>
          <p:cNvCxnSpPr/>
          <p:nvPr/>
        </p:nvCxnSpPr>
        <p:spPr>
          <a:xfrm>
            <a:off x="8202304" y="2197290"/>
            <a:ext cx="0" cy="235423"/>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p:nvPr/>
        </p:nvCxnSpPr>
        <p:spPr>
          <a:xfrm>
            <a:off x="4675495" y="2936304"/>
            <a:ext cx="0" cy="171974"/>
          </a:xfrm>
          <a:prstGeom prst="line">
            <a:avLst/>
          </a:prstGeom>
        </p:spPr>
        <p:style>
          <a:lnRef idx="3">
            <a:schemeClr val="dk1"/>
          </a:lnRef>
          <a:fillRef idx="0">
            <a:schemeClr val="dk1"/>
          </a:fillRef>
          <a:effectRef idx="2">
            <a:schemeClr val="dk1"/>
          </a:effectRef>
          <a:fontRef idx="minor">
            <a:schemeClr val="tx1"/>
          </a:fontRef>
        </p:style>
      </p:cxnSp>
      <p:cxnSp>
        <p:nvCxnSpPr>
          <p:cNvPr id="44" name="Straight Connector 43"/>
          <p:cNvCxnSpPr>
            <a:stCxn id="12" idx="3"/>
          </p:cNvCxnSpPr>
          <p:nvPr/>
        </p:nvCxnSpPr>
        <p:spPr>
          <a:xfrm flipV="1">
            <a:off x="3903257" y="3124487"/>
            <a:ext cx="0" cy="127800"/>
          </a:xfrm>
          <a:prstGeom prst="line">
            <a:avLst/>
          </a:prstGeom>
        </p:spPr>
        <p:style>
          <a:lnRef idx="3">
            <a:schemeClr val="dk1"/>
          </a:lnRef>
          <a:fillRef idx="0">
            <a:schemeClr val="dk1"/>
          </a:fillRef>
          <a:effectRef idx="2">
            <a:schemeClr val="dk1"/>
          </a:effectRef>
          <a:fontRef idx="minor">
            <a:schemeClr val="tx1"/>
          </a:fontRef>
        </p:style>
      </p:cxnSp>
      <p:cxnSp>
        <p:nvCxnSpPr>
          <p:cNvPr id="50" name="Straight Connector 49"/>
          <p:cNvCxnSpPr/>
          <p:nvPr/>
        </p:nvCxnSpPr>
        <p:spPr>
          <a:xfrm flipV="1">
            <a:off x="5057063" y="3124487"/>
            <a:ext cx="0" cy="127800"/>
          </a:xfrm>
          <a:prstGeom prst="line">
            <a:avLst/>
          </a:prstGeom>
        </p:spPr>
        <p:style>
          <a:lnRef idx="3">
            <a:schemeClr val="dk1"/>
          </a:lnRef>
          <a:fillRef idx="0">
            <a:schemeClr val="dk1"/>
          </a:fillRef>
          <a:effectRef idx="2">
            <a:schemeClr val="dk1"/>
          </a:effectRef>
          <a:fontRef idx="minor">
            <a:schemeClr val="tx1"/>
          </a:fontRef>
        </p:style>
      </p:cxnSp>
      <p:cxnSp>
        <p:nvCxnSpPr>
          <p:cNvPr id="52" name="Straight Connector 51"/>
          <p:cNvCxnSpPr/>
          <p:nvPr/>
        </p:nvCxnSpPr>
        <p:spPr>
          <a:xfrm flipV="1">
            <a:off x="7137778" y="3108278"/>
            <a:ext cx="2" cy="241109"/>
          </a:xfrm>
          <a:prstGeom prst="line">
            <a:avLst/>
          </a:prstGeom>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flipV="1">
            <a:off x="8611734" y="3124487"/>
            <a:ext cx="0" cy="224900"/>
          </a:xfrm>
          <a:prstGeom prst="line">
            <a:avLst/>
          </a:prstGeom>
        </p:spPr>
        <p:style>
          <a:lnRef idx="3">
            <a:schemeClr val="dk1"/>
          </a:lnRef>
          <a:fillRef idx="0">
            <a:schemeClr val="dk1"/>
          </a:fillRef>
          <a:effectRef idx="2">
            <a:schemeClr val="dk1"/>
          </a:effectRef>
          <a:fontRef idx="minor">
            <a:schemeClr val="tx1"/>
          </a:fontRef>
        </p:style>
      </p:cxnSp>
      <p:cxnSp>
        <p:nvCxnSpPr>
          <p:cNvPr id="60" name="Straight Connector 59"/>
          <p:cNvCxnSpPr>
            <a:endCxn id="10" idx="2"/>
          </p:cNvCxnSpPr>
          <p:nvPr/>
        </p:nvCxnSpPr>
        <p:spPr>
          <a:xfrm flipV="1">
            <a:off x="8311481" y="2978623"/>
            <a:ext cx="0" cy="145863"/>
          </a:xfrm>
          <a:prstGeom prst="line">
            <a:avLst/>
          </a:prstGeom>
        </p:spPr>
        <p:style>
          <a:lnRef idx="3">
            <a:schemeClr val="dk1"/>
          </a:lnRef>
          <a:fillRef idx="0">
            <a:schemeClr val="dk1"/>
          </a:fillRef>
          <a:effectRef idx="2">
            <a:schemeClr val="dk1"/>
          </a:effectRef>
          <a:fontRef idx="minor">
            <a:schemeClr val="tx1"/>
          </a:fontRef>
        </p:style>
      </p:cxnSp>
      <p:sp>
        <p:nvSpPr>
          <p:cNvPr id="62" name="TextBox 61"/>
          <p:cNvSpPr txBox="1"/>
          <p:nvPr/>
        </p:nvSpPr>
        <p:spPr>
          <a:xfrm>
            <a:off x="2947916" y="6002607"/>
            <a:ext cx="5363565" cy="461665"/>
          </a:xfrm>
          <a:prstGeom prst="rect">
            <a:avLst/>
          </a:prstGeom>
          <a:noFill/>
        </p:spPr>
        <p:txBody>
          <a:bodyPr wrap="square" rtlCol="0">
            <a:spAutoFit/>
          </a:bodyPr>
          <a:lstStyle/>
          <a:p>
            <a:pPr algn="ctr"/>
            <a:r>
              <a:rPr lang="ar-IQ" sz="2400" b="1" dirty="0">
                <a:latin typeface="Arial" panose="020B0604020202020204" pitchFamily="34" charset="0"/>
                <a:cs typeface="Arial" panose="020B0604020202020204" pitchFamily="34" charset="0"/>
              </a:rPr>
              <a:t>(كلف الجوة المباشرة وغير المباشرة)</a:t>
            </a:r>
            <a:endParaRPr lang="en-US" sz="2400" b="1"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a:xfrm>
            <a:off x="1624081" y="0"/>
            <a:ext cx="1143000" cy="365125"/>
          </a:xfrm>
        </p:spPr>
        <p:txBody>
          <a:bodyPr/>
          <a:lstStyle/>
          <a:p>
            <a:pPr algn="ctr"/>
            <a:fld id="{FAE5A2FD-BA20-45EC-BB06-399191858419}" type="datetime1">
              <a:rPr lang="en-US" sz="1400" b="1" smtClean="0">
                <a:solidFill>
                  <a:srgbClr val="FF0000"/>
                </a:solidFill>
              </a:rPr>
              <a:pPr algn="ctr"/>
              <a:t>3/12/2023</a:t>
            </a:fld>
            <a:endParaRPr lang="en-US" sz="1400" b="1">
              <a:solidFill>
                <a:srgbClr val="FF0000"/>
              </a:solidFill>
            </a:endParaRPr>
          </a:p>
        </p:txBody>
      </p:sp>
      <p:sp>
        <p:nvSpPr>
          <p:cNvPr id="15" name="Slide Number Placeholder 14"/>
          <p:cNvSpPr>
            <a:spLocks noGrp="1"/>
          </p:cNvSpPr>
          <p:nvPr>
            <p:ph type="sldNum" sz="quarter" idx="12"/>
          </p:nvPr>
        </p:nvSpPr>
        <p:spPr>
          <a:xfrm>
            <a:off x="229576" y="6187273"/>
            <a:ext cx="551167" cy="365125"/>
          </a:xfrm>
        </p:spPr>
        <p:txBody>
          <a:bodyPr/>
          <a:lstStyle/>
          <a:p>
            <a:pPr algn="ctr"/>
            <a:fld id="{C77CBC2A-BA76-4867-8C35-B61A7B4A5BCB}" type="slidenum">
              <a:rPr lang="en-US" sz="1400" b="1" smtClean="0">
                <a:solidFill>
                  <a:srgbClr val="FF0000"/>
                </a:solidFill>
              </a:rPr>
              <a:pPr algn="ctr"/>
              <a:t>13</a:t>
            </a:fld>
            <a:endParaRPr lang="en-US" sz="1400" b="1">
              <a:solidFill>
                <a:srgbClr val="FF0000"/>
              </a:solidFill>
            </a:endParaRPr>
          </a:p>
        </p:txBody>
      </p:sp>
    </p:spTree>
    <p:extLst>
      <p:ext uri="{BB962C8B-B14F-4D97-AF65-F5344CB8AC3E}">
        <p14:creationId xmlns:p14="http://schemas.microsoft.com/office/powerpoint/2010/main" val="2350857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095" y="317234"/>
            <a:ext cx="8596668" cy="998806"/>
          </a:xfrm>
        </p:spPr>
        <p:txBody>
          <a:bodyPr>
            <a:normAutofit fontScale="90000"/>
          </a:bodyPr>
          <a:lstStyle/>
          <a:p>
            <a:pPr algn="r" rtl="1"/>
            <a:r>
              <a:rPr lang="ar-IQ" dirty="0"/>
              <a:t/>
            </a:r>
            <a:br>
              <a:rPr lang="ar-IQ" dirty="0"/>
            </a:br>
            <a:r>
              <a:rPr lang="ar-IQ" sz="3100" b="1" dirty="0">
                <a:latin typeface="Arial" panose="020B0604020202020204" pitchFamily="34" charset="0"/>
                <a:cs typeface="Arial" panose="020B0604020202020204" pitchFamily="34" charset="0"/>
              </a:rPr>
              <a:t>4- المستوى الامثل لكلف الجودة </a:t>
            </a:r>
            <a:r>
              <a:rPr lang="ar-IQ" sz="2700" b="1" dirty="0" smtClean="0">
                <a:latin typeface="Arial" panose="020B0604020202020204" pitchFamily="34" charset="0"/>
                <a:cs typeface="Arial" panose="020B0604020202020204" pitchFamily="34" charset="0"/>
              </a:rPr>
              <a:t>: ص65</a:t>
            </a:r>
            <a:r>
              <a:rPr lang="ar-IQ" dirty="0"/>
              <a:t/>
            </a:r>
            <a:br>
              <a:rPr lang="ar-IQ" dirty="0"/>
            </a:br>
            <a:endParaRPr lang="en-US" dirty="0"/>
          </a:p>
        </p:txBody>
      </p:sp>
      <p:sp>
        <p:nvSpPr>
          <p:cNvPr id="3" name="Content Placeholder 2"/>
          <p:cNvSpPr>
            <a:spLocks noGrp="1"/>
          </p:cNvSpPr>
          <p:nvPr>
            <p:ph idx="1"/>
          </p:nvPr>
        </p:nvSpPr>
        <p:spPr>
          <a:xfrm>
            <a:off x="1164920" y="1027134"/>
            <a:ext cx="10622071" cy="5830866"/>
          </a:xfrm>
        </p:spPr>
        <p:txBody>
          <a:bodyPr>
            <a:normAutofit/>
          </a:bodyPr>
          <a:lstStyle/>
          <a:p>
            <a:pPr marL="0" indent="0" algn="just" rtl="1">
              <a:buNone/>
            </a:pPr>
            <a:r>
              <a:rPr lang="ar-IQ" sz="2800" b="1" dirty="0">
                <a:latin typeface="Arial" panose="020B0604020202020204" pitchFamily="34" charset="0"/>
                <a:cs typeface="Arial" panose="020B0604020202020204" pitchFamily="34" charset="0"/>
              </a:rPr>
              <a:t>- قدم المختصون في مجال الجودة وجهات نظر مختلفة بشأن تحديد </a:t>
            </a:r>
            <a:r>
              <a:rPr lang="ar-IQ" sz="2800" b="1" u="sng" dirty="0">
                <a:latin typeface="Arial" panose="020B0604020202020204" pitchFamily="34" charset="0"/>
                <a:cs typeface="Arial" panose="020B0604020202020204" pitchFamily="34" charset="0"/>
              </a:rPr>
              <a:t>المستوى الامثل او المثالي لكلف الجودة والذي يمثل ادنى كلفة ممكنة تتحملها المنظمة من تطبيق انشطة الجودة فيها </a:t>
            </a:r>
            <a:r>
              <a:rPr lang="ar-IQ" sz="2800" b="1" dirty="0">
                <a:latin typeface="Arial" panose="020B0604020202020204" pitchFamily="34" charset="0"/>
                <a:cs typeface="Arial" panose="020B0604020202020204" pitchFamily="34" charset="0"/>
              </a:rPr>
              <a:t>. وهناك وجهتي النظر لتحديد مستوى كلف الجودة الامثل هي.</a:t>
            </a:r>
          </a:p>
          <a:p>
            <a:pPr algn="just" rtl="1"/>
            <a:r>
              <a:rPr lang="ar-IQ" b="1" dirty="0">
                <a:solidFill>
                  <a:srgbClr val="FF0000"/>
                </a:solidFill>
                <a:latin typeface="Arial" panose="020B0604020202020204" pitchFamily="34" charset="0"/>
                <a:cs typeface="Arial" panose="020B0604020202020204" pitchFamily="34" charset="0"/>
              </a:rPr>
              <a:t>وجهة النظر التقليدية </a:t>
            </a:r>
          </a:p>
          <a:p>
            <a:pPr algn="just" rtl="1"/>
            <a:r>
              <a:rPr lang="ar-IQ" b="1" dirty="0">
                <a:solidFill>
                  <a:srgbClr val="FF0000"/>
                </a:solidFill>
                <a:latin typeface="Arial" panose="020B0604020202020204" pitchFamily="34" charset="0"/>
                <a:cs typeface="Arial" panose="020B0604020202020204" pitchFamily="34" charset="0"/>
              </a:rPr>
              <a:t>وجهة النظر الحديثة لكلف الجودة</a:t>
            </a:r>
          </a:p>
          <a:p>
            <a:pPr marL="0" indent="0" algn="just" rtl="1">
              <a:buNone/>
            </a:pPr>
            <a:r>
              <a:rPr lang="ar-IQ" sz="2400" b="1" u="sng" dirty="0">
                <a:solidFill>
                  <a:srgbClr val="FF0000"/>
                </a:solidFill>
                <a:latin typeface="Arial" panose="020B0604020202020204" pitchFamily="34" charset="0"/>
                <a:cs typeface="Arial" panose="020B0604020202020204" pitchFamily="34" charset="0"/>
              </a:rPr>
              <a:t>وجهة النظر التقليدية:</a:t>
            </a:r>
            <a:r>
              <a:rPr lang="ar-IQ" sz="2400" b="1" dirty="0">
                <a:solidFill>
                  <a:srgbClr val="FF0000"/>
                </a:solidFill>
                <a:latin typeface="Arial" panose="020B0604020202020204" pitchFamily="34" charset="0"/>
                <a:cs typeface="Arial" panose="020B0604020202020204" pitchFamily="34" charset="0"/>
              </a:rPr>
              <a:t> </a:t>
            </a:r>
            <a:r>
              <a:rPr lang="ar-IQ" sz="2800" b="1" dirty="0">
                <a:latin typeface="Arial" panose="020B0604020202020204" pitchFamily="34" charset="0"/>
                <a:cs typeface="Arial" panose="020B0604020202020204" pitchFamily="34" charset="0"/>
              </a:rPr>
              <a:t>تفترض انه كلما زاد عدد المنتوجات المعيبة زادت كلف الفشل وتقل كلف الضبط (التقييم والوقاية) بزيادة عدد المنتوجات المعيبة الى حد معين.</a:t>
            </a:r>
          </a:p>
          <a:p>
            <a:pPr marL="0" indent="0" algn="just" rtl="1">
              <a:buNone/>
            </a:pPr>
            <a:r>
              <a:rPr lang="ar-IQ" b="1" u="sng" dirty="0">
                <a:solidFill>
                  <a:srgbClr val="FF0000"/>
                </a:solidFill>
                <a:latin typeface="Arial" panose="020B0604020202020204" pitchFamily="34" charset="0"/>
                <a:cs typeface="Arial" panose="020B0604020202020204" pitchFamily="34" charset="0"/>
              </a:rPr>
              <a:t>مستوى الجودة المقبول </a:t>
            </a:r>
            <a:r>
              <a:rPr lang="en-US" b="1" dirty="0">
                <a:latin typeface="Arial" panose="020B0604020202020204" pitchFamily="34" charset="0"/>
                <a:cs typeface="Arial" panose="020B0604020202020204" pitchFamily="34" charset="0"/>
              </a:rPr>
              <a:t>Acceptable Quality Level (AQL)</a:t>
            </a:r>
            <a:r>
              <a:rPr lang="ar-IQ" b="1" dirty="0">
                <a:latin typeface="Arial" panose="020B0604020202020204" pitchFamily="34" charset="0"/>
                <a:cs typeface="Arial" panose="020B0604020202020204" pitchFamily="34" charset="0"/>
              </a:rPr>
              <a:t> :يعني العدد المسموح به من المنتوجات المعيبة، بمعنى قبول عدد من المنتوجات المعيبة كأن تكون </a:t>
            </a:r>
            <a:r>
              <a:rPr lang="en-US" b="1" dirty="0">
                <a:latin typeface="Arial" panose="020B0604020202020204" pitchFamily="34" charset="0"/>
                <a:cs typeface="Arial" panose="020B0604020202020204" pitchFamily="34" charset="0"/>
              </a:rPr>
              <a:t>3</a:t>
            </a:r>
            <a:r>
              <a:rPr lang="ar-IQ" b="1" dirty="0">
                <a:latin typeface="Arial" panose="020B0604020202020204" pitchFamily="34" charset="0"/>
                <a:cs typeface="Arial" panose="020B0604020202020204" pitchFamily="34" charset="0"/>
              </a:rPr>
              <a:t>% من الانتاج. اي ان المنظمة تقدم منتوجاتها الى زبائنها مع علم الطرفين بوجود نسبة من المعيب فيها.</a:t>
            </a:r>
            <a:endParaRPr lang="en-US" b="1" u="sng" dirty="0">
              <a:solidFill>
                <a:srgbClr val="00B0F0"/>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1678421" y="158880"/>
            <a:ext cx="1143000" cy="365125"/>
          </a:xfrm>
        </p:spPr>
        <p:txBody>
          <a:bodyPr/>
          <a:lstStyle/>
          <a:p>
            <a:pPr algn="ctr"/>
            <a:fld id="{DEA50486-4B48-41D0-9C79-EA072919E5C5}" type="datetime1">
              <a:rPr lang="en-US" sz="1400" b="1" smtClean="0">
                <a:solidFill>
                  <a:srgbClr val="FF0000"/>
                </a:solidFill>
              </a:rPr>
              <a:pPr algn="ctr"/>
              <a:t>3/12/2023</a:t>
            </a:fld>
            <a:endParaRPr lang="en-US" sz="1400" b="1" dirty="0">
              <a:solidFill>
                <a:srgbClr val="FF0000"/>
              </a:solidFill>
            </a:endParaRPr>
          </a:p>
        </p:txBody>
      </p:sp>
      <p:sp>
        <p:nvSpPr>
          <p:cNvPr id="6" name="Slide Number Placeholder 5"/>
          <p:cNvSpPr>
            <a:spLocks noGrp="1"/>
          </p:cNvSpPr>
          <p:nvPr>
            <p:ph type="sldNum" sz="quarter" idx="12"/>
          </p:nvPr>
        </p:nvSpPr>
        <p:spPr>
          <a:xfrm>
            <a:off x="91790" y="5867131"/>
            <a:ext cx="551167" cy="365125"/>
          </a:xfrm>
        </p:spPr>
        <p:txBody>
          <a:bodyPr/>
          <a:lstStyle/>
          <a:p>
            <a:pPr algn="ctr"/>
            <a:fld id="{C77CBC2A-BA76-4867-8C35-B61A7B4A5BCB}" type="slidenum">
              <a:rPr lang="en-US" sz="1400" b="1" smtClean="0">
                <a:solidFill>
                  <a:srgbClr val="FF0000"/>
                </a:solidFill>
              </a:rPr>
              <a:pPr algn="ctr"/>
              <a:t>14</a:t>
            </a:fld>
            <a:endParaRPr lang="en-US" sz="1400" b="1" dirty="0">
              <a:solidFill>
                <a:srgbClr val="FF0000"/>
              </a:solidFill>
            </a:endParaRPr>
          </a:p>
        </p:txBody>
      </p:sp>
    </p:spTree>
    <p:extLst>
      <p:ext uri="{BB962C8B-B14F-4D97-AF65-F5344CB8AC3E}">
        <p14:creationId xmlns:p14="http://schemas.microsoft.com/office/powerpoint/2010/main" val="2667092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7715" y="661915"/>
            <a:ext cx="8120417" cy="5036025"/>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cxnSp>
        <p:nvCxnSpPr>
          <p:cNvPr id="4" name="Straight Connector 3"/>
          <p:cNvCxnSpPr/>
          <p:nvPr/>
        </p:nvCxnSpPr>
        <p:spPr>
          <a:xfrm>
            <a:off x="1528549" y="1528549"/>
            <a:ext cx="0" cy="3234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8549" y="4763069"/>
            <a:ext cx="64963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542197" y="2190616"/>
            <a:ext cx="4694830" cy="2572455"/>
          </a:xfrm>
          <a:prstGeom prst="line">
            <a:avLst/>
          </a:prstGeom>
        </p:spPr>
        <p:style>
          <a:lnRef idx="3">
            <a:schemeClr val="dk1"/>
          </a:lnRef>
          <a:fillRef idx="0">
            <a:schemeClr val="dk1"/>
          </a:fillRef>
          <a:effectRef idx="2">
            <a:schemeClr val="dk1"/>
          </a:effectRef>
          <a:fontRef idx="minor">
            <a:schemeClr val="tx1"/>
          </a:fontRef>
        </p:style>
      </p:cxnSp>
      <p:sp>
        <p:nvSpPr>
          <p:cNvPr id="9" name="Freeform 8"/>
          <p:cNvSpPr/>
          <p:nvPr/>
        </p:nvSpPr>
        <p:spPr>
          <a:xfrm>
            <a:off x="1815152" y="1528549"/>
            <a:ext cx="2497541" cy="1324135"/>
          </a:xfrm>
          <a:custGeom>
            <a:avLst/>
            <a:gdLst>
              <a:gd name="connsiteX0" fmla="*/ 0 w 2333767"/>
              <a:gd name="connsiteY0" fmla="*/ 81886 h 969293"/>
              <a:gd name="connsiteX1" fmla="*/ 764274 w 2333767"/>
              <a:gd name="connsiteY1" fmla="*/ 968991 h 969293"/>
              <a:gd name="connsiteX2" fmla="*/ 2333767 w 2333767"/>
              <a:gd name="connsiteY2" fmla="*/ 0 h 969293"/>
              <a:gd name="connsiteX3" fmla="*/ 2333767 w 2333767"/>
              <a:gd name="connsiteY3" fmla="*/ 0 h 969293"/>
              <a:gd name="connsiteX4" fmla="*/ 2333767 w 2333767"/>
              <a:gd name="connsiteY4" fmla="*/ 0 h 9692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767" h="969293">
                <a:moveTo>
                  <a:pt x="0" y="81886"/>
                </a:moveTo>
                <a:cubicBezTo>
                  <a:pt x="187656" y="532262"/>
                  <a:pt x="375313" y="982639"/>
                  <a:pt x="764274" y="968991"/>
                </a:cubicBezTo>
                <a:cubicBezTo>
                  <a:pt x="1153235" y="955343"/>
                  <a:pt x="2333767" y="0"/>
                  <a:pt x="2333767" y="0"/>
                </a:cubicBezTo>
                <a:lnTo>
                  <a:pt x="2333767" y="0"/>
                </a:lnTo>
                <a:lnTo>
                  <a:pt x="2333767" y="0"/>
                </a:ln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14" name="Freeform 13"/>
          <p:cNvSpPr/>
          <p:nvPr/>
        </p:nvSpPr>
        <p:spPr>
          <a:xfrm>
            <a:off x="1685499" y="2108881"/>
            <a:ext cx="3910083" cy="2244755"/>
          </a:xfrm>
          <a:custGeom>
            <a:avLst/>
            <a:gdLst>
              <a:gd name="connsiteX0" fmla="*/ 0 w 3562065"/>
              <a:gd name="connsiteY0" fmla="*/ 0 h 2197289"/>
              <a:gd name="connsiteX1" fmla="*/ 1091821 w 3562065"/>
              <a:gd name="connsiteY1" fmla="*/ 1828800 h 2197289"/>
              <a:gd name="connsiteX2" fmla="*/ 3562065 w 3562065"/>
              <a:gd name="connsiteY2" fmla="*/ 2197289 h 2197289"/>
              <a:gd name="connsiteX3" fmla="*/ 3562065 w 3562065"/>
              <a:gd name="connsiteY3" fmla="*/ 2197289 h 2197289"/>
              <a:gd name="connsiteX4" fmla="*/ 3562065 w 3562065"/>
              <a:gd name="connsiteY4" fmla="*/ 2197289 h 2197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2065" h="2197289">
                <a:moveTo>
                  <a:pt x="0" y="0"/>
                </a:moveTo>
                <a:cubicBezTo>
                  <a:pt x="249072" y="731292"/>
                  <a:pt x="498144" y="1462585"/>
                  <a:pt x="1091821" y="1828800"/>
                </a:cubicBezTo>
                <a:cubicBezTo>
                  <a:pt x="1685498" y="2195015"/>
                  <a:pt x="3562065" y="2197289"/>
                  <a:pt x="3562065" y="2197289"/>
                </a:cubicBezTo>
                <a:lnTo>
                  <a:pt x="3562065" y="2197289"/>
                </a:lnTo>
                <a:lnTo>
                  <a:pt x="3562065" y="2197289"/>
                </a:lnTo>
              </a:path>
            </a:pathLst>
          </a:cu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cxnSp>
        <p:nvCxnSpPr>
          <p:cNvPr id="29" name="Straight Connector 28"/>
          <p:cNvCxnSpPr/>
          <p:nvPr/>
        </p:nvCxnSpPr>
        <p:spPr>
          <a:xfrm>
            <a:off x="2538484" y="2852684"/>
            <a:ext cx="0" cy="177118"/>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2538484" y="3145809"/>
            <a:ext cx="0" cy="184245"/>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2538484" y="3425588"/>
            <a:ext cx="0" cy="177421"/>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2538484" y="3725839"/>
            <a:ext cx="0" cy="204716"/>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2538484" y="4039737"/>
            <a:ext cx="0" cy="177421"/>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a:off x="2538484" y="4353636"/>
            <a:ext cx="0" cy="163773"/>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2538484" y="4640239"/>
            <a:ext cx="0" cy="122830"/>
          </a:xfrm>
          <a:prstGeom prst="line">
            <a:avLst/>
          </a:prstGeom>
        </p:spPr>
        <p:style>
          <a:lnRef idx="1">
            <a:schemeClr val="dk1"/>
          </a:lnRef>
          <a:fillRef idx="0">
            <a:schemeClr val="dk1"/>
          </a:fillRef>
          <a:effectRef idx="0">
            <a:schemeClr val="dk1"/>
          </a:effectRef>
          <a:fontRef idx="minor">
            <a:schemeClr val="tx1"/>
          </a:fontRef>
        </p:style>
      </p:cxnSp>
      <p:sp>
        <p:nvSpPr>
          <p:cNvPr id="49" name="Oval 48"/>
          <p:cNvSpPr/>
          <p:nvPr/>
        </p:nvSpPr>
        <p:spPr>
          <a:xfrm>
            <a:off x="2465639" y="2797790"/>
            <a:ext cx="145689" cy="10948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51" name="Straight Arrow Connector 50"/>
          <p:cNvCxnSpPr/>
          <p:nvPr/>
        </p:nvCxnSpPr>
        <p:spPr>
          <a:xfrm>
            <a:off x="2538483" y="2088107"/>
            <a:ext cx="0" cy="5322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2" name="TextBox 51"/>
          <p:cNvSpPr txBox="1"/>
          <p:nvPr/>
        </p:nvSpPr>
        <p:spPr>
          <a:xfrm>
            <a:off x="2270134" y="1462691"/>
            <a:ext cx="682388" cy="830997"/>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ادنى كلفة</a:t>
            </a:r>
            <a:endParaRPr lang="en-US" sz="2400" b="1" dirty="0">
              <a:latin typeface="Arial" panose="020B0604020202020204" pitchFamily="34" charset="0"/>
              <a:cs typeface="Arial" panose="020B0604020202020204" pitchFamily="34" charset="0"/>
            </a:endParaRPr>
          </a:p>
        </p:txBody>
      </p:sp>
      <p:sp>
        <p:nvSpPr>
          <p:cNvPr id="54" name="TextBox 53"/>
          <p:cNvSpPr txBox="1"/>
          <p:nvPr/>
        </p:nvSpPr>
        <p:spPr>
          <a:xfrm>
            <a:off x="4353635" y="1160060"/>
            <a:ext cx="4421875"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الكلف الكلية المباشرة للجودة</a:t>
            </a:r>
            <a:endParaRPr lang="en-US" sz="2400" b="1" dirty="0">
              <a:latin typeface="Arial" panose="020B0604020202020204" pitchFamily="34" charset="0"/>
              <a:cs typeface="Arial" panose="020B0604020202020204" pitchFamily="34" charset="0"/>
            </a:endParaRPr>
          </a:p>
        </p:txBody>
      </p:sp>
      <p:sp>
        <p:nvSpPr>
          <p:cNvPr id="56" name="TextBox 55"/>
          <p:cNvSpPr txBox="1"/>
          <p:nvPr/>
        </p:nvSpPr>
        <p:spPr>
          <a:xfrm>
            <a:off x="6387152" y="2316933"/>
            <a:ext cx="1473957"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كلف الفشل</a:t>
            </a:r>
            <a:endParaRPr lang="en-US" sz="2400" b="1" dirty="0">
              <a:latin typeface="Arial" panose="020B0604020202020204" pitchFamily="34" charset="0"/>
              <a:cs typeface="Arial" panose="020B0604020202020204" pitchFamily="34" charset="0"/>
            </a:endParaRPr>
          </a:p>
        </p:txBody>
      </p:sp>
      <p:sp>
        <p:nvSpPr>
          <p:cNvPr id="57" name="TextBox 56"/>
          <p:cNvSpPr txBox="1"/>
          <p:nvPr/>
        </p:nvSpPr>
        <p:spPr>
          <a:xfrm>
            <a:off x="5407924" y="3943781"/>
            <a:ext cx="3050275" cy="400110"/>
          </a:xfrm>
          <a:prstGeom prst="rect">
            <a:avLst/>
          </a:prstGeom>
          <a:noFill/>
        </p:spPr>
        <p:txBody>
          <a:bodyPr wrap="square" rtlCol="0">
            <a:spAutoFit/>
          </a:bodyPr>
          <a:lstStyle/>
          <a:p>
            <a:r>
              <a:rPr lang="ar-IQ" sz="2000" b="1" dirty="0">
                <a:latin typeface="Arial" panose="020B0604020202020204" pitchFamily="34" charset="0"/>
                <a:cs typeface="Arial" panose="020B0604020202020204" pitchFamily="34" charset="0"/>
              </a:rPr>
              <a:t>كلف الضبط (تقويم ووقاية)</a:t>
            </a:r>
            <a:endParaRPr lang="en-US" sz="2000" b="1" dirty="0">
              <a:latin typeface="Arial" panose="020B0604020202020204" pitchFamily="34" charset="0"/>
              <a:cs typeface="Arial" panose="020B0604020202020204" pitchFamily="34" charset="0"/>
            </a:endParaRPr>
          </a:p>
        </p:txBody>
      </p:sp>
      <p:sp>
        <p:nvSpPr>
          <p:cNvPr id="60" name="TextBox 59"/>
          <p:cNvSpPr txBox="1"/>
          <p:nvPr/>
        </p:nvSpPr>
        <p:spPr>
          <a:xfrm>
            <a:off x="6059606" y="4872251"/>
            <a:ext cx="2398593" cy="461665"/>
          </a:xfrm>
          <a:prstGeom prst="rect">
            <a:avLst/>
          </a:prstGeom>
          <a:noFill/>
        </p:spPr>
        <p:txBody>
          <a:bodyPr wrap="square" rtlCol="0">
            <a:spAutoFit/>
          </a:bodyPr>
          <a:lstStyle/>
          <a:p>
            <a:pPr algn="r" rtl="1"/>
            <a:r>
              <a:rPr lang="ar-IQ" sz="2400" b="1" dirty="0">
                <a:latin typeface="Arial" panose="020B0604020202020204" pitchFamily="34" charset="0"/>
                <a:cs typeface="Arial" panose="020B0604020202020204" pitchFamily="34" charset="0"/>
              </a:rPr>
              <a:t>نسب المعيب </a:t>
            </a:r>
            <a:r>
              <a:rPr lang="en-US" sz="2400" b="1" dirty="0">
                <a:latin typeface="Arial" panose="020B0604020202020204" pitchFamily="34" charset="0"/>
                <a:cs typeface="Arial" panose="020B0604020202020204" pitchFamily="34" charset="0"/>
              </a:rPr>
              <a:t>100% </a:t>
            </a:r>
          </a:p>
        </p:txBody>
      </p:sp>
      <p:sp>
        <p:nvSpPr>
          <p:cNvPr id="61" name="TextBox 60"/>
          <p:cNvSpPr txBox="1"/>
          <p:nvPr/>
        </p:nvSpPr>
        <p:spPr>
          <a:xfrm>
            <a:off x="1746913" y="4919328"/>
            <a:ext cx="1705971"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المستوى الامثل</a:t>
            </a:r>
            <a:endParaRPr lang="en-US" sz="2400" b="1" dirty="0">
              <a:latin typeface="Arial" panose="020B0604020202020204" pitchFamily="34" charset="0"/>
              <a:cs typeface="Arial" panose="020B0604020202020204" pitchFamily="34" charset="0"/>
            </a:endParaRPr>
          </a:p>
        </p:txBody>
      </p:sp>
      <p:sp>
        <p:nvSpPr>
          <p:cNvPr id="62" name="TextBox 61"/>
          <p:cNvSpPr txBox="1"/>
          <p:nvPr/>
        </p:nvSpPr>
        <p:spPr>
          <a:xfrm>
            <a:off x="2538485" y="5802588"/>
            <a:ext cx="5486400"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(النظرة التقليدية للكلف المباشرة لضبط الجودة)</a:t>
            </a:r>
            <a:endParaRPr lang="en-US" sz="2400" b="1" dirty="0">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a:xfrm>
            <a:off x="1542197" y="0"/>
            <a:ext cx="1143000" cy="365125"/>
          </a:xfrm>
        </p:spPr>
        <p:txBody>
          <a:bodyPr/>
          <a:lstStyle/>
          <a:p>
            <a:pPr algn="ctr"/>
            <a:fld id="{12E52CD3-1320-4E27-B87B-409345F07708}" type="datetime1">
              <a:rPr lang="en-US" sz="1400" b="1" smtClean="0">
                <a:solidFill>
                  <a:srgbClr val="FF0000"/>
                </a:solidFill>
              </a:rPr>
              <a:pPr algn="ctr"/>
              <a:t>3/12/2023</a:t>
            </a:fld>
            <a:endParaRPr lang="en-US" sz="1400" b="1" dirty="0">
              <a:solidFill>
                <a:srgbClr val="FF0000"/>
              </a:solidFill>
            </a:endParaRPr>
          </a:p>
        </p:txBody>
      </p:sp>
      <p:sp>
        <p:nvSpPr>
          <p:cNvPr id="7" name="Slide Number Placeholder 6"/>
          <p:cNvSpPr>
            <a:spLocks noGrp="1"/>
          </p:cNvSpPr>
          <p:nvPr>
            <p:ph type="sldNum" sz="quarter" idx="12"/>
          </p:nvPr>
        </p:nvSpPr>
        <p:spPr>
          <a:xfrm>
            <a:off x="91790" y="5806795"/>
            <a:ext cx="551167" cy="365125"/>
          </a:xfrm>
        </p:spPr>
        <p:txBody>
          <a:bodyPr/>
          <a:lstStyle/>
          <a:p>
            <a:pPr algn="ctr"/>
            <a:fld id="{C77CBC2A-BA76-4867-8C35-B61A7B4A5BCB}" type="slidenum">
              <a:rPr lang="en-US" sz="1400" b="1" smtClean="0">
                <a:solidFill>
                  <a:srgbClr val="FF0000"/>
                </a:solidFill>
              </a:rPr>
              <a:pPr algn="ctr"/>
              <a:t>15</a:t>
            </a:fld>
            <a:endParaRPr lang="en-US" sz="1400" b="1">
              <a:solidFill>
                <a:srgbClr val="FF0000"/>
              </a:solidFill>
            </a:endParaRPr>
          </a:p>
        </p:txBody>
      </p:sp>
    </p:spTree>
    <p:extLst>
      <p:ext uri="{BB962C8B-B14F-4D97-AF65-F5344CB8AC3E}">
        <p14:creationId xmlns:p14="http://schemas.microsoft.com/office/powerpoint/2010/main" val="1398063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0908" y="309797"/>
            <a:ext cx="8596668" cy="515815"/>
          </a:xfrm>
        </p:spPr>
        <p:txBody>
          <a:bodyPr>
            <a:noAutofit/>
          </a:bodyPr>
          <a:lstStyle/>
          <a:p>
            <a:pPr algn="r" rtl="1"/>
            <a:r>
              <a:rPr lang="ar-IQ" sz="2800" b="1" dirty="0">
                <a:solidFill>
                  <a:srgbClr val="FF0000"/>
                </a:solidFill>
                <a:latin typeface="Arial" panose="020B0604020202020204" pitchFamily="34" charset="0"/>
                <a:cs typeface="Arial" panose="020B0604020202020204" pitchFamily="34" charset="0"/>
              </a:rPr>
              <a:t>من الانتقادات الموجهة الى النظرة التقليدية ما </a:t>
            </a:r>
            <a:r>
              <a:rPr lang="ar-IQ" sz="2800" b="1" dirty="0" smtClean="0">
                <a:solidFill>
                  <a:srgbClr val="FF0000"/>
                </a:solidFill>
                <a:latin typeface="Arial" panose="020B0604020202020204" pitchFamily="34" charset="0"/>
                <a:cs typeface="Arial" panose="020B0604020202020204" pitchFamily="34" charset="0"/>
              </a:rPr>
              <a:t>يأتي :</a:t>
            </a:r>
            <a:endParaRPr lang="en-US" sz="28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65337" y="1065455"/>
            <a:ext cx="10597019" cy="5303520"/>
          </a:xfrm>
        </p:spPr>
        <p:txBody>
          <a:bodyPr>
            <a:normAutofit/>
          </a:bodyPr>
          <a:lstStyle/>
          <a:p>
            <a:pPr algn="just" rtl="1"/>
            <a:r>
              <a:rPr lang="ar-IQ" b="1" dirty="0">
                <a:latin typeface="Arial" panose="020B0604020202020204" pitchFamily="34" charset="0"/>
                <a:cs typeface="Arial" panose="020B0604020202020204" pitchFamily="34" charset="0"/>
              </a:rPr>
              <a:t>اقرار هذا النموذج بقبول مستويات محددة من المعيب او نسب مسموح بها من الانحرافات بالجودة عما هو مستهدف وهذا ما لا تسمح به بعض الصناعات كصناعة الادوية وصناعة الطائرات وغيرها.</a:t>
            </a:r>
          </a:p>
          <a:p>
            <a:pPr algn="just" rtl="1"/>
            <a:r>
              <a:rPr lang="ar-IQ" b="1" dirty="0">
                <a:latin typeface="Arial" panose="020B0604020202020204" pitchFamily="34" charset="0"/>
                <a:cs typeface="Arial" panose="020B0604020202020204" pitchFamily="34" charset="0"/>
              </a:rPr>
              <a:t>يفترض المدخل التقليدي زيادة عدد الفاحصين وتحمل قسم السيطرة النوعية لمسؤولية المعيبات في الانتاج وهذا ما لا يتفق مع مبادئ ادارة الجودة الشاملة التي تنادي بان الجودة مسؤولية الجميع.</a:t>
            </a:r>
          </a:p>
          <a:p>
            <a:pPr algn="just" rtl="1"/>
            <a:r>
              <a:rPr lang="ar-IQ" b="1" dirty="0">
                <a:latin typeface="Arial" panose="020B0604020202020204" pitchFamily="34" charset="0"/>
                <a:cs typeface="Arial" panose="020B0604020202020204" pitchFamily="34" charset="0"/>
              </a:rPr>
              <a:t>غض النظر عن تقديم منتوجات معيبة تؤدي بسمعة وشهرة المنظمة الى الهاوية وتنذر بانتهائها عاجلا ام اجلا خاصة في ظل التنافس الشديد بين المنظمات في عالم اليوم.</a:t>
            </a:r>
          </a:p>
          <a:p>
            <a:pPr algn="just" rtl="1"/>
            <a:r>
              <a:rPr lang="ar-IQ" b="1" dirty="0">
                <a:latin typeface="Arial" panose="020B0604020202020204" pitchFamily="34" charset="0"/>
                <a:cs typeface="Arial" panose="020B0604020202020204" pitchFamily="34" charset="0"/>
              </a:rPr>
              <a:t>عدم القدرة في الحفاظ على الزبائن الحاليين للمنظمة ، فضلا عن عدم القدرة على كسب زبائن جدد وبذلك تقل الحصة السوقية نتيجة قبول تقديم منتوجات ذات جودة اقل وبنسب معيب مسموح به.</a:t>
            </a:r>
          </a:p>
          <a:p>
            <a:pPr algn="just" rtl="1"/>
            <a:r>
              <a:rPr lang="ar-IQ" b="1" dirty="0">
                <a:latin typeface="Arial" panose="020B0604020202020204" pitchFamily="34" charset="0"/>
                <a:cs typeface="Arial" panose="020B0604020202020204" pitchFamily="34" charset="0"/>
              </a:rPr>
              <a:t>القبول بتزايد كلف الفشل مع زيادة عدد المنتوجات المعيبة وعدم اتخاذ اي اجراء ازاء ذلك مع العلم تزايد هذه الكلف وتأثيراتها على المنظمة ككل.</a:t>
            </a:r>
          </a:p>
          <a:p>
            <a:endParaRPr lang="en-US" dirty="0"/>
          </a:p>
        </p:txBody>
      </p:sp>
      <p:sp>
        <p:nvSpPr>
          <p:cNvPr id="4" name="Date Placeholder 3"/>
          <p:cNvSpPr>
            <a:spLocks noGrp="1"/>
          </p:cNvSpPr>
          <p:nvPr>
            <p:ph type="dt" sz="half" idx="10"/>
          </p:nvPr>
        </p:nvSpPr>
        <p:spPr>
          <a:xfrm>
            <a:off x="1565686" y="0"/>
            <a:ext cx="1143000" cy="365125"/>
          </a:xfrm>
        </p:spPr>
        <p:txBody>
          <a:bodyPr/>
          <a:lstStyle/>
          <a:p>
            <a:pPr algn="ctr"/>
            <a:fld id="{D8DDE50D-2E27-44EC-AC5F-9A0D8A7C5B72}" type="datetime1">
              <a:rPr lang="en-US" sz="1400" b="1" smtClean="0">
                <a:solidFill>
                  <a:srgbClr val="FF0000"/>
                </a:solidFill>
              </a:rPr>
              <a:pPr algn="ctr"/>
              <a:t>3/12/2023</a:t>
            </a:fld>
            <a:endParaRPr lang="en-US" sz="1400" b="1" dirty="0">
              <a:solidFill>
                <a:srgbClr val="FF0000"/>
              </a:solidFill>
            </a:endParaRPr>
          </a:p>
        </p:txBody>
      </p:sp>
      <p:sp>
        <p:nvSpPr>
          <p:cNvPr id="6" name="Slide Number Placeholder 5"/>
          <p:cNvSpPr>
            <a:spLocks noGrp="1"/>
          </p:cNvSpPr>
          <p:nvPr>
            <p:ph type="sldNum" sz="quarter" idx="12"/>
          </p:nvPr>
        </p:nvSpPr>
        <p:spPr>
          <a:xfrm>
            <a:off x="129368" y="5829553"/>
            <a:ext cx="551167" cy="365125"/>
          </a:xfrm>
        </p:spPr>
        <p:txBody>
          <a:bodyPr/>
          <a:lstStyle/>
          <a:p>
            <a:pPr algn="ctr"/>
            <a:fld id="{C77CBC2A-BA76-4867-8C35-B61A7B4A5BCB}" type="slidenum">
              <a:rPr lang="en-US" sz="1400" b="1" smtClean="0">
                <a:solidFill>
                  <a:srgbClr val="FF0000"/>
                </a:solidFill>
              </a:rPr>
              <a:pPr algn="ctr"/>
              <a:t>16</a:t>
            </a:fld>
            <a:endParaRPr lang="en-US" sz="1400" b="1">
              <a:solidFill>
                <a:srgbClr val="FF0000"/>
              </a:solidFill>
            </a:endParaRPr>
          </a:p>
        </p:txBody>
      </p:sp>
    </p:spTree>
    <p:extLst>
      <p:ext uri="{BB962C8B-B14F-4D97-AF65-F5344CB8AC3E}">
        <p14:creationId xmlns:p14="http://schemas.microsoft.com/office/powerpoint/2010/main" val="1214097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2811" y="421340"/>
            <a:ext cx="10244667" cy="6436659"/>
          </a:xfrm>
        </p:spPr>
        <p:txBody>
          <a:bodyPr/>
          <a:lstStyle/>
          <a:p>
            <a:pPr algn="r" rtl="1"/>
            <a:r>
              <a:rPr lang="ar-IQ" sz="2800" b="1" dirty="0">
                <a:solidFill>
                  <a:srgbClr val="FF0000"/>
                </a:solidFill>
                <a:latin typeface="Arial" panose="020B0604020202020204" pitchFamily="34" charset="0"/>
                <a:cs typeface="Arial" panose="020B0604020202020204" pitchFamily="34" charset="0"/>
              </a:rPr>
              <a:t>وجهة النظر الحديثة لكلف الجودة:</a:t>
            </a:r>
          </a:p>
          <a:p>
            <a:pPr algn="just" rtl="1"/>
            <a:r>
              <a:rPr lang="ar-IQ" sz="2800" b="1" dirty="0">
                <a:solidFill>
                  <a:schemeClr val="tx1">
                    <a:lumMod val="65000"/>
                    <a:lumOff val="35000"/>
                  </a:schemeClr>
                </a:solidFill>
                <a:latin typeface="Arial" panose="020B0604020202020204" pitchFamily="34" charset="0"/>
                <a:cs typeface="Arial" panose="020B0604020202020204" pitchFamily="34" charset="0"/>
              </a:rPr>
              <a:t>تكونت وجهة النظر الحديثة لكلف الجودة إسترشاداً بالمفاهيم الحديثة كالمعيب الصفري، التحسين المستمر، ادارة الجودة الشاملة، الانتاج الآني، الانتاج الرشيق.</a:t>
            </a:r>
          </a:p>
          <a:p>
            <a:pPr algn="just" rtl="1"/>
            <a:r>
              <a:rPr lang="ar-IQ" sz="2800" b="1" dirty="0">
                <a:latin typeface="Arial" panose="020B0604020202020204" pitchFamily="34" charset="0"/>
                <a:cs typeface="Arial" panose="020B0604020202020204" pitchFamily="34" charset="0"/>
              </a:rPr>
              <a:t>وقد تبلورت بتحديد المستوى الادنى لها عندما يكون المعيب صفراً والذي ينسجم مع فلسفة كروسبي </a:t>
            </a:r>
            <a:r>
              <a:rPr lang="ar-IQ" sz="2800" b="1" dirty="0" smtClean="0">
                <a:latin typeface="Arial" panose="020B0604020202020204" pitchFamily="34" charset="0"/>
                <a:cs typeface="Arial" panose="020B0604020202020204" pitchFamily="34" charset="0"/>
              </a:rPr>
              <a:t>.</a:t>
            </a:r>
            <a:endParaRPr lang="ar-IQ" sz="2800" b="1" dirty="0">
              <a:latin typeface="Arial" panose="020B0604020202020204" pitchFamily="34" charset="0"/>
              <a:cs typeface="Arial" panose="020B0604020202020204" pitchFamily="34" charset="0"/>
            </a:endParaRPr>
          </a:p>
          <a:p>
            <a:pPr algn="just" rtl="1"/>
            <a:endParaRPr lang="ar-IQ" sz="2800" b="1" dirty="0">
              <a:latin typeface="Arial" panose="020B0604020202020204" pitchFamily="34" charset="0"/>
              <a:cs typeface="Arial" panose="020B0604020202020204" pitchFamily="34" charset="0"/>
            </a:endParaRPr>
          </a:p>
          <a:p>
            <a:pPr algn="just" rtl="1"/>
            <a:r>
              <a:rPr lang="ar-IQ" sz="2800" b="1" dirty="0">
                <a:latin typeface="Arial" panose="020B0604020202020204" pitchFamily="34" charset="0"/>
                <a:cs typeface="Arial" panose="020B0604020202020204" pitchFamily="34" charset="0"/>
              </a:rPr>
              <a:t>تفترص وجهة النظر الحديثة </a:t>
            </a:r>
            <a:r>
              <a:rPr lang="ar-IQ" sz="2800" b="1" i="1" dirty="0">
                <a:solidFill>
                  <a:srgbClr val="FF0000"/>
                </a:solidFill>
                <a:latin typeface="Arial" panose="020B0604020202020204" pitchFamily="34" charset="0"/>
                <a:cs typeface="Arial" panose="020B0604020202020204" pitchFamily="34" charset="0"/>
              </a:rPr>
              <a:t>ثبات كلا من كلف الوقاية وكلف التقييم </a:t>
            </a:r>
            <a:r>
              <a:rPr lang="ar-IQ" sz="2800" b="1" dirty="0">
                <a:latin typeface="Arial" panose="020B0604020202020204" pitchFamily="34" charset="0"/>
                <a:cs typeface="Arial" panose="020B0604020202020204" pitchFamily="34" charset="0"/>
              </a:rPr>
              <a:t>بمستوى معين، على حين تزداد كلف الفشل كلما ازداد عدد المنتوجات المعيبة ، </a:t>
            </a:r>
            <a:r>
              <a:rPr lang="ar-IQ" sz="2800" b="1" dirty="0">
                <a:solidFill>
                  <a:srgbClr val="FF0000"/>
                </a:solidFill>
                <a:latin typeface="Arial" panose="020B0604020202020204" pitchFamily="34" charset="0"/>
                <a:cs typeface="Arial" panose="020B0604020202020204" pitchFamily="34" charset="0"/>
              </a:rPr>
              <a:t>فالمستوى الصفري للمعيب تتحقق عنده الكلفة المثالية للجودة</a:t>
            </a:r>
            <a:r>
              <a:rPr lang="ar-IQ" sz="2800" b="1" dirty="0">
                <a:latin typeface="Arial" panose="020B0604020202020204" pitchFamily="34" charset="0"/>
                <a:cs typeface="Arial" panose="020B0604020202020204" pitchFamily="34" charset="0"/>
              </a:rPr>
              <a:t> وهو ما تسعى المنظمة الى تحقيقه اذ تنسجم هذه النظرة مع فلسفة التحسين المستمر.</a:t>
            </a:r>
            <a:endParaRPr lang="en-US" sz="28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1553160" y="0"/>
            <a:ext cx="1143000" cy="365125"/>
          </a:xfrm>
        </p:spPr>
        <p:txBody>
          <a:bodyPr/>
          <a:lstStyle/>
          <a:p>
            <a:pPr algn="ctr"/>
            <a:fld id="{1984FADD-E3FE-41CF-9BAF-7A59A4F936BB}" type="datetime1">
              <a:rPr lang="en-US" sz="1400" b="1" smtClean="0">
                <a:solidFill>
                  <a:srgbClr val="FF0000"/>
                </a:solidFill>
              </a:rPr>
              <a:pPr algn="ctr"/>
              <a:t>3/12/2023</a:t>
            </a:fld>
            <a:endParaRPr lang="en-US" sz="1400" b="1" dirty="0">
              <a:solidFill>
                <a:srgbClr val="FF0000"/>
              </a:solidFill>
            </a:endParaRPr>
          </a:p>
        </p:txBody>
      </p:sp>
      <p:sp>
        <p:nvSpPr>
          <p:cNvPr id="5" name="Slide Number Placeholder 4"/>
          <p:cNvSpPr>
            <a:spLocks noGrp="1"/>
          </p:cNvSpPr>
          <p:nvPr>
            <p:ph type="sldNum" sz="quarter" idx="12"/>
          </p:nvPr>
        </p:nvSpPr>
        <p:spPr>
          <a:xfrm>
            <a:off x="104316" y="5817027"/>
            <a:ext cx="551167" cy="365125"/>
          </a:xfrm>
        </p:spPr>
        <p:txBody>
          <a:bodyPr/>
          <a:lstStyle/>
          <a:p>
            <a:pPr algn="ctr"/>
            <a:fld id="{C77CBC2A-BA76-4867-8C35-B61A7B4A5BCB}" type="slidenum">
              <a:rPr lang="en-US" sz="1400" b="1" smtClean="0">
                <a:solidFill>
                  <a:srgbClr val="FF0000"/>
                </a:solidFill>
              </a:rPr>
              <a:pPr algn="ctr"/>
              <a:t>17</a:t>
            </a:fld>
            <a:endParaRPr lang="en-US" sz="1400" b="1" dirty="0">
              <a:solidFill>
                <a:srgbClr val="FF0000"/>
              </a:solidFill>
            </a:endParaRPr>
          </a:p>
        </p:txBody>
      </p:sp>
    </p:spTree>
    <p:extLst>
      <p:ext uri="{BB962C8B-B14F-4D97-AF65-F5344CB8AC3E}">
        <p14:creationId xmlns:p14="http://schemas.microsoft.com/office/powerpoint/2010/main" val="1849015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600500"/>
            <a:ext cx="7478973" cy="52001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4" name="Straight Arrow Connector 3"/>
          <p:cNvCxnSpPr/>
          <p:nvPr/>
        </p:nvCxnSpPr>
        <p:spPr>
          <a:xfrm flipH="1" flipV="1">
            <a:off x="1637731" y="1110016"/>
            <a:ext cx="13647" cy="3830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01978" y="4940490"/>
            <a:ext cx="54864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37729" y="4353636"/>
            <a:ext cx="52680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624082" y="3722015"/>
            <a:ext cx="5270312" cy="5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306472" y="4940490"/>
            <a:ext cx="0" cy="204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878240" y="4940490"/>
            <a:ext cx="0" cy="204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3045723" y="4940490"/>
            <a:ext cx="0" cy="204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535606" y="4940490"/>
            <a:ext cx="0" cy="204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911755" y="4940490"/>
            <a:ext cx="0" cy="204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272585" y="4940490"/>
            <a:ext cx="0" cy="204716"/>
          </a:xfrm>
          <a:prstGeom prst="line">
            <a:avLst/>
          </a:prstGeom>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a:off x="1637731" y="1760561"/>
            <a:ext cx="2620370" cy="1624084"/>
          </a:xfrm>
          <a:custGeom>
            <a:avLst/>
            <a:gdLst>
              <a:gd name="connsiteX0" fmla="*/ 0 w 2620370"/>
              <a:gd name="connsiteY0" fmla="*/ 1624084 h 1624084"/>
              <a:gd name="connsiteX1" fmla="*/ 1501254 w 2620370"/>
              <a:gd name="connsiteY1" fmla="*/ 1255594 h 1624084"/>
              <a:gd name="connsiteX2" fmla="*/ 2620370 w 2620370"/>
              <a:gd name="connsiteY2" fmla="*/ 0 h 1624084"/>
            </a:gdLst>
            <a:ahLst/>
            <a:cxnLst>
              <a:cxn ang="0">
                <a:pos x="connsiteX0" y="connsiteY0"/>
              </a:cxn>
              <a:cxn ang="0">
                <a:pos x="connsiteX1" y="connsiteY1"/>
              </a:cxn>
              <a:cxn ang="0">
                <a:pos x="connsiteX2" y="connsiteY2"/>
              </a:cxn>
            </a:cxnLst>
            <a:rect l="l" t="t" r="r" b="b"/>
            <a:pathLst>
              <a:path w="2620370" h="1624084">
                <a:moveTo>
                  <a:pt x="0" y="1624084"/>
                </a:moveTo>
                <a:cubicBezTo>
                  <a:pt x="532263" y="1575179"/>
                  <a:pt x="1064526" y="1526275"/>
                  <a:pt x="1501254" y="1255594"/>
                </a:cubicBezTo>
                <a:cubicBezTo>
                  <a:pt x="1937982" y="984913"/>
                  <a:pt x="2279176" y="492456"/>
                  <a:pt x="262037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1665025" y="3330054"/>
            <a:ext cx="2756848" cy="1610436"/>
          </a:xfrm>
          <a:custGeom>
            <a:avLst/>
            <a:gdLst>
              <a:gd name="connsiteX0" fmla="*/ 0 w 2756848"/>
              <a:gd name="connsiteY0" fmla="*/ 1610436 h 1610436"/>
              <a:gd name="connsiteX1" fmla="*/ 655093 w 2756848"/>
              <a:gd name="connsiteY1" fmla="*/ 1542197 h 1610436"/>
              <a:gd name="connsiteX2" fmla="*/ 1473958 w 2756848"/>
              <a:gd name="connsiteY2" fmla="*/ 1269242 h 1610436"/>
              <a:gd name="connsiteX3" fmla="*/ 2333767 w 2756848"/>
              <a:gd name="connsiteY3" fmla="*/ 736980 h 1610436"/>
              <a:gd name="connsiteX4" fmla="*/ 2756848 w 2756848"/>
              <a:gd name="connsiteY4" fmla="*/ 0 h 161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6848" h="1610436">
                <a:moveTo>
                  <a:pt x="0" y="1610436"/>
                </a:moveTo>
                <a:cubicBezTo>
                  <a:pt x="204716" y="1604749"/>
                  <a:pt x="409433" y="1599063"/>
                  <a:pt x="655093" y="1542197"/>
                </a:cubicBezTo>
                <a:cubicBezTo>
                  <a:pt x="900753" y="1485331"/>
                  <a:pt x="1194179" y="1403445"/>
                  <a:pt x="1473958" y="1269242"/>
                </a:cubicBezTo>
                <a:cubicBezTo>
                  <a:pt x="1753737" y="1135039"/>
                  <a:pt x="2119952" y="948520"/>
                  <a:pt x="2333767" y="736980"/>
                </a:cubicBezTo>
                <a:cubicBezTo>
                  <a:pt x="2547582" y="525440"/>
                  <a:pt x="2699982" y="111457"/>
                  <a:pt x="2756848"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flipV="1">
            <a:off x="6459940" y="4949589"/>
            <a:ext cx="0" cy="204716"/>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268871" y="3985875"/>
            <a:ext cx="1469410"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كلف الوقاية</a:t>
            </a:r>
            <a:endParaRPr lang="en-US" sz="2400" b="1" dirty="0">
              <a:latin typeface="Arial" panose="020B0604020202020204" pitchFamily="34" charset="0"/>
              <a:cs typeface="Arial" panose="020B0604020202020204" pitchFamily="34" charset="0"/>
            </a:endParaRPr>
          </a:p>
        </p:txBody>
      </p:sp>
      <p:sp>
        <p:nvSpPr>
          <p:cNvPr id="37" name="TextBox 36"/>
          <p:cNvSpPr txBox="1"/>
          <p:nvPr/>
        </p:nvSpPr>
        <p:spPr>
          <a:xfrm>
            <a:off x="6048232" y="3357801"/>
            <a:ext cx="1715070"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كلف التقويم</a:t>
            </a:r>
            <a:endParaRPr lang="en-US" sz="2400" b="1" dirty="0">
              <a:latin typeface="Arial" panose="020B0604020202020204" pitchFamily="34" charset="0"/>
              <a:cs typeface="Arial" panose="020B0604020202020204" pitchFamily="34" charset="0"/>
            </a:endParaRPr>
          </a:p>
        </p:txBody>
      </p:sp>
      <p:sp>
        <p:nvSpPr>
          <p:cNvPr id="39" name="TextBox 38"/>
          <p:cNvSpPr txBox="1"/>
          <p:nvPr/>
        </p:nvSpPr>
        <p:spPr>
          <a:xfrm>
            <a:off x="3343701" y="5285330"/>
            <a:ext cx="2925170"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عدد المنتوجات المعيبة</a:t>
            </a:r>
            <a:endParaRPr lang="en-US" sz="2400" b="1" dirty="0">
              <a:latin typeface="Arial" panose="020B0604020202020204" pitchFamily="34" charset="0"/>
              <a:cs typeface="Arial" panose="020B0604020202020204" pitchFamily="34" charset="0"/>
            </a:endParaRPr>
          </a:p>
        </p:txBody>
      </p:sp>
      <p:sp>
        <p:nvSpPr>
          <p:cNvPr id="40" name="TextBox 39"/>
          <p:cNvSpPr txBox="1"/>
          <p:nvPr/>
        </p:nvSpPr>
        <p:spPr>
          <a:xfrm>
            <a:off x="928047" y="4944135"/>
            <a:ext cx="1528550"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معيب صفري</a:t>
            </a:r>
            <a:endParaRPr lang="en-US" sz="2400" b="1" dirty="0">
              <a:latin typeface="Arial" panose="020B0604020202020204" pitchFamily="34" charset="0"/>
              <a:cs typeface="Arial" panose="020B0604020202020204" pitchFamily="34" charset="0"/>
            </a:endParaRPr>
          </a:p>
        </p:txBody>
      </p:sp>
      <p:sp>
        <p:nvSpPr>
          <p:cNvPr id="41" name="TextBox 40"/>
          <p:cNvSpPr txBox="1"/>
          <p:nvPr/>
        </p:nvSpPr>
        <p:spPr>
          <a:xfrm>
            <a:off x="1009934" y="5431297"/>
            <a:ext cx="1269242"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ادنى كلفة</a:t>
            </a:r>
            <a:endParaRPr lang="en-US" sz="2400" b="1" dirty="0">
              <a:latin typeface="Arial" panose="020B0604020202020204" pitchFamily="34" charset="0"/>
              <a:cs typeface="Arial" panose="020B0604020202020204" pitchFamily="34" charset="0"/>
            </a:endParaRPr>
          </a:p>
        </p:txBody>
      </p:sp>
      <p:sp>
        <p:nvSpPr>
          <p:cNvPr id="42" name="TextBox 41"/>
          <p:cNvSpPr txBox="1"/>
          <p:nvPr/>
        </p:nvSpPr>
        <p:spPr>
          <a:xfrm>
            <a:off x="2279176" y="2349125"/>
            <a:ext cx="1337480" cy="830997"/>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الكلف الكلية</a:t>
            </a:r>
            <a:endParaRPr lang="en-US" sz="2400" b="1" dirty="0">
              <a:latin typeface="Arial" panose="020B0604020202020204" pitchFamily="34" charset="0"/>
              <a:cs typeface="Arial" panose="020B0604020202020204" pitchFamily="34" charset="0"/>
            </a:endParaRPr>
          </a:p>
        </p:txBody>
      </p:sp>
      <p:sp>
        <p:nvSpPr>
          <p:cNvPr id="43" name="TextBox 42"/>
          <p:cNvSpPr txBox="1"/>
          <p:nvPr/>
        </p:nvSpPr>
        <p:spPr>
          <a:xfrm>
            <a:off x="3041172" y="3300960"/>
            <a:ext cx="1462585"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كلف الفشل</a:t>
            </a:r>
            <a:endParaRPr lang="en-US" sz="2400" b="1" dirty="0">
              <a:latin typeface="Arial" panose="020B0604020202020204" pitchFamily="34" charset="0"/>
              <a:cs typeface="Arial" panose="020B0604020202020204" pitchFamily="34" charset="0"/>
            </a:endParaRPr>
          </a:p>
        </p:txBody>
      </p:sp>
      <p:sp>
        <p:nvSpPr>
          <p:cNvPr id="44" name="TextBox 43"/>
          <p:cNvSpPr txBox="1"/>
          <p:nvPr/>
        </p:nvSpPr>
        <p:spPr>
          <a:xfrm rot="16200000">
            <a:off x="736980" y="1568980"/>
            <a:ext cx="1091821" cy="369332"/>
          </a:xfrm>
          <a:prstGeom prst="rect">
            <a:avLst/>
          </a:prstGeom>
          <a:noFill/>
        </p:spPr>
        <p:txBody>
          <a:bodyPr wrap="square" rtlCol="0">
            <a:spAutoFit/>
          </a:bodyPr>
          <a:lstStyle/>
          <a:p>
            <a:r>
              <a:rPr lang="ar-IQ" dirty="0"/>
              <a:t>الكلف</a:t>
            </a:r>
            <a:endParaRPr lang="en-US" dirty="0"/>
          </a:p>
        </p:txBody>
      </p:sp>
      <p:sp>
        <p:nvSpPr>
          <p:cNvPr id="45" name="TextBox 44"/>
          <p:cNvSpPr txBox="1"/>
          <p:nvPr/>
        </p:nvSpPr>
        <p:spPr>
          <a:xfrm>
            <a:off x="2947916" y="6016740"/>
            <a:ext cx="5581935" cy="461665"/>
          </a:xfrm>
          <a:prstGeom prst="rect">
            <a:avLst/>
          </a:prstGeom>
          <a:noFill/>
        </p:spPr>
        <p:txBody>
          <a:bodyPr wrap="square" rtlCol="0">
            <a:spAutoFit/>
          </a:bodyPr>
          <a:lstStyle/>
          <a:p>
            <a:pPr algn="ctr"/>
            <a:r>
              <a:rPr lang="ar-IQ" sz="2400" b="1" dirty="0">
                <a:latin typeface="Arial" panose="020B0604020202020204" pitchFamily="34" charset="0"/>
                <a:cs typeface="Arial" panose="020B0604020202020204" pitchFamily="34" charset="0"/>
              </a:rPr>
              <a:t>(النظرة الحديثة لكلف الجودة المباشرة)</a:t>
            </a:r>
            <a:endParaRPr lang="en-US" sz="2400" b="1" dirty="0">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a:xfrm>
            <a:off x="1624082" y="43307"/>
            <a:ext cx="1143000" cy="365125"/>
          </a:xfrm>
        </p:spPr>
        <p:txBody>
          <a:bodyPr/>
          <a:lstStyle/>
          <a:p>
            <a:pPr algn="ctr"/>
            <a:fld id="{DFF9D717-3BF5-4CEA-B3CA-9E6AC8B4CEEC}" type="datetime1">
              <a:rPr lang="en-US" sz="1400" b="1" smtClean="0">
                <a:solidFill>
                  <a:srgbClr val="FF0000"/>
                </a:solidFill>
              </a:rPr>
              <a:pPr algn="ctr"/>
              <a:t>3/12/2023</a:t>
            </a:fld>
            <a:endParaRPr lang="en-US" sz="1400" b="1" dirty="0">
              <a:solidFill>
                <a:srgbClr val="FF0000"/>
              </a:solidFill>
            </a:endParaRPr>
          </a:p>
        </p:txBody>
      </p:sp>
      <p:sp>
        <p:nvSpPr>
          <p:cNvPr id="6" name="Slide Number Placeholder 5"/>
          <p:cNvSpPr>
            <a:spLocks noGrp="1"/>
          </p:cNvSpPr>
          <p:nvPr>
            <p:ph type="sldNum" sz="quarter" idx="12"/>
          </p:nvPr>
        </p:nvSpPr>
        <p:spPr>
          <a:xfrm>
            <a:off x="166946" y="5892962"/>
            <a:ext cx="551167" cy="365125"/>
          </a:xfrm>
        </p:spPr>
        <p:txBody>
          <a:bodyPr/>
          <a:lstStyle/>
          <a:p>
            <a:pPr algn="ctr"/>
            <a:fld id="{C77CBC2A-BA76-4867-8C35-B61A7B4A5BCB}" type="slidenum">
              <a:rPr lang="en-US" sz="1400" b="1" smtClean="0">
                <a:solidFill>
                  <a:srgbClr val="FF0000"/>
                </a:solidFill>
              </a:rPr>
              <a:pPr algn="ctr"/>
              <a:t>18</a:t>
            </a:fld>
            <a:endParaRPr lang="en-US" sz="1400" b="1">
              <a:solidFill>
                <a:srgbClr val="FF0000"/>
              </a:solidFill>
            </a:endParaRPr>
          </a:p>
        </p:txBody>
      </p:sp>
    </p:spTree>
    <p:extLst>
      <p:ext uri="{BB962C8B-B14F-4D97-AF65-F5344CB8AC3E}">
        <p14:creationId xmlns:p14="http://schemas.microsoft.com/office/powerpoint/2010/main" val="675556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680" y="0"/>
            <a:ext cx="8596668" cy="864296"/>
          </a:xfrm>
        </p:spPr>
        <p:txBody>
          <a:bodyPr>
            <a:normAutofit fontScale="90000"/>
          </a:bodyPr>
          <a:lstStyle/>
          <a:p>
            <a:pPr algn="r" rtl="1"/>
            <a:r>
              <a:rPr lang="ar-IQ" dirty="0"/>
              <a:t/>
            </a:r>
            <a:br>
              <a:rPr lang="ar-IQ" dirty="0"/>
            </a:br>
            <a:r>
              <a:rPr lang="ar-IQ" b="1" dirty="0">
                <a:solidFill>
                  <a:srgbClr val="FF0000"/>
                </a:solidFill>
                <a:latin typeface="Arial" panose="020B0604020202020204" pitchFamily="34" charset="0"/>
                <a:cs typeface="Arial" panose="020B0604020202020204" pitchFamily="34" charset="0"/>
              </a:rPr>
              <a:t>5- العلاقة بين الجودة والكلفة</a:t>
            </a:r>
            <a:r>
              <a:rPr lang="ar-IQ" b="1" dirty="0" smtClean="0">
                <a:solidFill>
                  <a:srgbClr val="FF0000"/>
                </a:solidFill>
                <a:latin typeface="Arial" panose="020B0604020202020204" pitchFamily="34" charset="0"/>
                <a:cs typeface="Arial" panose="020B0604020202020204" pitchFamily="34" charset="0"/>
              </a:rPr>
              <a:t>: ص 68</a:t>
            </a:r>
            <a:endParaRPr lang="en-US"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77863" y="1337972"/>
            <a:ext cx="10672175" cy="4913824"/>
          </a:xfrm>
        </p:spPr>
        <p:txBody>
          <a:bodyPr>
            <a:noAutofit/>
          </a:bodyPr>
          <a:lstStyle/>
          <a:p>
            <a:pPr marL="0" indent="0" algn="just" rtl="1">
              <a:buNone/>
            </a:pPr>
            <a:r>
              <a:rPr lang="ar-IQ" sz="2800" b="1" dirty="0">
                <a:latin typeface="Arial" panose="020B0604020202020204" pitchFamily="34" charset="0"/>
                <a:cs typeface="Arial" panose="020B0604020202020204" pitchFamily="34" charset="0"/>
              </a:rPr>
              <a:t>تهدف جميع المنظمات الى الانتاج بكلفة منخفضة وبجودة عالية ولكن ذلك لا يتحقق من فراغ ، فالمنظمات التي تهدف الى ذلك ينبغي ان تعتمد :</a:t>
            </a:r>
          </a:p>
          <a:p>
            <a:pPr algn="just" rtl="1"/>
            <a:r>
              <a:rPr lang="ar-IQ" sz="2800" b="1" dirty="0">
                <a:latin typeface="Arial" panose="020B0604020202020204" pitchFamily="34" charset="0"/>
                <a:cs typeface="Arial" panose="020B0604020202020204" pitchFamily="34" charset="0"/>
              </a:rPr>
              <a:t>مبدأ مشاركة العاملين .</a:t>
            </a:r>
          </a:p>
          <a:p>
            <a:pPr algn="just" rtl="1"/>
            <a:r>
              <a:rPr lang="ar-IQ" sz="2800" b="1" dirty="0">
                <a:latin typeface="Arial" panose="020B0604020202020204" pitchFamily="34" charset="0"/>
                <a:cs typeface="Arial" panose="020B0604020202020204" pitchFamily="34" charset="0"/>
              </a:rPr>
              <a:t>استخدام الاساليب العلمية في تدريب العاملين وتنويع مهاراتهم لانجاز الاعمال بكفاءة عالية . </a:t>
            </a:r>
          </a:p>
          <a:p>
            <a:pPr algn="just" rtl="1"/>
            <a:r>
              <a:rPr lang="ar-IQ" sz="2800" b="1" dirty="0">
                <a:latin typeface="Arial" panose="020B0604020202020204" pitchFamily="34" charset="0"/>
                <a:cs typeface="Arial" panose="020B0604020202020204" pitchFamily="34" charset="0"/>
              </a:rPr>
              <a:t>ان يتوفر فيها وحدة واستقرار الاهداف.</a:t>
            </a:r>
          </a:p>
          <a:p>
            <a:pPr algn="just" rtl="1"/>
            <a:r>
              <a:rPr lang="ar-IQ" sz="2800" b="1" dirty="0">
                <a:latin typeface="Arial" panose="020B0604020202020204" pitchFamily="34" charset="0"/>
                <a:cs typeface="Arial" panose="020B0604020202020204" pitchFamily="34" charset="0"/>
              </a:rPr>
              <a:t>ان تسعى الى تحقيق الاهداف طويلة الاجل وترضى بالخسارة في الاجل القصير على امل الفوز برضا الزبائن في الاجل الطويل .</a:t>
            </a:r>
          </a:p>
          <a:p>
            <a:pPr algn="just" rtl="1"/>
            <a:r>
              <a:rPr lang="ar-IQ" sz="2800" b="1" dirty="0">
                <a:latin typeface="Arial" panose="020B0604020202020204" pitchFamily="34" charset="0"/>
                <a:cs typeface="Arial" panose="020B0604020202020204" pitchFamily="34" charset="0"/>
              </a:rPr>
              <a:t>ان تقوم بدراسة وتوقع رغبات الزبائن .</a:t>
            </a:r>
          </a:p>
          <a:p>
            <a:pPr algn="just" rtl="1"/>
            <a:r>
              <a:rPr lang="ar-IQ" sz="2800" b="1" dirty="0">
                <a:latin typeface="Arial" panose="020B0604020202020204" pitchFamily="34" charset="0"/>
                <a:cs typeface="Arial" panose="020B0604020202020204" pitchFamily="34" charset="0"/>
              </a:rPr>
              <a:t>ان تبتعد عن اساليب الفحص التقليدية لتحسن الجودة بل تعمل على بناء الجودة في عملياتها.  </a:t>
            </a:r>
            <a:endParaRPr lang="en-US" sz="28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1553160" y="0"/>
            <a:ext cx="1143000" cy="365125"/>
          </a:xfrm>
        </p:spPr>
        <p:txBody>
          <a:bodyPr/>
          <a:lstStyle/>
          <a:p>
            <a:pPr algn="ctr"/>
            <a:fld id="{0C7C2EAA-6BC1-4933-A928-268639F6F90A}" type="datetime1">
              <a:rPr lang="en-US" sz="1400" b="1" smtClean="0">
                <a:solidFill>
                  <a:srgbClr val="FF0000"/>
                </a:solidFill>
              </a:rPr>
              <a:pPr algn="ctr"/>
              <a:t>3/12/2023</a:t>
            </a:fld>
            <a:endParaRPr lang="en-US" sz="1400" b="1" dirty="0">
              <a:solidFill>
                <a:srgbClr val="FF0000"/>
              </a:solidFill>
            </a:endParaRPr>
          </a:p>
        </p:txBody>
      </p:sp>
      <p:sp>
        <p:nvSpPr>
          <p:cNvPr id="6" name="Slide Number Placeholder 5"/>
          <p:cNvSpPr>
            <a:spLocks noGrp="1"/>
          </p:cNvSpPr>
          <p:nvPr>
            <p:ph type="sldNum" sz="quarter" idx="12"/>
          </p:nvPr>
        </p:nvSpPr>
        <p:spPr>
          <a:xfrm>
            <a:off x="129368" y="5979865"/>
            <a:ext cx="551167" cy="365125"/>
          </a:xfrm>
        </p:spPr>
        <p:txBody>
          <a:bodyPr/>
          <a:lstStyle/>
          <a:p>
            <a:pPr algn="ctr"/>
            <a:fld id="{C77CBC2A-BA76-4867-8C35-B61A7B4A5BCB}" type="slidenum">
              <a:rPr lang="en-US" sz="1400" b="1" smtClean="0">
                <a:solidFill>
                  <a:srgbClr val="FF0000"/>
                </a:solidFill>
              </a:rPr>
              <a:pPr algn="ctr"/>
              <a:t>19</a:t>
            </a:fld>
            <a:endParaRPr lang="en-US" sz="1400" b="1" dirty="0">
              <a:solidFill>
                <a:srgbClr val="FF0000"/>
              </a:solidFill>
            </a:endParaRPr>
          </a:p>
        </p:txBody>
      </p:sp>
    </p:spTree>
    <p:extLst>
      <p:ext uri="{BB962C8B-B14F-4D97-AF65-F5344CB8AC3E}">
        <p14:creationId xmlns:p14="http://schemas.microsoft.com/office/powerpoint/2010/main" val="3996163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a:latin typeface="Arial" panose="020B0604020202020204" pitchFamily="34" charset="0"/>
                <a:cs typeface="Arial" panose="020B0604020202020204" pitchFamily="34" charset="0"/>
              </a:rPr>
              <a:t>موضوعات الفصل:</a:t>
            </a:r>
            <a:r>
              <a:rPr lang="ar-IQ" dirty="0"/>
              <a:t/>
            </a:r>
            <a:br>
              <a:rPr lang="ar-IQ" dirty="0"/>
            </a:br>
            <a:endParaRPr lang="en-US" dirty="0"/>
          </a:p>
        </p:txBody>
      </p:sp>
      <p:sp>
        <p:nvSpPr>
          <p:cNvPr id="3" name="Content Placeholder 2"/>
          <p:cNvSpPr>
            <a:spLocks noGrp="1"/>
          </p:cNvSpPr>
          <p:nvPr>
            <p:ph idx="1"/>
          </p:nvPr>
        </p:nvSpPr>
        <p:spPr>
          <a:xfrm>
            <a:off x="677334" y="1573734"/>
            <a:ext cx="8596668" cy="5052533"/>
          </a:xfrm>
        </p:spPr>
        <p:txBody>
          <a:bodyPr>
            <a:noAutofit/>
          </a:bodyPr>
          <a:lstStyle/>
          <a:p>
            <a:pPr algn="r" rtl="1"/>
            <a:r>
              <a:rPr lang="ar-IQ" b="1" dirty="0">
                <a:latin typeface="Arial" panose="020B0604020202020204" pitchFamily="34" charset="0"/>
                <a:cs typeface="Arial" panose="020B0604020202020204" pitchFamily="34" charset="0"/>
              </a:rPr>
              <a:t>مفهوم كلف الجودة</a:t>
            </a:r>
          </a:p>
          <a:p>
            <a:pPr algn="r" rtl="1"/>
            <a:r>
              <a:rPr lang="ar-IQ" b="1" dirty="0">
                <a:latin typeface="Arial" panose="020B0604020202020204" pitchFamily="34" charset="0"/>
                <a:cs typeface="Arial" panose="020B0604020202020204" pitchFamily="34" charset="0"/>
              </a:rPr>
              <a:t>اهمية كلف الجودة</a:t>
            </a:r>
          </a:p>
          <a:p>
            <a:pPr algn="r" rtl="1"/>
            <a:r>
              <a:rPr lang="ar-IQ" b="1" dirty="0">
                <a:latin typeface="Arial" panose="020B0604020202020204" pitchFamily="34" charset="0"/>
                <a:cs typeface="Arial" panose="020B0604020202020204" pitchFamily="34" charset="0"/>
              </a:rPr>
              <a:t>انواع كلف الجودة</a:t>
            </a:r>
          </a:p>
          <a:p>
            <a:pPr algn="r" rtl="1"/>
            <a:r>
              <a:rPr lang="ar-IQ" b="1" dirty="0">
                <a:latin typeface="Arial" panose="020B0604020202020204" pitchFamily="34" charset="0"/>
                <a:cs typeface="Arial" panose="020B0604020202020204" pitchFamily="34" charset="0"/>
              </a:rPr>
              <a:t>المستوى الامثل لكلف الجودة</a:t>
            </a:r>
          </a:p>
          <a:p>
            <a:pPr algn="r" rtl="1"/>
            <a:r>
              <a:rPr lang="ar-IQ" b="1" dirty="0">
                <a:latin typeface="Arial" panose="020B0604020202020204" pitchFamily="34" charset="0"/>
                <a:cs typeface="Arial" panose="020B0604020202020204" pitchFamily="34" charset="0"/>
              </a:rPr>
              <a:t>العلاقة بين الجودة والكلفة</a:t>
            </a:r>
          </a:p>
          <a:p>
            <a:pPr algn="r" rtl="1"/>
            <a:r>
              <a:rPr lang="ar-IQ" b="1" dirty="0">
                <a:latin typeface="Arial" panose="020B0604020202020204" pitchFamily="34" charset="0"/>
                <a:cs typeface="Arial" panose="020B0604020202020204" pitchFamily="34" charset="0"/>
              </a:rPr>
              <a:t>نسب كلف الجودة الى اجمالي الكلف</a:t>
            </a:r>
          </a:p>
          <a:p>
            <a:pPr algn="r" rtl="1"/>
            <a:r>
              <a:rPr lang="ar-IQ" b="1" dirty="0">
                <a:latin typeface="Arial" panose="020B0604020202020204" pitchFamily="34" charset="0"/>
                <a:cs typeface="Arial" panose="020B0604020202020204" pitchFamily="34" charset="0"/>
              </a:rPr>
              <a:t>كلف الجودة المخفية</a:t>
            </a:r>
          </a:p>
          <a:p>
            <a:pPr algn="r" rtl="1"/>
            <a:r>
              <a:rPr lang="ar-IQ" b="1" dirty="0">
                <a:latin typeface="Arial" panose="020B0604020202020204" pitchFamily="34" charset="0"/>
                <a:cs typeface="Arial" panose="020B0604020202020204" pitchFamily="34" charset="0"/>
              </a:rPr>
              <a:t>تحليل وقياس كلف الجودة</a:t>
            </a:r>
          </a:p>
          <a:p>
            <a:pPr algn="r" rtl="1"/>
            <a:r>
              <a:rPr lang="ar-IQ" b="1" dirty="0">
                <a:latin typeface="Arial" panose="020B0604020202020204" pitchFamily="34" charset="0"/>
                <a:cs typeface="Arial" panose="020B0604020202020204" pitchFamily="34" charset="0"/>
              </a:rPr>
              <a:t>تأثير ادارة الجودة على الانتاجية</a:t>
            </a:r>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1816206" y="910442"/>
            <a:ext cx="1741186" cy="365125"/>
          </a:xfrm>
        </p:spPr>
        <p:txBody>
          <a:bodyPr/>
          <a:lstStyle/>
          <a:p>
            <a:fld id="{14083D35-A58F-4C7C-A849-887E8F45E868}" type="datetime1">
              <a:rPr lang="en-US" sz="1400" b="1" smtClean="0">
                <a:solidFill>
                  <a:srgbClr val="FF0000"/>
                </a:solidFill>
              </a:rPr>
              <a:t>3/12/2023</a:t>
            </a:fld>
            <a:endParaRPr lang="en-US" sz="1400" b="1" dirty="0">
              <a:solidFill>
                <a:srgbClr val="FF0000"/>
              </a:solidFill>
            </a:endParaRPr>
          </a:p>
        </p:txBody>
      </p:sp>
      <p:sp>
        <p:nvSpPr>
          <p:cNvPr id="6" name="Slide Number Placeholder 5"/>
          <p:cNvSpPr>
            <a:spLocks noGrp="1"/>
          </p:cNvSpPr>
          <p:nvPr>
            <p:ph type="sldNum" sz="quarter" idx="12"/>
          </p:nvPr>
        </p:nvSpPr>
        <p:spPr>
          <a:xfrm>
            <a:off x="394692" y="6247141"/>
            <a:ext cx="551167" cy="365125"/>
          </a:xfrm>
        </p:spPr>
        <p:txBody>
          <a:bodyPr/>
          <a:lstStyle/>
          <a:p>
            <a:pPr algn="ctr"/>
            <a:fld id="{C77CBC2A-BA76-4867-8C35-B61A7B4A5BCB}" type="slidenum">
              <a:rPr lang="en-US" sz="1400" b="1" smtClean="0">
                <a:solidFill>
                  <a:srgbClr val="FF0000"/>
                </a:solidFill>
              </a:rPr>
              <a:pPr algn="ctr"/>
              <a:t>2</a:t>
            </a:fld>
            <a:endParaRPr lang="en-US" sz="1400" b="1" dirty="0">
              <a:solidFill>
                <a:srgbClr val="FF0000"/>
              </a:solidFill>
            </a:endParaRPr>
          </a:p>
        </p:txBody>
      </p:sp>
    </p:spTree>
    <p:extLst>
      <p:ext uri="{BB962C8B-B14F-4D97-AF65-F5344CB8AC3E}">
        <p14:creationId xmlns:p14="http://schemas.microsoft.com/office/powerpoint/2010/main" val="39237154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00" y="524656"/>
            <a:ext cx="10114076" cy="6333344"/>
          </a:xfrm>
        </p:spPr>
        <p:txBody>
          <a:bodyPr>
            <a:normAutofit/>
          </a:bodyPr>
          <a:lstStyle/>
          <a:p>
            <a:pPr algn="r" rtl="1"/>
            <a:endParaRPr lang="ar-IQ" sz="2400" dirty="0">
              <a:solidFill>
                <a:schemeClr val="accent1"/>
              </a:solidFill>
            </a:endParaRPr>
          </a:p>
          <a:p>
            <a:pPr algn="just" rtl="1"/>
            <a:r>
              <a:rPr lang="ar-IQ" sz="2800" b="1" dirty="0">
                <a:latin typeface="Arial" panose="020B0604020202020204" pitchFamily="34" charset="0"/>
                <a:cs typeface="Arial" panose="020B0604020202020204" pitchFamily="34" charset="0"/>
              </a:rPr>
              <a:t>الاعتقاد السائد سابقاً هو استحالة تقديم سلع اوخدمات ذات جودة عالية بكلف منخفضة، لكن بتطبيق مفاهيم واسس الجودة اصبح ذلك ممكناً، وهذا ينطبق مع فلسفة كروسبي.</a:t>
            </a:r>
          </a:p>
          <a:p>
            <a:pPr algn="just" rtl="1"/>
            <a:r>
              <a:rPr lang="ar-IQ" sz="2800" b="1" u="sng" dirty="0">
                <a:solidFill>
                  <a:schemeClr val="accent1"/>
                </a:solidFill>
                <a:latin typeface="Arial" panose="020B0604020202020204" pitchFamily="34" charset="0"/>
                <a:cs typeface="Arial" panose="020B0604020202020204" pitchFamily="34" charset="0"/>
              </a:rPr>
              <a:t>فلسفة كروسبي </a:t>
            </a:r>
            <a:r>
              <a:rPr lang="ar-IQ" sz="2800" b="1" u="sng" dirty="0">
                <a:latin typeface="Arial" panose="020B0604020202020204" pitchFamily="34" charset="0"/>
                <a:cs typeface="Arial" panose="020B0604020202020204" pitchFamily="34" charset="0"/>
              </a:rPr>
              <a:t>تشير الى ان الجودة مجانا </a:t>
            </a:r>
            <a:r>
              <a:rPr lang="en-US" sz="2800" b="1" dirty="0">
                <a:latin typeface="Arial" panose="020B0604020202020204" pitchFamily="34" charset="0"/>
                <a:cs typeface="Arial" panose="020B0604020202020204" pitchFamily="34" charset="0"/>
              </a:rPr>
              <a:t>Quality is Free</a:t>
            </a:r>
            <a:r>
              <a:rPr lang="ar-IQ" sz="2800" b="1" dirty="0">
                <a:latin typeface="Arial" panose="020B0604020202020204" pitchFamily="34" charset="0"/>
                <a:cs typeface="Arial" panose="020B0604020202020204" pitchFamily="34" charset="0"/>
              </a:rPr>
              <a:t> اذ ينطلق من مبدأ إن الالتزام العالي للعاملين </a:t>
            </a:r>
            <a:r>
              <a:rPr lang="ar-IQ" sz="2800" b="1" dirty="0" smtClean="0">
                <a:latin typeface="Arial" panose="020B0604020202020204" pitchFamily="34" charset="0"/>
                <a:cs typeface="Arial" panose="020B0604020202020204" pitchFamily="34" charset="0"/>
              </a:rPr>
              <a:t>والادارة </a:t>
            </a:r>
            <a:r>
              <a:rPr lang="ar-IQ" sz="2800" b="1" dirty="0">
                <a:latin typeface="Arial" panose="020B0604020202020204" pitchFamily="34" charset="0"/>
                <a:cs typeface="Arial" panose="020B0604020202020204" pitchFamily="34" charset="0"/>
              </a:rPr>
              <a:t>بالجودة يساعد في تحقيق قدرا كبيرا من التحسين فيها. </a:t>
            </a:r>
          </a:p>
          <a:p>
            <a:pPr algn="just" rtl="1"/>
            <a:r>
              <a:rPr lang="ar-IQ" sz="2800" b="1" dirty="0">
                <a:latin typeface="Arial" panose="020B0604020202020204" pitchFamily="34" charset="0"/>
                <a:cs typeface="Arial" panose="020B0604020202020204" pitchFamily="34" charset="0"/>
              </a:rPr>
              <a:t>إن المنظمات التي لا تتبع الاسس العلمية في ادارة الجودة فانها ستقع حتما في احد الاطراف الثلاثة الاخرى من المصفوفة التالية واي واحدة منها تمثل حالة غير مرغوبة (مرفوضة).</a:t>
            </a:r>
            <a:endParaRPr lang="en-US" sz="28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1562433" y="0"/>
            <a:ext cx="1143000" cy="365125"/>
          </a:xfrm>
        </p:spPr>
        <p:txBody>
          <a:bodyPr/>
          <a:lstStyle/>
          <a:p>
            <a:pPr algn="ctr"/>
            <a:fld id="{6BFB37BC-949A-4A24-A3EC-2091CD09F907}" type="datetime1">
              <a:rPr lang="en-US" sz="1400" b="1" smtClean="0">
                <a:solidFill>
                  <a:srgbClr val="FF0000"/>
                </a:solidFill>
              </a:rPr>
              <a:pPr algn="ctr"/>
              <a:t>3/12/2023</a:t>
            </a:fld>
            <a:endParaRPr lang="en-US" sz="1400" b="1" dirty="0">
              <a:solidFill>
                <a:srgbClr val="FF0000"/>
              </a:solidFill>
            </a:endParaRPr>
          </a:p>
        </p:txBody>
      </p:sp>
      <p:sp>
        <p:nvSpPr>
          <p:cNvPr id="5" name="Slide Number Placeholder 4"/>
          <p:cNvSpPr>
            <a:spLocks noGrp="1"/>
          </p:cNvSpPr>
          <p:nvPr>
            <p:ph type="sldNum" sz="quarter" idx="12"/>
          </p:nvPr>
        </p:nvSpPr>
        <p:spPr>
          <a:xfrm>
            <a:off x="121560" y="6057137"/>
            <a:ext cx="551167" cy="365125"/>
          </a:xfrm>
        </p:spPr>
        <p:txBody>
          <a:bodyPr/>
          <a:lstStyle/>
          <a:p>
            <a:pPr algn="ctr"/>
            <a:fld id="{C77CBC2A-BA76-4867-8C35-B61A7B4A5BCB}" type="slidenum">
              <a:rPr lang="en-US" sz="1400" b="1" smtClean="0">
                <a:solidFill>
                  <a:srgbClr val="FF0000"/>
                </a:solidFill>
              </a:rPr>
              <a:pPr algn="ctr"/>
              <a:t>20</a:t>
            </a:fld>
            <a:endParaRPr lang="en-US" sz="1400" b="1" dirty="0">
              <a:solidFill>
                <a:srgbClr val="FF0000"/>
              </a:solidFill>
            </a:endParaRPr>
          </a:p>
        </p:txBody>
      </p:sp>
    </p:spTree>
    <p:extLst>
      <p:ext uri="{BB962C8B-B14F-4D97-AF65-F5344CB8AC3E}">
        <p14:creationId xmlns:p14="http://schemas.microsoft.com/office/powerpoint/2010/main" val="623274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8605" y="425594"/>
            <a:ext cx="8884692" cy="400110"/>
          </a:xfrm>
          <a:prstGeom prst="rect">
            <a:avLst/>
          </a:prstGeom>
          <a:noFill/>
        </p:spPr>
        <p:txBody>
          <a:bodyPr wrap="square" rtlCol="0">
            <a:spAutoFit/>
          </a:bodyPr>
          <a:lstStyle/>
          <a:p>
            <a:pPr algn="ctr"/>
            <a:r>
              <a:rPr lang="ar-IQ" sz="2000" b="1" dirty="0">
                <a:latin typeface="Arial" panose="020B0604020202020204" pitchFamily="34" charset="0"/>
                <a:cs typeface="Arial" panose="020B0604020202020204" pitchFamily="34" charset="0"/>
              </a:rPr>
              <a:t>يمكن توضيح العلاقة بين الجودة والكلفة من خلال مصفوفة الجودة-الكلفة كما في الشكل:</a:t>
            </a:r>
            <a:endParaRPr lang="en-US" sz="2000" b="1" dirty="0">
              <a:latin typeface="Arial" panose="020B0604020202020204" pitchFamily="34" charset="0"/>
              <a:cs typeface="Arial" panose="020B0604020202020204" pitchFamily="34" charset="0"/>
            </a:endParaRPr>
          </a:p>
        </p:txBody>
      </p:sp>
      <p:sp>
        <p:nvSpPr>
          <p:cNvPr id="3" name="Rectangle 2"/>
          <p:cNvSpPr/>
          <p:nvPr/>
        </p:nvSpPr>
        <p:spPr>
          <a:xfrm>
            <a:off x="2326936" y="1106929"/>
            <a:ext cx="7574509" cy="46952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ectangle 3"/>
          <p:cNvSpPr/>
          <p:nvPr/>
        </p:nvSpPr>
        <p:spPr>
          <a:xfrm>
            <a:off x="4292218" y="1433014"/>
            <a:ext cx="4230807" cy="38213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a:off x="6407620" y="1433014"/>
            <a:ext cx="0" cy="3821373"/>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292217" y="3343700"/>
            <a:ext cx="4230807" cy="0"/>
          </a:xfrm>
          <a:prstGeom prst="line">
            <a:avLst/>
          </a:prstGeom>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3384641" y="1632929"/>
            <a:ext cx="1228299" cy="400110"/>
          </a:xfrm>
          <a:prstGeom prst="rect">
            <a:avLst/>
          </a:prstGeom>
          <a:noFill/>
        </p:spPr>
        <p:txBody>
          <a:bodyPr wrap="square" rtlCol="0">
            <a:spAutoFit/>
          </a:bodyPr>
          <a:lstStyle/>
          <a:p>
            <a:r>
              <a:rPr lang="ar-IQ" sz="2000" b="1" dirty="0">
                <a:latin typeface="Arial" panose="020B0604020202020204" pitchFamily="34" charset="0"/>
                <a:cs typeface="Arial" panose="020B0604020202020204" pitchFamily="34" charset="0"/>
              </a:rPr>
              <a:t>عالية</a:t>
            </a:r>
            <a:r>
              <a:rPr lang="ar-IQ" dirty="0"/>
              <a:t> </a:t>
            </a:r>
            <a:endParaRPr lang="en-US" dirty="0"/>
          </a:p>
        </p:txBody>
      </p:sp>
      <p:sp>
        <p:nvSpPr>
          <p:cNvPr id="12" name="TextBox 11"/>
          <p:cNvSpPr txBox="1"/>
          <p:nvPr/>
        </p:nvSpPr>
        <p:spPr>
          <a:xfrm>
            <a:off x="3261810" y="3418117"/>
            <a:ext cx="1473959" cy="400110"/>
          </a:xfrm>
          <a:prstGeom prst="rect">
            <a:avLst/>
          </a:prstGeom>
          <a:noFill/>
        </p:spPr>
        <p:txBody>
          <a:bodyPr wrap="square" rtlCol="0">
            <a:spAutoFit/>
          </a:bodyPr>
          <a:lstStyle/>
          <a:p>
            <a:r>
              <a:rPr lang="ar-IQ" sz="2000" b="1" dirty="0">
                <a:latin typeface="Arial" panose="020B0604020202020204" pitchFamily="34" charset="0"/>
                <a:cs typeface="Arial" panose="020B0604020202020204" pitchFamily="34" charset="0"/>
              </a:rPr>
              <a:t>الكلفة</a:t>
            </a:r>
            <a:r>
              <a:rPr lang="ar-IQ" dirty="0"/>
              <a:t> </a:t>
            </a:r>
            <a:endParaRPr lang="en-US" dirty="0"/>
          </a:p>
        </p:txBody>
      </p:sp>
      <p:sp>
        <p:nvSpPr>
          <p:cNvPr id="13" name="TextBox 12"/>
          <p:cNvSpPr txBox="1"/>
          <p:nvPr/>
        </p:nvSpPr>
        <p:spPr>
          <a:xfrm>
            <a:off x="3094625" y="4833973"/>
            <a:ext cx="1364778" cy="400110"/>
          </a:xfrm>
          <a:prstGeom prst="rect">
            <a:avLst/>
          </a:prstGeom>
          <a:noFill/>
        </p:spPr>
        <p:txBody>
          <a:bodyPr wrap="square" rtlCol="0">
            <a:spAutoFit/>
          </a:bodyPr>
          <a:lstStyle/>
          <a:p>
            <a:r>
              <a:rPr lang="ar-IQ" sz="2000" b="1" dirty="0">
                <a:latin typeface="Arial" panose="020B0604020202020204" pitchFamily="34" charset="0"/>
                <a:cs typeface="Arial" panose="020B0604020202020204" pitchFamily="34" charset="0"/>
              </a:rPr>
              <a:t>منخفضة</a:t>
            </a:r>
            <a:r>
              <a:rPr lang="ar-IQ" dirty="0"/>
              <a:t> </a:t>
            </a:r>
            <a:endParaRPr lang="en-US" dirty="0"/>
          </a:p>
        </p:txBody>
      </p:sp>
      <p:sp>
        <p:nvSpPr>
          <p:cNvPr id="14" name="TextBox 13"/>
          <p:cNvSpPr txBox="1"/>
          <p:nvPr/>
        </p:nvSpPr>
        <p:spPr>
          <a:xfrm>
            <a:off x="4220559" y="5368932"/>
            <a:ext cx="1146417" cy="400110"/>
          </a:xfrm>
          <a:prstGeom prst="rect">
            <a:avLst/>
          </a:prstGeom>
          <a:noFill/>
        </p:spPr>
        <p:txBody>
          <a:bodyPr wrap="square" rtlCol="0">
            <a:spAutoFit/>
          </a:bodyPr>
          <a:lstStyle/>
          <a:p>
            <a:pPr algn="ctr"/>
            <a:r>
              <a:rPr lang="ar-IQ" sz="2000" b="1" dirty="0">
                <a:latin typeface="Arial" panose="020B0604020202020204" pitchFamily="34" charset="0"/>
                <a:cs typeface="Arial" panose="020B0604020202020204" pitchFamily="34" charset="0"/>
              </a:rPr>
              <a:t>منخفضة</a:t>
            </a:r>
            <a:endParaRPr lang="en-US" sz="2000" b="1" dirty="0">
              <a:latin typeface="Arial" panose="020B0604020202020204" pitchFamily="34" charset="0"/>
              <a:cs typeface="Arial" panose="020B0604020202020204" pitchFamily="34" charset="0"/>
            </a:endParaRPr>
          </a:p>
        </p:txBody>
      </p:sp>
      <p:sp>
        <p:nvSpPr>
          <p:cNvPr id="15" name="TextBox 14"/>
          <p:cNvSpPr txBox="1"/>
          <p:nvPr/>
        </p:nvSpPr>
        <p:spPr>
          <a:xfrm>
            <a:off x="6039130" y="5357167"/>
            <a:ext cx="1091821" cy="400110"/>
          </a:xfrm>
          <a:prstGeom prst="rect">
            <a:avLst/>
          </a:prstGeom>
          <a:noFill/>
        </p:spPr>
        <p:txBody>
          <a:bodyPr wrap="square" rtlCol="0">
            <a:spAutoFit/>
          </a:bodyPr>
          <a:lstStyle/>
          <a:p>
            <a:pPr algn="ctr"/>
            <a:r>
              <a:rPr lang="ar-IQ" sz="2000" b="1" dirty="0">
                <a:latin typeface="Arial" panose="020B0604020202020204" pitchFamily="34" charset="0"/>
                <a:cs typeface="Arial" panose="020B0604020202020204" pitchFamily="34" charset="0"/>
              </a:rPr>
              <a:t>الجودة</a:t>
            </a:r>
            <a:endParaRPr lang="en-US" sz="2000" b="1" dirty="0">
              <a:latin typeface="Arial" panose="020B0604020202020204" pitchFamily="34" charset="0"/>
              <a:cs typeface="Arial" panose="020B0604020202020204" pitchFamily="34" charset="0"/>
            </a:endParaRPr>
          </a:p>
        </p:txBody>
      </p:sp>
      <p:sp>
        <p:nvSpPr>
          <p:cNvPr id="16" name="TextBox 15"/>
          <p:cNvSpPr txBox="1"/>
          <p:nvPr/>
        </p:nvSpPr>
        <p:spPr>
          <a:xfrm>
            <a:off x="7803105" y="5390444"/>
            <a:ext cx="928048" cy="400110"/>
          </a:xfrm>
          <a:prstGeom prst="rect">
            <a:avLst/>
          </a:prstGeom>
          <a:noFill/>
        </p:spPr>
        <p:txBody>
          <a:bodyPr wrap="square" rtlCol="0">
            <a:spAutoFit/>
          </a:bodyPr>
          <a:lstStyle/>
          <a:p>
            <a:pPr algn="ctr"/>
            <a:r>
              <a:rPr lang="ar-IQ" sz="2000" b="1" dirty="0">
                <a:latin typeface="Arial" panose="020B0604020202020204" pitchFamily="34" charset="0"/>
                <a:cs typeface="Arial" panose="020B0604020202020204" pitchFamily="34" charset="0"/>
              </a:rPr>
              <a:t>عالية</a:t>
            </a:r>
            <a:r>
              <a:rPr lang="ar-IQ" dirty="0"/>
              <a:t> </a:t>
            </a:r>
            <a:endParaRPr lang="en-US" dirty="0"/>
          </a:p>
        </p:txBody>
      </p:sp>
      <p:sp>
        <p:nvSpPr>
          <p:cNvPr id="17" name="TextBox 16"/>
          <p:cNvSpPr txBox="1"/>
          <p:nvPr/>
        </p:nvSpPr>
        <p:spPr>
          <a:xfrm>
            <a:off x="6728342" y="1910657"/>
            <a:ext cx="1455196" cy="707886"/>
          </a:xfrm>
          <a:prstGeom prst="rect">
            <a:avLst/>
          </a:prstGeom>
          <a:noFill/>
        </p:spPr>
        <p:txBody>
          <a:bodyPr wrap="square" rtlCol="0">
            <a:spAutoFit/>
          </a:bodyPr>
          <a:lstStyle/>
          <a:p>
            <a:pPr algn="ctr" rtl="1"/>
            <a:r>
              <a:rPr lang="ar-IQ" sz="2000" b="1" dirty="0">
                <a:latin typeface="Arial" panose="020B0604020202020204" pitchFamily="34" charset="0"/>
                <a:cs typeface="Arial" panose="020B0604020202020204" pitchFamily="34" charset="0"/>
              </a:rPr>
              <a:t>حصة سوقية محدودة</a:t>
            </a:r>
            <a:endParaRPr lang="en-US" sz="2000" b="1" dirty="0">
              <a:latin typeface="Arial" panose="020B0604020202020204" pitchFamily="34" charset="0"/>
              <a:cs typeface="Arial" panose="020B0604020202020204" pitchFamily="34" charset="0"/>
            </a:endParaRPr>
          </a:p>
        </p:txBody>
      </p:sp>
      <p:sp>
        <p:nvSpPr>
          <p:cNvPr id="19" name="TextBox 18"/>
          <p:cNvSpPr txBox="1"/>
          <p:nvPr/>
        </p:nvSpPr>
        <p:spPr>
          <a:xfrm>
            <a:off x="4459403" y="1876762"/>
            <a:ext cx="1825388" cy="1015663"/>
          </a:xfrm>
          <a:prstGeom prst="rect">
            <a:avLst/>
          </a:prstGeom>
          <a:noFill/>
        </p:spPr>
        <p:txBody>
          <a:bodyPr wrap="square" rtlCol="0">
            <a:spAutoFit/>
          </a:bodyPr>
          <a:lstStyle/>
          <a:p>
            <a:pPr algn="ctr" rtl="1"/>
            <a:r>
              <a:rPr lang="ar-IQ" sz="2000" b="1" dirty="0">
                <a:latin typeface="Arial" panose="020B0604020202020204" pitchFamily="34" charset="0"/>
                <a:cs typeface="Arial" panose="020B0604020202020204" pitchFamily="34" charset="0"/>
              </a:rPr>
              <a:t>فشل تام للمنتوج (حالة مرفوضة تماما)</a:t>
            </a:r>
            <a:endParaRPr lang="en-US" sz="2000" b="1" dirty="0">
              <a:latin typeface="Arial" panose="020B0604020202020204" pitchFamily="34" charset="0"/>
              <a:cs typeface="Arial" panose="020B0604020202020204" pitchFamily="34" charset="0"/>
            </a:endParaRPr>
          </a:p>
        </p:txBody>
      </p:sp>
      <p:sp>
        <p:nvSpPr>
          <p:cNvPr id="20" name="TextBox 19"/>
          <p:cNvSpPr txBox="1"/>
          <p:nvPr/>
        </p:nvSpPr>
        <p:spPr>
          <a:xfrm>
            <a:off x="6530449" y="3757429"/>
            <a:ext cx="1608733" cy="707886"/>
          </a:xfrm>
          <a:prstGeom prst="rect">
            <a:avLst/>
          </a:prstGeom>
          <a:noFill/>
        </p:spPr>
        <p:txBody>
          <a:bodyPr wrap="square" rtlCol="0">
            <a:spAutoFit/>
          </a:bodyPr>
          <a:lstStyle/>
          <a:p>
            <a:pPr algn="ctr" rtl="1"/>
            <a:r>
              <a:rPr lang="ar-IQ" sz="2000" b="1" dirty="0">
                <a:latin typeface="Arial" panose="020B0604020202020204" pitchFamily="34" charset="0"/>
                <a:cs typeface="Arial" panose="020B0604020202020204" pitchFamily="34" charset="0"/>
              </a:rPr>
              <a:t>منتوج مثالي (حالة مرغوبة)</a:t>
            </a:r>
            <a:endParaRPr lang="en-US" sz="2000" b="1" dirty="0">
              <a:latin typeface="Arial" panose="020B0604020202020204" pitchFamily="34" charset="0"/>
              <a:cs typeface="Arial" panose="020B0604020202020204" pitchFamily="34" charset="0"/>
            </a:endParaRPr>
          </a:p>
        </p:txBody>
      </p:sp>
      <p:sp>
        <p:nvSpPr>
          <p:cNvPr id="21" name="TextBox 20"/>
          <p:cNvSpPr txBox="1"/>
          <p:nvPr/>
        </p:nvSpPr>
        <p:spPr>
          <a:xfrm>
            <a:off x="4442340" y="3747856"/>
            <a:ext cx="1671851" cy="1015663"/>
          </a:xfrm>
          <a:prstGeom prst="rect">
            <a:avLst/>
          </a:prstGeom>
          <a:noFill/>
        </p:spPr>
        <p:txBody>
          <a:bodyPr wrap="square" rtlCol="0">
            <a:spAutoFit/>
          </a:bodyPr>
          <a:lstStyle/>
          <a:p>
            <a:pPr algn="r" rtl="1"/>
            <a:r>
              <a:rPr lang="ar-IQ" sz="2000" b="1" dirty="0">
                <a:latin typeface="Arial" panose="020B0604020202020204" pitchFamily="34" charset="0"/>
                <a:cs typeface="Arial" panose="020B0604020202020204" pitchFamily="34" charset="0"/>
              </a:rPr>
              <a:t>حصة سوقية منخفضة لرداءة جودة المنتوج</a:t>
            </a:r>
            <a:endParaRPr lang="en-US" sz="2000" b="1" dirty="0">
              <a:latin typeface="Arial" panose="020B0604020202020204" pitchFamily="34" charset="0"/>
              <a:cs typeface="Arial" panose="020B0604020202020204" pitchFamily="34" charset="0"/>
            </a:endParaRPr>
          </a:p>
        </p:txBody>
      </p:sp>
      <p:sp>
        <p:nvSpPr>
          <p:cNvPr id="24" name="TextBox 23"/>
          <p:cNvSpPr txBox="1"/>
          <p:nvPr/>
        </p:nvSpPr>
        <p:spPr>
          <a:xfrm>
            <a:off x="4536906" y="5923507"/>
            <a:ext cx="3486164" cy="400110"/>
          </a:xfrm>
          <a:prstGeom prst="rect">
            <a:avLst/>
          </a:prstGeom>
          <a:noFill/>
        </p:spPr>
        <p:txBody>
          <a:bodyPr wrap="square" rtlCol="0">
            <a:spAutoFit/>
          </a:bodyPr>
          <a:lstStyle/>
          <a:p>
            <a:r>
              <a:rPr lang="ar-IQ" sz="2000" b="1" dirty="0">
                <a:latin typeface="Arial" panose="020B0604020202020204" pitchFamily="34" charset="0"/>
                <a:cs typeface="Arial" panose="020B0604020202020204" pitchFamily="34" charset="0"/>
              </a:rPr>
              <a:t>مصفوفة العلاقة بين الجودة-الكلفة</a:t>
            </a:r>
            <a:endParaRPr lang="en-US" sz="2000" b="1" dirty="0">
              <a:latin typeface="Arial" panose="020B0604020202020204" pitchFamily="34" charset="0"/>
              <a:cs typeface="Arial" panose="020B0604020202020204" pitchFamily="34" charset="0"/>
            </a:endParaRPr>
          </a:p>
        </p:txBody>
      </p:sp>
      <p:sp>
        <p:nvSpPr>
          <p:cNvPr id="5" name="Date Placeholder 4"/>
          <p:cNvSpPr>
            <a:spLocks noGrp="1"/>
          </p:cNvSpPr>
          <p:nvPr>
            <p:ph type="dt" sz="half" idx="10"/>
          </p:nvPr>
        </p:nvSpPr>
        <p:spPr>
          <a:xfrm>
            <a:off x="1545605" y="100701"/>
            <a:ext cx="1143000" cy="324893"/>
          </a:xfrm>
        </p:spPr>
        <p:txBody>
          <a:bodyPr/>
          <a:lstStyle/>
          <a:p>
            <a:pPr algn="ctr"/>
            <a:fld id="{61CD2697-806C-4A78-9960-5339BCCCEAEF}" type="datetime1">
              <a:rPr lang="en-US" sz="1400" b="1" smtClean="0">
                <a:solidFill>
                  <a:srgbClr val="FF0000"/>
                </a:solidFill>
              </a:rPr>
              <a:pPr algn="ctr"/>
              <a:t>3/12/2023</a:t>
            </a:fld>
            <a:endParaRPr lang="en-US" sz="1400" b="1" dirty="0">
              <a:solidFill>
                <a:srgbClr val="FF0000"/>
              </a:solidFill>
            </a:endParaRPr>
          </a:p>
        </p:txBody>
      </p:sp>
      <p:sp>
        <p:nvSpPr>
          <p:cNvPr id="9" name="Slide Number Placeholder 8"/>
          <p:cNvSpPr>
            <a:spLocks noGrp="1"/>
          </p:cNvSpPr>
          <p:nvPr>
            <p:ph type="sldNum" sz="quarter" idx="12"/>
          </p:nvPr>
        </p:nvSpPr>
        <p:spPr>
          <a:xfrm>
            <a:off x="204688" y="6323617"/>
            <a:ext cx="551167" cy="365125"/>
          </a:xfrm>
        </p:spPr>
        <p:txBody>
          <a:bodyPr/>
          <a:lstStyle/>
          <a:p>
            <a:pPr algn="ctr"/>
            <a:fld id="{C77CBC2A-BA76-4867-8C35-B61A7B4A5BCB}" type="slidenum">
              <a:rPr lang="en-US" sz="1400" b="1" smtClean="0">
                <a:solidFill>
                  <a:srgbClr val="FF0000"/>
                </a:solidFill>
              </a:rPr>
              <a:pPr algn="ctr"/>
              <a:t>21</a:t>
            </a:fld>
            <a:endParaRPr lang="en-US" sz="1400" b="1">
              <a:solidFill>
                <a:srgbClr val="FF0000"/>
              </a:solidFill>
            </a:endParaRPr>
          </a:p>
        </p:txBody>
      </p:sp>
    </p:spTree>
    <p:extLst>
      <p:ext uri="{BB962C8B-B14F-4D97-AF65-F5344CB8AC3E}">
        <p14:creationId xmlns:p14="http://schemas.microsoft.com/office/powerpoint/2010/main" val="1458420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5584" y="209133"/>
            <a:ext cx="8596668" cy="851539"/>
          </a:xfrm>
        </p:spPr>
        <p:txBody>
          <a:bodyPr/>
          <a:lstStyle/>
          <a:p>
            <a:pPr algn="r" rtl="1"/>
            <a:r>
              <a:rPr lang="ar-IQ" sz="2800" b="1" dirty="0">
                <a:solidFill>
                  <a:srgbClr val="FF0000"/>
                </a:solidFill>
                <a:latin typeface="Arial" panose="020B0604020202020204" pitchFamily="34" charset="0"/>
                <a:cs typeface="Arial" panose="020B0604020202020204" pitchFamily="34" charset="0"/>
              </a:rPr>
              <a:t>6- نسب كلف الجودة الى اجمالي الكلف </a:t>
            </a:r>
            <a:r>
              <a:rPr lang="ar-IQ" dirty="0"/>
              <a:t>:</a:t>
            </a:r>
            <a:endParaRPr lang="en-US" dirty="0"/>
          </a:p>
        </p:txBody>
      </p:sp>
      <p:sp>
        <p:nvSpPr>
          <p:cNvPr id="3" name="Content Placeholder 2"/>
          <p:cNvSpPr>
            <a:spLocks noGrp="1"/>
          </p:cNvSpPr>
          <p:nvPr>
            <p:ph idx="1"/>
          </p:nvPr>
        </p:nvSpPr>
        <p:spPr>
          <a:xfrm>
            <a:off x="1175657" y="640217"/>
            <a:ext cx="10671507" cy="3562344"/>
          </a:xfrm>
        </p:spPr>
        <p:txBody>
          <a:bodyPr/>
          <a:lstStyle/>
          <a:p>
            <a:pPr algn="just" rtl="1"/>
            <a:r>
              <a:rPr lang="ar-IQ" sz="2800" b="1" dirty="0">
                <a:solidFill>
                  <a:schemeClr val="tx1">
                    <a:lumMod val="85000"/>
                    <a:lumOff val="15000"/>
                  </a:schemeClr>
                </a:solidFill>
                <a:latin typeface="Arial" panose="020B0604020202020204" pitchFamily="34" charset="0"/>
                <a:cs typeface="Arial" panose="020B0604020202020204" pitchFamily="34" charset="0"/>
              </a:rPr>
              <a:t>اختلف رواد الجودة والمتخصصين في تحدد كلف الجودة المباشرة وغير المباشرة نسبة الى اجمالي الكلف في المنظمات. ولذلك اجريت دراسات عديدة حول كلف الجودة لمنظمات مختلفة بهدف وضع برنامج يضمن تقديم منتوجات بأقل كلفة واعلى جودة ممكنة ، ويشير جوران الى ان نسب كلف الجودة تكون متباينة </a:t>
            </a:r>
            <a:r>
              <a:rPr lang="ar-IQ" sz="2800" b="1" u="sng" dirty="0">
                <a:solidFill>
                  <a:schemeClr val="tx1">
                    <a:lumMod val="85000"/>
                    <a:lumOff val="15000"/>
                  </a:schemeClr>
                </a:solidFill>
                <a:latin typeface="Arial" panose="020B0604020202020204" pitchFamily="34" charset="0"/>
                <a:cs typeface="Arial" panose="020B0604020202020204" pitchFamily="34" charset="0"/>
              </a:rPr>
              <a:t>بحسب طبيعية الصناعة وتعقدها ومقدار المبيعات </a:t>
            </a:r>
            <a:r>
              <a:rPr lang="ar-IQ" sz="2800" b="1" dirty="0">
                <a:solidFill>
                  <a:schemeClr val="tx1">
                    <a:lumMod val="85000"/>
                    <a:lumOff val="15000"/>
                  </a:schemeClr>
                </a:solidFill>
                <a:latin typeface="Arial" panose="020B0604020202020204" pitchFamily="34" charset="0"/>
                <a:cs typeface="Arial" panose="020B0604020202020204" pitchFamily="34" charset="0"/>
              </a:rPr>
              <a:t>كما في الجدول:</a:t>
            </a:r>
          </a:p>
          <a:p>
            <a:pPr marL="0" indent="0" algn="just" rtl="1">
              <a:buNone/>
            </a:pPr>
            <a:endParaRPr lang="ar-IQ" dirty="0"/>
          </a:p>
          <a:p>
            <a:pPr marL="0" indent="0">
              <a:buNone/>
            </a:pPr>
            <a:endParaRPr lang="en-US" dirty="0"/>
          </a:p>
        </p:txBody>
      </p:sp>
      <p:graphicFrame>
        <p:nvGraphicFramePr>
          <p:cNvPr id="4" name="Table 4">
            <a:extLst>
              <a:ext uri="{FF2B5EF4-FFF2-40B4-BE49-F238E27FC236}">
                <a16:creationId xmlns="" xmlns:a16="http://schemas.microsoft.com/office/drawing/2014/main" id="{4B2165EE-59E3-4738-8A31-8405EAF83FC7}"/>
              </a:ext>
            </a:extLst>
          </p:cNvPr>
          <p:cNvGraphicFramePr>
            <a:graphicFrameLocks noGrp="1"/>
          </p:cNvGraphicFramePr>
          <p:nvPr>
            <p:extLst>
              <p:ext uri="{D42A27DB-BD31-4B8C-83A1-F6EECF244321}">
                <p14:modId xmlns:p14="http://schemas.microsoft.com/office/powerpoint/2010/main" val="3210236121"/>
              </p:ext>
            </p:extLst>
          </p:nvPr>
        </p:nvGraphicFramePr>
        <p:xfrm>
          <a:off x="3471953" y="3173533"/>
          <a:ext cx="7399605" cy="3184466"/>
        </p:xfrm>
        <a:graphic>
          <a:graphicData uri="http://schemas.openxmlformats.org/drawingml/2006/table">
            <a:tbl>
              <a:tblPr firstRow="1" bandRow="1">
                <a:tableStyleId>{5C22544A-7EE6-4342-B048-85BDC9FD1C3A}</a:tableStyleId>
              </a:tblPr>
              <a:tblGrid>
                <a:gridCol w="3573194">
                  <a:extLst>
                    <a:ext uri="{9D8B030D-6E8A-4147-A177-3AD203B41FA5}">
                      <a16:colId xmlns="" xmlns:a16="http://schemas.microsoft.com/office/drawing/2014/main" val="2163175732"/>
                    </a:ext>
                  </a:extLst>
                </a:gridCol>
                <a:gridCol w="3038621">
                  <a:extLst>
                    <a:ext uri="{9D8B030D-6E8A-4147-A177-3AD203B41FA5}">
                      <a16:colId xmlns="" xmlns:a16="http://schemas.microsoft.com/office/drawing/2014/main" val="3554506452"/>
                    </a:ext>
                  </a:extLst>
                </a:gridCol>
                <a:gridCol w="787790">
                  <a:extLst>
                    <a:ext uri="{9D8B030D-6E8A-4147-A177-3AD203B41FA5}">
                      <a16:colId xmlns="" xmlns:a16="http://schemas.microsoft.com/office/drawing/2014/main" val="1072527120"/>
                    </a:ext>
                  </a:extLst>
                </a:gridCol>
              </a:tblGrid>
              <a:tr h="85343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2000" b="1" dirty="0">
                          <a:solidFill>
                            <a:srgbClr val="002060"/>
                          </a:solidFill>
                          <a:latin typeface="Arial" panose="020B0604020202020204" pitchFamily="34" charset="0"/>
                          <a:cs typeface="Arial" panose="020B0604020202020204" pitchFamily="34" charset="0"/>
                        </a:rPr>
                        <a:t>نسب كلف الجودة الى المبيعات </a:t>
                      </a:r>
                      <a:endParaRPr lang="en-US" sz="2000" b="1" dirty="0">
                        <a:solidFill>
                          <a:srgbClr val="002060"/>
                        </a:solidFill>
                        <a:latin typeface="Arial" panose="020B0604020202020204" pitchFamily="34" charset="0"/>
                        <a:cs typeface="Arial" panose="020B0604020202020204" pitchFamily="34" charset="0"/>
                      </a:endParaRPr>
                    </a:p>
                    <a:p>
                      <a:pPr algn="r"/>
                      <a:endParaRPr lang="en-US" sz="2000" b="1" dirty="0">
                        <a:latin typeface="Arial" panose="020B0604020202020204" pitchFamily="34" charset="0"/>
                        <a:cs typeface="Arial" panose="020B0604020202020204" pitchFamily="34"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2000" b="1" dirty="0">
                          <a:solidFill>
                            <a:srgbClr val="002060"/>
                          </a:solidFill>
                          <a:latin typeface="Arial" panose="020B0604020202020204" pitchFamily="34" charset="0"/>
                          <a:cs typeface="Arial" panose="020B0604020202020204" pitchFamily="34" charset="0"/>
                        </a:rPr>
                        <a:t>نوع</a:t>
                      </a:r>
                      <a:r>
                        <a:rPr lang="ar-IQ" sz="2000" b="1" baseline="0" dirty="0">
                          <a:solidFill>
                            <a:srgbClr val="002060"/>
                          </a:solidFill>
                          <a:latin typeface="Arial" panose="020B0604020202020204" pitchFamily="34" charset="0"/>
                          <a:cs typeface="Arial" panose="020B0604020202020204" pitchFamily="34" charset="0"/>
                        </a:rPr>
                        <a:t> الصناعة ودرجة تعقدها </a:t>
                      </a:r>
                      <a:endParaRPr lang="en-US" sz="2000" b="1" dirty="0">
                        <a:solidFill>
                          <a:srgbClr val="002060"/>
                        </a:solidFill>
                        <a:latin typeface="Arial" panose="020B0604020202020204" pitchFamily="34" charset="0"/>
                        <a:cs typeface="Arial" panose="020B0604020202020204" pitchFamily="34" charset="0"/>
                      </a:endParaRPr>
                    </a:p>
                    <a:p>
                      <a:pPr algn="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solidFill>
                            <a:srgbClr val="002060"/>
                          </a:solidFill>
                          <a:latin typeface="Arial" panose="020B0604020202020204" pitchFamily="34" charset="0"/>
                          <a:cs typeface="Arial" panose="020B0604020202020204" pitchFamily="34" charset="0"/>
                        </a:rPr>
                        <a:t>ت</a:t>
                      </a:r>
                      <a:endParaRPr lang="en-US" sz="2000" b="1" dirty="0">
                        <a:solidFill>
                          <a:srgbClr val="002060"/>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255554189"/>
                  </a:ext>
                </a:extLst>
              </a:tr>
              <a:tr h="597401">
                <a:tc>
                  <a:txBody>
                    <a:bodyPr/>
                    <a:lstStyle/>
                    <a:p>
                      <a:pPr algn="ctr"/>
                      <a:r>
                        <a:rPr lang="ar-IQ" sz="2000" b="1" dirty="0">
                          <a:latin typeface="Arial" panose="020B0604020202020204" pitchFamily="34" charset="0"/>
                          <a:cs typeface="Arial" panose="020B0604020202020204" pitchFamily="34" charset="0"/>
                        </a:rPr>
                        <a:t>0.5 – 2%</a:t>
                      </a:r>
                      <a:endParaRPr lang="en-US" sz="2000" b="1" dirty="0">
                        <a:latin typeface="Arial" panose="020B0604020202020204" pitchFamily="34" charset="0"/>
                        <a:cs typeface="Arial" panose="020B0604020202020204" pitchFamily="34" charset="0"/>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ar-IQ" sz="2000" b="1" dirty="0">
                          <a:latin typeface="Arial" panose="020B0604020202020204" pitchFamily="34" charset="0"/>
                          <a:cs typeface="Arial" panose="020B0604020202020204" pitchFamily="34" charset="0"/>
                        </a:rPr>
                        <a:t>صناعات</a:t>
                      </a:r>
                      <a:r>
                        <a:rPr lang="ar-IQ" sz="2000" b="1" baseline="0" dirty="0">
                          <a:latin typeface="Arial" panose="020B0604020202020204" pitchFamily="34" charset="0"/>
                          <a:cs typeface="Arial" panose="020B0604020202020204" pitchFamily="34" charset="0"/>
                        </a:rPr>
                        <a:t> </a:t>
                      </a:r>
                      <a:r>
                        <a:rPr lang="ar-IQ" sz="2000" b="1" dirty="0">
                          <a:latin typeface="Arial" panose="020B0604020202020204" pitchFamily="34" charset="0"/>
                          <a:cs typeface="Arial" panose="020B0604020202020204" pitchFamily="34" charset="0"/>
                        </a:rPr>
                        <a:t> بسيطة</a:t>
                      </a:r>
                      <a:endParaRPr lang="en-US" sz="2000" b="1" dirty="0">
                        <a:latin typeface="Arial" panose="020B0604020202020204" pitchFamily="34" charset="0"/>
                        <a:cs typeface="Arial" panose="020B0604020202020204" pitchFamily="34" charset="0"/>
                      </a:endParaRPr>
                    </a:p>
                    <a:p>
                      <a:pPr algn="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1</a:t>
                      </a:r>
                      <a:endParaRPr lang="en-US" sz="20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718624625"/>
                  </a:ext>
                </a:extLst>
              </a:tr>
              <a:tr h="407499">
                <a:tc>
                  <a:txBody>
                    <a:bodyPr/>
                    <a:lstStyle/>
                    <a:p>
                      <a:pPr algn="ctr"/>
                      <a:r>
                        <a:rPr lang="ar-IQ" sz="2000" b="1" dirty="0">
                          <a:latin typeface="Arial" panose="020B0604020202020204" pitchFamily="34" charset="0"/>
                          <a:cs typeface="Arial" panose="020B0604020202020204" pitchFamily="34" charset="0"/>
                        </a:rPr>
                        <a:t>2 – 10%</a:t>
                      </a:r>
                      <a:endParaRPr lang="en-US" sz="2000" b="1" dirty="0">
                        <a:latin typeface="Arial" panose="020B0604020202020204" pitchFamily="34" charset="0"/>
                        <a:cs typeface="Arial" panose="020B0604020202020204" pitchFamily="34" charset="0"/>
                      </a:endParaRPr>
                    </a:p>
                  </a:txBody>
                  <a:tcPr/>
                </a:tc>
                <a:tc>
                  <a:txBody>
                    <a:bodyPr/>
                    <a:lstStyle/>
                    <a:p>
                      <a:pPr algn="r"/>
                      <a:r>
                        <a:rPr lang="ar-IQ" sz="2000" b="1" dirty="0">
                          <a:latin typeface="Arial" panose="020B0604020202020204" pitchFamily="34" charset="0"/>
                          <a:cs typeface="Arial" panose="020B0604020202020204" pitchFamily="34" charset="0"/>
                        </a:rPr>
                        <a:t>صناعات دقيقة</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2</a:t>
                      </a:r>
                      <a:endParaRPr lang="en-US" sz="20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524059698"/>
                  </a:ext>
                </a:extLst>
              </a:tr>
              <a:tr h="407499">
                <a:tc>
                  <a:txBody>
                    <a:bodyPr/>
                    <a:lstStyle/>
                    <a:p>
                      <a:pPr algn="ctr"/>
                      <a:r>
                        <a:rPr lang="ar-IQ" sz="2000" b="1" dirty="0">
                          <a:latin typeface="Arial" panose="020B0604020202020204" pitchFamily="34" charset="0"/>
                          <a:cs typeface="Arial" panose="020B0604020202020204" pitchFamily="34" charset="0"/>
                        </a:rPr>
                        <a:t>1 – 5%</a:t>
                      </a:r>
                      <a:endParaRPr lang="en-US" sz="2000" b="1" dirty="0">
                        <a:latin typeface="Arial" panose="020B0604020202020204" pitchFamily="34" charset="0"/>
                        <a:cs typeface="Arial" panose="020B0604020202020204" pitchFamily="34" charset="0"/>
                      </a:endParaRPr>
                    </a:p>
                  </a:txBody>
                  <a:tcPr/>
                </a:tc>
                <a:tc>
                  <a:txBody>
                    <a:bodyPr/>
                    <a:lstStyle/>
                    <a:p>
                      <a:pPr algn="r"/>
                      <a:r>
                        <a:rPr lang="ar-IQ" sz="2000" b="1" dirty="0">
                          <a:latin typeface="Arial" panose="020B0604020202020204" pitchFamily="34" charset="0"/>
                          <a:cs typeface="Arial" panose="020B0604020202020204" pitchFamily="34" charset="0"/>
                        </a:rPr>
                        <a:t>صناعات تقليدية</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3</a:t>
                      </a:r>
                      <a:endParaRPr lang="en-US" sz="20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604523077"/>
                  </a:ext>
                </a:extLst>
              </a:tr>
              <a:tr h="407499">
                <a:tc>
                  <a:txBody>
                    <a:bodyPr/>
                    <a:lstStyle/>
                    <a:p>
                      <a:pPr algn="ctr"/>
                      <a:r>
                        <a:rPr lang="ar-IQ" sz="2000" b="1" dirty="0">
                          <a:latin typeface="Arial" panose="020B0604020202020204" pitchFamily="34" charset="0"/>
                          <a:cs typeface="Arial" panose="020B0604020202020204" pitchFamily="34" charset="0"/>
                        </a:rPr>
                        <a:t>5 – 25%</a:t>
                      </a:r>
                      <a:endParaRPr lang="en-US" sz="2000" b="1" dirty="0">
                        <a:latin typeface="Arial" panose="020B0604020202020204" pitchFamily="34" charset="0"/>
                        <a:cs typeface="Arial" panose="020B0604020202020204" pitchFamily="34" charset="0"/>
                      </a:endParaRPr>
                    </a:p>
                  </a:txBody>
                  <a:tcPr/>
                </a:tc>
                <a:tc>
                  <a:txBody>
                    <a:bodyPr/>
                    <a:lstStyle/>
                    <a:p>
                      <a:pPr algn="r"/>
                      <a:r>
                        <a:rPr lang="ar-IQ" sz="2000" b="1" dirty="0">
                          <a:latin typeface="Arial" panose="020B0604020202020204" pitchFamily="34" charset="0"/>
                          <a:cs typeface="Arial" panose="020B0604020202020204" pitchFamily="34" charset="0"/>
                        </a:rPr>
                        <a:t>صناعات الكترونية</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4</a:t>
                      </a:r>
                      <a:endParaRPr lang="en-US" sz="20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237547826"/>
                  </a:ext>
                </a:extLst>
              </a:tr>
              <a:tr h="407499">
                <a:tc>
                  <a:txBody>
                    <a:bodyPr/>
                    <a:lstStyle/>
                    <a:p>
                      <a:pPr algn="ctr"/>
                      <a:r>
                        <a:rPr lang="ar-IQ" sz="2000" b="1" dirty="0">
                          <a:latin typeface="Arial" panose="020B0604020202020204" pitchFamily="34" charset="0"/>
                          <a:cs typeface="Arial" panose="020B0604020202020204" pitchFamily="34" charset="0"/>
                        </a:rPr>
                        <a:t>5 – 25%</a:t>
                      </a:r>
                      <a:endParaRPr lang="en-US" sz="2000" b="1" dirty="0">
                        <a:latin typeface="Arial" panose="020B0604020202020204" pitchFamily="34" charset="0"/>
                        <a:cs typeface="Arial" panose="020B0604020202020204" pitchFamily="34" charset="0"/>
                      </a:endParaRPr>
                    </a:p>
                  </a:txBody>
                  <a:tcPr/>
                </a:tc>
                <a:tc>
                  <a:txBody>
                    <a:bodyPr/>
                    <a:lstStyle/>
                    <a:p>
                      <a:pPr algn="r"/>
                      <a:r>
                        <a:rPr lang="ar-IQ" sz="2000" b="1" dirty="0">
                          <a:latin typeface="Arial" panose="020B0604020202020204" pitchFamily="34" charset="0"/>
                          <a:cs typeface="Arial" panose="020B0604020202020204" pitchFamily="34" charset="0"/>
                        </a:rPr>
                        <a:t>صناعات متعلقة بالفضاء</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5</a:t>
                      </a:r>
                      <a:endParaRPr lang="en-US" sz="20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008553368"/>
                  </a:ext>
                </a:extLst>
              </a:tr>
            </a:tbl>
          </a:graphicData>
        </a:graphic>
      </p:graphicFrame>
      <p:sp>
        <p:nvSpPr>
          <p:cNvPr id="5" name="Date Placeholder 4"/>
          <p:cNvSpPr>
            <a:spLocks noGrp="1"/>
          </p:cNvSpPr>
          <p:nvPr>
            <p:ph type="dt" sz="half" idx="10"/>
          </p:nvPr>
        </p:nvSpPr>
        <p:spPr>
          <a:xfrm>
            <a:off x="1538682" y="0"/>
            <a:ext cx="1143000" cy="365125"/>
          </a:xfrm>
        </p:spPr>
        <p:txBody>
          <a:bodyPr/>
          <a:lstStyle/>
          <a:p>
            <a:pPr algn="ctr"/>
            <a:fld id="{C1EADA5C-3A7A-42B7-955C-F0ADCDECCC7C}" type="datetime1">
              <a:rPr lang="en-US" sz="1400" smtClean="0">
                <a:solidFill>
                  <a:srgbClr val="FF0000"/>
                </a:solidFill>
              </a:rPr>
              <a:pPr algn="ctr"/>
              <a:t>3/12/2023</a:t>
            </a:fld>
            <a:endParaRPr lang="en-US" sz="1400" dirty="0">
              <a:solidFill>
                <a:srgbClr val="FF0000"/>
              </a:solidFill>
            </a:endParaRPr>
          </a:p>
        </p:txBody>
      </p:sp>
      <p:sp>
        <p:nvSpPr>
          <p:cNvPr id="7" name="Slide Number Placeholder 6"/>
          <p:cNvSpPr>
            <a:spLocks noGrp="1"/>
          </p:cNvSpPr>
          <p:nvPr>
            <p:ph type="sldNum" sz="quarter" idx="12"/>
          </p:nvPr>
        </p:nvSpPr>
        <p:spPr>
          <a:xfrm>
            <a:off x="228438" y="6211516"/>
            <a:ext cx="551167" cy="365125"/>
          </a:xfrm>
        </p:spPr>
        <p:txBody>
          <a:bodyPr/>
          <a:lstStyle/>
          <a:p>
            <a:pPr algn="ctr"/>
            <a:fld id="{C77CBC2A-BA76-4867-8C35-B61A7B4A5BCB}" type="slidenum">
              <a:rPr lang="en-US" sz="1400" smtClean="0">
                <a:solidFill>
                  <a:srgbClr val="FF0000"/>
                </a:solidFill>
              </a:rPr>
              <a:pPr algn="ctr"/>
              <a:t>22</a:t>
            </a:fld>
            <a:endParaRPr lang="en-US" sz="1400" dirty="0">
              <a:solidFill>
                <a:srgbClr val="FF0000"/>
              </a:solidFill>
            </a:endParaRPr>
          </a:p>
        </p:txBody>
      </p:sp>
    </p:spTree>
    <p:extLst>
      <p:ext uri="{BB962C8B-B14F-4D97-AF65-F5344CB8AC3E}">
        <p14:creationId xmlns:p14="http://schemas.microsoft.com/office/powerpoint/2010/main" val="1148473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8573" y="489996"/>
            <a:ext cx="8644087" cy="973044"/>
          </a:xfrm>
        </p:spPr>
        <p:txBody>
          <a:bodyPr>
            <a:normAutofit/>
          </a:bodyPr>
          <a:lstStyle/>
          <a:p>
            <a:pPr algn="r" rtl="1"/>
            <a:r>
              <a:rPr lang="ar-IQ" sz="3200" b="1" dirty="0">
                <a:solidFill>
                  <a:srgbClr val="FF0000"/>
                </a:solidFill>
                <a:latin typeface="Arial" panose="020B0604020202020204" pitchFamily="34" charset="0"/>
                <a:cs typeface="Arial" panose="020B0604020202020204" pitchFamily="34" charset="0"/>
              </a:rPr>
              <a:t>7- كلف الجودة المخفية </a:t>
            </a:r>
            <a:r>
              <a:rPr lang="en-US" sz="3200" b="1" dirty="0">
                <a:solidFill>
                  <a:srgbClr val="FF0000"/>
                </a:solidFill>
                <a:latin typeface="Arial" panose="020B0604020202020204" pitchFamily="34" charset="0"/>
                <a:cs typeface="Arial" panose="020B0604020202020204" pitchFamily="34" charset="0"/>
              </a:rPr>
              <a:t>   </a:t>
            </a:r>
            <a:r>
              <a:rPr lang="en-US" sz="3100" b="1" dirty="0"/>
              <a:t> Hidden Quality Coasts</a:t>
            </a:r>
          </a:p>
        </p:txBody>
      </p:sp>
      <p:sp>
        <p:nvSpPr>
          <p:cNvPr id="3" name="Content Placeholder 2"/>
          <p:cNvSpPr>
            <a:spLocks noGrp="1"/>
          </p:cNvSpPr>
          <p:nvPr>
            <p:ph idx="1"/>
          </p:nvPr>
        </p:nvSpPr>
        <p:spPr>
          <a:xfrm>
            <a:off x="1318162" y="1330036"/>
            <a:ext cx="10068248" cy="5527964"/>
          </a:xfrm>
        </p:spPr>
        <p:txBody>
          <a:bodyPr>
            <a:normAutofit/>
          </a:bodyPr>
          <a:lstStyle/>
          <a:p>
            <a:pPr marL="0" indent="0" algn="just" rtl="1">
              <a:buNone/>
            </a:pPr>
            <a:r>
              <a:rPr lang="ar-IQ" sz="3200" b="1" dirty="0">
                <a:latin typeface="Arial" panose="020B0604020202020204" pitchFamily="34" charset="0"/>
                <a:cs typeface="Arial" panose="020B0604020202020204" pitchFamily="34" charset="0"/>
              </a:rPr>
              <a:t>تمت الإشارة سابقاً الى أربعة أنواع لكلف الجودة الظاهرية او المرئية ولكن هذه الكلف ليست وحدها التي تتحملها المنظمة. </a:t>
            </a:r>
          </a:p>
          <a:p>
            <a:pPr marL="0" indent="0" algn="just" rtl="1">
              <a:buNone/>
            </a:pPr>
            <a:r>
              <a:rPr lang="ar-IQ" sz="3200" b="1" dirty="0">
                <a:latin typeface="Arial" panose="020B0604020202020204" pitchFamily="34" charset="0"/>
                <a:cs typeface="Arial" panose="020B0604020202020204" pitchFamily="34" charset="0"/>
              </a:rPr>
              <a:t>ان كلف الجودة التي يمكن قياسها والتعرف عليها تمثل </a:t>
            </a:r>
            <a:r>
              <a:rPr lang="en-US" sz="3200" b="1" dirty="0">
                <a:latin typeface="Arial" panose="020B0604020202020204" pitchFamily="34" charset="0"/>
                <a:cs typeface="Arial" panose="020B0604020202020204" pitchFamily="34" charset="0"/>
              </a:rPr>
              <a:t>%10 </a:t>
            </a:r>
            <a:r>
              <a:rPr lang="ar-IQ" sz="3200" b="1" dirty="0">
                <a:latin typeface="Arial" panose="020B0604020202020204" pitchFamily="34" charset="0"/>
                <a:cs typeface="Arial" panose="020B0604020202020204" pitchFamily="34" charset="0"/>
              </a:rPr>
              <a:t> فقط من جميع كلف الجودة (مرئية وغير مرئية) التي تتحملها المنظمة.اما باقي كلف الجودة والتي تمثل </a:t>
            </a:r>
            <a:r>
              <a:rPr lang="en-US" sz="3200" b="1" dirty="0">
                <a:latin typeface="Arial" panose="020B0604020202020204" pitchFamily="34" charset="0"/>
                <a:cs typeface="Arial" panose="020B0604020202020204" pitchFamily="34" charset="0"/>
              </a:rPr>
              <a:t>%90</a:t>
            </a:r>
            <a:r>
              <a:rPr lang="ar-IQ" sz="3200" b="1" dirty="0">
                <a:latin typeface="Arial" panose="020B0604020202020204" pitchFamily="34" charset="0"/>
                <a:cs typeface="Arial" panose="020B0604020202020204" pitchFamily="34" charset="0"/>
              </a:rPr>
              <a:t> فهي كلف مخفية لا تظهر للعيان بشكل واضح او بشكل كمي مثل :</a:t>
            </a:r>
          </a:p>
          <a:p>
            <a:pPr algn="r" rtl="1"/>
            <a:r>
              <a:rPr lang="ar-IQ" sz="3200" b="1" dirty="0">
                <a:latin typeface="Arial" panose="020B0604020202020204" pitchFamily="34" charset="0"/>
                <a:cs typeface="Arial" panose="020B0604020202020204" pitchFamily="34" charset="0"/>
              </a:rPr>
              <a:t>كلف المخزون المتقادم والمخزون الفائض. </a:t>
            </a:r>
          </a:p>
          <a:p>
            <a:pPr algn="r" rtl="1"/>
            <a:r>
              <a:rPr lang="ar-IQ" sz="3200" b="1" dirty="0">
                <a:latin typeface="Arial" panose="020B0604020202020204" pitchFamily="34" charset="0"/>
                <a:cs typeface="Arial" panose="020B0604020202020204" pitchFamily="34" charset="0"/>
              </a:rPr>
              <a:t>كلف شكاوى الزبائن وتذمرهم .</a:t>
            </a:r>
          </a:p>
          <a:p>
            <a:pPr algn="r" rtl="1"/>
            <a:r>
              <a:rPr lang="ar-IQ" sz="3200" b="1" dirty="0">
                <a:latin typeface="Arial" panose="020B0604020202020204" pitchFamily="34" charset="0"/>
                <a:cs typeface="Arial" panose="020B0604020202020204" pitchFamily="34" charset="0"/>
              </a:rPr>
              <a:t>كلف التأخر في التسليم وغيرها.</a:t>
            </a:r>
          </a:p>
        </p:txBody>
      </p:sp>
      <p:sp>
        <p:nvSpPr>
          <p:cNvPr id="4" name="Date Placeholder 3"/>
          <p:cNvSpPr>
            <a:spLocks noGrp="1"/>
          </p:cNvSpPr>
          <p:nvPr>
            <p:ph type="dt" sz="half" idx="10"/>
          </p:nvPr>
        </p:nvSpPr>
        <p:spPr>
          <a:xfrm>
            <a:off x="1562433" y="0"/>
            <a:ext cx="1143000" cy="365125"/>
          </a:xfrm>
        </p:spPr>
        <p:txBody>
          <a:bodyPr/>
          <a:lstStyle/>
          <a:p>
            <a:pPr algn="ctr"/>
            <a:fld id="{32ADCEC9-96D0-40E0-B6F9-643C25C1A67E}" type="datetime1">
              <a:rPr lang="en-US" sz="1400" b="1" smtClean="0">
                <a:solidFill>
                  <a:srgbClr val="FF0000"/>
                </a:solidFill>
              </a:rPr>
              <a:pPr algn="ctr"/>
              <a:t>3/12/2023</a:t>
            </a:fld>
            <a:endParaRPr lang="en-US" sz="1400" b="1" dirty="0">
              <a:solidFill>
                <a:srgbClr val="FF0000"/>
              </a:solidFill>
            </a:endParaRPr>
          </a:p>
        </p:txBody>
      </p:sp>
      <p:sp>
        <p:nvSpPr>
          <p:cNvPr id="6" name="Slide Number Placeholder 5"/>
          <p:cNvSpPr>
            <a:spLocks noGrp="1"/>
          </p:cNvSpPr>
          <p:nvPr>
            <p:ph type="sldNum" sz="quarter" idx="12"/>
          </p:nvPr>
        </p:nvSpPr>
        <p:spPr>
          <a:xfrm>
            <a:off x="204687" y="6377770"/>
            <a:ext cx="551167" cy="365125"/>
          </a:xfrm>
        </p:spPr>
        <p:txBody>
          <a:bodyPr/>
          <a:lstStyle/>
          <a:p>
            <a:pPr algn="ctr"/>
            <a:fld id="{C77CBC2A-BA76-4867-8C35-B61A7B4A5BCB}" type="slidenum">
              <a:rPr lang="en-US" sz="1400" b="1" smtClean="0">
                <a:solidFill>
                  <a:srgbClr val="FF0000"/>
                </a:solidFill>
              </a:rPr>
              <a:pPr algn="ctr"/>
              <a:t>23</a:t>
            </a:fld>
            <a:endParaRPr lang="en-US" sz="1400" b="1" dirty="0">
              <a:solidFill>
                <a:srgbClr val="FF0000"/>
              </a:solidFill>
            </a:endParaRPr>
          </a:p>
        </p:txBody>
      </p:sp>
    </p:spTree>
    <p:extLst>
      <p:ext uri="{BB962C8B-B14F-4D97-AF65-F5344CB8AC3E}">
        <p14:creationId xmlns:p14="http://schemas.microsoft.com/office/powerpoint/2010/main" val="2626652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0790" y="404849"/>
            <a:ext cx="8596668" cy="864358"/>
          </a:xfrm>
        </p:spPr>
        <p:txBody>
          <a:bodyPr>
            <a:normAutofit/>
          </a:bodyPr>
          <a:lstStyle/>
          <a:p>
            <a:pPr algn="r" rtl="1"/>
            <a:r>
              <a:rPr lang="ar-IQ" sz="3200" b="1" dirty="0">
                <a:solidFill>
                  <a:srgbClr val="FF0000"/>
                </a:solidFill>
                <a:latin typeface="Arial" panose="020B0604020202020204" pitchFamily="34" charset="0"/>
                <a:cs typeface="Arial" panose="020B0604020202020204" pitchFamily="34" charset="0"/>
              </a:rPr>
              <a:t>من اسباب تحمل التكاليف المخفية (نفقات):</a:t>
            </a:r>
            <a:endParaRPr lang="en-US" sz="32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08166" y="1269207"/>
            <a:ext cx="9774517" cy="5588793"/>
          </a:xfrm>
        </p:spPr>
        <p:txBody>
          <a:bodyPr>
            <a:normAutofit/>
          </a:bodyPr>
          <a:lstStyle/>
          <a:p>
            <a:pPr algn="r" rtl="1"/>
            <a:r>
              <a:rPr lang="ar-IQ" sz="2600" b="1" dirty="0">
                <a:latin typeface="Arial" panose="020B0604020202020204" pitchFamily="34" charset="0"/>
                <a:cs typeface="Arial" panose="020B0604020202020204" pitchFamily="34" charset="0"/>
              </a:rPr>
              <a:t>عدم كفاءة الانظمة المعتمدة في المنظمة مثل وفر الطاقة للمكائن.</a:t>
            </a:r>
          </a:p>
          <a:p>
            <a:pPr algn="r" rtl="1"/>
            <a:r>
              <a:rPr lang="ar-IQ" sz="2600" b="1" dirty="0">
                <a:latin typeface="Arial" panose="020B0604020202020204" pitchFamily="34" charset="0"/>
                <a:cs typeface="Arial" panose="020B0604020202020204" pitchFamily="34" charset="0"/>
              </a:rPr>
              <a:t>عدم الاستخدام الامثل للموارد المتاحة،</a:t>
            </a:r>
          </a:p>
          <a:p>
            <a:pPr algn="r" rtl="1"/>
            <a:r>
              <a:rPr lang="ar-IQ" sz="2600" b="1" dirty="0">
                <a:latin typeface="Arial" panose="020B0604020202020204" pitchFamily="34" charset="0"/>
                <a:cs typeface="Arial" panose="020B0604020202020204" pitchFamily="34" charset="0"/>
              </a:rPr>
              <a:t>سوء جدولة الانتاج والخزين </a:t>
            </a:r>
          </a:p>
          <a:p>
            <a:pPr algn="r" rtl="1"/>
            <a:r>
              <a:rPr lang="ar-IQ" sz="2600" b="1" dirty="0">
                <a:latin typeface="Arial" panose="020B0604020202020204" pitchFamily="34" charset="0"/>
                <a:cs typeface="Arial" panose="020B0604020202020204" pitchFamily="34" charset="0"/>
              </a:rPr>
              <a:t>اخرى. </a:t>
            </a:r>
          </a:p>
          <a:p>
            <a:pPr marL="0" indent="0" algn="r" rtl="1">
              <a:buNone/>
            </a:pPr>
            <a:r>
              <a:rPr lang="ar-IQ" b="1" dirty="0">
                <a:solidFill>
                  <a:srgbClr val="FF0000"/>
                </a:solidFill>
                <a:latin typeface="Arial" panose="020B0604020202020204" pitchFamily="34" charset="0"/>
                <a:cs typeface="Arial" panose="020B0604020202020204" pitchFamily="34" charset="0"/>
              </a:rPr>
              <a:t>ولتخفيض هذه الكلف لا بد من :</a:t>
            </a:r>
          </a:p>
          <a:p>
            <a:pPr algn="r" rtl="1"/>
            <a:r>
              <a:rPr lang="ar-IQ" sz="2600" b="1" dirty="0">
                <a:latin typeface="Arial" panose="020B0604020202020204" pitchFamily="34" charset="0"/>
                <a:cs typeface="Arial" panose="020B0604020202020204" pitchFamily="34" charset="0"/>
              </a:rPr>
              <a:t>اعتماد الطرق العلمية الحديثة في ادارة الجودة </a:t>
            </a:r>
          </a:p>
          <a:p>
            <a:pPr algn="r" rtl="1"/>
            <a:r>
              <a:rPr lang="ar-IQ" sz="2600" b="1" dirty="0">
                <a:latin typeface="Arial" panose="020B0604020202020204" pitchFamily="34" charset="0"/>
                <a:cs typeface="Arial" panose="020B0604020202020204" pitchFamily="34" charset="0"/>
              </a:rPr>
              <a:t>ادارة الموراد والجدولة</a:t>
            </a:r>
          </a:p>
          <a:p>
            <a:pPr algn="r" rtl="1"/>
            <a:r>
              <a:rPr lang="ar-IQ" sz="2600" b="1" dirty="0">
                <a:latin typeface="Arial" panose="020B0604020202020204" pitchFamily="34" charset="0"/>
                <a:cs typeface="Arial" panose="020B0604020202020204" pitchFamily="34" charset="0"/>
              </a:rPr>
              <a:t>تطبيق مبادئ نظرية القيود </a:t>
            </a:r>
          </a:p>
          <a:p>
            <a:pPr algn="r" rtl="1"/>
            <a:r>
              <a:rPr lang="ar-IQ" sz="2600" b="1" dirty="0">
                <a:latin typeface="Arial" panose="020B0604020202020204" pitchFamily="34" charset="0"/>
                <a:cs typeface="Arial" panose="020B0604020202020204" pitchFamily="34" charset="0"/>
              </a:rPr>
              <a:t>تطبيق الانتاج الرشيق </a:t>
            </a:r>
          </a:p>
          <a:p>
            <a:pPr algn="r" rtl="1"/>
            <a:r>
              <a:rPr lang="ar-IQ" sz="2600" b="1" dirty="0">
                <a:latin typeface="Arial" panose="020B0604020202020204" pitchFamily="34" charset="0"/>
                <a:cs typeface="Arial" panose="020B0604020202020204" pitchFamily="34" charset="0"/>
              </a:rPr>
              <a:t>استخدام الاساليب الاحصائية لضبط الجودة</a:t>
            </a:r>
          </a:p>
        </p:txBody>
      </p:sp>
      <p:sp>
        <p:nvSpPr>
          <p:cNvPr id="4" name="Date Placeholder 3"/>
          <p:cNvSpPr>
            <a:spLocks noGrp="1"/>
          </p:cNvSpPr>
          <p:nvPr>
            <p:ph type="dt" sz="half" idx="10"/>
          </p:nvPr>
        </p:nvSpPr>
        <p:spPr>
          <a:xfrm>
            <a:off x="1538682" y="0"/>
            <a:ext cx="1143000" cy="365125"/>
          </a:xfrm>
        </p:spPr>
        <p:txBody>
          <a:bodyPr/>
          <a:lstStyle/>
          <a:p>
            <a:pPr algn="ctr"/>
            <a:fld id="{827BE41A-7601-413B-AA4D-9A52FA96D7CE}" type="datetime1">
              <a:rPr lang="en-US" sz="1400" b="1" smtClean="0">
                <a:solidFill>
                  <a:srgbClr val="FF0000"/>
                </a:solidFill>
              </a:rPr>
              <a:pPr algn="ctr"/>
              <a:t>3/12/2023</a:t>
            </a:fld>
            <a:endParaRPr lang="en-US" sz="1400" b="1" dirty="0">
              <a:solidFill>
                <a:srgbClr val="FF0000"/>
              </a:solidFill>
            </a:endParaRPr>
          </a:p>
        </p:txBody>
      </p:sp>
      <p:sp>
        <p:nvSpPr>
          <p:cNvPr id="6" name="Slide Number Placeholder 5"/>
          <p:cNvSpPr>
            <a:spLocks noGrp="1"/>
          </p:cNvSpPr>
          <p:nvPr>
            <p:ph type="sldNum" sz="quarter" idx="12"/>
          </p:nvPr>
        </p:nvSpPr>
        <p:spPr>
          <a:xfrm>
            <a:off x="204687" y="6080887"/>
            <a:ext cx="551167" cy="365125"/>
          </a:xfrm>
        </p:spPr>
        <p:txBody>
          <a:bodyPr/>
          <a:lstStyle/>
          <a:p>
            <a:pPr algn="ctr"/>
            <a:fld id="{C77CBC2A-BA76-4867-8C35-B61A7B4A5BCB}" type="slidenum">
              <a:rPr lang="en-US" sz="1400" b="1" smtClean="0">
                <a:solidFill>
                  <a:srgbClr val="FF0000"/>
                </a:solidFill>
              </a:rPr>
              <a:pPr algn="ctr"/>
              <a:t>24</a:t>
            </a:fld>
            <a:endParaRPr lang="en-US" sz="1400" b="1" dirty="0">
              <a:solidFill>
                <a:srgbClr val="FF0000"/>
              </a:solidFill>
            </a:endParaRPr>
          </a:p>
        </p:txBody>
      </p:sp>
    </p:spTree>
    <p:extLst>
      <p:ext uri="{BB962C8B-B14F-4D97-AF65-F5344CB8AC3E}">
        <p14:creationId xmlns:p14="http://schemas.microsoft.com/office/powerpoint/2010/main" val="23990892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4474" y="597087"/>
            <a:ext cx="10259583" cy="5465930"/>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p:cNvSpPr/>
          <p:nvPr/>
        </p:nvSpPr>
        <p:spPr>
          <a:xfrm>
            <a:off x="974474" y="597087"/>
            <a:ext cx="10259583" cy="54659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Freeform 3"/>
          <p:cNvSpPr/>
          <p:nvPr/>
        </p:nvSpPr>
        <p:spPr>
          <a:xfrm>
            <a:off x="1050877" y="2852015"/>
            <a:ext cx="6728425" cy="423081"/>
          </a:xfrm>
          <a:custGeom>
            <a:avLst/>
            <a:gdLst>
              <a:gd name="connsiteX0" fmla="*/ 0 w 6728425"/>
              <a:gd name="connsiteY0" fmla="*/ 245660 h 423081"/>
              <a:gd name="connsiteX1" fmla="*/ 109182 w 6728425"/>
              <a:gd name="connsiteY1" fmla="*/ 286603 h 423081"/>
              <a:gd name="connsiteX2" fmla="*/ 245659 w 6728425"/>
              <a:gd name="connsiteY2" fmla="*/ 327547 h 423081"/>
              <a:gd name="connsiteX3" fmla="*/ 286603 w 6728425"/>
              <a:gd name="connsiteY3" fmla="*/ 341194 h 423081"/>
              <a:gd name="connsiteX4" fmla="*/ 395785 w 6728425"/>
              <a:gd name="connsiteY4" fmla="*/ 327547 h 423081"/>
              <a:gd name="connsiteX5" fmla="*/ 423080 w 6728425"/>
              <a:gd name="connsiteY5" fmla="*/ 286603 h 423081"/>
              <a:gd name="connsiteX6" fmla="*/ 450376 w 6728425"/>
              <a:gd name="connsiteY6" fmla="*/ 204717 h 423081"/>
              <a:gd name="connsiteX7" fmla="*/ 464023 w 6728425"/>
              <a:gd name="connsiteY7" fmla="*/ 136478 h 423081"/>
              <a:gd name="connsiteX8" fmla="*/ 545910 w 6728425"/>
              <a:gd name="connsiteY8" fmla="*/ 95535 h 423081"/>
              <a:gd name="connsiteX9" fmla="*/ 586853 w 6728425"/>
              <a:gd name="connsiteY9" fmla="*/ 54591 h 423081"/>
              <a:gd name="connsiteX10" fmla="*/ 736979 w 6728425"/>
              <a:gd name="connsiteY10" fmla="*/ 54591 h 423081"/>
              <a:gd name="connsiteX11" fmla="*/ 818865 w 6728425"/>
              <a:gd name="connsiteY11" fmla="*/ 95535 h 423081"/>
              <a:gd name="connsiteX12" fmla="*/ 873456 w 6728425"/>
              <a:gd name="connsiteY12" fmla="*/ 177421 h 423081"/>
              <a:gd name="connsiteX13" fmla="*/ 900752 w 6728425"/>
              <a:gd name="connsiteY13" fmla="*/ 218365 h 423081"/>
              <a:gd name="connsiteX14" fmla="*/ 982638 w 6728425"/>
              <a:gd name="connsiteY14" fmla="*/ 286603 h 423081"/>
              <a:gd name="connsiteX15" fmla="*/ 1023582 w 6728425"/>
              <a:gd name="connsiteY15" fmla="*/ 300251 h 423081"/>
              <a:gd name="connsiteX16" fmla="*/ 1187355 w 6728425"/>
              <a:gd name="connsiteY16" fmla="*/ 286603 h 423081"/>
              <a:gd name="connsiteX17" fmla="*/ 1228298 w 6728425"/>
              <a:gd name="connsiteY17" fmla="*/ 272956 h 423081"/>
              <a:gd name="connsiteX18" fmla="*/ 1310185 w 6728425"/>
              <a:gd name="connsiteY18" fmla="*/ 191069 h 423081"/>
              <a:gd name="connsiteX19" fmla="*/ 1337480 w 6728425"/>
              <a:gd name="connsiteY19" fmla="*/ 150126 h 423081"/>
              <a:gd name="connsiteX20" fmla="*/ 1378423 w 6728425"/>
              <a:gd name="connsiteY20" fmla="*/ 122830 h 423081"/>
              <a:gd name="connsiteX21" fmla="*/ 1460310 w 6728425"/>
              <a:gd name="connsiteY21" fmla="*/ 95535 h 423081"/>
              <a:gd name="connsiteX22" fmla="*/ 1501253 w 6728425"/>
              <a:gd name="connsiteY22" fmla="*/ 13648 h 423081"/>
              <a:gd name="connsiteX23" fmla="*/ 1542197 w 6728425"/>
              <a:gd name="connsiteY23" fmla="*/ 0 h 423081"/>
              <a:gd name="connsiteX24" fmla="*/ 1733265 w 6728425"/>
              <a:gd name="connsiteY24" fmla="*/ 13648 h 423081"/>
              <a:gd name="connsiteX25" fmla="*/ 1815152 w 6728425"/>
              <a:gd name="connsiteY25" fmla="*/ 68239 h 423081"/>
              <a:gd name="connsiteX26" fmla="*/ 1897038 w 6728425"/>
              <a:gd name="connsiteY26" fmla="*/ 109182 h 423081"/>
              <a:gd name="connsiteX27" fmla="*/ 1965277 w 6728425"/>
              <a:gd name="connsiteY27" fmla="*/ 163774 h 423081"/>
              <a:gd name="connsiteX28" fmla="*/ 2047164 w 6728425"/>
              <a:gd name="connsiteY28" fmla="*/ 232012 h 423081"/>
              <a:gd name="connsiteX29" fmla="*/ 2129050 w 6728425"/>
              <a:gd name="connsiteY29" fmla="*/ 259308 h 423081"/>
              <a:gd name="connsiteX30" fmla="*/ 2169994 w 6728425"/>
              <a:gd name="connsiteY30" fmla="*/ 272956 h 423081"/>
              <a:gd name="connsiteX31" fmla="*/ 2238232 w 6728425"/>
              <a:gd name="connsiteY31" fmla="*/ 286603 h 423081"/>
              <a:gd name="connsiteX32" fmla="*/ 2361062 w 6728425"/>
              <a:gd name="connsiteY32" fmla="*/ 327547 h 423081"/>
              <a:gd name="connsiteX33" fmla="*/ 2402006 w 6728425"/>
              <a:gd name="connsiteY33" fmla="*/ 341194 h 423081"/>
              <a:gd name="connsiteX34" fmla="*/ 2442949 w 6728425"/>
              <a:gd name="connsiteY34" fmla="*/ 368490 h 423081"/>
              <a:gd name="connsiteX35" fmla="*/ 2634018 w 6728425"/>
              <a:gd name="connsiteY35" fmla="*/ 341194 h 423081"/>
              <a:gd name="connsiteX36" fmla="*/ 2688609 w 6728425"/>
              <a:gd name="connsiteY36" fmla="*/ 218365 h 423081"/>
              <a:gd name="connsiteX37" fmla="*/ 2770495 w 6728425"/>
              <a:gd name="connsiteY37" fmla="*/ 191069 h 423081"/>
              <a:gd name="connsiteX38" fmla="*/ 2811438 w 6728425"/>
              <a:gd name="connsiteY38" fmla="*/ 177421 h 423081"/>
              <a:gd name="connsiteX39" fmla="*/ 2961564 w 6728425"/>
              <a:gd name="connsiteY39" fmla="*/ 191069 h 423081"/>
              <a:gd name="connsiteX40" fmla="*/ 3002507 w 6728425"/>
              <a:gd name="connsiteY40" fmla="*/ 218365 h 423081"/>
              <a:gd name="connsiteX41" fmla="*/ 3084394 w 6728425"/>
              <a:gd name="connsiteY41" fmla="*/ 245660 h 423081"/>
              <a:gd name="connsiteX42" fmla="*/ 3166280 w 6728425"/>
              <a:gd name="connsiteY42" fmla="*/ 300251 h 423081"/>
              <a:gd name="connsiteX43" fmla="*/ 3207223 w 6728425"/>
              <a:gd name="connsiteY43" fmla="*/ 313899 h 423081"/>
              <a:gd name="connsiteX44" fmla="*/ 3289110 w 6728425"/>
              <a:gd name="connsiteY44" fmla="*/ 368490 h 423081"/>
              <a:gd name="connsiteX45" fmla="*/ 3370997 w 6728425"/>
              <a:gd name="connsiteY45" fmla="*/ 409433 h 423081"/>
              <a:gd name="connsiteX46" fmla="*/ 3411940 w 6728425"/>
              <a:gd name="connsiteY46" fmla="*/ 423081 h 423081"/>
              <a:gd name="connsiteX47" fmla="*/ 3643952 w 6728425"/>
              <a:gd name="connsiteY47" fmla="*/ 395785 h 423081"/>
              <a:gd name="connsiteX48" fmla="*/ 3807725 w 6728425"/>
              <a:gd name="connsiteY48" fmla="*/ 368490 h 423081"/>
              <a:gd name="connsiteX49" fmla="*/ 3848668 w 6728425"/>
              <a:gd name="connsiteY49" fmla="*/ 354842 h 423081"/>
              <a:gd name="connsiteX50" fmla="*/ 3930555 w 6728425"/>
              <a:gd name="connsiteY50" fmla="*/ 300251 h 423081"/>
              <a:gd name="connsiteX51" fmla="*/ 3971498 w 6728425"/>
              <a:gd name="connsiteY51" fmla="*/ 286603 h 423081"/>
              <a:gd name="connsiteX52" fmla="*/ 4053385 w 6728425"/>
              <a:gd name="connsiteY52" fmla="*/ 218365 h 423081"/>
              <a:gd name="connsiteX53" fmla="*/ 4135271 w 6728425"/>
              <a:gd name="connsiteY53" fmla="*/ 191069 h 423081"/>
              <a:gd name="connsiteX54" fmla="*/ 4258101 w 6728425"/>
              <a:gd name="connsiteY54" fmla="*/ 150126 h 423081"/>
              <a:gd name="connsiteX55" fmla="*/ 4435522 w 6728425"/>
              <a:gd name="connsiteY55" fmla="*/ 163774 h 423081"/>
              <a:gd name="connsiteX56" fmla="*/ 4476465 w 6728425"/>
              <a:gd name="connsiteY56" fmla="*/ 177421 h 423081"/>
              <a:gd name="connsiteX57" fmla="*/ 4517409 w 6728425"/>
              <a:gd name="connsiteY57" fmla="*/ 218365 h 423081"/>
              <a:gd name="connsiteX58" fmla="*/ 4572000 w 6728425"/>
              <a:gd name="connsiteY58" fmla="*/ 286603 h 423081"/>
              <a:gd name="connsiteX59" fmla="*/ 4599295 w 6728425"/>
              <a:gd name="connsiteY59" fmla="*/ 327547 h 423081"/>
              <a:gd name="connsiteX60" fmla="*/ 4681182 w 6728425"/>
              <a:gd name="connsiteY60" fmla="*/ 368490 h 423081"/>
              <a:gd name="connsiteX61" fmla="*/ 4831307 w 6728425"/>
              <a:gd name="connsiteY61" fmla="*/ 395785 h 423081"/>
              <a:gd name="connsiteX62" fmla="*/ 5131558 w 6728425"/>
              <a:gd name="connsiteY62" fmla="*/ 409433 h 423081"/>
              <a:gd name="connsiteX63" fmla="*/ 5268035 w 6728425"/>
              <a:gd name="connsiteY63" fmla="*/ 395785 h 423081"/>
              <a:gd name="connsiteX64" fmla="*/ 5308979 w 6728425"/>
              <a:gd name="connsiteY64" fmla="*/ 382138 h 423081"/>
              <a:gd name="connsiteX65" fmla="*/ 5363570 w 6728425"/>
              <a:gd name="connsiteY65" fmla="*/ 327547 h 423081"/>
              <a:gd name="connsiteX66" fmla="*/ 5404513 w 6728425"/>
              <a:gd name="connsiteY66" fmla="*/ 286603 h 423081"/>
              <a:gd name="connsiteX67" fmla="*/ 5459104 w 6728425"/>
              <a:gd name="connsiteY67" fmla="*/ 204717 h 423081"/>
              <a:gd name="connsiteX68" fmla="*/ 5500047 w 6728425"/>
              <a:gd name="connsiteY68" fmla="*/ 177421 h 423081"/>
              <a:gd name="connsiteX69" fmla="*/ 5540991 w 6728425"/>
              <a:gd name="connsiteY69" fmla="*/ 163774 h 423081"/>
              <a:gd name="connsiteX70" fmla="*/ 5636525 w 6728425"/>
              <a:gd name="connsiteY70" fmla="*/ 136478 h 423081"/>
              <a:gd name="connsiteX71" fmla="*/ 5677468 w 6728425"/>
              <a:gd name="connsiteY71" fmla="*/ 109182 h 423081"/>
              <a:gd name="connsiteX72" fmla="*/ 5813946 w 6728425"/>
              <a:gd name="connsiteY72" fmla="*/ 122830 h 423081"/>
              <a:gd name="connsiteX73" fmla="*/ 5895832 w 6728425"/>
              <a:gd name="connsiteY73" fmla="*/ 286603 h 423081"/>
              <a:gd name="connsiteX74" fmla="*/ 5909480 w 6728425"/>
              <a:gd name="connsiteY74" fmla="*/ 327547 h 423081"/>
              <a:gd name="connsiteX75" fmla="*/ 5991367 w 6728425"/>
              <a:gd name="connsiteY75" fmla="*/ 354842 h 423081"/>
              <a:gd name="connsiteX76" fmla="*/ 6032310 w 6728425"/>
              <a:gd name="connsiteY76" fmla="*/ 368490 h 423081"/>
              <a:gd name="connsiteX77" fmla="*/ 6141492 w 6728425"/>
              <a:gd name="connsiteY77" fmla="*/ 382138 h 423081"/>
              <a:gd name="connsiteX78" fmla="*/ 6346209 w 6728425"/>
              <a:gd name="connsiteY78" fmla="*/ 368490 h 423081"/>
              <a:gd name="connsiteX79" fmla="*/ 6387152 w 6728425"/>
              <a:gd name="connsiteY79" fmla="*/ 341194 h 423081"/>
              <a:gd name="connsiteX80" fmla="*/ 6441743 w 6728425"/>
              <a:gd name="connsiteY80" fmla="*/ 327547 h 423081"/>
              <a:gd name="connsiteX81" fmla="*/ 6537277 w 6728425"/>
              <a:gd name="connsiteY81" fmla="*/ 286603 h 423081"/>
              <a:gd name="connsiteX82" fmla="*/ 6605516 w 6728425"/>
              <a:gd name="connsiteY82" fmla="*/ 204717 h 423081"/>
              <a:gd name="connsiteX83" fmla="*/ 6687403 w 6728425"/>
              <a:gd name="connsiteY83" fmla="*/ 150126 h 423081"/>
              <a:gd name="connsiteX84" fmla="*/ 6728346 w 6728425"/>
              <a:gd name="connsiteY84" fmla="*/ 109182 h 423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6728425" h="423081">
                <a:moveTo>
                  <a:pt x="0" y="245660"/>
                </a:moveTo>
                <a:cubicBezTo>
                  <a:pt x="161768" y="278015"/>
                  <a:pt x="-5827" y="235488"/>
                  <a:pt x="109182" y="286603"/>
                </a:cubicBezTo>
                <a:cubicBezTo>
                  <a:pt x="167559" y="312548"/>
                  <a:pt x="190082" y="311668"/>
                  <a:pt x="245659" y="327547"/>
                </a:cubicBezTo>
                <a:cubicBezTo>
                  <a:pt x="259492" y="331499"/>
                  <a:pt x="272955" y="336645"/>
                  <a:pt x="286603" y="341194"/>
                </a:cubicBezTo>
                <a:cubicBezTo>
                  <a:pt x="322997" y="336645"/>
                  <a:pt x="361731" y="341169"/>
                  <a:pt x="395785" y="327547"/>
                </a:cubicBezTo>
                <a:cubicBezTo>
                  <a:pt x="411014" y="321455"/>
                  <a:pt x="416418" y="301592"/>
                  <a:pt x="423080" y="286603"/>
                </a:cubicBezTo>
                <a:cubicBezTo>
                  <a:pt x="434765" y="260311"/>
                  <a:pt x="444734" y="232930"/>
                  <a:pt x="450376" y="204717"/>
                </a:cubicBezTo>
                <a:cubicBezTo>
                  <a:pt x="454925" y="181971"/>
                  <a:pt x="452514" y="156618"/>
                  <a:pt x="464023" y="136478"/>
                </a:cubicBezTo>
                <a:cubicBezTo>
                  <a:pt x="476474" y="114689"/>
                  <a:pt x="524893" y="102540"/>
                  <a:pt x="545910" y="95535"/>
                </a:cubicBezTo>
                <a:cubicBezTo>
                  <a:pt x="559558" y="81887"/>
                  <a:pt x="570794" y="65297"/>
                  <a:pt x="586853" y="54591"/>
                </a:cubicBezTo>
                <a:cubicBezTo>
                  <a:pt x="630700" y="25360"/>
                  <a:pt x="694832" y="49323"/>
                  <a:pt x="736979" y="54591"/>
                </a:cubicBezTo>
                <a:cubicBezTo>
                  <a:pt x="766185" y="64327"/>
                  <a:pt x="797077" y="70634"/>
                  <a:pt x="818865" y="95535"/>
                </a:cubicBezTo>
                <a:cubicBezTo>
                  <a:pt x="840467" y="120223"/>
                  <a:pt x="855259" y="150126"/>
                  <a:pt x="873456" y="177421"/>
                </a:cubicBezTo>
                <a:cubicBezTo>
                  <a:pt x="882555" y="191069"/>
                  <a:pt x="889153" y="206766"/>
                  <a:pt x="900752" y="218365"/>
                </a:cubicBezTo>
                <a:cubicBezTo>
                  <a:pt x="930936" y="248549"/>
                  <a:pt x="944636" y="267602"/>
                  <a:pt x="982638" y="286603"/>
                </a:cubicBezTo>
                <a:cubicBezTo>
                  <a:pt x="995505" y="293037"/>
                  <a:pt x="1009934" y="295702"/>
                  <a:pt x="1023582" y="300251"/>
                </a:cubicBezTo>
                <a:cubicBezTo>
                  <a:pt x="1078173" y="295702"/>
                  <a:pt x="1133055" y="293843"/>
                  <a:pt x="1187355" y="286603"/>
                </a:cubicBezTo>
                <a:cubicBezTo>
                  <a:pt x="1201615" y="284702"/>
                  <a:pt x="1216942" y="281788"/>
                  <a:pt x="1228298" y="272956"/>
                </a:cubicBezTo>
                <a:cubicBezTo>
                  <a:pt x="1258769" y="249257"/>
                  <a:pt x="1288773" y="223188"/>
                  <a:pt x="1310185" y="191069"/>
                </a:cubicBezTo>
                <a:cubicBezTo>
                  <a:pt x="1319283" y="177421"/>
                  <a:pt x="1325882" y="161724"/>
                  <a:pt x="1337480" y="150126"/>
                </a:cubicBezTo>
                <a:cubicBezTo>
                  <a:pt x="1349078" y="138528"/>
                  <a:pt x="1363434" y="129492"/>
                  <a:pt x="1378423" y="122830"/>
                </a:cubicBezTo>
                <a:cubicBezTo>
                  <a:pt x="1404715" y="111145"/>
                  <a:pt x="1460310" y="95535"/>
                  <a:pt x="1460310" y="95535"/>
                </a:cubicBezTo>
                <a:cubicBezTo>
                  <a:pt x="1469300" y="68564"/>
                  <a:pt x="1477202" y="32889"/>
                  <a:pt x="1501253" y="13648"/>
                </a:cubicBezTo>
                <a:cubicBezTo>
                  <a:pt x="1512487" y="4661"/>
                  <a:pt x="1528549" y="4549"/>
                  <a:pt x="1542197" y="0"/>
                </a:cubicBezTo>
                <a:cubicBezTo>
                  <a:pt x="1605886" y="4549"/>
                  <a:pt x="1671320" y="-1838"/>
                  <a:pt x="1733265" y="13648"/>
                </a:cubicBezTo>
                <a:cubicBezTo>
                  <a:pt x="1765091" y="21604"/>
                  <a:pt x="1784030" y="57865"/>
                  <a:pt x="1815152" y="68239"/>
                </a:cubicBezTo>
                <a:cubicBezTo>
                  <a:pt x="1871656" y="87074"/>
                  <a:pt x="1844125" y="73907"/>
                  <a:pt x="1897038" y="109182"/>
                </a:cubicBezTo>
                <a:cubicBezTo>
                  <a:pt x="1958083" y="200750"/>
                  <a:pt x="1886172" y="111038"/>
                  <a:pt x="1965277" y="163774"/>
                </a:cubicBezTo>
                <a:cubicBezTo>
                  <a:pt x="2029556" y="206627"/>
                  <a:pt x="1980187" y="202244"/>
                  <a:pt x="2047164" y="232012"/>
                </a:cubicBezTo>
                <a:cubicBezTo>
                  <a:pt x="2073456" y="243697"/>
                  <a:pt x="2101755" y="250209"/>
                  <a:pt x="2129050" y="259308"/>
                </a:cubicBezTo>
                <a:cubicBezTo>
                  <a:pt x="2142698" y="263857"/>
                  <a:pt x="2155887" y="270135"/>
                  <a:pt x="2169994" y="272956"/>
                </a:cubicBezTo>
                <a:cubicBezTo>
                  <a:pt x="2192740" y="277505"/>
                  <a:pt x="2215853" y="280500"/>
                  <a:pt x="2238232" y="286603"/>
                </a:cubicBezTo>
                <a:cubicBezTo>
                  <a:pt x="2238249" y="286608"/>
                  <a:pt x="2340581" y="320720"/>
                  <a:pt x="2361062" y="327547"/>
                </a:cubicBezTo>
                <a:lnTo>
                  <a:pt x="2402006" y="341194"/>
                </a:lnTo>
                <a:cubicBezTo>
                  <a:pt x="2415654" y="350293"/>
                  <a:pt x="2426588" y="367321"/>
                  <a:pt x="2442949" y="368490"/>
                </a:cubicBezTo>
                <a:cubicBezTo>
                  <a:pt x="2541443" y="375525"/>
                  <a:pt x="2564289" y="364437"/>
                  <a:pt x="2634018" y="341194"/>
                </a:cubicBezTo>
                <a:cubicBezTo>
                  <a:pt x="2638547" y="327605"/>
                  <a:pt x="2661288" y="235440"/>
                  <a:pt x="2688609" y="218365"/>
                </a:cubicBezTo>
                <a:cubicBezTo>
                  <a:pt x="2713007" y="203116"/>
                  <a:pt x="2743200" y="200168"/>
                  <a:pt x="2770495" y="191069"/>
                </a:cubicBezTo>
                <a:lnTo>
                  <a:pt x="2811438" y="177421"/>
                </a:lnTo>
                <a:cubicBezTo>
                  <a:pt x="2861480" y="181970"/>
                  <a:pt x="2912431" y="180540"/>
                  <a:pt x="2961564" y="191069"/>
                </a:cubicBezTo>
                <a:cubicBezTo>
                  <a:pt x="2977602" y="194506"/>
                  <a:pt x="2987518" y="211703"/>
                  <a:pt x="3002507" y="218365"/>
                </a:cubicBezTo>
                <a:cubicBezTo>
                  <a:pt x="3028799" y="230050"/>
                  <a:pt x="3084394" y="245660"/>
                  <a:pt x="3084394" y="245660"/>
                </a:cubicBezTo>
                <a:cubicBezTo>
                  <a:pt x="3111689" y="263857"/>
                  <a:pt x="3135159" y="289877"/>
                  <a:pt x="3166280" y="300251"/>
                </a:cubicBezTo>
                <a:cubicBezTo>
                  <a:pt x="3179928" y="304800"/>
                  <a:pt x="3194647" y="306913"/>
                  <a:pt x="3207223" y="313899"/>
                </a:cubicBezTo>
                <a:cubicBezTo>
                  <a:pt x="3235900" y="329831"/>
                  <a:pt x="3257988" y="358116"/>
                  <a:pt x="3289110" y="368490"/>
                </a:cubicBezTo>
                <a:cubicBezTo>
                  <a:pt x="3392021" y="402794"/>
                  <a:pt x="3265170" y="356520"/>
                  <a:pt x="3370997" y="409433"/>
                </a:cubicBezTo>
                <a:cubicBezTo>
                  <a:pt x="3383864" y="415867"/>
                  <a:pt x="3398292" y="418532"/>
                  <a:pt x="3411940" y="423081"/>
                </a:cubicBezTo>
                <a:cubicBezTo>
                  <a:pt x="3714058" y="397904"/>
                  <a:pt x="3473203" y="424243"/>
                  <a:pt x="3643952" y="395785"/>
                </a:cubicBezTo>
                <a:cubicBezTo>
                  <a:pt x="3713291" y="384229"/>
                  <a:pt x="3743392" y="384574"/>
                  <a:pt x="3807725" y="368490"/>
                </a:cubicBezTo>
                <a:cubicBezTo>
                  <a:pt x="3821681" y="365001"/>
                  <a:pt x="3836092" y="361828"/>
                  <a:pt x="3848668" y="354842"/>
                </a:cubicBezTo>
                <a:cubicBezTo>
                  <a:pt x="3877345" y="338910"/>
                  <a:pt x="3899433" y="310625"/>
                  <a:pt x="3930555" y="300251"/>
                </a:cubicBezTo>
                <a:lnTo>
                  <a:pt x="3971498" y="286603"/>
                </a:lnTo>
                <a:cubicBezTo>
                  <a:pt x="3997212" y="260889"/>
                  <a:pt x="4019181" y="233567"/>
                  <a:pt x="4053385" y="218365"/>
                </a:cubicBezTo>
                <a:cubicBezTo>
                  <a:pt x="4079677" y="206680"/>
                  <a:pt x="4111331" y="207028"/>
                  <a:pt x="4135271" y="191069"/>
                </a:cubicBezTo>
                <a:cubicBezTo>
                  <a:pt x="4199240" y="148425"/>
                  <a:pt x="4160036" y="166471"/>
                  <a:pt x="4258101" y="150126"/>
                </a:cubicBezTo>
                <a:cubicBezTo>
                  <a:pt x="4317241" y="154675"/>
                  <a:pt x="4376665" y="156417"/>
                  <a:pt x="4435522" y="163774"/>
                </a:cubicBezTo>
                <a:cubicBezTo>
                  <a:pt x="4449797" y="165558"/>
                  <a:pt x="4464495" y="169441"/>
                  <a:pt x="4476465" y="177421"/>
                </a:cubicBezTo>
                <a:cubicBezTo>
                  <a:pt x="4492525" y="188127"/>
                  <a:pt x="4503761" y="204717"/>
                  <a:pt x="4517409" y="218365"/>
                </a:cubicBezTo>
                <a:cubicBezTo>
                  <a:pt x="4543977" y="298074"/>
                  <a:pt x="4510267" y="224870"/>
                  <a:pt x="4572000" y="286603"/>
                </a:cubicBezTo>
                <a:cubicBezTo>
                  <a:pt x="4583598" y="298201"/>
                  <a:pt x="4587697" y="315948"/>
                  <a:pt x="4599295" y="327547"/>
                </a:cubicBezTo>
                <a:cubicBezTo>
                  <a:pt x="4623219" y="351472"/>
                  <a:pt x="4650103" y="359610"/>
                  <a:pt x="4681182" y="368490"/>
                </a:cubicBezTo>
                <a:cubicBezTo>
                  <a:pt x="4730165" y="382485"/>
                  <a:pt x="4780343" y="392270"/>
                  <a:pt x="4831307" y="395785"/>
                </a:cubicBezTo>
                <a:cubicBezTo>
                  <a:pt x="4931257" y="402678"/>
                  <a:pt x="5031474" y="404884"/>
                  <a:pt x="5131558" y="409433"/>
                </a:cubicBezTo>
                <a:cubicBezTo>
                  <a:pt x="5177050" y="404884"/>
                  <a:pt x="5222847" y="402737"/>
                  <a:pt x="5268035" y="395785"/>
                </a:cubicBezTo>
                <a:cubicBezTo>
                  <a:pt x="5282254" y="393598"/>
                  <a:pt x="5298806" y="392311"/>
                  <a:pt x="5308979" y="382138"/>
                </a:cubicBezTo>
                <a:cubicBezTo>
                  <a:pt x="5381767" y="309350"/>
                  <a:pt x="5254386" y="363939"/>
                  <a:pt x="5363570" y="327547"/>
                </a:cubicBezTo>
                <a:cubicBezTo>
                  <a:pt x="5377218" y="313899"/>
                  <a:pt x="5392663" y="301838"/>
                  <a:pt x="5404513" y="286603"/>
                </a:cubicBezTo>
                <a:cubicBezTo>
                  <a:pt x="5424653" y="260708"/>
                  <a:pt x="5431809" y="222914"/>
                  <a:pt x="5459104" y="204717"/>
                </a:cubicBezTo>
                <a:cubicBezTo>
                  <a:pt x="5472752" y="195618"/>
                  <a:pt x="5485376" y="184756"/>
                  <a:pt x="5500047" y="177421"/>
                </a:cubicBezTo>
                <a:cubicBezTo>
                  <a:pt x="5512914" y="170987"/>
                  <a:pt x="5527158" y="167726"/>
                  <a:pt x="5540991" y="163774"/>
                </a:cubicBezTo>
                <a:cubicBezTo>
                  <a:pt x="5561396" y="157944"/>
                  <a:pt x="5614711" y="147385"/>
                  <a:pt x="5636525" y="136478"/>
                </a:cubicBezTo>
                <a:cubicBezTo>
                  <a:pt x="5651196" y="129142"/>
                  <a:pt x="5663820" y="118281"/>
                  <a:pt x="5677468" y="109182"/>
                </a:cubicBezTo>
                <a:cubicBezTo>
                  <a:pt x="5722961" y="113731"/>
                  <a:pt x="5773053" y="102384"/>
                  <a:pt x="5813946" y="122830"/>
                </a:cubicBezTo>
                <a:cubicBezTo>
                  <a:pt x="5856277" y="143995"/>
                  <a:pt x="5882913" y="247847"/>
                  <a:pt x="5895832" y="286603"/>
                </a:cubicBezTo>
                <a:cubicBezTo>
                  <a:pt x="5900381" y="300251"/>
                  <a:pt x="5895832" y="322998"/>
                  <a:pt x="5909480" y="327547"/>
                </a:cubicBezTo>
                <a:lnTo>
                  <a:pt x="5991367" y="354842"/>
                </a:lnTo>
                <a:cubicBezTo>
                  <a:pt x="6005015" y="359391"/>
                  <a:pt x="6018035" y="366706"/>
                  <a:pt x="6032310" y="368490"/>
                </a:cubicBezTo>
                <a:lnTo>
                  <a:pt x="6141492" y="382138"/>
                </a:lnTo>
                <a:cubicBezTo>
                  <a:pt x="6209731" y="377589"/>
                  <a:pt x="6278749" y="379734"/>
                  <a:pt x="6346209" y="368490"/>
                </a:cubicBezTo>
                <a:cubicBezTo>
                  <a:pt x="6362388" y="365793"/>
                  <a:pt x="6372076" y="347655"/>
                  <a:pt x="6387152" y="341194"/>
                </a:cubicBezTo>
                <a:cubicBezTo>
                  <a:pt x="6404392" y="333805"/>
                  <a:pt x="6423708" y="332700"/>
                  <a:pt x="6441743" y="327547"/>
                </a:cubicBezTo>
                <a:cubicBezTo>
                  <a:pt x="6471443" y="319061"/>
                  <a:pt x="6513015" y="303933"/>
                  <a:pt x="6537277" y="286603"/>
                </a:cubicBezTo>
                <a:cubicBezTo>
                  <a:pt x="6670321" y="191572"/>
                  <a:pt x="6499103" y="297828"/>
                  <a:pt x="6605516" y="204717"/>
                </a:cubicBezTo>
                <a:cubicBezTo>
                  <a:pt x="6630204" y="183115"/>
                  <a:pt x="6660107" y="168323"/>
                  <a:pt x="6687403" y="150126"/>
                </a:cubicBezTo>
                <a:cubicBezTo>
                  <a:pt x="6732131" y="120307"/>
                  <a:pt x="6728346" y="139232"/>
                  <a:pt x="6728346" y="1091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856135" y="1248769"/>
            <a:ext cx="5117910" cy="4162567"/>
          </a:xfrm>
          <a:custGeom>
            <a:avLst/>
            <a:gdLst>
              <a:gd name="connsiteX0" fmla="*/ 300250 w 5117910"/>
              <a:gd name="connsiteY0" fmla="*/ 3643952 h 4162567"/>
              <a:gd name="connsiteX1" fmla="*/ 122829 w 5117910"/>
              <a:gd name="connsiteY1" fmla="*/ 3657600 h 4162567"/>
              <a:gd name="connsiteX2" fmla="*/ 27295 w 5117910"/>
              <a:gd name="connsiteY2" fmla="*/ 3643952 h 4162567"/>
              <a:gd name="connsiteX3" fmla="*/ 0 w 5117910"/>
              <a:gd name="connsiteY3" fmla="*/ 3562066 h 4162567"/>
              <a:gd name="connsiteX4" fmla="*/ 40943 w 5117910"/>
              <a:gd name="connsiteY4" fmla="*/ 3425588 h 4162567"/>
              <a:gd name="connsiteX5" fmla="*/ 81886 w 5117910"/>
              <a:gd name="connsiteY5" fmla="*/ 3398293 h 4162567"/>
              <a:gd name="connsiteX6" fmla="*/ 109182 w 5117910"/>
              <a:gd name="connsiteY6" fmla="*/ 3357349 h 4162567"/>
              <a:gd name="connsiteX7" fmla="*/ 150125 w 5117910"/>
              <a:gd name="connsiteY7" fmla="*/ 3316406 h 4162567"/>
              <a:gd name="connsiteX8" fmla="*/ 163773 w 5117910"/>
              <a:gd name="connsiteY8" fmla="*/ 3275463 h 4162567"/>
              <a:gd name="connsiteX9" fmla="*/ 218364 w 5117910"/>
              <a:gd name="connsiteY9" fmla="*/ 3193576 h 4162567"/>
              <a:gd name="connsiteX10" fmla="*/ 232011 w 5117910"/>
              <a:gd name="connsiteY10" fmla="*/ 3138985 h 4162567"/>
              <a:gd name="connsiteX11" fmla="*/ 286603 w 5117910"/>
              <a:gd name="connsiteY11" fmla="*/ 3057099 h 4162567"/>
              <a:gd name="connsiteX12" fmla="*/ 313898 w 5117910"/>
              <a:gd name="connsiteY12" fmla="*/ 3016155 h 4162567"/>
              <a:gd name="connsiteX13" fmla="*/ 354841 w 5117910"/>
              <a:gd name="connsiteY13" fmla="*/ 2893326 h 4162567"/>
              <a:gd name="connsiteX14" fmla="*/ 368489 w 5117910"/>
              <a:gd name="connsiteY14" fmla="*/ 2852382 h 4162567"/>
              <a:gd name="connsiteX15" fmla="*/ 382137 w 5117910"/>
              <a:gd name="connsiteY15" fmla="*/ 2797791 h 4162567"/>
              <a:gd name="connsiteX16" fmla="*/ 395785 w 5117910"/>
              <a:gd name="connsiteY16" fmla="*/ 2756848 h 4162567"/>
              <a:gd name="connsiteX17" fmla="*/ 409432 w 5117910"/>
              <a:gd name="connsiteY17" fmla="*/ 2688609 h 4162567"/>
              <a:gd name="connsiteX18" fmla="*/ 423080 w 5117910"/>
              <a:gd name="connsiteY18" fmla="*/ 2647666 h 4162567"/>
              <a:gd name="connsiteX19" fmla="*/ 436728 w 5117910"/>
              <a:gd name="connsiteY19" fmla="*/ 2593075 h 4162567"/>
              <a:gd name="connsiteX20" fmla="*/ 464023 w 5117910"/>
              <a:gd name="connsiteY20" fmla="*/ 2497541 h 4162567"/>
              <a:gd name="connsiteX21" fmla="*/ 504967 w 5117910"/>
              <a:gd name="connsiteY21" fmla="*/ 2347415 h 4162567"/>
              <a:gd name="connsiteX22" fmla="*/ 518614 w 5117910"/>
              <a:gd name="connsiteY22" fmla="*/ 2306472 h 4162567"/>
              <a:gd name="connsiteX23" fmla="*/ 573205 w 5117910"/>
              <a:gd name="connsiteY23" fmla="*/ 2224585 h 4162567"/>
              <a:gd name="connsiteX24" fmla="*/ 600501 w 5117910"/>
              <a:gd name="connsiteY24" fmla="*/ 2183642 h 4162567"/>
              <a:gd name="connsiteX25" fmla="*/ 627797 w 5117910"/>
              <a:gd name="connsiteY25" fmla="*/ 2088108 h 4162567"/>
              <a:gd name="connsiteX26" fmla="*/ 655092 w 5117910"/>
              <a:gd name="connsiteY26" fmla="*/ 2047164 h 4162567"/>
              <a:gd name="connsiteX27" fmla="*/ 696035 w 5117910"/>
              <a:gd name="connsiteY27" fmla="*/ 1951630 h 4162567"/>
              <a:gd name="connsiteX28" fmla="*/ 764274 w 5117910"/>
              <a:gd name="connsiteY28" fmla="*/ 1815152 h 4162567"/>
              <a:gd name="connsiteX29" fmla="*/ 805217 w 5117910"/>
              <a:gd name="connsiteY29" fmla="*/ 1787857 h 4162567"/>
              <a:gd name="connsiteX30" fmla="*/ 859808 w 5117910"/>
              <a:gd name="connsiteY30" fmla="*/ 1746914 h 4162567"/>
              <a:gd name="connsiteX31" fmla="*/ 941695 w 5117910"/>
              <a:gd name="connsiteY31" fmla="*/ 1719618 h 4162567"/>
              <a:gd name="connsiteX32" fmla="*/ 968991 w 5117910"/>
              <a:gd name="connsiteY32" fmla="*/ 1678675 h 4162567"/>
              <a:gd name="connsiteX33" fmla="*/ 996286 w 5117910"/>
              <a:gd name="connsiteY33" fmla="*/ 1596788 h 4162567"/>
              <a:gd name="connsiteX34" fmla="*/ 1009934 w 5117910"/>
              <a:gd name="connsiteY34" fmla="*/ 1555845 h 4162567"/>
              <a:gd name="connsiteX35" fmla="*/ 1023582 w 5117910"/>
              <a:gd name="connsiteY35" fmla="*/ 1514902 h 4162567"/>
              <a:gd name="connsiteX36" fmla="*/ 1078173 w 5117910"/>
              <a:gd name="connsiteY36" fmla="*/ 1433015 h 4162567"/>
              <a:gd name="connsiteX37" fmla="*/ 1160059 w 5117910"/>
              <a:gd name="connsiteY37" fmla="*/ 1378424 h 4162567"/>
              <a:gd name="connsiteX38" fmla="*/ 1241946 w 5117910"/>
              <a:gd name="connsiteY38" fmla="*/ 1323833 h 4162567"/>
              <a:gd name="connsiteX39" fmla="*/ 1269241 w 5117910"/>
              <a:gd name="connsiteY39" fmla="*/ 1282890 h 4162567"/>
              <a:gd name="connsiteX40" fmla="*/ 1310185 w 5117910"/>
              <a:gd name="connsiteY40" fmla="*/ 1255594 h 4162567"/>
              <a:gd name="connsiteX41" fmla="*/ 1323832 w 5117910"/>
              <a:gd name="connsiteY41" fmla="*/ 1214651 h 4162567"/>
              <a:gd name="connsiteX42" fmla="*/ 1351128 w 5117910"/>
              <a:gd name="connsiteY42" fmla="*/ 1173708 h 4162567"/>
              <a:gd name="connsiteX43" fmla="*/ 1392071 w 5117910"/>
              <a:gd name="connsiteY43" fmla="*/ 1091821 h 4162567"/>
              <a:gd name="connsiteX44" fmla="*/ 1405719 w 5117910"/>
              <a:gd name="connsiteY44" fmla="*/ 1050878 h 4162567"/>
              <a:gd name="connsiteX45" fmla="*/ 1460310 w 5117910"/>
              <a:gd name="connsiteY45" fmla="*/ 955344 h 4162567"/>
              <a:gd name="connsiteX46" fmla="*/ 1487605 w 5117910"/>
              <a:gd name="connsiteY46" fmla="*/ 900752 h 4162567"/>
              <a:gd name="connsiteX47" fmla="*/ 1528549 w 5117910"/>
              <a:gd name="connsiteY47" fmla="*/ 832514 h 4162567"/>
              <a:gd name="connsiteX48" fmla="*/ 1542197 w 5117910"/>
              <a:gd name="connsiteY48" fmla="*/ 777923 h 4162567"/>
              <a:gd name="connsiteX49" fmla="*/ 1624083 w 5117910"/>
              <a:gd name="connsiteY49" fmla="*/ 736979 h 4162567"/>
              <a:gd name="connsiteX50" fmla="*/ 1665026 w 5117910"/>
              <a:gd name="connsiteY50" fmla="*/ 709684 h 4162567"/>
              <a:gd name="connsiteX51" fmla="*/ 1705970 w 5117910"/>
              <a:gd name="connsiteY51" fmla="*/ 696036 h 4162567"/>
              <a:gd name="connsiteX52" fmla="*/ 1746913 w 5117910"/>
              <a:gd name="connsiteY52" fmla="*/ 668741 h 4162567"/>
              <a:gd name="connsiteX53" fmla="*/ 1787856 w 5117910"/>
              <a:gd name="connsiteY53" fmla="*/ 655093 h 4162567"/>
              <a:gd name="connsiteX54" fmla="*/ 1828800 w 5117910"/>
              <a:gd name="connsiteY54" fmla="*/ 627797 h 4162567"/>
              <a:gd name="connsiteX55" fmla="*/ 1937982 w 5117910"/>
              <a:gd name="connsiteY55" fmla="*/ 600502 h 4162567"/>
              <a:gd name="connsiteX56" fmla="*/ 2347414 w 5117910"/>
              <a:gd name="connsiteY56" fmla="*/ 614149 h 4162567"/>
              <a:gd name="connsiteX57" fmla="*/ 2388358 w 5117910"/>
              <a:gd name="connsiteY57" fmla="*/ 655093 h 4162567"/>
              <a:gd name="connsiteX58" fmla="*/ 2442949 w 5117910"/>
              <a:gd name="connsiteY58" fmla="*/ 777923 h 4162567"/>
              <a:gd name="connsiteX59" fmla="*/ 2538483 w 5117910"/>
              <a:gd name="connsiteY59" fmla="*/ 859809 h 4162567"/>
              <a:gd name="connsiteX60" fmla="*/ 2579426 w 5117910"/>
              <a:gd name="connsiteY60" fmla="*/ 900752 h 4162567"/>
              <a:gd name="connsiteX61" fmla="*/ 2674961 w 5117910"/>
              <a:gd name="connsiteY61" fmla="*/ 941696 h 4162567"/>
              <a:gd name="connsiteX62" fmla="*/ 2715904 w 5117910"/>
              <a:gd name="connsiteY62" fmla="*/ 968991 h 4162567"/>
              <a:gd name="connsiteX63" fmla="*/ 2838734 w 5117910"/>
              <a:gd name="connsiteY63" fmla="*/ 1023582 h 4162567"/>
              <a:gd name="connsiteX64" fmla="*/ 2988859 w 5117910"/>
              <a:gd name="connsiteY64" fmla="*/ 1009935 h 4162567"/>
              <a:gd name="connsiteX65" fmla="*/ 3043450 w 5117910"/>
              <a:gd name="connsiteY65" fmla="*/ 996287 h 4162567"/>
              <a:gd name="connsiteX66" fmla="*/ 3125337 w 5117910"/>
              <a:gd name="connsiteY66" fmla="*/ 968991 h 4162567"/>
              <a:gd name="connsiteX67" fmla="*/ 3166280 w 5117910"/>
              <a:gd name="connsiteY67" fmla="*/ 955344 h 4162567"/>
              <a:gd name="connsiteX68" fmla="*/ 3220871 w 5117910"/>
              <a:gd name="connsiteY68" fmla="*/ 928048 h 4162567"/>
              <a:gd name="connsiteX69" fmla="*/ 3275462 w 5117910"/>
              <a:gd name="connsiteY69" fmla="*/ 846161 h 4162567"/>
              <a:gd name="connsiteX70" fmla="*/ 3302758 w 5117910"/>
              <a:gd name="connsiteY70" fmla="*/ 750627 h 4162567"/>
              <a:gd name="connsiteX71" fmla="*/ 3330053 w 5117910"/>
              <a:gd name="connsiteY71" fmla="*/ 696036 h 4162567"/>
              <a:gd name="connsiteX72" fmla="*/ 3357349 w 5117910"/>
              <a:gd name="connsiteY72" fmla="*/ 600502 h 4162567"/>
              <a:gd name="connsiteX73" fmla="*/ 3398292 w 5117910"/>
              <a:gd name="connsiteY73" fmla="*/ 559558 h 4162567"/>
              <a:gd name="connsiteX74" fmla="*/ 3466531 w 5117910"/>
              <a:gd name="connsiteY74" fmla="*/ 477672 h 4162567"/>
              <a:gd name="connsiteX75" fmla="*/ 3548417 w 5117910"/>
              <a:gd name="connsiteY75" fmla="*/ 423081 h 4162567"/>
              <a:gd name="connsiteX76" fmla="*/ 3603008 w 5117910"/>
              <a:gd name="connsiteY76" fmla="*/ 300251 h 4162567"/>
              <a:gd name="connsiteX77" fmla="*/ 3630304 w 5117910"/>
              <a:gd name="connsiteY77" fmla="*/ 218364 h 4162567"/>
              <a:gd name="connsiteX78" fmla="*/ 3643952 w 5117910"/>
              <a:gd name="connsiteY78" fmla="*/ 177421 h 4162567"/>
              <a:gd name="connsiteX79" fmla="*/ 3671247 w 5117910"/>
              <a:gd name="connsiteY79" fmla="*/ 0 h 4162567"/>
              <a:gd name="connsiteX80" fmla="*/ 3712191 w 5117910"/>
              <a:gd name="connsiteY80" fmla="*/ 27296 h 4162567"/>
              <a:gd name="connsiteX81" fmla="*/ 3794077 w 5117910"/>
              <a:gd name="connsiteY81" fmla="*/ 95535 h 4162567"/>
              <a:gd name="connsiteX82" fmla="*/ 3862316 w 5117910"/>
              <a:gd name="connsiteY82" fmla="*/ 177421 h 4162567"/>
              <a:gd name="connsiteX83" fmla="*/ 3889611 w 5117910"/>
              <a:gd name="connsiteY83" fmla="*/ 218364 h 4162567"/>
              <a:gd name="connsiteX84" fmla="*/ 3985146 w 5117910"/>
              <a:gd name="connsiteY84" fmla="*/ 300251 h 4162567"/>
              <a:gd name="connsiteX85" fmla="*/ 4039737 w 5117910"/>
              <a:gd name="connsiteY85" fmla="*/ 382138 h 4162567"/>
              <a:gd name="connsiteX86" fmla="*/ 4094328 w 5117910"/>
              <a:gd name="connsiteY86" fmla="*/ 504967 h 4162567"/>
              <a:gd name="connsiteX87" fmla="*/ 4121623 w 5117910"/>
              <a:gd name="connsiteY87" fmla="*/ 614149 h 4162567"/>
              <a:gd name="connsiteX88" fmla="*/ 4148919 w 5117910"/>
              <a:gd name="connsiteY88" fmla="*/ 655093 h 4162567"/>
              <a:gd name="connsiteX89" fmla="*/ 4176214 w 5117910"/>
              <a:gd name="connsiteY89" fmla="*/ 736979 h 4162567"/>
              <a:gd name="connsiteX90" fmla="*/ 4189862 w 5117910"/>
              <a:gd name="connsiteY90" fmla="*/ 777923 h 4162567"/>
              <a:gd name="connsiteX91" fmla="*/ 4230805 w 5117910"/>
              <a:gd name="connsiteY91" fmla="*/ 818866 h 4162567"/>
              <a:gd name="connsiteX92" fmla="*/ 4271749 w 5117910"/>
              <a:gd name="connsiteY92" fmla="*/ 832514 h 4162567"/>
              <a:gd name="connsiteX93" fmla="*/ 4312692 w 5117910"/>
              <a:gd name="connsiteY93" fmla="*/ 1050878 h 4162567"/>
              <a:gd name="connsiteX94" fmla="*/ 4326340 w 5117910"/>
              <a:gd name="connsiteY94" fmla="*/ 1091821 h 4162567"/>
              <a:gd name="connsiteX95" fmla="*/ 4339988 w 5117910"/>
              <a:gd name="connsiteY95" fmla="*/ 1146412 h 4162567"/>
              <a:gd name="connsiteX96" fmla="*/ 4367283 w 5117910"/>
              <a:gd name="connsiteY96" fmla="*/ 1228299 h 4162567"/>
              <a:gd name="connsiteX97" fmla="*/ 4394579 w 5117910"/>
              <a:gd name="connsiteY97" fmla="*/ 1310185 h 4162567"/>
              <a:gd name="connsiteX98" fmla="*/ 4421874 w 5117910"/>
              <a:gd name="connsiteY98" fmla="*/ 1392072 h 4162567"/>
              <a:gd name="connsiteX99" fmla="*/ 4435522 w 5117910"/>
              <a:gd name="connsiteY99" fmla="*/ 1433015 h 4162567"/>
              <a:gd name="connsiteX100" fmla="*/ 4490113 w 5117910"/>
              <a:gd name="connsiteY100" fmla="*/ 1555845 h 4162567"/>
              <a:gd name="connsiteX101" fmla="*/ 4531056 w 5117910"/>
              <a:gd name="connsiteY101" fmla="*/ 1692323 h 4162567"/>
              <a:gd name="connsiteX102" fmla="*/ 4544704 w 5117910"/>
              <a:gd name="connsiteY102" fmla="*/ 1733266 h 4162567"/>
              <a:gd name="connsiteX103" fmla="*/ 4585647 w 5117910"/>
              <a:gd name="connsiteY103" fmla="*/ 1760561 h 4162567"/>
              <a:gd name="connsiteX104" fmla="*/ 4612943 w 5117910"/>
              <a:gd name="connsiteY104" fmla="*/ 1856096 h 4162567"/>
              <a:gd name="connsiteX105" fmla="*/ 4640238 w 5117910"/>
              <a:gd name="connsiteY105" fmla="*/ 1951630 h 4162567"/>
              <a:gd name="connsiteX106" fmla="*/ 4667534 w 5117910"/>
              <a:gd name="connsiteY106" fmla="*/ 2074460 h 4162567"/>
              <a:gd name="connsiteX107" fmla="*/ 4681182 w 5117910"/>
              <a:gd name="connsiteY107" fmla="*/ 2115403 h 4162567"/>
              <a:gd name="connsiteX108" fmla="*/ 4735773 w 5117910"/>
              <a:gd name="connsiteY108" fmla="*/ 2265529 h 4162567"/>
              <a:gd name="connsiteX109" fmla="*/ 4763068 w 5117910"/>
              <a:gd name="connsiteY109" fmla="*/ 2511188 h 4162567"/>
              <a:gd name="connsiteX110" fmla="*/ 4776716 w 5117910"/>
              <a:gd name="connsiteY110" fmla="*/ 2674961 h 4162567"/>
              <a:gd name="connsiteX111" fmla="*/ 4790364 w 5117910"/>
              <a:gd name="connsiteY111" fmla="*/ 2743200 h 4162567"/>
              <a:gd name="connsiteX112" fmla="*/ 4804011 w 5117910"/>
              <a:gd name="connsiteY112" fmla="*/ 2838735 h 4162567"/>
              <a:gd name="connsiteX113" fmla="*/ 4885898 w 5117910"/>
              <a:gd name="connsiteY113" fmla="*/ 2893326 h 4162567"/>
              <a:gd name="connsiteX114" fmla="*/ 4926841 w 5117910"/>
              <a:gd name="connsiteY114" fmla="*/ 3016155 h 4162567"/>
              <a:gd name="connsiteX115" fmla="*/ 4940489 w 5117910"/>
              <a:gd name="connsiteY115" fmla="*/ 3057099 h 4162567"/>
              <a:gd name="connsiteX116" fmla="*/ 4954137 w 5117910"/>
              <a:gd name="connsiteY116" fmla="*/ 3193576 h 4162567"/>
              <a:gd name="connsiteX117" fmla="*/ 4981432 w 5117910"/>
              <a:gd name="connsiteY117" fmla="*/ 3275463 h 4162567"/>
              <a:gd name="connsiteX118" fmla="*/ 4995080 w 5117910"/>
              <a:gd name="connsiteY118" fmla="*/ 3316406 h 4162567"/>
              <a:gd name="connsiteX119" fmla="*/ 5008728 w 5117910"/>
              <a:gd name="connsiteY119" fmla="*/ 3548418 h 4162567"/>
              <a:gd name="connsiteX120" fmla="*/ 5049671 w 5117910"/>
              <a:gd name="connsiteY120" fmla="*/ 3603009 h 4162567"/>
              <a:gd name="connsiteX121" fmla="*/ 5117910 w 5117910"/>
              <a:gd name="connsiteY121" fmla="*/ 3684896 h 4162567"/>
              <a:gd name="connsiteX122" fmla="*/ 5104262 w 5117910"/>
              <a:gd name="connsiteY122" fmla="*/ 3725839 h 4162567"/>
              <a:gd name="connsiteX123" fmla="*/ 4995080 w 5117910"/>
              <a:gd name="connsiteY123" fmla="*/ 3739487 h 4162567"/>
              <a:gd name="connsiteX124" fmla="*/ 4694829 w 5117910"/>
              <a:gd name="connsiteY124" fmla="*/ 3753135 h 4162567"/>
              <a:gd name="connsiteX125" fmla="*/ 4599295 w 5117910"/>
              <a:gd name="connsiteY125" fmla="*/ 3780430 h 4162567"/>
              <a:gd name="connsiteX126" fmla="*/ 4531056 w 5117910"/>
              <a:gd name="connsiteY126" fmla="*/ 3794078 h 4162567"/>
              <a:gd name="connsiteX127" fmla="*/ 4380931 w 5117910"/>
              <a:gd name="connsiteY127" fmla="*/ 3807726 h 4162567"/>
              <a:gd name="connsiteX128" fmla="*/ 4285397 w 5117910"/>
              <a:gd name="connsiteY128" fmla="*/ 3835021 h 4162567"/>
              <a:gd name="connsiteX129" fmla="*/ 4026089 w 5117910"/>
              <a:gd name="connsiteY129" fmla="*/ 3848669 h 4162567"/>
              <a:gd name="connsiteX130" fmla="*/ 3971498 w 5117910"/>
              <a:gd name="connsiteY130" fmla="*/ 3862317 h 4162567"/>
              <a:gd name="connsiteX131" fmla="*/ 3862316 w 5117910"/>
              <a:gd name="connsiteY131" fmla="*/ 3875964 h 4162567"/>
              <a:gd name="connsiteX132" fmla="*/ 3780429 w 5117910"/>
              <a:gd name="connsiteY132" fmla="*/ 3916908 h 4162567"/>
              <a:gd name="connsiteX133" fmla="*/ 3671247 w 5117910"/>
              <a:gd name="connsiteY133" fmla="*/ 3930555 h 4162567"/>
              <a:gd name="connsiteX134" fmla="*/ 3589361 w 5117910"/>
              <a:gd name="connsiteY134" fmla="*/ 3944203 h 4162567"/>
              <a:gd name="connsiteX135" fmla="*/ 3207223 w 5117910"/>
              <a:gd name="connsiteY135" fmla="*/ 3971499 h 4162567"/>
              <a:gd name="connsiteX136" fmla="*/ 2988859 w 5117910"/>
              <a:gd name="connsiteY136" fmla="*/ 3998794 h 4162567"/>
              <a:gd name="connsiteX137" fmla="*/ 2947916 w 5117910"/>
              <a:gd name="connsiteY137" fmla="*/ 4012442 h 4162567"/>
              <a:gd name="connsiteX138" fmla="*/ 2634017 w 5117910"/>
              <a:gd name="connsiteY138" fmla="*/ 4039738 h 4162567"/>
              <a:gd name="connsiteX139" fmla="*/ 2470244 w 5117910"/>
              <a:gd name="connsiteY139" fmla="*/ 4053385 h 4162567"/>
              <a:gd name="connsiteX140" fmla="*/ 2306471 w 5117910"/>
              <a:gd name="connsiteY140" fmla="*/ 4067033 h 4162567"/>
              <a:gd name="connsiteX141" fmla="*/ 2251880 w 5117910"/>
              <a:gd name="connsiteY141" fmla="*/ 4080681 h 4162567"/>
              <a:gd name="connsiteX142" fmla="*/ 2088107 w 5117910"/>
              <a:gd name="connsiteY142" fmla="*/ 4107976 h 4162567"/>
              <a:gd name="connsiteX143" fmla="*/ 2047164 w 5117910"/>
              <a:gd name="connsiteY143" fmla="*/ 4135272 h 4162567"/>
              <a:gd name="connsiteX144" fmla="*/ 1992573 w 5117910"/>
              <a:gd name="connsiteY144" fmla="*/ 4148920 h 4162567"/>
              <a:gd name="connsiteX145" fmla="*/ 1487605 w 5117910"/>
              <a:gd name="connsiteY145" fmla="*/ 4162567 h 4162567"/>
              <a:gd name="connsiteX146" fmla="*/ 1310185 w 5117910"/>
              <a:gd name="connsiteY146" fmla="*/ 4148920 h 4162567"/>
              <a:gd name="connsiteX147" fmla="*/ 1241946 w 5117910"/>
              <a:gd name="connsiteY147" fmla="*/ 4080681 h 4162567"/>
              <a:gd name="connsiteX148" fmla="*/ 1160059 w 5117910"/>
              <a:gd name="connsiteY148" fmla="*/ 4026090 h 4162567"/>
              <a:gd name="connsiteX149" fmla="*/ 1078173 w 5117910"/>
              <a:gd name="connsiteY149" fmla="*/ 3971499 h 4162567"/>
              <a:gd name="connsiteX150" fmla="*/ 1037229 w 5117910"/>
              <a:gd name="connsiteY150" fmla="*/ 3944203 h 4162567"/>
              <a:gd name="connsiteX151" fmla="*/ 914400 w 5117910"/>
              <a:gd name="connsiteY151" fmla="*/ 3903260 h 4162567"/>
              <a:gd name="connsiteX152" fmla="*/ 873456 w 5117910"/>
              <a:gd name="connsiteY152" fmla="*/ 3889612 h 4162567"/>
              <a:gd name="connsiteX153" fmla="*/ 764274 w 5117910"/>
              <a:gd name="connsiteY153" fmla="*/ 3862317 h 4162567"/>
              <a:gd name="connsiteX154" fmla="*/ 641444 w 5117910"/>
              <a:gd name="connsiteY154" fmla="*/ 3848669 h 4162567"/>
              <a:gd name="connsiteX155" fmla="*/ 477671 w 5117910"/>
              <a:gd name="connsiteY155" fmla="*/ 3794078 h 4162567"/>
              <a:gd name="connsiteX156" fmla="*/ 436728 w 5117910"/>
              <a:gd name="connsiteY156" fmla="*/ 3780430 h 4162567"/>
              <a:gd name="connsiteX157" fmla="*/ 395785 w 5117910"/>
              <a:gd name="connsiteY157" fmla="*/ 3753135 h 4162567"/>
              <a:gd name="connsiteX158" fmla="*/ 300250 w 5117910"/>
              <a:gd name="connsiteY158" fmla="*/ 3643952 h 416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5117910" h="4162567">
                <a:moveTo>
                  <a:pt x="300250" y="3643952"/>
                </a:moveTo>
                <a:cubicBezTo>
                  <a:pt x="254757" y="3628029"/>
                  <a:pt x="182144" y="3657600"/>
                  <a:pt x="122829" y="3657600"/>
                </a:cubicBezTo>
                <a:cubicBezTo>
                  <a:pt x="90661" y="3657600"/>
                  <a:pt x="52687" y="3663701"/>
                  <a:pt x="27295" y="3643952"/>
                </a:cubicBezTo>
                <a:cubicBezTo>
                  <a:pt x="4584" y="3626288"/>
                  <a:pt x="0" y="3562066"/>
                  <a:pt x="0" y="3562066"/>
                </a:cubicBezTo>
                <a:cubicBezTo>
                  <a:pt x="8590" y="3501933"/>
                  <a:pt x="-435" y="3466966"/>
                  <a:pt x="40943" y="3425588"/>
                </a:cubicBezTo>
                <a:cubicBezTo>
                  <a:pt x="52541" y="3413990"/>
                  <a:pt x="68238" y="3407391"/>
                  <a:pt x="81886" y="3398293"/>
                </a:cubicBezTo>
                <a:cubicBezTo>
                  <a:pt x="90985" y="3384645"/>
                  <a:pt x="98681" y="3369950"/>
                  <a:pt x="109182" y="3357349"/>
                </a:cubicBezTo>
                <a:cubicBezTo>
                  <a:pt x="121538" y="3342522"/>
                  <a:pt x="139419" y="3332465"/>
                  <a:pt x="150125" y="3316406"/>
                </a:cubicBezTo>
                <a:cubicBezTo>
                  <a:pt x="158105" y="3304436"/>
                  <a:pt x="156787" y="3288039"/>
                  <a:pt x="163773" y="3275463"/>
                </a:cubicBezTo>
                <a:cubicBezTo>
                  <a:pt x="179705" y="3246786"/>
                  <a:pt x="218364" y="3193576"/>
                  <a:pt x="218364" y="3193576"/>
                </a:cubicBezTo>
                <a:cubicBezTo>
                  <a:pt x="222913" y="3175379"/>
                  <a:pt x="223623" y="3155762"/>
                  <a:pt x="232011" y="3138985"/>
                </a:cubicBezTo>
                <a:cubicBezTo>
                  <a:pt x="246682" y="3109643"/>
                  <a:pt x="268406" y="3084395"/>
                  <a:pt x="286603" y="3057099"/>
                </a:cubicBezTo>
                <a:cubicBezTo>
                  <a:pt x="295702" y="3043451"/>
                  <a:pt x="308711" y="3031716"/>
                  <a:pt x="313898" y="3016155"/>
                </a:cubicBezTo>
                <a:lnTo>
                  <a:pt x="354841" y="2893326"/>
                </a:lnTo>
                <a:cubicBezTo>
                  <a:pt x="359390" y="2879678"/>
                  <a:pt x="365000" y="2866339"/>
                  <a:pt x="368489" y="2852382"/>
                </a:cubicBezTo>
                <a:cubicBezTo>
                  <a:pt x="373038" y="2834185"/>
                  <a:pt x="376984" y="2815826"/>
                  <a:pt x="382137" y="2797791"/>
                </a:cubicBezTo>
                <a:cubicBezTo>
                  <a:pt x="386089" y="2783959"/>
                  <a:pt x="392296" y="2770804"/>
                  <a:pt x="395785" y="2756848"/>
                </a:cubicBezTo>
                <a:cubicBezTo>
                  <a:pt x="401411" y="2734344"/>
                  <a:pt x="403806" y="2711113"/>
                  <a:pt x="409432" y="2688609"/>
                </a:cubicBezTo>
                <a:cubicBezTo>
                  <a:pt x="412921" y="2674653"/>
                  <a:pt x="419128" y="2661498"/>
                  <a:pt x="423080" y="2647666"/>
                </a:cubicBezTo>
                <a:cubicBezTo>
                  <a:pt x="428233" y="2629631"/>
                  <a:pt x="431575" y="2611110"/>
                  <a:pt x="436728" y="2593075"/>
                </a:cubicBezTo>
                <a:cubicBezTo>
                  <a:pt x="459527" y="2513279"/>
                  <a:pt x="442689" y="2593545"/>
                  <a:pt x="464023" y="2497541"/>
                </a:cubicBezTo>
                <a:cubicBezTo>
                  <a:pt x="489743" y="2381800"/>
                  <a:pt x="462361" y="2475233"/>
                  <a:pt x="504967" y="2347415"/>
                </a:cubicBezTo>
                <a:cubicBezTo>
                  <a:pt x="509516" y="2333767"/>
                  <a:pt x="510634" y="2318442"/>
                  <a:pt x="518614" y="2306472"/>
                </a:cubicBezTo>
                <a:lnTo>
                  <a:pt x="573205" y="2224585"/>
                </a:lnTo>
                <a:lnTo>
                  <a:pt x="600501" y="2183642"/>
                </a:lnTo>
                <a:cubicBezTo>
                  <a:pt x="604874" y="2166149"/>
                  <a:pt x="618007" y="2107689"/>
                  <a:pt x="627797" y="2088108"/>
                </a:cubicBezTo>
                <a:cubicBezTo>
                  <a:pt x="635132" y="2073437"/>
                  <a:pt x="645994" y="2060812"/>
                  <a:pt x="655092" y="2047164"/>
                </a:cubicBezTo>
                <a:cubicBezTo>
                  <a:pt x="694275" y="1890436"/>
                  <a:pt x="639485" y="2083580"/>
                  <a:pt x="696035" y="1951630"/>
                </a:cubicBezTo>
                <a:cubicBezTo>
                  <a:pt x="720661" y="1894168"/>
                  <a:pt x="693993" y="1862005"/>
                  <a:pt x="764274" y="1815152"/>
                </a:cubicBezTo>
                <a:cubicBezTo>
                  <a:pt x="777922" y="1806054"/>
                  <a:pt x="791870" y="1797391"/>
                  <a:pt x="805217" y="1787857"/>
                </a:cubicBezTo>
                <a:cubicBezTo>
                  <a:pt x="823726" y="1774636"/>
                  <a:pt x="839463" y="1757086"/>
                  <a:pt x="859808" y="1746914"/>
                </a:cubicBezTo>
                <a:cubicBezTo>
                  <a:pt x="885543" y="1734047"/>
                  <a:pt x="941695" y="1719618"/>
                  <a:pt x="941695" y="1719618"/>
                </a:cubicBezTo>
                <a:cubicBezTo>
                  <a:pt x="950794" y="1705970"/>
                  <a:pt x="962329" y="1693664"/>
                  <a:pt x="968991" y="1678675"/>
                </a:cubicBezTo>
                <a:cubicBezTo>
                  <a:pt x="980676" y="1652383"/>
                  <a:pt x="987188" y="1624084"/>
                  <a:pt x="996286" y="1596788"/>
                </a:cubicBezTo>
                <a:lnTo>
                  <a:pt x="1009934" y="1555845"/>
                </a:lnTo>
                <a:cubicBezTo>
                  <a:pt x="1014483" y="1542197"/>
                  <a:pt x="1015602" y="1526872"/>
                  <a:pt x="1023582" y="1514902"/>
                </a:cubicBezTo>
                <a:cubicBezTo>
                  <a:pt x="1041779" y="1487606"/>
                  <a:pt x="1054976" y="1456212"/>
                  <a:pt x="1078173" y="1433015"/>
                </a:cubicBezTo>
                <a:cubicBezTo>
                  <a:pt x="1169035" y="1342153"/>
                  <a:pt x="1071180" y="1427801"/>
                  <a:pt x="1160059" y="1378424"/>
                </a:cubicBezTo>
                <a:cubicBezTo>
                  <a:pt x="1188736" y="1362492"/>
                  <a:pt x="1241946" y="1323833"/>
                  <a:pt x="1241946" y="1323833"/>
                </a:cubicBezTo>
                <a:cubicBezTo>
                  <a:pt x="1251044" y="1310185"/>
                  <a:pt x="1257643" y="1294488"/>
                  <a:pt x="1269241" y="1282890"/>
                </a:cubicBezTo>
                <a:cubicBezTo>
                  <a:pt x="1280840" y="1271291"/>
                  <a:pt x="1299938" y="1268402"/>
                  <a:pt x="1310185" y="1255594"/>
                </a:cubicBezTo>
                <a:cubicBezTo>
                  <a:pt x="1319172" y="1244361"/>
                  <a:pt x="1317398" y="1227518"/>
                  <a:pt x="1323832" y="1214651"/>
                </a:cubicBezTo>
                <a:cubicBezTo>
                  <a:pt x="1331167" y="1199980"/>
                  <a:pt x="1342029" y="1187356"/>
                  <a:pt x="1351128" y="1173708"/>
                </a:cubicBezTo>
                <a:cubicBezTo>
                  <a:pt x="1385432" y="1070796"/>
                  <a:pt x="1339159" y="1197645"/>
                  <a:pt x="1392071" y="1091821"/>
                </a:cubicBezTo>
                <a:cubicBezTo>
                  <a:pt x="1398505" y="1078954"/>
                  <a:pt x="1400052" y="1064101"/>
                  <a:pt x="1405719" y="1050878"/>
                </a:cubicBezTo>
                <a:cubicBezTo>
                  <a:pt x="1441075" y="968380"/>
                  <a:pt x="1421143" y="1023886"/>
                  <a:pt x="1460310" y="955344"/>
                </a:cubicBezTo>
                <a:cubicBezTo>
                  <a:pt x="1470404" y="937679"/>
                  <a:pt x="1477725" y="918537"/>
                  <a:pt x="1487605" y="900752"/>
                </a:cubicBezTo>
                <a:cubicBezTo>
                  <a:pt x="1500487" y="877564"/>
                  <a:pt x="1514901" y="855260"/>
                  <a:pt x="1528549" y="832514"/>
                </a:cubicBezTo>
                <a:cubicBezTo>
                  <a:pt x="1533098" y="814317"/>
                  <a:pt x="1531792" y="793530"/>
                  <a:pt x="1542197" y="777923"/>
                </a:cubicBezTo>
                <a:cubicBezTo>
                  <a:pt x="1561753" y="748588"/>
                  <a:pt x="1596834" y="750603"/>
                  <a:pt x="1624083" y="736979"/>
                </a:cubicBezTo>
                <a:cubicBezTo>
                  <a:pt x="1638754" y="729644"/>
                  <a:pt x="1650355" y="717019"/>
                  <a:pt x="1665026" y="709684"/>
                </a:cubicBezTo>
                <a:cubicBezTo>
                  <a:pt x="1677893" y="703250"/>
                  <a:pt x="1693103" y="702470"/>
                  <a:pt x="1705970" y="696036"/>
                </a:cubicBezTo>
                <a:cubicBezTo>
                  <a:pt x="1720641" y="688701"/>
                  <a:pt x="1732242" y="676076"/>
                  <a:pt x="1746913" y="668741"/>
                </a:cubicBezTo>
                <a:cubicBezTo>
                  <a:pt x="1759780" y="662307"/>
                  <a:pt x="1774989" y="661527"/>
                  <a:pt x="1787856" y="655093"/>
                </a:cubicBezTo>
                <a:cubicBezTo>
                  <a:pt x="1802527" y="647757"/>
                  <a:pt x="1813385" y="633403"/>
                  <a:pt x="1828800" y="627797"/>
                </a:cubicBezTo>
                <a:cubicBezTo>
                  <a:pt x="1864055" y="614977"/>
                  <a:pt x="1937982" y="600502"/>
                  <a:pt x="1937982" y="600502"/>
                </a:cubicBezTo>
                <a:cubicBezTo>
                  <a:pt x="2074459" y="605051"/>
                  <a:pt x="2211853" y="597717"/>
                  <a:pt x="2347414" y="614149"/>
                </a:cubicBezTo>
                <a:cubicBezTo>
                  <a:pt x="2366575" y="616472"/>
                  <a:pt x="2378985" y="638221"/>
                  <a:pt x="2388358" y="655093"/>
                </a:cubicBezTo>
                <a:cubicBezTo>
                  <a:pt x="2447870" y="762214"/>
                  <a:pt x="2384283" y="707524"/>
                  <a:pt x="2442949" y="777923"/>
                </a:cubicBezTo>
                <a:cubicBezTo>
                  <a:pt x="2485280" y="828721"/>
                  <a:pt x="2485771" y="814627"/>
                  <a:pt x="2538483" y="859809"/>
                </a:cubicBezTo>
                <a:cubicBezTo>
                  <a:pt x="2553137" y="872370"/>
                  <a:pt x="2563720" y="889534"/>
                  <a:pt x="2579426" y="900752"/>
                </a:cubicBezTo>
                <a:cubicBezTo>
                  <a:pt x="2645690" y="948084"/>
                  <a:pt x="2615561" y="911996"/>
                  <a:pt x="2674961" y="941696"/>
                </a:cubicBezTo>
                <a:cubicBezTo>
                  <a:pt x="2689632" y="949031"/>
                  <a:pt x="2700915" y="962329"/>
                  <a:pt x="2715904" y="968991"/>
                </a:cubicBezTo>
                <a:cubicBezTo>
                  <a:pt x="2862075" y="1033956"/>
                  <a:pt x="2746075" y="961810"/>
                  <a:pt x="2838734" y="1023582"/>
                </a:cubicBezTo>
                <a:cubicBezTo>
                  <a:pt x="2888776" y="1019033"/>
                  <a:pt x="2939052" y="1016576"/>
                  <a:pt x="2988859" y="1009935"/>
                </a:cubicBezTo>
                <a:cubicBezTo>
                  <a:pt x="3007452" y="1007456"/>
                  <a:pt x="3025484" y="1001677"/>
                  <a:pt x="3043450" y="996287"/>
                </a:cubicBezTo>
                <a:cubicBezTo>
                  <a:pt x="3071009" y="988019"/>
                  <a:pt x="3098041" y="978089"/>
                  <a:pt x="3125337" y="968991"/>
                </a:cubicBezTo>
                <a:cubicBezTo>
                  <a:pt x="3138985" y="964442"/>
                  <a:pt x="3153413" y="961778"/>
                  <a:pt x="3166280" y="955344"/>
                </a:cubicBezTo>
                <a:lnTo>
                  <a:pt x="3220871" y="928048"/>
                </a:lnTo>
                <a:cubicBezTo>
                  <a:pt x="3239068" y="900752"/>
                  <a:pt x="3267505" y="877987"/>
                  <a:pt x="3275462" y="846161"/>
                </a:cubicBezTo>
                <a:cubicBezTo>
                  <a:pt x="3282388" y="818456"/>
                  <a:pt x="3291010" y="778040"/>
                  <a:pt x="3302758" y="750627"/>
                </a:cubicBezTo>
                <a:cubicBezTo>
                  <a:pt x="3310772" y="731927"/>
                  <a:pt x="3322910" y="715085"/>
                  <a:pt x="3330053" y="696036"/>
                </a:cubicBezTo>
                <a:cubicBezTo>
                  <a:pt x="3333953" y="685635"/>
                  <a:pt x="3347922" y="614643"/>
                  <a:pt x="3357349" y="600502"/>
                </a:cubicBezTo>
                <a:cubicBezTo>
                  <a:pt x="3368055" y="584443"/>
                  <a:pt x="3385936" y="574385"/>
                  <a:pt x="3398292" y="559558"/>
                </a:cubicBezTo>
                <a:cubicBezTo>
                  <a:pt x="3439792" y="509758"/>
                  <a:pt x="3409874" y="521738"/>
                  <a:pt x="3466531" y="477672"/>
                </a:cubicBezTo>
                <a:cubicBezTo>
                  <a:pt x="3492426" y="457532"/>
                  <a:pt x="3548417" y="423081"/>
                  <a:pt x="3548417" y="423081"/>
                </a:cubicBezTo>
                <a:cubicBezTo>
                  <a:pt x="3591674" y="358197"/>
                  <a:pt x="3570525" y="397700"/>
                  <a:pt x="3603008" y="300251"/>
                </a:cubicBezTo>
                <a:lnTo>
                  <a:pt x="3630304" y="218364"/>
                </a:lnTo>
                <a:cubicBezTo>
                  <a:pt x="3634853" y="204716"/>
                  <a:pt x="3641131" y="191528"/>
                  <a:pt x="3643952" y="177421"/>
                </a:cubicBezTo>
                <a:cubicBezTo>
                  <a:pt x="3664793" y="73217"/>
                  <a:pt x="3654723" y="132200"/>
                  <a:pt x="3671247" y="0"/>
                </a:cubicBezTo>
                <a:cubicBezTo>
                  <a:pt x="3684895" y="9099"/>
                  <a:pt x="3699590" y="16795"/>
                  <a:pt x="3712191" y="27296"/>
                </a:cubicBezTo>
                <a:cubicBezTo>
                  <a:pt x="3817280" y="114870"/>
                  <a:pt x="3692418" y="27760"/>
                  <a:pt x="3794077" y="95535"/>
                </a:cubicBezTo>
                <a:cubicBezTo>
                  <a:pt x="3861852" y="197196"/>
                  <a:pt x="3774741" y="72331"/>
                  <a:pt x="3862316" y="177421"/>
                </a:cubicBezTo>
                <a:cubicBezTo>
                  <a:pt x="3872817" y="190022"/>
                  <a:pt x="3878013" y="206766"/>
                  <a:pt x="3889611" y="218364"/>
                </a:cubicBezTo>
                <a:cubicBezTo>
                  <a:pt x="3953712" y="282465"/>
                  <a:pt x="3933152" y="233401"/>
                  <a:pt x="3985146" y="300251"/>
                </a:cubicBezTo>
                <a:cubicBezTo>
                  <a:pt x="4005286" y="326146"/>
                  <a:pt x="4029363" y="351016"/>
                  <a:pt x="4039737" y="382138"/>
                </a:cubicBezTo>
                <a:cubicBezTo>
                  <a:pt x="4072219" y="479585"/>
                  <a:pt x="4051072" y="440085"/>
                  <a:pt x="4094328" y="504967"/>
                </a:cubicBezTo>
                <a:cubicBezTo>
                  <a:pt x="4103426" y="541361"/>
                  <a:pt x="4100814" y="582935"/>
                  <a:pt x="4121623" y="614149"/>
                </a:cubicBezTo>
                <a:cubicBezTo>
                  <a:pt x="4130722" y="627797"/>
                  <a:pt x="4142257" y="640104"/>
                  <a:pt x="4148919" y="655093"/>
                </a:cubicBezTo>
                <a:cubicBezTo>
                  <a:pt x="4160604" y="681385"/>
                  <a:pt x="4167116" y="709684"/>
                  <a:pt x="4176214" y="736979"/>
                </a:cubicBezTo>
                <a:cubicBezTo>
                  <a:pt x="4180763" y="750627"/>
                  <a:pt x="4179689" y="767750"/>
                  <a:pt x="4189862" y="777923"/>
                </a:cubicBezTo>
                <a:cubicBezTo>
                  <a:pt x="4203510" y="791571"/>
                  <a:pt x="4214746" y="808160"/>
                  <a:pt x="4230805" y="818866"/>
                </a:cubicBezTo>
                <a:cubicBezTo>
                  <a:pt x="4242775" y="826846"/>
                  <a:pt x="4258101" y="827965"/>
                  <a:pt x="4271749" y="832514"/>
                </a:cubicBezTo>
                <a:cubicBezTo>
                  <a:pt x="4335117" y="927567"/>
                  <a:pt x="4286320" y="839903"/>
                  <a:pt x="4312692" y="1050878"/>
                </a:cubicBezTo>
                <a:cubicBezTo>
                  <a:pt x="4314476" y="1065153"/>
                  <a:pt x="4322388" y="1077989"/>
                  <a:pt x="4326340" y="1091821"/>
                </a:cubicBezTo>
                <a:cubicBezTo>
                  <a:pt x="4331493" y="1109856"/>
                  <a:pt x="4334598" y="1128446"/>
                  <a:pt x="4339988" y="1146412"/>
                </a:cubicBezTo>
                <a:cubicBezTo>
                  <a:pt x="4348256" y="1173971"/>
                  <a:pt x="4358185" y="1201003"/>
                  <a:pt x="4367283" y="1228299"/>
                </a:cubicBezTo>
                <a:lnTo>
                  <a:pt x="4394579" y="1310185"/>
                </a:lnTo>
                <a:lnTo>
                  <a:pt x="4421874" y="1392072"/>
                </a:lnTo>
                <a:cubicBezTo>
                  <a:pt x="4426423" y="1405720"/>
                  <a:pt x="4427542" y="1421045"/>
                  <a:pt x="4435522" y="1433015"/>
                </a:cubicBezTo>
                <a:cubicBezTo>
                  <a:pt x="4471370" y="1486787"/>
                  <a:pt x="4470623" y="1477887"/>
                  <a:pt x="4490113" y="1555845"/>
                </a:cubicBezTo>
                <a:cubicBezTo>
                  <a:pt x="4510738" y="1638345"/>
                  <a:pt x="4497831" y="1592648"/>
                  <a:pt x="4531056" y="1692323"/>
                </a:cubicBezTo>
                <a:cubicBezTo>
                  <a:pt x="4535605" y="1705971"/>
                  <a:pt x="4532734" y="1725286"/>
                  <a:pt x="4544704" y="1733266"/>
                </a:cubicBezTo>
                <a:lnTo>
                  <a:pt x="4585647" y="1760561"/>
                </a:lnTo>
                <a:cubicBezTo>
                  <a:pt x="4618372" y="1858737"/>
                  <a:pt x="4578666" y="1736129"/>
                  <a:pt x="4612943" y="1856096"/>
                </a:cubicBezTo>
                <a:cubicBezTo>
                  <a:pt x="4635742" y="1935892"/>
                  <a:pt x="4618904" y="1855626"/>
                  <a:pt x="4640238" y="1951630"/>
                </a:cubicBezTo>
                <a:cubicBezTo>
                  <a:pt x="4654307" y="2014944"/>
                  <a:pt x="4650894" y="2016220"/>
                  <a:pt x="4667534" y="2074460"/>
                </a:cubicBezTo>
                <a:cubicBezTo>
                  <a:pt x="4671486" y="2088292"/>
                  <a:pt x="4677397" y="2101524"/>
                  <a:pt x="4681182" y="2115403"/>
                </a:cubicBezTo>
                <a:cubicBezTo>
                  <a:pt x="4717267" y="2247716"/>
                  <a:pt x="4685564" y="2190215"/>
                  <a:pt x="4735773" y="2265529"/>
                </a:cubicBezTo>
                <a:cubicBezTo>
                  <a:pt x="4750464" y="2383063"/>
                  <a:pt x="4751538" y="2384355"/>
                  <a:pt x="4763068" y="2511188"/>
                </a:cubicBezTo>
                <a:cubicBezTo>
                  <a:pt x="4768028" y="2565743"/>
                  <a:pt x="4770315" y="2620556"/>
                  <a:pt x="4776716" y="2674961"/>
                </a:cubicBezTo>
                <a:cubicBezTo>
                  <a:pt x="4779426" y="2697999"/>
                  <a:pt x="4786551" y="2720319"/>
                  <a:pt x="4790364" y="2743200"/>
                </a:cubicBezTo>
                <a:cubicBezTo>
                  <a:pt x="4795652" y="2774931"/>
                  <a:pt x="4786741" y="2811596"/>
                  <a:pt x="4804011" y="2838735"/>
                </a:cubicBezTo>
                <a:cubicBezTo>
                  <a:pt x="4821623" y="2866412"/>
                  <a:pt x="4885898" y="2893326"/>
                  <a:pt x="4885898" y="2893326"/>
                </a:cubicBezTo>
                <a:lnTo>
                  <a:pt x="4926841" y="3016155"/>
                </a:lnTo>
                <a:lnTo>
                  <a:pt x="4940489" y="3057099"/>
                </a:lnTo>
                <a:cubicBezTo>
                  <a:pt x="4945038" y="3102591"/>
                  <a:pt x="4945712" y="3148640"/>
                  <a:pt x="4954137" y="3193576"/>
                </a:cubicBezTo>
                <a:cubicBezTo>
                  <a:pt x="4959439" y="3221855"/>
                  <a:pt x="4972334" y="3248167"/>
                  <a:pt x="4981432" y="3275463"/>
                </a:cubicBezTo>
                <a:lnTo>
                  <a:pt x="4995080" y="3316406"/>
                </a:lnTo>
                <a:cubicBezTo>
                  <a:pt x="4999629" y="3393743"/>
                  <a:pt x="4994232" y="3472315"/>
                  <a:pt x="5008728" y="3548418"/>
                </a:cubicBezTo>
                <a:cubicBezTo>
                  <a:pt x="5012984" y="3570762"/>
                  <a:pt x="5036450" y="3584500"/>
                  <a:pt x="5049671" y="3603009"/>
                </a:cubicBezTo>
                <a:cubicBezTo>
                  <a:pt x="5097172" y="3669510"/>
                  <a:pt x="5054192" y="3621176"/>
                  <a:pt x="5117910" y="3684896"/>
                </a:cubicBezTo>
                <a:cubicBezTo>
                  <a:pt x="5113361" y="3698544"/>
                  <a:pt x="5117408" y="3719996"/>
                  <a:pt x="5104262" y="3725839"/>
                </a:cubicBezTo>
                <a:cubicBezTo>
                  <a:pt x="5070746" y="3740735"/>
                  <a:pt x="5031676" y="3737047"/>
                  <a:pt x="4995080" y="3739487"/>
                </a:cubicBezTo>
                <a:cubicBezTo>
                  <a:pt x="4895115" y="3746151"/>
                  <a:pt x="4794913" y="3748586"/>
                  <a:pt x="4694829" y="3753135"/>
                </a:cubicBezTo>
                <a:cubicBezTo>
                  <a:pt x="4649237" y="3768331"/>
                  <a:pt x="4650702" y="3769006"/>
                  <a:pt x="4599295" y="3780430"/>
                </a:cubicBezTo>
                <a:cubicBezTo>
                  <a:pt x="4576651" y="3785462"/>
                  <a:pt x="4554074" y="3791201"/>
                  <a:pt x="4531056" y="3794078"/>
                </a:cubicBezTo>
                <a:cubicBezTo>
                  <a:pt x="4481196" y="3800311"/>
                  <a:pt x="4430973" y="3803177"/>
                  <a:pt x="4380931" y="3807726"/>
                </a:cubicBezTo>
                <a:cubicBezTo>
                  <a:pt x="4356987" y="3815707"/>
                  <a:pt x="4308578" y="3833005"/>
                  <a:pt x="4285397" y="3835021"/>
                </a:cubicBezTo>
                <a:cubicBezTo>
                  <a:pt x="4199167" y="3842519"/>
                  <a:pt x="4112525" y="3844120"/>
                  <a:pt x="4026089" y="3848669"/>
                </a:cubicBezTo>
                <a:cubicBezTo>
                  <a:pt x="4007892" y="3853218"/>
                  <a:pt x="3990000" y="3859233"/>
                  <a:pt x="3971498" y="3862317"/>
                </a:cubicBezTo>
                <a:cubicBezTo>
                  <a:pt x="3935320" y="3868347"/>
                  <a:pt x="3897701" y="3866314"/>
                  <a:pt x="3862316" y="3875964"/>
                </a:cubicBezTo>
                <a:cubicBezTo>
                  <a:pt x="3687484" y="3923645"/>
                  <a:pt x="3943866" y="3887193"/>
                  <a:pt x="3780429" y="3916908"/>
                </a:cubicBezTo>
                <a:cubicBezTo>
                  <a:pt x="3744343" y="3923469"/>
                  <a:pt x="3707556" y="3925368"/>
                  <a:pt x="3671247" y="3930555"/>
                </a:cubicBezTo>
                <a:cubicBezTo>
                  <a:pt x="3643853" y="3934468"/>
                  <a:pt x="3616819" y="3940771"/>
                  <a:pt x="3589361" y="3944203"/>
                </a:cubicBezTo>
                <a:cubicBezTo>
                  <a:pt x="3449788" y="3961650"/>
                  <a:pt x="3357697" y="3963139"/>
                  <a:pt x="3207223" y="3971499"/>
                </a:cubicBezTo>
                <a:cubicBezTo>
                  <a:pt x="3016999" y="4009542"/>
                  <a:pt x="3319599" y="3951545"/>
                  <a:pt x="2988859" y="3998794"/>
                </a:cubicBezTo>
                <a:cubicBezTo>
                  <a:pt x="2974618" y="4000829"/>
                  <a:pt x="2962207" y="4010793"/>
                  <a:pt x="2947916" y="4012442"/>
                </a:cubicBezTo>
                <a:cubicBezTo>
                  <a:pt x="2843580" y="4024481"/>
                  <a:pt x="2738661" y="4030769"/>
                  <a:pt x="2634017" y="4039738"/>
                </a:cubicBezTo>
                <a:lnTo>
                  <a:pt x="2470244" y="4053385"/>
                </a:lnTo>
                <a:lnTo>
                  <a:pt x="2306471" y="4067033"/>
                </a:lnTo>
                <a:cubicBezTo>
                  <a:pt x="2288274" y="4071582"/>
                  <a:pt x="2270419" y="4077829"/>
                  <a:pt x="2251880" y="4080681"/>
                </a:cubicBezTo>
                <a:cubicBezTo>
                  <a:pt x="2082099" y="4106802"/>
                  <a:pt x="2179534" y="4077502"/>
                  <a:pt x="2088107" y="4107976"/>
                </a:cubicBezTo>
                <a:cubicBezTo>
                  <a:pt x="2074459" y="4117075"/>
                  <a:pt x="2062240" y="4128811"/>
                  <a:pt x="2047164" y="4135272"/>
                </a:cubicBezTo>
                <a:cubicBezTo>
                  <a:pt x="2029924" y="4142661"/>
                  <a:pt x="2011308" y="4148006"/>
                  <a:pt x="1992573" y="4148920"/>
                </a:cubicBezTo>
                <a:cubicBezTo>
                  <a:pt x="1824389" y="4157124"/>
                  <a:pt x="1655928" y="4158018"/>
                  <a:pt x="1487605" y="4162567"/>
                </a:cubicBezTo>
                <a:cubicBezTo>
                  <a:pt x="1428465" y="4158018"/>
                  <a:pt x="1368484" y="4159851"/>
                  <a:pt x="1310185" y="4148920"/>
                </a:cubicBezTo>
                <a:cubicBezTo>
                  <a:pt x="1260555" y="4139614"/>
                  <a:pt x="1273378" y="4108184"/>
                  <a:pt x="1241946" y="4080681"/>
                </a:cubicBezTo>
                <a:cubicBezTo>
                  <a:pt x="1217258" y="4059079"/>
                  <a:pt x="1187355" y="4044287"/>
                  <a:pt x="1160059" y="4026090"/>
                </a:cubicBezTo>
                <a:lnTo>
                  <a:pt x="1078173" y="3971499"/>
                </a:lnTo>
                <a:cubicBezTo>
                  <a:pt x="1064525" y="3962400"/>
                  <a:pt x="1052790" y="3949390"/>
                  <a:pt x="1037229" y="3944203"/>
                </a:cubicBezTo>
                <a:lnTo>
                  <a:pt x="914400" y="3903260"/>
                </a:lnTo>
                <a:cubicBezTo>
                  <a:pt x="900752" y="3898711"/>
                  <a:pt x="887413" y="3893101"/>
                  <a:pt x="873456" y="3889612"/>
                </a:cubicBezTo>
                <a:cubicBezTo>
                  <a:pt x="837062" y="3880514"/>
                  <a:pt x="801559" y="3866460"/>
                  <a:pt x="764274" y="3862317"/>
                </a:cubicBezTo>
                <a:lnTo>
                  <a:pt x="641444" y="3848669"/>
                </a:lnTo>
                <a:lnTo>
                  <a:pt x="477671" y="3794078"/>
                </a:lnTo>
                <a:cubicBezTo>
                  <a:pt x="464023" y="3789529"/>
                  <a:pt x="448698" y="3788410"/>
                  <a:pt x="436728" y="3780430"/>
                </a:cubicBezTo>
                <a:lnTo>
                  <a:pt x="395785" y="3753135"/>
                </a:lnTo>
                <a:cubicBezTo>
                  <a:pt x="338670" y="3667463"/>
                  <a:pt x="345743" y="3659875"/>
                  <a:pt x="300250" y="3643952"/>
                </a:cubicBezTo>
                <a:close/>
              </a:path>
            </a:pathLst>
          </a:cu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Freeform 6"/>
          <p:cNvSpPr/>
          <p:nvPr/>
        </p:nvSpPr>
        <p:spPr>
          <a:xfrm>
            <a:off x="2756848" y="2893325"/>
            <a:ext cx="3712191" cy="436728"/>
          </a:xfrm>
          <a:custGeom>
            <a:avLst/>
            <a:gdLst>
              <a:gd name="connsiteX0" fmla="*/ 0 w 3712191"/>
              <a:gd name="connsiteY0" fmla="*/ 0 h 436728"/>
              <a:gd name="connsiteX1" fmla="*/ 68239 w 3712191"/>
              <a:gd name="connsiteY1" fmla="*/ 13648 h 436728"/>
              <a:gd name="connsiteX2" fmla="*/ 191069 w 3712191"/>
              <a:gd name="connsiteY2" fmla="*/ 109182 h 436728"/>
              <a:gd name="connsiteX3" fmla="*/ 218364 w 3712191"/>
              <a:gd name="connsiteY3" fmla="*/ 150126 h 436728"/>
              <a:gd name="connsiteX4" fmla="*/ 245660 w 3712191"/>
              <a:gd name="connsiteY4" fmla="*/ 232012 h 436728"/>
              <a:gd name="connsiteX5" fmla="*/ 368490 w 3712191"/>
              <a:gd name="connsiteY5" fmla="*/ 272955 h 436728"/>
              <a:gd name="connsiteX6" fmla="*/ 409433 w 3712191"/>
              <a:gd name="connsiteY6" fmla="*/ 286603 h 436728"/>
              <a:gd name="connsiteX7" fmla="*/ 518615 w 3712191"/>
              <a:gd name="connsiteY7" fmla="*/ 272955 h 436728"/>
              <a:gd name="connsiteX8" fmla="*/ 573206 w 3712191"/>
              <a:gd name="connsiteY8" fmla="*/ 150126 h 436728"/>
              <a:gd name="connsiteX9" fmla="*/ 655093 w 3712191"/>
              <a:gd name="connsiteY9" fmla="*/ 122830 h 436728"/>
              <a:gd name="connsiteX10" fmla="*/ 696036 w 3712191"/>
              <a:gd name="connsiteY10" fmla="*/ 95534 h 436728"/>
              <a:gd name="connsiteX11" fmla="*/ 723332 w 3712191"/>
              <a:gd name="connsiteY11" fmla="*/ 54591 h 436728"/>
              <a:gd name="connsiteX12" fmla="*/ 832514 w 3712191"/>
              <a:gd name="connsiteY12" fmla="*/ 27296 h 436728"/>
              <a:gd name="connsiteX13" fmla="*/ 968991 w 3712191"/>
              <a:gd name="connsiteY13" fmla="*/ 40943 h 436728"/>
              <a:gd name="connsiteX14" fmla="*/ 1009935 w 3712191"/>
              <a:gd name="connsiteY14" fmla="*/ 81887 h 436728"/>
              <a:gd name="connsiteX15" fmla="*/ 1050878 w 3712191"/>
              <a:gd name="connsiteY15" fmla="*/ 95534 h 436728"/>
              <a:gd name="connsiteX16" fmla="*/ 1091821 w 3712191"/>
              <a:gd name="connsiteY16" fmla="*/ 122830 h 436728"/>
              <a:gd name="connsiteX17" fmla="*/ 1173708 w 3712191"/>
              <a:gd name="connsiteY17" fmla="*/ 150126 h 436728"/>
              <a:gd name="connsiteX18" fmla="*/ 1269242 w 3712191"/>
              <a:gd name="connsiteY18" fmla="*/ 191069 h 436728"/>
              <a:gd name="connsiteX19" fmla="*/ 1351129 w 3712191"/>
              <a:gd name="connsiteY19" fmla="*/ 218364 h 436728"/>
              <a:gd name="connsiteX20" fmla="*/ 1392072 w 3712191"/>
              <a:gd name="connsiteY20" fmla="*/ 245660 h 436728"/>
              <a:gd name="connsiteX21" fmla="*/ 1705970 w 3712191"/>
              <a:gd name="connsiteY21" fmla="*/ 245660 h 436728"/>
              <a:gd name="connsiteX22" fmla="*/ 1787857 w 3712191"/>
              <a:gd name="connsiteY22" fmla="*/ 191069 h 436728"/>
              <a:gd name="connsiteX23" fmla="*/ 1815153 w 3712191"/>
              <a:gd name="connsiteY23" fmla="*/ 150126 h 436728"/>
              <a:gd name="connsiteX24" fmla="*/ 1897039 w 3712191"/>
              <a:gd name="connsiteY24" fmla="*/ 122830 h 436728"/>
              <a:gd name="connsiteX25" fmla="*/ 1978926 w 3712191"/>
              <a:gd name="connsiteY25" fmla="*/ 95534 h 436728"/>
              <a:gd name="connsiteX26" fmla="*/ 2060812 w 3712191"/>
              <a:gd name="connsiteY26" fmla="*/ 81887 h 436728"/>
              <a:gd name="connsiteX27" fmla="*/ 2279176 w 3712191"/>
              <a:gd name="connsiteY27" fmla="*/ 109182 h 436728"/>
              <a:gd name="connsiteX28" fmla="*/ 2320120 w 3712191"/>
              <a:gd name="connsiteY28" fmla="*/ 136478 h 436728"/>
              <a:gd name="connsiteX29" fmla="*/ 2402006 w 3712191"/>
              <a:gd name="connsiteY29" fmla="*/ 163773 h 436728"/>
              <a:gd name="connsiteX30" fmla="*/ 2442950 w 3712191"/>
              <a:gd name="connsiteY30" fmla="*/ 204717 h 436728"/>
              <a:gd name="connsiteX31" fmla="*/ 2524836 w 3712191"/>
              <a:gd name="connsiteY31" fmla="*/ 259308 h 436728"/>
              <a:gd name="connsiteX32" fmla="*/ 2552132 w 3712191"/>
              <a:gd name="connsiteY32" fmla="*/ 300251 h 436728"/>
              <a:gd name="connsiteX33" fmla="*/ 2688609 w 3712191"/>
              <a:gd name="connsiteY33" fmla="*/ 341194 h 436728"/>
              <a:gd name="connsiteX34" fmla="*/ 2770496 w 3712191"/>
              <a:gd name="connsiteY34" fmla="*/ 368490 h 436728"/>
              <a:gd name="connsiteX35" fmla="*/ 2879678 w 3712191"/>
              <a:gd name="connsiteY35" fmla="*/ 395785 h 436728"/>
              <a:gd name="connsiteX36" fmla="*/ 2961564 w 3712191"/>
              <a:gd name="connsiteY36" fmla="*/ 423081 h 436728"/>
              <a:gd name="connsiteX37" fmla="*/ 3002508 w 3712191"/>
              <a:gd name="connsiteY37" fmla="*/ 436728 h 436728"/>
              <a:gd name="connsiteX38" fmla="*/ 3330054 w 3712191"/>
              <a:gd name="connsiteY38" fmla="*/ 409433 h 436728"/>
              <a:gd name="connsiteX39" fmla="*/ 3384645 w 3712191"/>
              <a:gd name="connsiteY39" fmla="*/ 395785 h 436728"/>
              <a:gd name="connsiteX40" fmla="*/ 3493827 w 3712191"/>
              <a:gd name="connsiteY40" fmla="*/ 382137 h 436728"/>
              <a:gd name="connsiteX41" fmla="*/ 3575714 w 3712191"/>
              <a:gd name="connsiteY41" fmla="*/ 327546 h 436728"/>
              <a:gd name="connsiteX42" fmla="*/ 3616657 w 3712191"/>
              <a:gd name="connsiteY42" fmla="*/ 286603 h 436728"/>
              <a:gd name="connsiteX43" fmla="*/ 3712191 w 3712191"/>
              <a:gd name="connsiteY43" fmla="*/ 259308 h 436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712191" h="436728">
                <a:moveTo>
                  <a:pt x="0" y="0"/>
                </a:moveTo>
                <a:cubicBezTo>
                  <a:pt x="22746" y="4549"/>
                  <a:pt x="47121" y="4049"/>
                  <a:pt x="68239" y="13648"/>
                </a:cubicBezTo>
                <a:cubicBezTo>
                  <a:pt x="109065" y="32205"/>
                  <a:pt x="160536" y="72541"/>
                  <a:pt x="191069" y="109182"/>
                </a:cubicBezTo>
                <a:cubicBezTo>
                  <a:pt x="201570" y="121783"/>
                  <a:pt x="211702" y="135137"/>
                  <a:pt x="218364" y="150126"/>
                </a:cubicBezTo>
                <a:cubicBezTo>
                  <a:pt x="230049" y="176418"/>
                  <a:pt x="218365" y="222913"/>
                  <a:pt x="245660" y="232012"/>
                </a:cubicBezTo>
                <a:lnTo>
                  <a:pt x="368490" y="272955"/>
                </a:lnTo>
                <a:lnTo>
                  <a:pt x="409433" y="286603"/>
                </a:lnTo>
                <a:cubicBezTo>
                  <a:pt x="445827" y="282054"/>
                  <a:pt x="488568" y="293988"/>
                  <a:pt x="518615" y="272955"/>
                </a:cubicBezTo>
                <a:cubicBezTo>
                  <a:pt x="662009" y="172580"/>
                  <a:pt x="466723" y="216678"/>
                  <a:pt x="573206" y="150126"/>
                </a:cubicBezTo>
                <a:cubicBezTo>
                  <a:pt x="597605" y="134877"/>
                  <a:pt x="631153" y="138790"/>
                  <a:pt x="655093" y="122830"/>
                </a:cubicBezTo>
                <a:lnTo>
                  <a:pt x="696036" y="95534"/>
                </a:lnTo>
                <a:cubicBezTo>
                  <a:pt x="705135" y="81886"/>
                  <a:pt x="710524" y="64838"/>
                  <a:pt x="723332" y="54591"/>
                </a:cubicBezTo>
                <a:cubicBezTo>
                  <a:pt x="737323" y="43399"/>
                  <a:pt x="829112" y="27976"/>
                  <a:pt x="832514" y="27296"/>
                </a:cubicBezTo>
                <a:cubicBezTo>
                  <a:pt x="878006" y="31845"/>
                  <a:pt x="925294" y="27498"/>
                  <a:pt x="968991" y="40943"/>
                </a:cubicBezTo>
                <a:cubicBezTo>
                  <a:pt x="987439" y="46619"/>
                  <a:pt x="993875" y="71181"/>
                  <a:pt x="1009935" y="81887"/>
                </a:cubicBezTo>
                <a:cubicBezTo>
                  <a:pt x="1021905" y="89867"/>
                  <a:pt x="1037230" y="90985"/>
                  <a:pt x="1050878" y="95534"/>
                </a:cubicBezTo>
                <a:cubicBezTo>
                  <a:pt x="1064526" y="104633"/>
                  <a:pt x="1076832" y="116168"/>
                  <a:pt x="1091821" y="122830"/>
                </a:cubicBezTo>
                <a:cubicBezTo>
                  <a:pt x="1118113" y="134516"/>
                  <a:pt x="1149768" y="134166"/>
                  <a:pt x="1173708" y="150126"/>
                </a:cubicBezTo>
                <a:cubicBezTo>
                  <a:pt x="1238664" y="193429"/>
                  <a:pt x="1189126" y="167034"/>
                  <a:pt x="1269242" y="191069"/>
                </a:cubicBezTo>
                <a:cubicBezTo>
                  <a:pt x="1296801" y="199337"/>
                  <a:pt x="1351129" y="218364"/>
                  <a:pt x="1351129" y="218364"/>
                </a:cubicBezTo>
                <a:cubicBezTo>
                  <a:pt x="1364777" y="227463"/>
                  <a:pt x="1376714" y="239901"/>
                  <a:pt x="1392072" y="245660"/>
                </a:cubicBezTo>
                <a:cubicBezTo>
                  <a:pt x="1480308" y="278749"/>
                  <a:pt x="1650776" y="248726"/>
                  <a:pt x="1705970" y="245660"/>
                </a:cubicBezTo>
                <a:cubicBezTo>
                  <a:pt x="1733266" y="227463"/>
                  <a:pt x="1769660" y="218364"/>
                  <a:pt x="1787857" y="191069"/>
                </a:cubicBezTo>
                <a:cubicBezTo>
                  <a:pt x="1796956" y="177421"/>
                  <a:pt x="1801244" y="158819"/>
                  <a:pt x="1815153" y="150126"/>
                </a:cubicBezTo>
                <a:cubicBezTo>
                  <a:pt x="1839551" y="134877"/>
                  <a:pt x="1869744" y="131929"/>
                  <a:pt x="1897039" y="122830"/>
                </a:cubicBezTo>
                <a:lnTo>
                  <a:pt x="1978926" y="95534"/>
                </a:lnTo>
                <a:lnTo>
                  <a:pt x="2060812" y="81887"/>
                </a:lnTo>
                <a:cubicBezTo>
                  <a:pt x="2094681" y="84492"/>
                  <a:pt x="2220257" y="79722"/>
                  <a:pt x="2279176" y="109182"/>
                </a:cubicBezTo>
                <a:cubicBezTo>
                  <a:pt x="2293847" y="116518"/>
                  <a:pt x="2305131" y="129816"/>
                  <a:pt x="2320120" y="136478"/>
                </a:cubicBezTo>
                <a:cubicBezTo>
                  <a:pt x="2346412" y="148163"/>
                  <a:pt x="2402006" y="163773"/>
                  <a:pt x="2402006" y="163773"/>
                </a:cubicBezTo>
                <a:cubicBezTo>
                  <a:pt x="2415654" y="177421"/>
                  <a:pt x="2427715" y="192867"/>
                  <a:pt x="2442950" y="204717"/>
                </a:cubicBezTo>
                <a:cubicBezTo>
                  <a:pt x="2468845" y="224857"/>
                  <a:pt x="2524836" y="259308"/>
                  <a:pt x="2524836" y="259308"/>
                </a:cubicBezTo>
                <a:cubicBezTo>
                  <a:pt x="2533935" y="272956"/>
                  <a:pt x="2538223" y="291558"/>
                  <a:pt x="2552132" y="300251"/>
                </a:cubicBezTo>
                <a:cubicBezTo>
                  <a:pt x="2581824" y="318808"/>
                  <a:pt x="2651733" y="330131"/>
                  <a:pt x="2688609" y="341194"/>
                </a:cubicBezTo>
                <a:cubicBezTo>
                  <a:pt x="2716168" y="349462"/>
                  <a:pt x="2742583" y="361512"/>
                  <a:pt x="2770496" y="368490"/>
                </a:cubicBezTo>
                <a:cubicBezTo>
                  <a:pt x="2806890" y="377588"/>
                  <a:pt x="2844089" y="383922"/>
                  <a:pt x="2879678" y="395785"/>
                </a:cubicBezTo>
                <a:lnTo>
                  <a:pt x="2961564" y="423081"/>
                </a:lnTo>
                <a:lnTo>
                  <a:pt x="3002508" y="436728"/>
                </a:lnTo>
                <a:cubicBezTo>
                  <a:pt x="3093062" y="430691"/>
                  <a:pt x="3232778" y="424399"/>
                  <a:pt x="3330054" y="409433"/>
                </a:cubicBezTo>
                <a:cubicBezTo>
                  <a:pt x="3348593" y="406581"/>
                  <a:pt x="3366143" y="398869"/>
                  <a:pt x="3384645" y="395785"/>
                </a:cubicBezTo>
                <a:cubicBezTo>
                  <a:pt x="3420823" y="389755"/>
                  <a:pt x="3457433" y="386686"/>
                  <a:pt x="3493827" y="382137"/>
                </a:cubicBezTo>
                <a:cubicBezTo>
                  <a:pt x="3521123" y="363940"/>
                  <a:pt x="3552517" y="350743"/>
                  <a:pt x="3575714" y="327546"/>
                </a:cubicBezTo>
                <a:cubicBezTo>
                  <a:pt x="3589362" y="313898"/>
                  <a:pt x="3599785" y="295976"/>
                  <a:pt x="3616657" y="286603"/>
                </a:cubicBezTo>
                <a:cubicBezTo>
                  <a:pt x="3668378" y="257870"/>
                  <a:pt x="3675224" y="259308"/>
                  <a:pt x="3712191" y="2593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63569" y="1547827"/>
            <a:ext cx="818853" cy="584775"/>
          </a:xfrm>
          <a:prstGeom prst="rect">
            <a:avLst/>
          </a:prstGeom>
          <a:noFill/>
        </p:spPr>
        <p:txBody>
          <a:bodyPr wrap="square" rtlCol="0">
            <a:spAutoFit/>
          </a:bodyPr>
          <a:lstStyle/>
          <a:p>
            <a:r>
              <a:rPr lang="ar-IQ" sz="1600" b="1" dirty="0"/>
              <a:t>منتوج تالف</a:t>
            </a:r>
            <a:endParaRPr lang="en-US" sz="1600" b="1" dirty="0"/>
          </a:p>
        </p:txBody>
      </p:sp>
      <p:sp>
        <p:nvSpPr>
          <p:cNvPr id="9" name="TextBox 8"/>
          <p:cNvSpPr txBox="1"/>
          <p:nvPr/>
        </p:nvSpPr>
        <p:spPr>
          <a:xfrm>
            <a:off x="4165999" y="2343686"/>
            <a:ext cx="1446663" cy="307777"/>
          </a:xfrm>
          <a:prstGeom prst="rect">
            <a:avLst/>
          </a:prstGeom>
          <a:noFill/>
        </p:spPr>
        <p:txBody>
          <a:bodyPr wrap="square" rtlCol="0">
            <a:spAutoFit/>
          </a:bodyPr>
          <a:lstStyle/>
          <a:p>
            <a:r>
              <a:rPr lang="ar-IQ" sz="1400" b="1" dirty="0"/>
              <a:t>اخطاء</a:t>
            </a:r>
            <a:r>
              <a:rPr lang="ar-IQ" sz="1400" dirty="0"/>
              <a:t> </a:t>
            </a:r>
            <a:r>
              <a:rPr lang="ar-IQ" sz="1400" b="1" dirty="0"/>
              <a:t>التسعير</a:t>
            </a:r>
            <a:endParaRPr lang="en-US" sz="1400" b="1" dirty="0"/>
          </a:p>
        </p:txBody>
      </p:sp>
      <p:sp>
        <p:nvSpPr>
          <p:cNvPr id="10" name="TextBox 9"/>
          <p:cNvSpPr txBox="1"/>
          <p:nvPr/>
        </p:nvSpPr>
        <p:spPr>
          <a:xfrm>
            <a:off x="3517551" y="2020804"/>
            <a:ext cx="904284" cy="307777"/>
          </a:xfrm>
          <a:prstGeom prst="rect">
            <a:avLst/>
          </a:prstGeom>
          <a:noFill/>
        </p:spPr>
        <p:txBody>
          <a:bodyPr wrap="square" rtlCol="0">
            <a:spAutoFit/>
          </a:bodyPr>
          <a:lstStyle/>
          <a:p>
            <a:r>
              <a:rPr lang="ar-IQ" sz="1400" b="1" dirty="0"/>
              <a:t>مردودات</a:t>
            </a:r>
            <a:endParaRPr lang="en-US" sz="1400" b="1" dirty="0"/>
          </a:p>
        </p:txBody>
      </p:sp>
      <p:sp>
        <p:nvSpPr>
          <p:cNvPr id="11" name="TextBox 10"/>
          <p:cNvSpPr txBox="1"/>
          <p:nvPr/>
        </p:nvSpPr>
        <p:spPr>
          <a:xfrm>
            <a:off x="4483230" y="2644757"/>
            <a:ext cx="2026752" cy="369332"/>
          </a:xfrm>
          <a:prstGeom prst="rect">
            <a:avLst/>
          </a:prstGeom>
          <a:noFill/>
        </p:spPr>
        <p:txBody>
          <a:bodyPr wrap="square" rtlCol="0">
            <a:spAutoFit/>
          </a:bodyPr>
          <a:lstStyle/>
          <a:p>
            <a:r>
              <a:rPr lang="ar-IQ" sz="1400" b="1" dirty="0"/>
              <a:t>كلف</a:t>
            </a:r>
            <a:r>
              <a:rPr lang="ar-IQ" sz="1400" dirty="0"/>
              <a:t> </a:t>
            </a:r>
            <a:r>
              <a:rPr lang="ar-IQ" sz="1400" b="1" dirty="0"/>
              <a:t>الفحص</a:t>
            </a:r>
            <a:r>
              <a:rPr lang="ar-IQ" sz="1400" dirty="0"/>
              <a:t> </a:t>
            </a:r>
            <a:r>
              <a:rPr lang="ar-IQ" sz="1400" b="1" dirty="0"/>
              <a:t>والاختبار</a:t>
            </a:r>
            <a:r>
              <a:rPr lang="ar-IQ" dirty="0"/>
              <a:t> </a:t>
            </a:r>
            <a:endParaRPr lang="en-US" dirty="0"/>
          </a:p>
        </p:txBody>
      </p:sp>
      <p:sp>
        <p:nvSpPr>
          <p:cNvPr id="12" name="TextBox 11"/>
          <p:cNvSpPr txBox="1"/>
          <p:nvPr/>
        </p:nvSpPr>
        <p:spPr>
          <a:xfrm>
            <a:off x="1349522" y="1512689"/>
            <a:ext cx="1013226" cy="830997"/>
          </a:xfrm>
          <a:prstGeom prst="rect">
            <a:avLst/>
          </a:prstGeom>
          <a:noFill/>
        </p:spPr>
        <p:txBody>
          <a:bodyPr wrap="square" rtlCol="0">
            <a:spAutoFit/>
          </a:bodyPr>
          <a:lstStyle/>
          <a:p>
            <a:pPr algn="r" rtl="1"/>
            <a:r>
              <a:rPr lang="ar-IQ" sz="1600" b="1" dirty="0"/>
              <a:t>كلف مرئية </a:t>
            </a:r>
            <a:r>
              <a:rPr lang="en-US" sz="1600" b="1" dirty="0"/>
              <a:t>%10</a:t>
            </a:r>
          </a:p>
        </p:txBody>
      </p:sp>
      <p:sp>
        <p:nvSpPr>
          <p:cNvPr id="13" name="TextBox 12"/>
          <p:cNvSpPr txBox="1"/>
          <p:nvPr/>
        </p:nvSpPr>
        <p:spPr>
          <a:xfrm>
            <a:off x="1337480" y="3403487"/>
            <a:ext cx="832514" cy="830997"/>
          </a:xfrm>
          <a:prstGeom prst="rect">
            <a:avLst/>
          </a:prstGeom>
          <a:noFill/>
        </p:spPr>
        <p:txBody>
          <a:bodyPr wrap="square" rtlCol="0">
            <a:spAutoFit/>
          </a:bodyPr>
          <a:lstStyle/>
          <a:p>
            <a:pPr algn="ctr"/>
            <a:r>
              <a:rPr lang="ar-IQ" sz="1600" b="1" dirty="0"/>
              <a:t>كلف مخفية </a:t>
            </a:r>
            <a:r>
              <a:rPr lang="en-US" sz="1600" b="1" dirty="0"/>
              <a:t>%90</a:t>
            </a:r>
          </a:p>
        </p:txBody>
      </p:sp>
      <p:sp>
        <p:nvSpPr>
          <p:cNvPr id="14" name="TextBox 13"/>
          <p:cNvSpPr txBox="1"/>
          <p:nvPr/>
        </p:nvSpPr>
        <p:spPr>
          <a:xfrm>
            <a:off x="5440336" y="3270286"/>
            <a:ext cx="1484174" cy="338554"/>
          </a:xfrm>
          <a:prstGeom prst="rect">
            <a:avLst/>
          </a:prstGeom>
          <a:noFill/>
        </p:spPr>
        <p:txBody>
          <a:bodyPr wrap="square" rtlCol="0">
            <a:spAutoFit/>
          </a:bodyPr>
          <a:lstStyle/>
          <a:p>
            <a:r>
              <a:rPr lang="ar-IQ" sz="1600" dirty="0"/>
              <a:t>كلف الضمان</a:t>
            </a:r>
            <a:endParaRPr lang="en-US" sz="1600" dirty="0"/>
          </a:p>
        </p:txBody>
      </p:sp>
      <p:sp>
        <p:nvSpPr>
          <p:cNvPr id="15" name="TextBox 14"/>
          <p:cNvSpPr txBox="1"/>
          <p:nvPr/>
        </p:nvSpPr>
        <p:spPr>
          <a:xfrm>
            <a:off x="3818223" y="3498647"/>
            <a:ext cx="2187134" cy="338554"/>
          </a:xfrm>
          <a:prstGeom prst="rect">
            <a:avLst/>
          </a:prstGeom>
          <a:noFill/>
        </p:spPr>
        <p:txBody>
          <a:bodyPr wrap="square" rtlCol="0">
            <a:spAutoFit/>
          </a:bodyPr>
          <a:lstStyle/>
          <a:p>
            <a:r>
              <a:rPr lang="ar-IQ" sz="1600" b="1" dirty="0"/>
              <a:t>كلف اعادة الهندسة</a:t>
            </a:r>
            <a:endParaRPr lang="en-US" sz="1600" b="1" dirty="0"/>
          </a:p>
        </p:txBody>
      </p:sp>
      <p:sp>
        <p:nvSpPr>
          <p:cNvPr id="16" name="TextBox 15"/>
          <p:cNvSpPr txBox="1"/>
          <p:nvPr/>
        </p:nvSpPr>
        <p:spPr>
          <a:xfrm>
            <a:off x="2110527" y="3667241"/>
            <a:ext cx="2200216" cy="338554"/>
          </a:xfrm>
          <a:prstGeom prst="rect">
            <a:avLst/>
          </a:prstGeom>
          <a:noFill/>
        </p:spPr>
        <p:txBody>
          <a:bodyPr wrap="square" rtlCol="0">
            <a:spAutoFit/>
          </a:bodyPr>
          <a:lstStyle/>
          <a:p>
            <a:pPr algn="r" rtl="1"/>
            <a:r>
              <a:rPr lang="ar-IQ" sz="1600" b="1" dirty="0"/>
              <a:t>اعمال مكتبية متأخرة</a:t>
            </a:r>
            <a:endParaRPr lang="en-US" sz="1600" b="1" dirty="0"/>
          </a:p>
        </p:txBody>
      </p:sp>
      <p:sp>
        <p:nvSpPr>
          <p:cNvPr id="18" name="TextBox 17"/>
          <p:cNvSpPr txBox="1"/>
          <p:nvPr/>
        </p:nvSpPr>
        <p:spPr>
          <a:xfrm>
            <a:off x="4215715" y="3833189"/>
            <a:ext cx="1054349" cy="400110"/>
          </a:xfrm>
          <a:prstGeom prst="rect">
            <a:avLst/>
          </a:prstGeom>
          <a:noFill/>
        </p:spPr>
        <p:txBody>
          <a:bodyPr wrap="square" rtlCol="0">
            <a:spAutoFit/>
          </a:bodyPr>
          <a:lstStyle/>
          <a:p>
            <a:r>
              <a:rPr lang="ar-IQ" sz="1600" b="1" dirty="0"/>
              <a:t>شكاوى</a:t>
            </a:r>
            <a:r>
              <a:rPr lang="ar-IQ" sz="2000" dirty="0"/>
              <a:t> </a:t>
            </a:r>
            <a:endParaRPr lang="en-US" sz="2000" dirty="0"/>
          </a:p>
        </p:txBody>
      </p:sp>
      <p:sp>
        <p:nvSpPr>
          <p:cNvPr id="19" name="TextBox 18"/>
          <p:cNvSpPr txBox="1"/>
          <p:nvPr/>
        </p:nvSpPr>
        <p:spPr>
          <a:xfrm>
            <a:off x="5522196" y="4017855"/>
            <a:ext cx="1207866" cy="369332"/>
          </a:xfrm>
          <a:prstGeom prst="rect">
            <a:avLst/>
          </a:prstGeom>
          <a:noFill/>
        </p:spPr>
        <p:txBody>
          <a:bodyPr wrap="square" rtlCol="0">
            <a:spAutoFit/>
          </a:bodyPr>
          <a:lstStyle/>
          <a:p>
            <a:r>
              <a:rPr lang="ar-IQ" sz="1600" b="1" dirty="0"/>
              <a:t>عقوبات</a:t>
            </a:r>
            <a:r>
              <a:rPr lang="ar-IQ" dirty="0"/>
              <a:t> </a:t>
            </a:r>
            <a:endParaRPr lang="en-US" dirty="0"/>
          </a:p>
        </p:txBody>
      </p:sp>
      <p:sp>
        <p:nvSpPr>
          <p:cNvPr id="20" name="TextBox 19"/>
          <p:cNvSpPr txBox="1"/>
          <p:nvPr/>
        </p:nvSpPr>
        <p:spPr>
          <a:xfrm>
            <a:off x="4580925" y="4343646"/>
            <a:ext cx="1831361" cy="307777"/>
          </a:xfrm>
          <a:prstGeom prst="rect">
            <a:avLst/>
          </a:prstGeom>
          <a:noFill/>
        </p:spPr>
        <p:txBody>
          <a:bodyPr wrap="square" rtlCol="0">
            <a:spAutoFit/>
          </a:bodyPr>
          <a:lstStyle/>
          <a:p>
            <a:r>
              <a:rPr lang="ar-IQ" sz="1400" b="1" dirty="0"/>
              <a:t>تلف لم يبلغ عنه</a:t>
            </a:r>
            <a:endParaRPr lang="en-US" sz="1400" b="1" dirty="0"/>
          </a:p>
        </p:txBody>
      </p:sp>
      <p:sp>
        <p:nvSpPr>
          <p:cNvPr id="21" name="TextBox 20"/>
          <p:cNvSpPr txBox="1"/>
          <p:nvPr/>
        </p:nvSpPr>
        <p:spPr>
          <a:xfrm>
            <a:off x="5216915" y="4633960"/>
            <a:ext cx="1439839" cy="307777"/>
          </a:xfrm>
          <a:prstGeom prst="rect">
            <a:avLst/>
          </a:prstGeom>
          <a:noFill/>
        </p:spPr>
        <p:txBody>
          <a:bodyPr wrap="square" rtlCol="0">
            <a:spAutoFit/>
          </a:bodyPr>
          <a:lstStyle/>
          <a:p>
            <a:r>
              <a:rPr lang="ar-IQ" sz="1400" b="1" dirty="0"/>
              <a:t>تغير البرامج</a:t>
            </a:r>
            <a:endParaRPr lang="en-US" sz="1400" b="1" dirty="0"/>
          </a:p>
        </p:txBody>
      </p:sp>
      <p:sp>
        <p:nvSpPr>
          <p:cNvPr id="22" name="TextBox 21"/>
          <p:cNvSpPr txBox="1"/>
          <p:nvPr/>
        </p:nvSpPr>
        <p:spPr>
          <a:xfrm>
            <a:off x="2756848" y="4234484"/>
            <a:ext cx="1726382" cy="523220"/>
          </a:xfrm>
          <a:prstGeom prst="rect">
            <a:avLst/>
          </a:prstGeom>
          <a:noFill/>
        </p:spPr>
        <p:txBody>
          <a:bodyPr wrap="square" rtlCol="0">
            <a:spAutoFit/>
          </a:bodyPr>
          <a:lstStyle/>
          <a:p>
            <a:pPr algn="ctr"/>
            <a:r>
              <a:rPr lang="ar-IQ" sz="1400" b="1" dirty="0"/>
              <a:t>وقت اضافي فائض</a:t>
            </a:r>
          </a:p>
          <a:p>
            <a:pPr algn="ctr"/>
            <a:r>
              <a:rPr lang="ar-IQ" sz="1400" b="1" dirty="0"/>
              <a:t>فقدان الزبائن</a:t>
            </a:r>
            <a:endParaRPr lang="en-US" sz="1400" b="1" dirty="0"/>
          </a:p>
        </p:txBody>
      </p:sp>
      <p:sp>
        <p:nvSpPr>
          <p:cNvPr id="23" name="TextBox 22"/>
          <p:cNvSpPr txBox="1"/>
          <p:nvPr/>
        </p:nvSpPr>
        <p:spPr>
          <a:xfrm>
            <a:off x="2470245" y="4819259"/>
            <a:ext cx="2746670" cy="307777"/>
          </a:xfrm>
          <a:prstGeom prst="rect">
            <a:avLst/>
          </a:prstGeom>
          <a:noFill/>
        </p:spPr>
        <p:txBody>
          <a:bodyPr wrap="square" rtlCol="0">
            <a:spAutoFit/>
          </a:bodyPr>
          <a:lstStyle/>
          <a:p>
            <a:pPr algn="r" rtl="1"/>
            <a:r>
              <a:rPr lang="ar-IQ" sz="1400" b="1" dirty="0"/>
              <a:t>فقدان المنافسة في السوق</a:t>
            </a:r>
            <a:endParaRPr lang="en-US" sz="1400" b="1" dirty="0"/>
          </a:p>
        </p:txBody>
      </p:sp>
      <p:sp>
        <p:nvSpPr>
          <p:cNvPr id="24" name="TextBox 23"/>
          <p:cNvSpPr txBox="1"/>
          <p:nvPr/>
        </p:nvSpPr>
        <p:spPr>
          <a:xfrm>
            <a:off x="3128815" y="6172198"/>
            <a:ext cx="3084336" cy="369332"/>
          </a:xfrm>
          <a:prstGeom prst="rect">
            <a:avLst/>
          </a:prstGeom>
          <a:noFill/>
        </p:spPr>
        <p:txBody>
          <a:bodyPr wrap="square" rtlCol="0">
            <a:spAutoFit/>
          </a:bodyPr>
          <a:lstStyle/>
          <a:p>
            <a:r>
              <a:rPr lang="ar-IQ" dirty="0"/>
              <a:t>كلف الجودة المرئية والمخفية </a:t>
            </a:r>
            <a:endParaRPr lang="en-US" dirty="0"/>
          </a:p>
        </p:txBody>
      </p:sp>
      <p:sp>
        <p:nvSpPr>
          <p:cNvPr id="5" name="Date Placeholder 4"/>
          <p:cNvSpPr>
            <a:spLocks noGrp="1"/>
          </p:cNvSpPr>
          <p:nvPr>
            <p:ph type="dt" sz="half" idx="10"/>
          </p:nvPr>
        </p:nvSpPr>
        <p:spPr>
          <a:xfrm>
            <a:off x="1539027" y="0"/>
            <a:ext cx="1143000" cy="365125"/>
          </a:xfrm>
        </p:spPr>
        <p:txBody>
          <a:bodyPr/>
          <a:lstStyle/>
          <a:p>
            <a:pPr algn="ctr"/>
            <a:fld id="{07142E8C-AFED-4AC9-A2C5-DEBC74AB7ED7}" type="datetime1">
              <a:rPr lang="en-US" sz="1400" b="1" smtClean="0">
                <a:solidFill>
                  <a:srgbClr val="FF0000"/>
                </a:solidFill>
              </a:rPr>
              <a:pPr algn="ctr"/>
              <a:t>3/12/2023</a:t>
            </a:fld>
            <a:endParaRPr lang="en-US" sz="1400" b="1" dirty="0">
              <a:solidFill>
                <a:srgbClr val="FF0000"/>
              </a:solidFill>
            </a:endParaRPr>
          </a:p>
        </p:txBody>
      </p:sp>
      <p:sp>
        <p:nvSpPr>
          <p:cNvPr id="25" name="Slide Number Placeholder 24"/>
          <p:cNvSpPr>
            <a:spLocks noGrp="1"/>
          </p:cNvSpPr>
          <p:nvPr>
            <p:ph type="sldNum" sz="quarter" idx="12"/>
          </p:nvPr>
        </p:nvSpPr>
        <p:spPr>
          <a:xfrm>
            <a:off x="157186" y="5989635"/>
            <a:ext cx="551167" cy="365125"/>
          </a:xfrm>
        </p:spPr>
        <p:txBody>
          <a:bodyPr/>
          <a:lstStyle/>
          <a:p>
            <a:pPr algn="ctr"/>
            <a:fld id="{C77CBC2A-BA76-4867-8C35-B61A7B4A5BCB}" type="slidenum">
              <a:rPr lang="en-US" sz="1400" b="1" smtClean="0">
                <a:solidFill>
                  <a:srgbClr val="FF0000"/>
                </a:solidFill>
              </a:rPr>
              <a:pPr algn="ctr"/>
              <a:t>25</a:t>
            </a:fld>
            <a:endParaRPr lang="en-US" sz="1400" b="1" dirty="0">
              <a:solidFill>
                <a:srgbClr val="FF0000"/>
              </a:solidFill>
            </a:endParaRPr>
          </a:p>
        </p:txBody>
      </p:sp>
    </p:spTree>
    <p:extLst>
      <p:ext uri="{BB962C8B-B14F-4D97-AF65-F5344CB8AC3E}">
        <p14:creationId xmlns:p14="http://schemas.microsoft.com/office/powerpoint/2010/main" val="98725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270" y="898523"/>
            <a:ext cx="7875823" cy="1201983"/>
          </a:xfrm>
        </p:spPr>
        <p:txBody>
          <a:bodyPr>
            <a:normAutofit fontScale="90000"/>
          </a:bodyPr>
          <a:lstStyle/>
          <a:p>
            <a:pPr algn="r" rtl="1"/>
            <a:r>
              <a:rPr lang="ar-IQ" dirty="0"/>
              <a:t/>
            </a:r>
            <a:br>
              <a:rPr lang="ar-IQ" dirty="0"/>
            </a:br>
            <a:r>
              <a:rPr lang="ar-IQ" b="1" dirty="0">
                <a:solidFill>
                  <a:srgbClr val="FF0000"/>
                </a:solidFill>
                <a:latin typeface="Arial" panose="020B0604020202020204" pitchFamily="34" charset="0"/>
                <a:cs typeface="Arial" panose="020B0604020202020204" pitchFamily="34" charset="0"/>
              </a:rPr>
              <a:t>8- تحليل وقياس كلف </a:t>
            </a:r>
            <a:r>
              <a:rPr lang="ar-IQ" b="1" dirty="0" smtClean="0">
                <a:solidFill>
                  <a:srgbClr val="FF0000"/>
                </a:solidFill>
                <a:latin typeface="Arial" panose="020B0604020202020204" pitchFamily="34" charset="0"/>
                <a:cs typeface="Arial" panose="020B0604020202020204" pitchFamily="34" charset="0"/>
              </a:rPr>
              <a:t>الجودة:ص 73</a:t>
            </a:r>
            <a:r>
              <a:rPr lang="ar-IQ" dirty="0"/>
              <a:t/>
            </a:r>
            <a:br>
              <a:rPr lang="ar-IQ" dirty="0"/>
            </a:br>
            <a:endParaRPr lang="en-US" dirty="0"/>
          </a:p>
        </p:txBody>
      </p:sp>
      <p:sp>
        <p:nvSpPr>
          <p:cNvPr id="3" name="Content Placeholder 2"/>
          <p:cNvSpPr>
            <a:spLocks noGrp="1"/>
          </p:cNvSpPr>
          <p:nvPr>
            <p:ph idx="1"/>
          </p:nvPr>
        </p:nvSpPr>
        <p:spPr>
          <a:xfrm>
            <a:off x="2619824" y="2100506"/>
            <a:ext cx="8876713" cy="3316460"/>
          </a:xfrm>
        </p:spPr>
        <p:txBody>
          <a:bodyPr>
            <a:noAutofit/>
          </a:bodyPr>
          <a:lstStyle/>
          <a:p>
            <a:pPr marL="0" indent="0" algn="r" rtl="1">
              <a:buNone/>
            </a:pPr>
            <a:r>
              <a:rPr lang="ar-IQ" sz="2800" b="1" dirty="0">
                <a:solidFill>
                  <a:srgbClr val="FF0000"/>
                </a:solidFill>
                <a:latin typeface="Arial" panose="020B0604020202020204" pitchFamily="34" charset="0"/>
                <a:cs typeface="Arial" panose="020B0604020202020204" pitchFamily="34" charset="0"/>
              </a:rPr>
              <a:t>لا تمثل </a:t>
            </a:r>
            <a:r>
              <a:rPr lang="ar-IQ" sz="2800" b="1" dirty="0">
                <a:latin typeface="Arial" panose="020B0604020202020204" pitchFamily="34" charset="0"/>
                <a:cs typeface="Arial" panose="020B0604020202020204" pitchFamily="34" charset="0"/>
              </a:rPr>
              <a:t>كلف الجودة معلومات كافية للادارة العليا لغرض التحليل والتقييم الدقيق </a:t>
            </a:r>
            <a:r>
              <a:rPr lang="ar-IQ" sz="2800" b="1" dirty="0">
                <a:solidFill>
                  <a:srgbClr val="FF0000"/>
                </a:solidFill>
                <a:latin typeface="Arial" panose="020B0604020202020204" pitchFamily="34" charset="0"/>
                <a:cs typeface="Arial" panose="020B0604020202020204" pitchFamily="34" charset="0"/>
              </a:rPr>
              <a:t>ان لم </a:t>
            </a:r>
            <a:r>
              <a:rPr lang="ar-IQ" sz="2800" b="1" u="sng" dirty="0">
                <a:solidFill>
                  <a:srgbClr val="FF0000"/>
                </a:solidFill>
                <a:latin typeface="Arial" panose="020B0604020202020204" pitchFamily="34" charset="0"/>
                <a:cs typeface="Arial" panose="020B0604020202020204" pitchFamily="34" charset="0"/>
              </a:rPr>
              <a:t>تكن</a:t>
            </a:r>
            <a:r>
              <a:rPr lang="ar-IQ" sz="2800" b="1" u="sng" dirty="0">
                <a:latin typeface="Arial" panose="020B0604020202020204" pitchFamily="34" charset="0"/>
                <a:cs typeface="Arial" panose="020B0604020202020204" pitchFamily="34" charset="0"/>
              </a:rPr>
              <a:t> هناك طرق خاصة لقياس كلف الجودة </a:t>
            </a:r>
            <a:r>
              <a:rPr lang="ar-IQ" sz="2800" b="1" dirty="0">
                <a:latin typeface="Arial" panose="020B0604020202020204" pitchFamily="34" charset="0"/>
                <a:cs typeface="Arial" panose="020B0604020202020204" pitchFamily="34" charset="0"/>
              </a:rPr>
              <a:t>ومن هذه الطرق:</a:t>
            </a:r>
          </a:p>
          <a:p>
            <a:pPr marL="0" indent="0" algn="r" rtl="1">
              <a:buNone/>
            </a:pPr>
            <a:endParaRPr lang="ar-IQ" sz="2800" b="1" dirty="0">
              <a:latin typeface="Arial" panose="020B0604020202020204" pitchFamily="34" charset="0"/>
              <a:cs typeface="Arial" panose="020B0604020202020204" pitchFamily="34" charset="0"/>
            </a:endParaRPr>
          </a:p>
          <a:p>
            <a:pPr algn="r" rtl="1"/>
            <a:r>
              <a:rPr lang="ar-IQ" sz="2800" b="1" dirty="0">
                <a:latin typeface="Arial" panose="020B0604020202020204" pitchFamily="34" charset="0"/>
                <a:cs typeface="Arial" panose="020B0604020202020204" pitchFamily="34" charset="0"/>
              </a:rPr>
              <a:t> تحليل الاتجاه</a:t>
            </a:r>
            <a:r>
              <a:rPr lang="en-US" sz="2800" b="1" dirty="0">
                <a:latin typeface="Arial" panose="020B0604020202020204" pitchFamily="34" charset="0"/>
                <a:cs typeface="Arial" panose="020B0604020202020204" pitchFamily="34" charset="0"/>
              </a:rPr>
              <a:t> </a:t>
            </a:r>
            <a:r>
              <a:rPr lang="ar-IQ" sz="2800"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Trend Analysis</a:t>
            </a:r>
          </a:p>
          <a:p>
            <a:pPr algn="r" rtl="1"/>
            <a:endParaRPr lang="en-US" sz="2800" b="1" dirty="0">
              <a:latin typeface="Arial" panose="020B0604020202020204" pitchFamily="34" charset="0"/>
              <a:cs typeface="Arial" panose="020B0604020202020204" pitchFamily="34" charset="0"/>
            </a:endParaRPr>
          </a:p>
          <a:p>
            <a:pPr algn="r" rtl="1"/>
            <a:r>
              <a:rPr lang="ar-IQ" sz="2800" b="1" dirty="0">
                <a:latin typeface="Arial" panose="020B0604020202020204" pitchFamily="34" charset="0"/>
                <a:cs typeface="Arial" panose="020B0604020202020204" pitchFamily="34" charset="0"/>
              </a:rPr>
              <a:t>تحليل باريتو     </a:t>
            </a:r>
            <a:r>
              <a:rPr lang="en-US" sz="2800" b="1" dirty="0">
                <a:latin typeface="Arial" panose="020B0604020202020204" pitchFamily="34" charset="0"/>
                <a:cs typeface="Arial" panose="020B0604020202020204" pitchFamily="34" charset="0"/>
              </a:rPr>
              <a:t>Pareto Analysis</a:t>
            </a:r>
          </a:p>
        </p:txBody>
      </p:sp>
      <p:sp>
        <p:nvSpPr>
          <p:cNvPr id="4" name="Date Placeholder 3"/>
          <p:cNvSpPr>
            <a:spLocks noGrp="1"/>
          </p:cNvSpPr>
          <p:nvPr>
            <p:ph type="dt" sz="half" idx="10"/>
          </p:nvPr>
        </p:nvSpPr>
        <p:spPr>
          <a:xfrm>
            <a:off x="1574308" y="0"/>
            <a:ext cx="1143000" cy="365125"/>
          </a:xfrm>
        </p:spPr>
        <p:txBody>
          <a:bodyPr/>
          <a:lstStyle/>
          <a:p>
            <a:pPr algn="ctr"/>
            <a:fld id="{8E902592-5C87-4A69-9566-904C45BB2285}" type="datetime1">
              <a:rPr lang="en-US" sz="1400" b="1" smtClean="0">
                <a:solidFill>
                  <a:srgbClr val="FF0000"/>
                </a:solidFill>
              </a:rPr>
              <a:pPr algn="ctr"/>
              <a:t>3/12/2023</a:t>
            </a:fld>
            <a:endParaRPr lang="en-US" sz="1400" b="1" dirty="0">
              <a:solidFill>
                <a:srgbClr val="FF0000"/>
              </a:solidFill>
            </a:endParaRPr>
          </a:p>
        </p:txBody>
      </p:sp>
      <p:sp>
        <p:nvSpPr>
          <p:cNvPr id="6" name="Slide Number Placeholder 5"/>
          <p:cNvSpPr>
            <a:spLocks noGrp="1"/>
          </p:cNvSpPr>
          <p:nvPr>
            <p:ph type="sldNum" sz="quarter" idx="12"/>
          </p:nvPr>
        </p:nvSpPr>
        <p:spPr>
          <a:xfrm>
            <a:off x="335316" y="6270892"/>
            <a:ext cx="551167" cy="365125"/>
          </a:xfrm>
        </p:spPr>
        <p:txBody>
          <a:bodyPr/>
          <a:lstStyle/>
          <a:p>
            <a:pPr algn="ctr"/>
            <a:fld id="{C77CBC2A-BA76-4867-8C35-B61A7B4A5BCB}" type="slidenum">
              <a:rPr lang="en-US" sz="1400" b="1" smtClean="0">
                <a:solidFill>
                  <a:srgbClr val="FF0000"/>
                </a:solidFill>
              </a:rPr>
              <a:pPr algn="ctr"/>
              <a:t>26</a:t>
            </a:fld>
            <a:endParaRPr lang="en-US" sz="1400" b="1" dirty="0">
              <a:solidFill>
                <a:srgbClr val="FF0000"/>
              </a:solidFill>
            </a:endParaRPr>
          </a:p>
        </p:txBody>
      </p:sp>
    </p:spTree>
    <p:extLst>
      <p:ext uri="{BB962C8B-B14F-4D97-AF65-F5344CB8AC3E}">
        <p14:creationId xmlns:p14="http://schemas.microsoft.com/office/powerpoint/2010/main" val="2061068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341" y="134962"/>
            <a:ext cx="8596668" cy="1320800"/>
          </a:xfrm>
        </p:spPr>
        <p:txBody>
          <a:bodyPr/>
          <a:lstStyle/>
          <a:p>
            <a:pPr algn="r" rtl="1"/>
            <a:r>
              <a:rPr lang="ar-IQ" b="1" dirty="0">
                <a:latin typeface="Arial" panose="020B0604020202020204" pitchFamily="34" charset="0"/>
                <a:cs typeface="Arial" panose="020B0604020202020204" pitchFamily="34" charset="0"/>
              </a:rPr>
              <a:t>1- مفهوم كلف </a:t>
            </a:r>
            <a:r>
              <a:rPr lang="ar-IQ" b="1" dirty="0" smtClean="0">
                <a:latin typeface="Arial" panose="020B0604020202020204" pitchFamily="34" charset="0"/>
                <a:cs typeface="Arial" panose="020B0604020202020204" pitchFamily="34" charset="0"/>
              </a:rPr>
              <a:t>الجودة:</a:t>
            </a:r>
            <a:r>
              <a:rPr lang="ar-IQ" sz="2000" b="1" dirty="0" smtClean="0">
                <a:latin typeface="Arial" panose="020B0604020202020204" pitchFamily="34" charset="0"/>
                <a:cs typeface="Arial" panose="020B0604020202020204" pitchFamily="34" charset="0"/>
              </a:rPr>
              <a:t>ص 58</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77239" y="1317009"/>
            <a:ext cx="10847540" cy="5540991"/>
          </a:xfrm>
        </p:spPr>
        <p:txBody>
          <a:bodyPr/>
          <a:lstStyle/>
          <a:p>
            <a:pPr marL="0" indent="0" algn="r" rtl="1">
              <a:buNone/>
            </a:pPr>
            <a:r>
              <a:rPr lang="ar-IQ" sz="2400" b="1" dirty="0">
                <a:solidFill>
                  <a:srgbClr val="FF0000"/>
                </a:solidFill>
                <a:latin typeface="Arial" panose="020B0604020202020204" pitchFamily="34" charset="0"/>
                <a:cs typeface="Arial" panose="020B0604020202020204" pitchFamily="34" charset="0"/>
              </a:rPr>
              <a:t>اوردت الادبيات المتخصصة العديد من التعاريف المتعلقة بكلف الجودة منها:</a:t>
            </a:r>
          </a:p>
          <a:p>
            <a:pPr marL="0" indent="0" algn="just" rtl="1">
              <a:buNone/>
            </a:pPr>
            <a:r>
              <a:rPr lang="ar-IQ" sz="2400" dirty="0">
                <a:solidFill>
                  <a:schemeClr val="accent1"/>
                </a:solidFill>
              </a:rPr>
              <a:t> </a:t>
            </a:r>
            <a:r>
              <a:rPr lang="ar-IQ" sz="2000" dirty="0">
                <a:solidFill>
                  <a:schemeClr val="accent1"/>
                </a:solidFill>
              </a:rPr>
              <a:t>- </a:t>
            </a:r>
            <a:r>
              <a:rPr lang="ar-IQ" sz="2000" dirty="0">
                <a:solidFill>
                  <a:srgbClr val="00B0F0"/>
                </a:solidFill>
              </a:rPr>
              <a:t>هي</a:t>
            </a:r>
            <a:r>
              <a:rPr lang="ar-IQ" sz="2000" dirty="0"/>
              <a:t> </a:t>
            </a:r>
            <a:r>
              <a:rPr lang="ar-IQ" b="1" dirty="0">
                <a:latin typeface="Arial" panose="020B0604020202020204" pitchFamily="34" charset="0"/>
                <a:cs typeface="Arial" panose="020B0604020202020204" pitchFamily="34" charset="0"/>
              </a:rPr>
              <a:t>مجموعة النفقات التي يتحملها المنتج والمتعلقة بتحديد مستوى جودة المنتوج وتحقيقه والتحكم فيه وتقييم مدى مطابقة مواصفات المنتوج مع متطلبات ورغبات الزبون.</a:t>
            </a:r>
          </a:p>
          <a:p>
            <a:pPr algn="just" rtl="1"/>
            <a:r>
              <a:rPr lang="ar-IQ" sz="2000" dirty="0">
                <a:solidFill>
                  <a:schemeClr val="accent1"/>
                </a:solidFill>
              </a:rPr>
              <a:t>هي</a:t>
            </a:r>
            <a:r>
              <a:rPr lang="ar-IQ" b="1" dirty="0">
                <a:solidFill>
                  <a:schemeClr val="accent1"/>
                </a:solidFill>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مجموعة النفقات التي يتم انفاقها في المنظمة لضمان تقديم المنتوج الى الزبون وفقا لمتطلباته ورغباته. </a:t>
            </a:r>
          </a:p>
          <a:p>
            <a:pPr algn="just" rtl="1"/>
            <a:r>
              <a:rPr lang="ar-IQ" sz="2000" dirty="0"/>
              <a:t> </a:t>
            </a:r>
            <a:r>
              <a:rPr lang="ar-IQ" sz="2000" dirty="0">
                <a:solidFill>
                  <a:schemeClr val="accent1"/>
                </a:solidFill>
              </a:rPr>
              <a:t>واستنادا للمواصفات البريطانية </a:t>
            </a:r>
            <a:r>
              <a:rPr lang="ar-IQ" b="1" dirty="0">
                <a:latin typeface="Arial" panose="020B0604020202020204" pitchFamily="34" charset="0"/>
                <a:cs typeface="Arial" panose="020B0604020202020204" pitchFamily="34" charset="0"/>
              </a:rPr>
              <a:t>فان كلف الجودة هي النفقات التي تتحملها المنظمة لضمان الجودة بالاضافة الى الفقدان والخسارة التي تحدث عند عدم تحقيق الجودة.</a:t>
            </a:r>
          </a:p>
          <a:p>
            <a:pPr marL="0" indent="0" algn="r" rtl="1">
              <a:buNone/>
            </a:pPr>
            <a:endParaRPr lang="ar-IQ" dirty="0"/>
          </a:p>
          <a:p>
            <a:pPr marL="0" indent="0" algn="just" rtl="1">
              <a:buNone/>
            </a:pPr>
            <a:r>
              <a:rPr lang="ar-IQ" sz="2400" dirty="0">
                <a:solidFill>
                  <a:schemeClr val="accent1"/>
                </a:solidFill>
              </a:rPr>
              <a:t> *يتضح من التعاريف انفة الذكر بان</a:t>
            </a:r>
            <a:r>
              <a:rPr lang="ar-IQ" sz="2400" b="1" dirty="0">
                <a:solidFill>
                  <a:schemeClr val="accent1"/>
                </a:solidFill>
                <a:latin typeface="Arial" panose="020B0604020202020204" pitchFamily="34" charset="0"/>
                <a:cs typeface="Arial" panose="020B0604020202020204" pitchFamily="34" charset="0"/>
              </a:rPr>
              <a:t> </a:t>
            </a:r>
            <a:r>
              <a:rPr lang="ar-IQ" sz="2400" b="1" u="sng" dirty="0">
                <a:solidFill>
                  <a:schemeClr val="tx1"/>
                </a:solidFill>
                <a:latin typeface="Arial" panose="020B0604020202020204" pitchFamily="34" charset="0"/>
                <a:cs typeface="Arial" panose="020B0604020202020204" pitchFamily="34" charset="0"/>
              </a:rPr>
              <a:t>كلف الجودة هي مجموعة النفقات التي تتحملها المنظمة مقابل انتاج سلع وخدمات خالية من العيوب ومطابقة للمواصفات وتحقق رضا الزبون وتوقعاته.</a:t>
            </a:r>
          </a:p>
        </p:txBody>
      </p:sp>
      <p:sp>
        <p:nvSpPr>
          <p:cNvPr id="4" name="Date Placeholder 3"/>
          <p:cNvSpPr>
            <a:spLocks noGrp="1"/>
          </p:cNvSpPr>
          <p:nvPr>
            <p:ph type="dt" sz="half" idx="10"/>
          </p:nvPr>
        </p:nvSpPr>
        <p:spPr>
          <a:xfrm>
            <a:off x="1991571" y="472031"/>
            <a:ext cx="1365404" cy="365125"/>
          </a:xfrm>
        </p:spPr>
        <p:txBody>
          <a:bodyPr/>
          <a:lstStyle/>
          <a:p>
            <a:fld id="{153039BE-DFEF-4B84-893E-0D8AE4214B01}" type="datetime1">
              <a:rPr lang="en-US" sz="1600" b="1" smtClean="0">
                <a:solidFill>
                  <a:srgbClr val="FF0000"/>
                </a:solidFill>
              </a:rPr>
              <a:t>3/12/2023</a:t>
            </a:fld>
            <a:endParaRPr lang="en-US" sz="1600" b="1" dirty="0">
              <a:solidFill>
                <a:srgbClr val="FF0000"/>
              </a:solidFill>
            </a:endParaRPr>
          </a:p>
        </p:txBody>
      </p:sp>
      <p:sp>
        <p:nvSpPr>
          <p:cNvPr id="6" name="Slide Number Placeholder 5"/>
          <p:cNvSpPr>
            <a:spLocks noGrp="1"/>
          </p:cNvSpPr>
          <p:nvPr>
            <p:ph type="sldNum" sz="quarter" idx="12"/>
          </p:nvPr>
        </p:nvSpPr>
        <p:spPr/>
        <p:txBody>
          <a:bodyPr/>
          <a:lstStyle/>
          <a:p>
            <a:fld id="{C77CBC2A-BA76-4867-8C35-B61A7B4A5BCB}" type="slidenum">
              <a:rPr lang="en-US" smtClean="0"/>
              <a:t>3</a:t>
            </a:fld>
            <a:endParaRPr lang="en-US"/>
          </a:p>
        </p:txBody>
      </p:sp>
    </p:spTree>
    <p:extLst>
      <p:ext uri="{BB962C8B-B14F-4D97-AF65-F5344CB8AC3E}">
        <p14:creationId xmlns:p14="http://schemas.microsoft.com/office/powerpoint/2010/main" val="1273515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203" y="505918"/>
            <a:ext cx="10018713" cy="1752599"/>
          </a:xfrm>
        </p:spPr>
        <p:txBody>
          <a:bodyPr/>
          <a:lstStyle/>
          <a:p>
            <a:pPr algn="r" rtl="1"/>
            <a:r>
              <a:rPr lang="ar-IQ" b="1" dirty="0">
                <a:latin typeface="Arial" panose="020B0604020202020204" pitchFamily="34" charset="0"/>
                <a:cs typeface="Arial" panose="020B0604020202020204" pitchFamily="34" charset="0"/>
              </a:rPr>
              <a:t>2- اهمية كلف </a:t>
            </a:r>
            <a:r>
              <a:rPr lang="ar-IQ" b="1" dirty="0" smtClean="0">
                <a:latin typeface="Arial" panose="020B0604020202020204" pitchFamily="34" charset="0"/>
                <a:cs typeface="Arial" panose="020B0604020202020204" pitchFamily="34" charset="0"/>
              </a:rPr>
              <a:t>الجودة </a:t>
            </a:r>
            <a:r>
              <a:rPr lang="ar-IQ" b="1" dirty="0">
                <a:latin typeface="Arial" panose="020B0604020202020204" pitchFamily="34" charset="0"/>
                <a:cs typeface="Arial" panose="020B0604020202020204" pitchFamily="34" charset="0"/>
              </a:rPr>
              <a:t>: ص59</a:t>
            </a:r>
            <a:br>
              <a:rPr lang="ar-IQ" b="1" dirty="0">
                <a:latin typeface="Arial" panose="020B0604020202020204" pitchFamily="34" charset="0"/>
                <a:cs typeface="Arial" panose="020B0604020202020204" pitchFamily="34" charset="0"/>
              </a:rPr>
            </a:br>
            <a:endParaRPr lang="en-US" sz="16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27759" y="1678488"/>
            <a:ext cx="9949331" cy="5179512"/>
          </a:xfrm>
        </p:spPr>
        <p:txBody>
          <a:bodyPr>
            <a:noAutofit/>
          </a:bodyPr>
          <a:lstStyle/>
          <a:p>
            <a:pPr marL="0" indent="0" algn="just" rtl="1">
              <a:buNone/>
            </a:pPr>
            <a:r>
              <a:rPr lang="ar-IQ" sz="2800" b="1" dirty="0">
                <a:latin typeface="Arial" panose="020B0604020202020204" pitchFamily="34" charset="0"/>
                <a:cs typeface="Arial" panose="020B0604020202020204" pitchFamily="34" charset="0"/>
              </a:rPr>
              <a:t>تُعد دراسة كلف الجودة مهمة لامكانية استخدامها في تحسين جودة المنتوج فهي تساعد على تحديد اماكن الفشل ومصادر حدوث العيوب باستخدام الادوات الاحصائية ،اذ </a:t>
            </a:r>
            <a:r>
              <a:rPr lang="ar-IQ" sz="2800" b="1" dirty="0">
                <a:solidFill>
                  <a:srgbClr val="FF0000"/>
                </a:solidFill>
                <a:latin typeface="Arial" panose="020B0604020202020204" pitchFamily="34" charset="0"/>
                <a:cs typeface="Arial" panose="020B0604020202020204" pitchFamily="34" charset="0"/>
              </a:rPr>
              <a:t>ان انخفاض جودة السلع والخدمات يتسبب بزيادة انواع مختلفة من الكلف تتحملها المنظمة خاصة تلك المتعلقة بـــ :</a:t>
            </a:r>
          </a:p>
          <a:p>
            <a:pPr algn="r" rtl="1"/>
            <a:r>
              <a:rPr lang="ar-IQ" sz="2800" b="1" dirty="0" smtClean="0">
                <a:latin typeface="Arial" panose="020B0604020202020204" pitchFamily="34" charset="0"/>
                <a:cs typeface="Arial" panose="020B0604020202020204" pitchFamily="34" charset="0"/>
              </a:rPr>
              <a:t>المنتوجات </a:t>
            </a:r>
            <a:r>
              <a:rPr lang="ar-IQ" sz="2800" b="1" dirty="0">
                <a:latin typeface="Arial" panose="020B0604020202020204" pitchFamily="34" charset="0"/>
                <a:cs typeface="Arial" panose="020B0604020202020204" pitchFamily="34" charset="0"/>
              </a:rPr>
              <a:t>المعيبة </a:t>
            </a:r>
          </a:p>
          <a:p>
            <a:pPr algn="r" rtl="1"/>
            <a:r>
              <a:rPr lang="ar-IQ" sz="2800" b="1" dirty="0">
                <a:latin typeface="Arial" panose="020B0604020202020204" pitchFamily="34" charset="0"/>
                <a:cs typeface="Arial" panose="020B0604020202020204" pitchFamily="34" charset="0"/>
              </a:rPr>
              <a:t>اعادة العمل </a:t>
            </a:r>
          </a:p>
          <a:p>
            <a:pPr algn="r" rtl="1"/>
            <a:r>
              <a:rPr lang="ar-IQ" sz="2800" b="1" dirty="0">
                <a:latin typeface="Arial" panose="020B0604020202020204" pitchFamily="34" charset="0"/>
                <a:cs typeface="Arial" panose="020B0604020202020204" pitchFamily="34" charset="0"/>
              </a:rPr>
              <a:t>الفحص والاختبار</a:t>
            </a:r>
          </a:p>
          <a:p>
            <a:pPr algn="r" rtl="1"/>
            <a:r>
              <a:rPr lang="ar-IQ" sz="2800" b="1" dirty="0">
                <a:latin typeface="Arial" panose="020B0604020202020204" pitchFamily="34" charset="0"/>
                <a:cs typeface="Arial" panose="020B0604020202020204" pitchFamily="34" charset="0"/>
              </a:rPr>
              <a:t>تكاليف الخصم على المنتوجات ذات الجودة الرديئة</a:t>
            </a:r>
          </a:p>
          <a:p>
            <a:pPr algn="r" rtl="1"/>
            <a:r>
              <a:rPr lang="ar-IQ" sz="2800" b="1" dirty="0">
                <a:latin typeface="Arial" panose="020B0604020202020204" pitchFamily="34" charset="0"/>
                <a:cs typeface="Arial" panose="020B0604020202020204" pitchFamily="34" charset="0"/>
              </a:rPr>
              <a:t>التفاوض مع الزبائن غير الراضين عن المنتوج وغيرها</a:t>
            </a:r>
          </a:p>
        </p:txBody>
      </p:sp>
      <p:sp>
        <p:nvSpPr>
          <p:cNvPr id="4" name="Date Placeholder 3"/>
          <p:cNvSpPr>
            <a:spLocks noGrp="1"/>
          </p:cNvSpPr>
          <p:nvPr>
            <p:ph type="dt" sz="half" idx="10"/>
          </p:nvPr>
        </p:nvSpPr>
        <p:spPr>
          <a:xfrm>
            <a:off x="1816207" y="684973"/>
            <a:ext cx="1490664" cy="365125"/>
          </a:xfrm>
        </p:spPr>
        <p:txBody>
          <a:bodyPr/>
          <a:lstStyle/>
          <a:p>
            <a:fld id="{0BD4BA08-BDF8-45C4-9534-A62C9C7650B8}" type="datetime1">
              <a:rPr lang="en-US" sz="1400" b="1" smtClean="0">
                <a:solidFill>
                  <a:srgbClr val="FF0000"/>
                </a:solidFill>
              </a:rPr>
              <a:t>3/12/2023</a:t>
            </a:fld>
            <a:endParaRPr lang="en-US" sz="1400" b="1" dirty="0">
              <a:solidFill>
                <a:srgbClr val="FF0000"/>
              </a:solidFill>
            </a:endParaRPr>
          </a:p>
        </p:txBody>
      </p:sp>
      <p:sp>
        <p:nvSpPr>
          <p:cNvPr id="6" name="Slide Number Placeholder 5"/>
          <p:cNvSpPr>
            <a:spLocks noGrp="1"/>
          </p:cNvSpPr>
          <p:nvPr>
            <p:ph type="sldNum" sz="quarter" idx="12"/>
          </p:nvPr>
        </p:nvSpPr>
        <p:spPr>
          <a:xfrm>
            <a:off x="304732" y="6305542"/>
            <a:ext cx="551167" cy="365125"/>
          </a:xfrm>
        </p:spPr>
        <p:txBody>
          <a:bodyPr/>
          <a:lstStyle/>
          <a:p>
            <a:fld id="{C77CBC2A-BA76-4867-8C35-B61A7B4A5BCB}" type="slidenum">
              <a:rPr lang="en-US" sz="1400" b="1" smtClean="0">
                <a:solidFill>
                  <a:srgbClr val="FF0000"/>
                </a:solidFill>
              </a:rPr>
              <a:t>4</a:t>
            </a:fld>
            <a:endParaRPr lang="en-US" sz="1400" b="1" dirty="0">
              <a:solidFill>
                <a:srgbClr val="FF0000"/>
              </a:solidFill>
            </a:endParaRPr>
          </a:p>
        </p:txBody>
      </p:sp>
    </p:spTree>
    <p:extLst>
      <p:ext uri="{BB962C8B-B14F-4D97-AF65-F5344CB8AC3E}">
        <p14:creationId xmlns:p14="http://schemas.microsoft.com/office/powerpoint/2010/main" val="1313945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F14B8C3-FCB9-4C32-A9D7-3371E92EFB29}"/>
              </a:ext>
            </a:extLst>
          </p:cNvPr>
          <p:cNvSpPr>
            <a:spLocks noGrp="1"/>
          </p:cNvSpPr>
          <p:nvPr>
            <p:ph idx="1"/>
          </p:nvPr>
        </p:nvSpPr>
        <p:spPr>
          <a:xfrm>
            <a:off x="1415441" y="100208"/>
            <a:ext cx="9872086" cy="6757792"/>
          </a:xfrm>
        </p:spPr>
        <p:txBody>
          <a:bodyPr>
            <a:normAutofit fontScale="92500"/>
          </a:bodyPr>
          <a:lstStyle/>
          <a:p>
            <a:pPr marL="0" indent="0" algn="just" rtl="1">
              <a:buNone/>
            </a:pPr>
            <a:r>
              <a:rPr lang="ar-IQ" sz="2800" b="1" u="sng" dirty="0">
                <a:solidFill>
                  <a:srgbClr val="FF0000"/>
                </a:solidFill>
                <a:latin typeface="Arial" panose="020B0604020202020204" pitchFamily="34" charset="0"/>
                <a:cs typeface="Arial" panose="020B0604020202020204" pitchFamily="34" charset="0"/>
              </a:rPr>
              <a:t>ان فشل او نجاح المنظمة يعتمد على </a:t>
            </a:r>
            <a:r>
              <a:rPr lang="ar-IQ" sz="2800" b="1" u="sng" dirty="0" smtClean="0">
                <a:solidFill>
                  <a:srgbClr val="FF0000"/>
                </a:solidFill>
                <a:latin typeface="Arial" panose="020B0604020202020204" pitchFamily="34" charset="0"/>
                <a:cs typeface="Arial" panose="020B0604020202020204" pitchFamily="34" charset="0"/>
              </a:rPr>
              <a:t>:</a:t>
            </a:r>
          </a:p>
          <a:p>
            <a:pPr algn="just" rtl="1"/>
            <a:r>
              <a:rPr lang="ar-IQ" sz="2800" b="1" dirty="0" smtClean="0">
                <a:latin typeface="Arial" panose="020B0604020202020204" pitchFamily="34" charset="0"/>
                <a:cs typeface="Arial" panose="020B0604020202020204" pitchFamily="34" charset="0"/>
              </a:rPr>
              <a:t>مطابقة منتجاتها للمواصفات القياسية المعتمدة.</a:t>
            </a:r>
          </a:p>
          <a:p>
            <a:pPr algn="just" rtl="1"/>
            <a:r>
              <a:rPr lang="ar-IQ" sz="2800" b="1" dirty="0" smtClean="0">
                <a:latin typeface="Arial" panose="020B0604020202020204" pitchFamily="34" charset="0"/>
                <a:cs typeface="Arial" panose="020B0604020202020204" pitchFamily="34" charset="0"/>
              </a:rPr>
              <a:t>قدرة </a:t>
            </a:r>
            <a:r>
              <a:rPr lang="ar-IQ" sz="2800" b="1" dirty="0">
                <a:latin typeface="Arial" panose="020B0604020202020204" pitchFamily="34" charset="0"/>
                <a:cs typeface="Arial" panose="020B0604020202020204" pitchFamily="34" charset="0"/>
              </a:rPr>
              <a:t>المنتجات على تلبية </a:t>
            </a:r>
            <a:r>
              <a:rPr lang="ar-IQ" sz="2800" b="1" dirty="0" smtClean="0">
                <a:latin typeface="Arial" panose="020B0604020202020204" pitchFamily="34" charset="0"/>
                <a:cs typeface="Arial" panose="020B0604020202020204" pitchFamily="34" charset="0"/>
              </a:rPr>
              <a:t>احتياجات </a:t>
            </a:r>
            <a:r>
              <a:rPr lang="ar-IQ" sz="2800" b="1" dirty="0">
                <a:latin typeface="Arial" panose="020B0604020202020204" pitchFamily="34" charset="0"/>
                <a:cs typeface="Arial" panose="020B0604020202020204" pitchFamily="34" charset="0"/>
              </a:rPr>
              <a:t>ورغبات وتوقعات الزبائن.</a:t>
            </a:r>
          </a:p>
          <a:p>
            <a:pPr algn="just" rtl="1"/>
            <a:r>
              <a:rPr lang="ar-IQ" sz="2800" b="1" dirty="0">
                <a:latin typeface="Arial" panose="020B0604020202020204" pitchFamily="34" charset="0"/>
                <a:cs typeface="Arial" panose="020B0604020202020204" pitchFamily="34" charset="0"/>
              </a:rPr>
              <a:t>ملائمة الأسعار لدخل الزبون.</a:t>
            </a:r>
          </a:p>
          <a:p>
            <a:pPr algn="just" rtl="1"/>
            <a:r>
              <a:rPr lang="ar-IQ" sz="2800" b="1" dirty="0">
                <a:latin typeface="Arial" panose="020B0604020202020204" pitchFamily="34" charset="0"/>
                <a:cs typeface="Arial" panose="020B0604020202020204" pitchFamily="34" charset="0"/>
              </a:rPr>
              <a:t>ضمان تحقيق الربح للنظمة.</a:t>
            </a:r>
          </a:p>
          <a:p>
            <a:pPr marL="0" indent="0" algn="just" rtl="1">
              <a:buNone/>
            </a:pPr>
            <a:r>
              <a:rPr lang="ar-IQ" sz="2000" dirty="0"/>
              <a:t> </a:t>
            </a:r>
            <a:r>
              <a:rPr lang="ar-IQ" sz="2800" b="1" u="sng" dirty="0">
                <a:solidFill>
                  <a:srgbClr val="FF0000"/>
                </a:solidFill>
                <a:latin typeface="Arial" panose="020B0604020202020204" pitchFamily="34" charset="0"/>
                <a:cs typeface="Arial" panose="020B0604020202020204" pitchFamily="34" charset="0"/>
              </a:rPr>
              <a:t>ولتحقيق ماجاء في اعلاه، ينبغي على المنظمة :</a:t>
            </a:r>
          </a:p>
          <a:p>
            <a:pPr algn="just" rtl="1"/>
            <a:r>
              <a:rPr lang="ar-IQ" sz="2800" b="1" dirty="0">
                <a:latin typeface="Arial" panose="020B0604020202020204" pitchFamily="34" charset="0"/>
                <a:cs typeface="Arial" panose="020B0604020202020204" pitchFamily="34" charset="0"/>
              </a:rPr>
              <a:t>تنظيم الأنشطة الإدارية والفنية المؤثرة على جودة المنتجات.</a:t>
            </a:r>
          </a:p>
          <a:p>
            <a:pPr algn="just" rtl="1"/>
            <a:r>
              <a:rPr lang="ar-IQ" sz="2800" b="1" dirty="0">
                <a:latin typeface="Arial" panose="020B0604020202020204" pitchFamily="34" charset="0"/>
                <a:cs typeface="Arial" panose="020B0604020202020204" pitchFamily="34" charset="0"/>
              </a:rPr>
              <a:t>توجيه العاملين بعدم ارتكاب أخطاء ينتج عنها تقديم سلع او خدمات معيبة.</a:t>
            </a:r>
          </a:p>
          <a:p>
            <a:pPr algn="just" rtl="1"/>
            <a:r>
              <a:rPr lang="ar-IQ" sz="2800" b="1" dirty="0">
                <a:latin typeface="Arial" panose="020B0604020202020204" pitchFamily="34" charset="0"/>
                <a:cs typeface="Arial" panose="020B0604020202020204" pitchFamily="34" charset="0"/>
              </a:rPr>
              <a:t>انتهاج احدث الطرق العلمية التي تضمن تقديم منتجات على وفق المواصفات المطلوبة.</a:t>
            </a:r>
          </a:p>
          <a:p>
            <a:pPr algn="just" rtl="1"/>
            <a:r>
              <a:rPr lang="ar-IQ" sz="2800" b="1" dirty="0">
                <a:latin typeface="Arial" panose="020B0604020202020204" pitchFamily="34" charset="0"/>
                <a:cs typeface="Arial" panose="020B0604020202020204" pitchFamily="34" charset="0"/>
              </a:rPr>
              <a:t>الإيفاء باحتياجات ورغبات الزبون ضمن تحقيق الأرباح للمنظمة.</a:t>
            </a:r>
          </a:p>
          <a:p>
            <a:pPr algn="just" rtl="1"/>
            <a:r>
              <a:rPr lang="ar-IQ" sz="2800" b="1" dirty="0">
                <a:latin typeface="Arial" panose="020B0604020202020204" pitchFamily="34" charset="0"/>
                <a:cs typeface="Arial" panose="020B0604020202020204" pitchFamily="34" charset="0"/>
              </a:rPr>
              <a:t>الاستغلال الامثل للموارد وزيادة الانتاجية وتحقيق الموازنة بين الكلف والارباح والمنافع المشتركة بين الزبون والمنظمة.</a:t>
            </a:r>
          </a:p>
          <a:p>
            <a:endParaRPr lang="en-US" dirty="0"/>
          </a:p>
        </p:txBody>
      </p:sp>
      <p:sp>
        <p:nvSpPr>
          <p:cNvPr id="2" name="Date Placeholder 1"/>
          <p:cNvSpPr>
            <a:spLocks noGrp="1"/>
          </p:cNvSpPr>
          <p:nvPr>
            <p:ph type="dt" sz="half" idx="10"/>
          </p:nvPr>
        </p:nvSpPr>
        <p:spPr>
          <a:xfrm>
            <a:off x="1791155" y="158880"/>
            <a:ext cx="1615924" cy="365125"/>
          </a:xfrm>
        </p:spPr>
        <p:txBody>
          <a:bodyPr/>
          <a:lstStyle/>
          <a:p>
            <a:fld id="{CD09DF24-0DDB-4045-B177-C261EC13C38B}" type="datetime1">
              <a:rPr lang="en-US" sz="2000" b="1" smtClean="0">
                <a:solidFill>
                  <a:srgbClr val="FF0000"/>
                </a:solidFill>
              </a:rPr>
              <a:t>3/12/2023</a:t>
            </a:fld>
            <a:endParaRPr lang="en-US" sz="2000" b="1" dirty="0">
              <a:solidFill>
                <a:srgbClr val="FF0000"/>
              </a:solidFill>
            </a:endParaRPr>
          </a:p>
        </p:txBody>
      </p:sp>
      <p:sp>
        <p:nvSpPr>
          <p:cNvPr id="5" name="Slide Number Placeholder 4"/>
          <p:cNvSpPr>
            <a:spLocks noGrp="1"/>
          </p:cNvSpPr>
          <p:nvPr>
            <p:ph type="sldNum" sz="quarter" idx="12"/>
          </p:nvPr>
        </p:nvSpPr>
        <p:spPr>
          <a:xfrm>
            <a:off x="217050" y="6280490"/>
            <a:ext cx="551167" cy="365125"/>
          </a:xfrm>
        </p:spPr>
        <p:txBody>
          <a:bodyPr/>
          <a:lstStyle/>
          <a:p>
            <a:fld id="{C77CBC2A-BA76-4867-8C35-B61A7B4A5BCB}" type="slidenum">
              <a:rPr lang="en-US" sz="1400" b="1" smtClean="0">
                <a:solidFill>
                  <a:srgbClr val="FF0000"/>
                </a:solidFill>
              </a:rPr>
              <a:t>5</a:t>
            </a:fld>
            <a:endParaRPr lang="en-US" sz="1400" b="1" dirty="0">
              <a:solidFill>
                <a:srgbClr val="FF0000"/>
              </a:solidFill>
            </a:endParaRPr>
          </a:p>
        </p:txBody>
      </p:sp>
    </p:spTree>
    <p:extLst>
      <p:ext uri="{BB962C8B-B14F-4D97-AF65-F5344CB8AC3E}">
        <p14:creationId xmlns:p14="http://schemas.microsoft.com/office/powerpoint/2010/main" val="2891553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5441" y="388307"/>
            <a:ext cx="10097676" cy="6469693"/>
          </a:xfrm>
        </p:spPr>
        <p:txBody>
          <a:bodyPr>
            <a:normAutofit/>
          </a:bodyPr>
          <a:lstStyle/>
          <a:p>
            <a:pPr marL="0" indent="0" algn="just" rtl="1">
              <a:buNone/>
            </a:pPr>
            <a:r>
              <a:rPr lang="ar-IQ" b="1" dirty="0">
                <a:latin typeface="Arial" panose="020B0604020202020204" pitchFamily="34" charset="0"/>
                <a:cs typeface="Arial" panose="020B0604020202020204" pitchFamily="34" charset="0"/>
              </a:rPr>
              <a:t>- ان دراسة كلف الجودة جزء مهم ومتكامل لاي برنامج او نظام للجودة ولاي منظمة صناعية او خدمية ، من اجل تقليل الهدر في النفقات وبالتالي تقليل كلف الانتاج.</a:t>
            </a:r>
          </a:p>
          <a:p>
            <a:pPr marL="0" indent="0" algn="just" rtl="1">
              <a:buNone/>
            </a:pPr>
            <a:endParaRPr lang="ar-IQ" sz="2000" dirty="0">
              <a:solidFill>
                <a:schemeClr val="accent1"/>
              </a:solidFill>
            </a:endParaRPr>
          </a:p>
          <a:p>
            <a:pPr marL="0" indent="0" algn="just" rtl="1">
              <a:buNone/>
            </a:pPr>
            <a:r>
              <a:rPr lang="ar-IQ" b="1" u="sng" dirty="0">
                <a:solidFill>
                  <a:srgbClr val="FF0000"/>
                </a:solidFill>
                <a:latin typeface="Arial" panose="020B0604020202020204" pitchFamily="34" charset="0"/>
                <a:cs typeface="Arial" panose="020B0604020202020204" pitchFamily="34" charset="0"/>
              </a:rPr>
              <a:t>مميزات دراسة كلف الجودة الاتي:</a:t>
            </a:r>
          </a:p>
          <a:p>
            <a:pPr algn="just" rtl="1"/>
            <a:r>
              <a:rPr lang="ar-IQ" b="1" dirty="0">
                <a:latin typeface="Arial" panose="020B0604020202020204" pitchFamily="34" charset="0"/>
                <a:cs typeface="Arial" panose="020B0604020202020204" pitchFamily="34" charset="0"/>
              </a:rPr>
              <a:t>تخفيض الكلف الاجمالية للمنتوج والسيطرة عليها بفاعلية وبالتالي زيادة ارباح المنظمة.</a:t>
            </a:r>
          </a:p>
          <a:p>
            <a:pPr algn="just" rtl="1"/>
            <a:r>
              <a:rPr lang="ar-IQ" b="1" dirty="0">
                <a:latin typeface="Arial" panose="020B0604020202020204" pitchFamily="34" charset="0"/>
                <a:cs typeface="Arial" panose="020B0604020202020204" pitchFamily="34" charset="0"/>
              </a:rPr>
              <a:t>تحفيز الادارة العليا على تطبيق مفهوم كلف الجودة.</a:t>
            </a:r>
          </a:p>
          <a:p>
            <a:pPr algn="just" rtl="1"/>
            <a:r>
              <a:rPr lang="ar-IQ" b="1" dirty="0">
                <a:latin typeface="Arial" panose="020B0604020202020204" pitchFamily="34" charset="0"/>
                <a:cs typeface="Arial" panose="020B0604020202020204" pitchFamily="34" charset="0"/>
              </a:rPr>
              <a:t>تقييم وتقدير الكلف ووضع الميزانيات بواقعية. </a:t>
            </a:r>
          </a:p>
          <a:p>
            <a:pPr algn="just" rtl="1"/>
            <a:r>
              <a:rPr lang="ar-IQ" b="1" dirty="0">
                <a:latin typeface="Arial" panose="020B0604020202020204" pitchFamily="34" charset="0"/>
                <a:cs typeface="Arial" panose="020B0604020202020204" pitchFamily="34" charset="0"/>
              </a:rPr>
              <a:t>تحويل الجودة الى ارقام بسيطة ومرئية من خلال نسب خسارة مباشرة يساعد الادارة والعاملين على فهم اهمية عمل الشئ صحيحا من المرة الاولى.</a:t>
            </a:r>
          </a:p>
        </p:txBody>
      </p:sp>
      <p:sp>
        <p:nvSpPr>
          <p:cNvPr id="2" name="Date Placeholder 1"/>
          <p:cNvSpPr>
            <a:spLocks noGrp="1"/>
          </p:cNvSpPr>
          <p:nvPr>
            <p:ph type="dt" sz="half" idx="10"/>
          </p:nvPr>
        </p:nvSpPr>
        <p:spPr>
          <a:xfrm>
            <a:off x="1478004" y="96250"/>
            <a:ext cx="1143000" cy="365125"/>
          </a:xfrm>
        </p:spPr>
        <p:txBody>
          <a:bodyPr/>
          <a:lstStyle/>
          <a:p>
            <a:fld id="{F55B76AB-ED9A-494E-9ECD-F5D763298308}" type="datetime1">
              <a:rPr lang="en-US" sz="1400" b="1" smtClean="0">
                <a:solidFill>
                  <a:srgbClr val="FF0000"/>
                </a:solidFill>
              </a:rPr>
              <a:t>3/12/2023</a:t>
            </a:fld>
            <a:endParaRPr lang="en-US" sz="1400" b="1" dirty="0">
              <a:solidFill>
                <a:srgbClr val="FF0000"/>
              </a:solidFill>
            </a:endParaRPr>
          </a:p>
        </p:txBody>
      </p:sp>
      <p:sp>
        <p:nvSpPr>
          <p:cNvPr id="5" name="Slide Number Placeholder 4"/>
          <p:cNvSpPr>
            <a:spLocks noGrp="1"/>
          </p:cNvSpPr>
          <p:nvPr>
            <p:ph type="sldNum" sz="quarter" idx="12"/>
          </p:nvPr>
        </p:nvSpPr>
        <p:spPr>
          <a:xfrm>
            <a:off x="141894" y="5804501"/>
            <a:ext cx="551167" cy="365125"/>
          </a:xfrm>
        </p:spPr>
        <p:txBody>
          <a:bodyPr/>
          <a:lstStyle/>
          <a:p>
            <a:fld id="{C77CBC2A-BA76-4867-8C35-B61A7B4A5BCB}" type="slidenum">
              <a:rPr lang="en-US" sz="1400" b="1" smtClean="0">
                <a:solidFill>
                  <a:srgbClr val="FF0000"/>
                </a:solidFill>
              </a:rPr>
              <a:t>6</a:t>
            </a:fld>
            <a:endParaRPr lang="en-US" sz="1400" b="1" dirty="0">
              <a:solidFill>
                <a:srgbClr val="FF0000"/>
              </a:solidFill>
            </a:endParaRPr>
          </a:p>
        </p:txBody>
      </p:sp>
    </p:spTree>
    <p:extLst>
      <p:ext uri="{BB962C8B-B14F-4D97-AF65-F5344CB8AC3E}">
        <p14:creationId xmlns:p14="http://schemas.microsoft.com/office/powerpoint/2010/main" val="2137612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6649" y="393896"/>
            <a:ext cx="8596668" cy="1294227"/>
          </a:xfrm>
        </p:spPr>
        <p:txBody>
          <a:bodyPr>
            <a:normAutofit fontScale="90000"/>
          </a:bodyPr>
          <a:lstStyle/>
          <a:p>
            <a:pPr algn="r" rtl="1"/>
            <a:r>
              <a:rPr lang="ar-IQ" dirty="0"/>
              <a:t> </a:t>
            </a:r>
            <a:br>
              <a:rPr lang="ar-IQ" dirty="0"/>
            </a:br>
            <a:r>
              <a:rPr lang="ar-IQ" b="1" dirty="0">
                <a:latin typeface="Arial" panose="020B0604020202020204" pitchFamily="34" charset="0"/>
                <a:cs typeface="Arial" panose="020B0604020202020204" pitchFamily="34" charset="0"/>
              </a:rPr>
              <a:t>3- انواع كلف الجودة</a:t>
            </a:r>
            <a:r>
              <a:rPr lang="ar-IQ" dirty="0"/>
              <a:t>:</a:t>
            </a:r>
            <a:r>
              <a:rPr lang="ar-IQ" sz="2200" dirty="0"/>
              <a:t> </a:t>
            </a:r>
            <a:r>
              <a:rPr lang="ar-IQ" sz="2200" dirty="0" smtClean="0">
                <a:latin typeface="Arial" panose="020B0604020202020204" pitchFamily="34" charset="0"/>
                <a:cs typeface="Arial" panose="020B0604020202020204" pitchFamily="34" charset="0"/>
              </a:rPr>
              <a:t>ص60</a:t>
            </a:r>
            <a:r>
              <a:rPr lang="ar-IQ" dirty="0"/>
              <a:t/>
            </a:r>
            <a:br>
              <a:rPr lang="ar-IQ" dirty="0"/>
            </a:br>
            <a:endParaRPr lang="en-US" dirty="0"/>
          </a:p>
        </p:txBody>
      </p:sp>
      <p:sp>
        <p:nvSpPr>
          <p:cNvPr id="3" name="Content Placeholder 2"/>
          <p:cNvSpPr>
            <a:spLocks noGrp="1"/>
          </p:cNvSpPr>
          <p:nvPr>
            <p:ph idx="1"/>
          </p:nvPr>
        </p:nvSpPr>
        <p:spPr>
          <a:xfrm>
            <a:off x="1139868" y="1523231"/>
            <a:ext cx="10797436" cy="5334769"/>
          </a:xfrm>
        </p:spPr>
        <p:txBody>
          <a:bodyPr>
            <a:normAutofit/>
          </a:bodyPr>
          <a:lstStyle/>
          <a:p>
            <a:pPr marL="0" indent="0" algn="r" rtl="1">
              <a:buNone/>
            </a:pPr>
            <a:r>
              <a:rPr lang="ar-IQ" dirty="0"/>
              <a:t> </a:t>
            </a:r>
            <a:r>
              <a:rPr lang="ar-IQ" sz="2800" b="1" dirty="0">
                <a:solidFill>
                  <a:srgbClr val="FF0000"/>
                </a:solidFill>
                <a:latin typeface="Arial" panose="020B0604020202020204" pitchFamily="34" charset="0"/>
                <a:cs typeface="Arial" panose="020B0604020202020204" pitchFamily="34" charset="0"/>
              </a:rPr>
              <a:t>- صنف المختصون كلف الجودة بعدة طرق منها:</a:t>
            </a:r>
          </a:p>
          <a:p>
            <a:pPr algn="r" rtl="1"/>
            <a:r>
              <a:rPr lang="ar-IQ" sz="2800" b="1" dirty="0">
                <a:latin typeface="Arial" panose="020B0604020202020204" pitchFamily="34" charset="0"/>
                <a:cs typeface="Arial" panose="020B0604020202020204" pitchFamily="34" charset="0"/>
              </a:rPr>
              <a:t>كلف مباشرة وغير مباشرة</a:t>
            </a:r>
          </a:p>
          <a:p>
            <a:pPr algn="r" rtl="1"/>
            <a:r>
              <a:rPr lang="ar-IQ" sz="2800" b="1" dirty="0">
                <a:latin typeface="Arial" panose="020B0604020202020204" pitchFamily="34" charset="0"/>
                <a:cs typeface="Arial" panose="020B0604020202020204" pitchFamily="34" charset="0"/>
              </a:rPr>
              <a:t>كلف المطابقة وكلف عدم المطابقة</a:t>
            </a:r>
          </a:p>
          <a:p>
            <a:pPr algn="r" rtl="1"/>
            <a:r>
              <a:rPr lang="ar-IQ" sz="2800" b="1" dirty="0">
                <a:latin typeface="Arial" panose="020B0604020202020204" pitchFamily="34" charset="0"/>
                <a:cs typeface="Arial" panose="020B0604020202020204" pitchFamily="34" charset="0"/>
              </a:rPr>
              <a:t>كلف ضبط الجودة</a:t>
            </a:r>
          </a:p>
          <a:p>
            <a:pPr marL="0" indent="0" algn="r" rtl="1">
              <a:buNone/>
            </a:pPr>
            <a:endParaRPr lang="ar-IQ" sz="2000" dirty="0">
              <a:solidFill>
                <a:srgbClr val="00B0F0"/>
              </a:solidFill>
            </a:endParaRPr>
          </a:p>
          <a:p>
            <a:pPr algn="r" rtl="1">
              <a:buFontTx/>
              <a:buChar char="-"/>
            </a:pPr>
            <a:r>
              <a:rPr lang="ar-IQ" sz="2800" b="1" dirty="0">
                <a:latin typeface="Arial" panose="020B0604020202020204" pitchFamily="34" charset="0"/>
                <a:cs typeface="Arial" panose="020B0604020202020204" pitchFamily="34" charset="0"/>
              </a:rPr>
              <a:t>سيتم تناول التصنيف الأول (كلف مباشرة وغير مباشرة)</a:t>
            </a:r>
          </a:p>
          <a:p>
            <a:pPr algn="r" rtl="1">
              <a:buFontTx/>
              <a:buChar char="-"/>
            </a:pPr>
            <a:endParaRPr lang="ar-IQ" sz="2000" dirty="0"/>
          </a:p>
          <a:p>
            <a:pPr algn="r" rtl="1"/>
            <a:r>
              <a:rPr lang="ar-IQ" sz="2800" b="1" dirty="0">
                <a:latin typeface="Arial" panose="020B0604020202020204" pitchFamily="34" charset="0"/>
                <a:cs typeface="Arial" panose="020B0604020202020204" pitchFamily="34" charset="0"/>
              </a:rPr>
              <a:t> اولا</a:t>
            </a:r>
            <a:r>
              <a:rPr lang="ar-IQ" sz="2800" b="1" dirty="0" smtClean="0">
                <a:latin typeface="Arial" panose="020B0604020202020204" pitchFamily="34" charset="0"/>
                <a:cs typeface="Arial" panose="020B0604020202020204" pitchFamily="34" charset="0"/>
              </a:rPr>
              <a:t>: كلف </a:t>
            </a:r>
            <a:r>
              <a:rPr lang="ar-IQ" sz="2800" b="1" dirty="0">
                <a:latin typeface="Arial" panose="020B0604020202020204" pitchFamily="34" charset="0"/>
                <a:cs typeface="Arial" panose="020B0604020202020204" pitchFamily="34" charset="0"/>
              </a:rPr>
              <a:t>الجودة المباشرة </a:t>
            </a:r>
            <a:r>
              <a:rPr lang="ar-IQ" sz="2800" b="1" dirty="0" smtClean="0">
                <a:latin typeface="Arial" panose="020B0604020202020204" pitchFamily="34" charset="0"/>
                <a:cs typeface="Arial" panose="020B0604020202020204" pitchFamily="34" charset="0"/>
              </a:rPr>
              <a:t>.</a:t>
            </a:r>
            <a:endParaRPr lang="ar-IQ" sz="2800" b="1" dirty="0">
              <a:latin typeface="Arial" panose="020B0604020202020204" pitchFamily="34" charset="0"/>
              <a:cs typeface="Arial" panose="020B0604020202020204" pitchFamily="34" charset="0"/>
            </a:endParaRPr>
          </a:p>
          <a:p>
            <a:pPr algn="r" rtl="1"/>
            <a:r>
              <a:rPr lang="ar-IQ" sz="2800" b="1" dirty="0">
                <a:latin typeface="Arial" panose="020B0604020202020204" pitchFamily="34" charset="0"/>
                <a:cs typeface="Arial" panose="020B0604020202020204" pitchFamily="34" charset="0"/>
              </a:rPr>
              <a:t>ثانيا</a:t>
            </a:r>
            <a:r>
              <a:rPr lang="ar-IQ" sz="2800" b="1" dirty="0" smtClean="0">
                <a:latin typeface="Arial" panose="020B0604020202020204" pitchFamily="34" charset="0"/>
                <a:cs typeface="Arial" panose="020B0604020202020204" pitchFamily="34" charset="0"/>
              </a:rPr>
              <a:t>: كلف </a:t>
            </a:r>
            <a:r>
              <a:rPr lang="ar-IQ" sz="2800" b="1" dirty="0">
                <a:latin typeface="Arial" panose="020B0604020202020204" pitchFamily="34" charset="0"/>
                <a:cs typeface="Arial" panose="020B0604020202020204" pitchFamily="34" charset="0"/>
              </a:rPr>
              <a:t>الجودة غير المباشرة (الكلف غير ملموسة</a:t>
            </a:r>
            <a:r>
              <a:rPr lang="ar-IQ" sz="2800" b="1" dirty="0" smtClean="0">
                <a:latin typeface="Arial" panose="020B0604020202020204" pitchFamily="34" charset="0"/>
                <a:cs typeface="Arial" panose="020B0604020202020204" pitchFamily="34" charset="0"/>
              </a:rPr>
              <a:t>).</a:t>
            </a:r>
            <a:endParaRPr lang="en-US" sz="2800" b="1" dirty="0">
              <a:latin typeface="Arial" panose="020B0604020202020204" pitchFamily="34" charset="0"/>
              <a:cs typeface="Arial" panose="020B0604020202020204" pitchFamily="34" charset="0"/>
            </a:endParaRPr>
          </a:p>
          <a:p>
            <a:endParaRPr lang="en-US" dirty="0"/>
          </a:p>
        </p:txBody>
      </p:sp>
      <p:sp>
        <p:nvSpPr>
          <p:cNvPr id="4" name="Date Placeholder 3"/>
          <p:cNvSpPr>
            <a:spLocks noGrp="1"/>
          </p:cNvSpPr>
          <p:nvPr>
            <p:ph type="dt" sz="half" idx="10"/>
          </p:nvPr>
        </p:nvSpPr>
        <p:spPr>
          <a:xfrm>
            <a:off x="1653368" y="133828"/>
            <a:ext cx="1143000" cy="365125"/>
          </a:xfrm>
        </p:spPr>
        <p:txBody>
          <a:bodyPr/>
          <a:lstStyle/>
          <a:p>
            <a:fld id="{13A5578B-2BFA-4757-BD45-022B6EA97F0D}" type="datetime1">
              <a:rPr lang="en-US" sz="1400" b="1" smtClean="0">
                <a:solidFill>
                  <a:srgbClr val="FF0000"/>
                </a:solidFill>
              </a:rPr>
              <a:t>3/12/2023</a:t>
            </a:fld>
            <a:endParaRPr lang="en-US" sz="1400" b="1" dirty="0">
              <a:solidFill>
                <a:srgbClr val="FF0000"/>
              </a:solidFill>
            </a:endParaRPr>
          </a:p>
        </p:txBody>
      </p:sp>
      <p:sp>
        <p:nvSpPr>
          <p:cNvPr id="6" name="Slide Number Placeholder 5"/>
          <p:cNvSpPr>
            <a:spLocks noGrp="1"/>
          </p:cNvSpPr>
          <p:nvPr>
            <p:ph type="sldNum" sz="quarter" idx="12"/>
          </p:nvPr>
        </p:nvSpPr>
        <p:spPr/>
        <p:txBody>
          <a:bodyPr/>
          <a:lstStyle/>
          <a:p>
            <a:fld id="{C77CBC2A-BA76-4867-8C35-B61A7B4A5BCB}" type="slidenum">
              <a:rPr lang="en-US" smtClean="0"/>
              <a:t>7</a:t>
            </a:fld>
            <a:endParaRPr lang="en-US"/>
          </a:p>
        </p:txBody>
      </p:sp>
    </p:spTree>
    <p:extLst>
      <p:ext uri="{BB962C8B-B14F-4D97-AF65-F5344CB8AC3E}">
        <p14:creationId xmlns:p14="http://schemas.microsoft.com/office/powerpoint/2010/main" val="1609777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731" y="444708"/>
            <a:ext cx="8596668" cy="1078523"/>
          </a:xfrm>
        </p:spPr>
        <p:txBody>
          <a:bodyPr>
            <a:noAutofit/>
          </a:bodyPr>
          <a:lstStyle/>
          <a:p>
            <a:pPr algn="r"/>
            <a:r>
              <a:rPr lang="ar-IQ" sz="3600" b="1" dirty="0">
                <a:latin typeface="Arial" panose="020B0604020202020204" pitchFamily="34" charset="0"/>
                <a:cs typeface="Arial" panose="020B0604020202020204" pitchFamily="34" charset="0"/>
              </a:rPr>
              <a:t>اولا:كلف الجودة </a:t>
            </a:r>
            <a:r>
              <a:rPr lang="ar-IQ" sz="3600" b="1" dirty="0" smtClean="0">
                <a:latin typeface="Arial" panose="020B0604020202020204" pitchFamily="34" charset="0"/>
                <a:cs typeface="Arial" panose="020B0604020202020204" pitchFamily="34" charset="0"/>
              </a:rPr>
              <a:t>المباشرة </a:t>
            </a:r>
            <a:r>
              <a:rPr lang="ar-IQ" sz="2000" b="1" dirty="0" smtClean="0">
                <a:solidFill>
                  <a:srgbClr val="FF0000"/>
                </a:solidFill>
                <a:latin typeface="Arial" panose="020B0604020202020204" pitchFamily="34" charset="0"/>
                <a:cs typeface="Arial" panose="020B0604020202020204" pitchFamily="34" charset="0"/>
              </a:rPr>
              <a:t>ص 61</a:t>
            </a:r>
            <a:r>
              <a:rPr lang="ar-IQ" sz="3600" b="1" dirty="0" smtClean="0">
                <a:latin typeface="Arial" panose="020B0604020202020204" pitchFamily="34" charset="0"/>
                <a:cs typeface="Arial" panose="020B0604020202020204" pitchFamily="34" charset="0"/>
              </a:rPr>
              <a:t> </a:t>
            </a:r>
            <a:r>
              <a:rPr lang="ar-IQ" sz="3600" b="1" dirty="0">
                <a:latin typeface="Arial" panose="020B0604020202020204" pitchFamily="34" charset="0"/>
                <a:cs typeface="Arial" panose="020B0604020202020204" pitchFamily="34" charset="0"/>
              </a:rPr>
              <a:t/>
            </a:r>
            <a:br>
              <a:rPr lang="ar-IQ" sz="3600" b="1" dirty="0">
                <a:latin typeface="Arial" panose="020B0604020202020204" pitchFamily="34" charset="0"/>
                <a:cs typeface="Arial" panose="020B0604020202020204" pitchFamily="34" charset="0"/>
              </a:rPr>
            </a:br>
            <a:r>
              <a:rPr lang="ar-IQ" sz="3600" b="1" dirty="0">
                <a:latin typeface="Arial" panose="020B0604020202020204" pitchFamily="34" charset="0"/>
                <a:cs typeface="Arial" panose="020B0604020202020204" pitchFamily="34" charset="0"/>
              </a:rPr>
              <a:t>وتقسم الى:</a:t>
            </a:r>
            <a:br>
              <a:rPr lang="ar-IQ" sz="3600" b="1" dirty="0">
                <a:latin typeface="Arial" panose="020B0604020202020204" pitchFamily="34" charset="0"/>
                <a:cs typeface="Arial" panose="020B0604020202020204" pitchFamily="34" charset="0"/>
              </a:rPr>
            </a:b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2206330" y="1680745"/>
            <a:ext cx="4184035" cy="4100020"/>
          </a:xfrm>
        </p:spPr>
        <p:txBody>
          <a:bodyPr/>
          <a:lstStyle/>
          <a:p>
            <a:pPr marL="0" indent="0" algn="r" rtl="1">
              <a:buNone/>
            </a:pPr>
            <a:r>
              <a:rPr lang="ar-IQ" b="1" dirty="0"/>
              <a:t>2- </a:t>
            </a:r>
            <a:r>
              <a:rPr lang="ar-IQ" sz="2000" b="1" dirty="0">
                <a:solidFill>
                  <a:schemeClr val="accent4"/>
                </a:solidFill>
                <a:latin typeface="Arial" panose="020B0604020202020204" pitchFamily="34" charset="0"/>
                <a:cs typeface="Arial" panose="020B0604020202020204" pitchFamily="34" charset="0"/>
              </a:rPr>
              <a:t>كلف الفشل وتتضمن:</a:t>
            </a:r>
          </a:p>
          <a:p>
            <a:pPr algn="just" rtl="1"/>
            <a:r>
              <a:rPr lang="ar-IQ" b="1" dirty="0">
                <a:solidFill>
                  <a:srgbClr val="00B050"/>
                </a:solidFill>
                <a:latin typeface="Arial" panose="020B0604020202020204" pitchFamily="34" charset="0"/>
                <a:cs typeface="Arial" panose="020B0604020202020204" pitchFamily="34" charset="0"/>
              </a:rPr>
              <a:t>كلف الفشل الداخلي: </a:t>
            </a:r>
            <a:r>
              <a:rPr lang="ar-IQ" b="1" dirty="0">
                <a:solidFill>
                  <a:schemeClr val="tx1"/>
                </a:solidFill>
                <a:latin typeface="Arial" panose="020B0604020202020204" pitchFamily="34" charset="0"/>
                <a:cs typeface="Arial" panose="020B0604020202020204" pitchFamily="34" charset="0"/>
              </a:rPr>
              <a:t>وهي</a:t>
            </a:r>
            <a:r>
              <a:rPr lang="ar-IQ" b="1" dirty="0">
                <a:solidFill>
                  <a:schemeClr val="accent1"/>
                </a:solidFill>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النفقات التي تصرف على المنتوجات التالفة بسبب الفشل في الوصول الى معايير جودة التصميم والذي يتم اكتشافه قبل وصوله الى الزبون.</a:t>
            </a:r>
          </a:p>
          <a:p>
            <a:pPr algn="just" rtl="1"/>
            <a:endParaRPr lang="ar-IQ" dirty="0"/>
          </a:p>
          <a:p>
            <a:pPr algn="just" rtl="1"/>
            <a:r>
              <a:rPr lang="ar-IQ" b="1" dirty="0">
                <a:solidFill>
                  <a:srgbClr val="00B050"/>
                </a:solidFill>
                <a:latin typeface="Arial" panose="020B0604020202020204" pitchFamily="34" charset="0"/>
                <a:cs typeface="Arial" panose="020B0604020202020204" pitchFamily="34" charset="0"/>
              </a:rPr>
              <a:t>كلف الفشل الخارجي : </a:t>
            </a:r>
            <a:r>
              <a:rPr lang="ar-IQ" b="1" dirty="0">
                <a:latin typeface="Arial" panose="020B0604020202020204" pitchFamily="34" charset="0"/>
                <a:cs typeface="Arial" panose="020B0604020202020204" pitchFamily="34" charset="0"/>
              </a:rPr>
              <a:t>هي الفقات الناشئة عن العيوب التي تظهر في المنتوج بعد ان يكتمل انتاجه.</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7545891" y="1708893"/>
            <a:ext cx="4184034" cy="4100020"/>
          </a:xfrm>
        </p:spPr>
        <p:txBody>
          <a:bodyPr/>
          <a:lstStyle/>
          <a:p>
            <a:pPr marL="0" indent="0" algn="r" rtl="1">
              <a:buNone/>
            </a:pPr>
            <a:r>
              <a:rPr lang="ar-IQ" dirty="0"/>
              <a:t>1- </a:t>
            </a:r>
            <a:r>
              <a:rPr lang="ar-IQ" sz="2000" b="1" dirty="0">
                <a:solidFill>
                  <a:schemeClr val="accent4"/>
                </a:solidFill>
                <a:latin typeface="Arial" panose="020B0604020202020204" pitchFamily="34" charset="0"/>
                <a:cs typeface="Arial" panose="020B0604020202020204" pitchFamily="34" charset="0"/>
              </a:rPr>
              <a:t>كلف الضبط وتتضمن:</a:t>
            </a:r>
          </a:p>
          <a:p>
            <a:pPr algn="just" rtl="1"/>
            <a:r>
              <a:rPr lang="ar-IQ" b="1" dirty="0">
                <a:solidFill>
                  <a:srgbClr val="00B050"/>
                </a:solidFill>
                <a:latin typeface="Arial" panose="020B0604020202020204" pitchFamily="34" charset="0"/>
                <a:cs typeface="Arial" panose="020B0604020202020204" pitchFamily="34" charset="0"/>
              </a:rPr>
              <a:t>كلف التقييم: </a:t>
            </a:r>
            <a:r>
              <a:rPr lang="ar-IQ" b="1" dirty="0">
                <a:latin typeface="Arial" panose="020B0604020202020204" pitchFamily="34" charset="0"/>
                <a:cs typeface="Arial" panose="020B0604020202020204" pitchFamily="34" charset="0"/>
              </a:rPr>
              <a:t>هي النفقات الخاصة باجراء عمليات الفحص والاختبار للتحقق من مطابقة المنتوجات للمواصفات المعتمدة.</a:t>
            </a:r>
          </a:p>
          <a:p>
            <a:pPr algn="r" rtl="1"/>
            <a:endParaRPr lang="ar-IQ" dirty="0"/>
          </a:p>
          <a:p>
            <a:pPr algn="just" rtl="1"/>
            <a:r>
              <a:rPr lang="ar-IQ" b="1" dirty="0">
                <a:solidFill>
                  <a:srgbClr val="00B050"/>
                </a:solidFill>
                <a:latin typeface="Arial" panose="020B0604020202020204" pitchFamily="34" charset="0"/>
                <a:cs typeface="Arial" panose="020B0604020202020204" pitchFamily="34" charset="0"/>
              </a:rPr>
              <a:t>كلف الوقاية: </a:t>
            </a:r>
            <a:r>
              <a:rPr lang="ar-IQ" b="1" dirty="0">
                <a:latin typeface="Arial" panose="020B0604020202020204" pitchFamily="34" charset="0"/>
                <a:cs typeface="Arial" panose="020B0604020202020204" pitchFamily="34" charset="0"/>
              </a:rPr>
              <a:t>هي النفقات الخاصة بمنع حدوث الانحرافات في الجودة قبل حدوثها وذلك بمعالجة الاخطاء التي تقود الى انتاج اجزاء معيبة او منع ذلك.</a:t>
            </a:r>
          </a:p>
        </p:txBody>
      </p:sp>
      <p:sp>
        <p:nvSpPr>
          <p:cNvPr id="5" name="Date Placeholder 4"/>
          <p:cNvSpPr>
            <a:spLocks noGrp="1"/>
          </p:cNvSpPr>
          <p:nvPr>
            <p:ph type="dt" sz="half" idx="10"/>
          </p:nvPr>
        </p:nvSpPr>
        <p:spPr>
          <a:xfrm>
            <a:off x="1553160" y="284141"/>
            <a:ext cx="1143000" cy="365125"/>
          </a:xfrm>
        </p:spPr>
        <p:txBody>
          <a:bodyPr/>
          <a:lstStyle/>
          <a:p>
            <a:fld id="{692D8ECC-F0F3-4495-87AA-B0CEF5595713}" type="datetime1">
              <a:rPr lang="en-US" sz="1400" b="1" smtClean="0">
                <a:solidFill>
                  <a:srgbClr val="FF0000"/>
                </a:solidFill>
              </a:rPr>
              <a:t>3/12/2023</a:t>
            </a:fld>
            <a:endParaRPr lang="en-US" sz="1400" b="1" dirty="0">
              <a:solidFill>
                <a:srgbClr val="FF0000"/>
              </a:solidFill>
            </a:endParaRPr>
          </a:p>
        </p:txBody>
      </p:sp>
      <p:sp>
        <p:nvSpPr>
          <p:cNvPr id="7" name="Slide Number Placeholder 6"/>
          <p:cNvSpPr>
            <a:spLocks noGrp="1"/>
          </p:cNvSpPr>
          <p:nvPr>
            <p:ph type="sldNum" sz="quarter" idx="12"/>
          </p:nvPr>
        </p:nvSpPr>
        <p:spPr>
          <a:xfrm>
            <a:off x="154420" y="5808119"/>
            <a:ext cx="551167" cy="365125"/>
          </a:xfrm>
        </p:spPr>
        <p:txBody>
          <a:bodyPr/>
          <a:lstStyle/>
          <a:p>
            <a:fld id="{C77CBC2A-BA76-4867-8C35-B61A7B4A5BCB}" type="slidenum">
              <a:rPr lang="en-US" sz="1400" b="1" smtClean="0">
                <a:solidFill>
                  <a:schemeClr val="accent4"/>
                </a:solidFill>
              </a:rPr>
              <a:t>8</a:t>
            </a:fld>
            <a:endParaRPr lang="en-US" sz="1400" b="1" dirty="0">
              <a:solidFill>
                <a:schemeClr val="accent4"/>
              </a:solidFill>
            </a:endParaRPr>
          </a:p>
        </p:txBody>
      </p:sp>
    </p:spTree>
    <p:extLst>
      <p:ext uri="{BB962C8B-B14F-4D97-AF65-F5344CB8AC3E}">
        <p14:creationId xmlns:p14="http://schemas.microsoft.com/office/powerpoint/2010/main" val="671144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2680397" y="163774"/>
            <a:ext cx="8596668" cy="1241947"/>
          </a:xfrm>
        </p:spPr>
        <p:txBody>
          <a:bodyPr>
            <a:normAutofit/>
          </a:bodyPr>
          <a:lstStyle/>
          <a:p>
            <a:pPr algn="r"/>
            <a:r>
              <a:rPr lang="ar-IQ" sz="3200" b="1" dirty="0">
                <a:latin typeface="Arial" panose="020B0604020202020204" pitchFamily="34" charset="0"/>
                <a:cs typeface="Arial" panose="020B0604020202020204" pitchFamily="34" charset="0"/>
              </a:rPr>
              <a:t>الجدول الاتي يوضح خلاصة بالكلف انفة الذكر:</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2100216" y="4067030"/>
            <a:ext cx="9322712" cy="2547526"/>
          </a:xfrm>
        </p:spPr>
        <p:txBody>
          <a:bodyPr/>
          <a:lstStyle/>
          <a:p>
            <a:pPr marL="0" indent="0" algn="r" rtl="1">
              <a:buNone/>
            </a:pPr>
            <a:r>
              <a:rPr lang="ar-IQ" sz="2800" b="1" dirty="0">
                <a:solidFill>
                  <a:schemeClr val="accent4"/>
                </a:solidFill>
                <a:latin typeface="Arial" panose="020B0604020202020204" pitchFamily="34" charset="0"/>
                <a:cs typeface="Arial" panose="020B0604020202020204" pitchFamily="34" charset="0"/>
              </a:rPr>
              <a:t>وتحسب كلف الجودة الكلية المباشرة وفقاً للمعادلة الاتية:</a:t>
            </a:r>
          </a:p>
          <a:p>
            <a:pPr algn="r" rtl="1"/>
            <a:r>
              <a:rPr lang="ar-IQ" sz="2000" b="1" dirty="0">
                <a:latin typeface="Arial" panose="020B0604020202020204" pitchFamily="34" charset="0"/>
                <a:cs typeface="Arial" panose="020B0604020202020204" pitchFamily="34" charset="0"/>
              </a:rPr>
              <a:t>الكلف الكلية المباشرة للجودة= </a:t>
            </a:r>
            <a:r>
              <a:rPr lang="ar-IQ" sz="2000" b="1" dirty="0">
                <a:solidFill>
                  <a:srgbClr val="FF0000"/>
                </a:solidFill>
                <a:latin typeface="Arial" panose="020B0604020202020204" pitchFamily="34" charset="0"/>
                <a:cs typeface="Arial" panose="020B0604020202020204" pitchFamily="34" charset="0"/>
              </a:rPr>
              <a:t>كلف الضبط </a:t>
            </a:r>
            <a:r>
              <a:rPr lang="ar-IQ" sz="2000" b="1" dirty="0">
                <a:latin typeface="Arial" panose="020B0604020202020204" pitchFamily="34" charset="0"/>
                <a:cs typeface="Arial" panose="020B0604020202020204" pitchFamily="34" charset="0"/>
              </a:rPr>
              <a:t>+ كلف </a:t>
            </a:r>
            <a:r>
              <a:rPr lang="ar-IQ" sz="2000" b="1" dirty="0" smtClean="0">
                <a:latin typeface="Arial" panose="020B0604020202020204" pitchFamily="34" charset="0"/>
                <a:cs typeface="Arial" panose="020B0604020202020204" pitchFamily="34" charset="0"/>
              </a:rPr>
              <a:t>الفشل</a:t>
            </a:r>
          </a:p>
          <a:p>
            <a:pPr marL="0" indent="0" algn="r" rtl="1">
              <a:buNone/>
            </a:pPr>
            <a:endParaRPr lang="ar-IQ" sz="2000" b="1" dirty="0">
              <a:solidFill>
                <a:srgbClr val="00B0F0"/>
              </a:solidFill>
              <a:latin typeface="Arial" panose="020B0604020202020204" pitchFamily="34" charset="0"/>
              <a:cs typeface="Arial" panose="020B0604020202020204" pitchFamily="34" charset="0"/>
            </a:endParaRPr>
          </a:p>
          <a:p>
            <a:pPr algn="r" rtl="1"/>
            <a:r>
              <a:rPr lang="ar-IQ" sz="2000" b="1" dirty="0">
                <a:latin typeface="Arial" panose="020B0604020202020204" pitchFamily="34" charset="0"/>
                <a:cs typeface="Arial" panose="020B0604020202020204" pitchFamily="34" charset="0"/>
              </a:rPr>
              <a:t>الكلف الكلية المباشرة</a:t>
            </a:r>
            <a:r>
              <a:rPr lang="ar-IQ" sz="2000" b="1" dirty="0" smtClean="0">
                <a:latin typeface="Arial" panose="020B0604020202020204" pitchFamily="34" charset="0"/>
                <a:cs typeface="Arial" panose="020B0604020202020204" pitchFamily="34" charset="0"/>
              </a:rPr>
              <a:t>=  </a:t>
            </a:r>
            <a:r>
              <a:rPr lang="ar-IQ" sz="2000" b="1" dirty="0" smtClean="0">
                <a:solidFill>
                  <a:srgbClr val="FF0000"/>
                </a:solidFill>
                <a:latin typeface="Arial" panose="020B0604020202020204" pitchFamily="34" charset="0"/>
                <a:cs typeface="Arial" panose="020B0604020202020204" pitchFamily="34" charset="0"/>
              </a:rPr>
              <a:t>(</a:t>
            </a:r>
            <a:r>
              <a:rPr lang="ar-IQ" sz="2000" b="1" dirty="0">
                <a:solidFill>
                  <a:srgbClr val="FF0000"/>
                </a:solidFill>
                <a:latin typeface="Arial" panose="020B0604020202020204" pitchFamily="34" charset="0"/>
                <a:cs typeface="Arial" panose="020B0604020202020204" pitchFamily="34" charset="0"/>
              </a:rPr>
              <a:t>كلف التقويم+كلف الوقاية)</a:t>
            </a:r>
            <a:r>
              <a:rPr lang="ar-IQ" sz="2000" b="1" dirty="0">
                <a:latin typeface="Arial" panose="020B0604020202020204" pitchFamily="34" charset="0"/>
                <a:cs typeface="Arial" panose="020B0604020202020204" pitchFamily="34" charset="0"/>
              </a:rPr>
              <a:t>+(كلف الفشل الداخلي + كلف الفشل الخارجي)</a:t>
            </a:r>
            <a:endParaRPr lang="en-US" sz="20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140528439"/>
              </p:ext>
            </p:extLst>
          </p:nvPr>
        </p:nvGraphicFramePr>
        <p:xfrm>
          <a:off x="1828800" y="1446662"/>
          <a:ext cx="9856519" cy="2579428"/>
        </p:xfrm>
        <a:graphic>
          <a:graphicData uri="http://schemas.openxmlformats.org/drawingml/2006/table">
            <a:tbl>
              <a:tblPr firstRow="1" bandRow="1">
                <a:tableStyleId>{BC89EF96-8CEA-46FF-86C4-4CE0E7609802}</a:tableStyleId>
              </a:tblPr>
              <a:tblGrid>
                <a:gridCol w="7419107">
                  <a:extLst>
                    <a:ext uri="{9D8B030D-6E8A-4147-A177-3AD203B41FA5}">
                      <a16:colId xmlns="" xmlns:a16="http://schemas.microsoft.com/office/drawing/2014/main" val="20000"/>
                    </a:ext>
                  </a:extLst>
                </a:gridCol>
                <a:gridCol w="2437412">
                  <a:extLst>
                    <a:ext uri="{9D8B030D-6E8A-4147-A177-3AD203B41FA5}">
                      <a16:colId xmlns="" xmlns:a16="http://schemas.microsoft.com/office/drawing/2014/main" val="20001"/>
                    </a:ext>
                  </a:extLst>
                </a:gridCol>
              </a:tblGrid>
              <a:tr h="573069">
                <a:tc>
                  <a:txBody>
                    <a:bodyPr/>
                    <a:lstStyle/>
                    <a:p>
                      <a:pPr algn="r" rtl="1"/>
                      <a:r>
                        <a:rPr lang="ar-IQ" sz="2000" b="1" dirty="0">
                          <a:latin typeface="Arial" panose="020B0604020202020204" pitchFamily="34" charset="0"/>
                          <a:cs typeface="Arial" panose="020B0604020202020204" pitchFamily="34" charset="0"/>
                        </a:rPr>
                        <a:t>كلف تهيئة وتطبيق</a:t>
                      </a:r>
                      <a:r>
                        <a:rPr lang="ar-IQ" sz="2000" b="1" baseline="0" dirty="0">
                          <a:latin typeface="Arial" panose="020B0604020202020204" pitchFamily="34" charset="0"/>
                          <a:cs typeface="Arial" panose="020B0604020202020204" pitchFamily="34" charset="0"/>
                        </a:rPr>
                        <a:t> خطة الجودة</a:t>
                      </a:r>
                      <a:endParaRPr lang="en-US" sz="2000" b="1"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كلف</a:t>
                      </a:r>
                      <a:r>
                        <a:rPr lang="ar-IQ" sz="2000" b="1" baseline="0" dirty="0">
                          <a:latin typeface="Arial" panose="020B0604020202020204" pitchFamily="34" charset="0"/>
                          <a:cs typeface="Arial" panose="020B0604020202020204" pitchFamily="34" charset="0"/>
                        </a:rPr>
                        <a:t> الوقاية </a:t>
                      </a:r>
                      <a:endParaRPr lang="en-US" sz="20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0"/>
                  </a:ext>
                </a:extLst>
              </a:tr>
              <a:tr h="573069">
                <a:tc>
                  <a:txBody>
                    <a:bodyPr/>
                    <a:lstStyle/>
                    <a:p>
                      <a:pPr algn="r" rtl="1"/>
                      <a:r>
                        <a:rPr lang="ar-IQ" sz="2000" b="1" dirty="0">
                          <a:latin typeface="Arial" panose="020B0604020202020204" pitchFamily="34" charset="0"/>
                          <a:cs typeface="Arial" panose="020B0604020202020204" pitchFamily="34" charset="0"/>
                        </a:rPr>
                        <a:t>كلف اختبار</a:t>
                      </a:r>
                      <a:r>
                        <a:rPr lang="ar-IQ" sz="2000" b="1" baseline="0" dirty="0">
                          <a:latin typeface="Arial" panose="020B0604020202020204" pitchFamily="34" charset="0"/>
                          <a:cs typeface="Arial" panose="020B0604020202020204" pitchFamily="34" charset="0"/>
                        </a:rPr>
                        <a:t> وتقييم وفحص جودة</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كلف التقييم</a:t>
                      </a:r>
                      <a:endParaRPr lang="en-US" sz="20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1"/>
                  </a:ext>
                </a:extLst>
              </a:tr>
              <a:tr h="716645">
                <a:tc>
                  <a:txBody>
                    <a:bodyPr/>
                    <a:lstStyle/>
                    <a:p>
                      <a:pPr algn="r" rtl="1"/>
                      <a:r>
                        <a:rPr lang="ar-IQ" sz="2000" b="1" dirty="0">
                          <a:latin typeface="Arial" panose="020B0604020202020204" pitchFamily="34" charset="0"/>
                          <a:cs typeface="Arial" panose="020B0604020202020204" pitchFamily="34" charset="0"/>
                        </a:rPr>
                        <a:t>كلف اعادة العمل والسكراب وخسارة المواد</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كلف الفشل الداخلي</a:t>
                      </a:r>
                      <a:endParaRPr lang="en-US" sz="20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716645">
                <a:tc>
                  <a:txBody>
                    <a:bodyPr/>
                    <a:lstStyle/>
                    <a:p>
                      <a:pPr algn="r" rtl="1"/>
                      <a:r>
                        <a:rPr lang="ar-IQ" sz="2000" b="1" dirty="0">
                          <a:latin typeface="Arial" panose="020B0604020202020204" pitchFamily="34" charset="0"/>
                          <a:cs typeface="Arial" panose="020B0604020202020204" pitchFamily="34" charset="0"/>
                        </a:rPr>
                        <a:t>كلف فشل المنتوج</a:t>
                      </a:r>
                      <a:r>
                        <a:rPr lang="ar-IQ" sz="2000" b="1" baseline="0" dirty="0">
                          <a:latin typeface="Arial" panose="020B0604020202020204" pitchFamily="34" charset="0"/>
                          <a:cs typeface="Arial" panose="020B0604020202020204" pitchFamily="34" charset="0"/>
                        </a:rPr>
                        <a:t> لدى الزبون وكلف </a:t>
                      </a:r>
                      <a:r>
                        <a:rPr lang="ar-IQ" sz="2000" b="1" baseline="0" dirty="0" smtClean="0">
                          <a:latin typeface="Arial" panose="020B0604020202020204" pitchFamily="34" charset="0"/>
                          <a:cs typeface="Arial" panose="020B0604020202020204" pitchFamily="34" charset="0"/>
                        </a:rPr>
                        <a:t>الاعادة</a:t>
                      </a:r>
                    </a:p>
                    <a:p>
                      <a:pPr algn="r" rtl="1"/>
                      <a:r>
                        <a:rPr lang="ar-IQ" sz="2000" b="1" baseline="0" dirty="0" smtClean="0">
                          <a:latin typeface="Arial" panose="020B0604020202020204" pitchFamily="34" charset="0"/>
                          <a:cs typeface="Arial" panose="020B0604020202020204" pitchFamily="34" charset="0"/>
                        </a:rPr>
                        <a:t> </a:t>
                      </a:r>
                      <a:r>
                        <a:rPr lang="ar-IQ" sz="2000" b="1" baseline="0" dirty="0">
                          <a:latin typeface="Arial" panose="020B0604020202020204" pitchFamily="34" charset="0"/>
                          <a:cs typeface="Arial" panose="020B0604020202020204" pitchFamily="34" charset="0"/>
                        </a:rPr>
                        <a:t>والتصليح والنقل والاتصالات</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كلف الفشل الخارجي</a:t>
                      </a:r>
                      <a:endParaRPr lang="en-US" sz="2000" b="1"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bl>
          </a:graphicData>
        </a:graphic>
      </p:graphicFrame>
      <p:sp>
        <p:nvSpPr>
          <p:cNvPr id="4" name="Date Placeholder 3"/>
          <p:cNvSpPr>
            <a:spLocks noGrp="1"/>
          </p:cNvSpPr>
          <p:nvPr>
            <p:ph type="dt" sz="half" idx="10"/>
          </p:nvPr>
        </p:nvSpPr>
        <p:spPr>
          <a:xfrm>
            <a:off x="1766103" y="246562"/>
            <a:ext cx="1143000" cy="365125"/>
          </a:xfrm>
        </p:spPr>
        <p:txBody>
          <a:bodyPr/>
          <a:lstStyle/>
          <a:p>
            <a:fld id="{059C61AC-4D45-4185-A2AE-3BAEDB5BC81D}" type="datetime1">
              <a:rPr lang="en-US" sz="1400" b="1" smtClean="0">
                <a:solidFill>
                  <a:schemeClr val="accent4"/>
                </a:solidFill>
              </a:rPr>
              <a:t>3/12/2023</a:t>
            </a:fld>
            <a:endParaRPr lang="en-US" sz="1400" b="1" dirty="0">
              <a:solidFill>
                <a:schemeClr val="accent4"/>
              </a:solidFill>
            </a:endParaRPr>
          </a:p>
        </p:txBody>
      </p:sp>
      <p:sp>
        <p:nvSpPr>
          <p:cNvPr id="7" name="Slide Number Placeholder 6"/>
          <p:cNvSpPr>
            <a:spLocks noGrp="1"/>
          </p:cNvSpPr>
          <p:nvPr>
            <p:ph type="sldNum" sz="quarter" idx="12"/>
          </p:nvPr>
        </p:nvSpPr>
        <p:spPr>
          <a:xfrm>
            <a:off x="91790" y="5770541"/>
            <a:ext cx="551167" cy="365125"/>
          </a:xfrm>
        </p:spPr>
        <p:txBody>
          <a:bodyPr/>
          <a:lstStyle/>
          <a:p>
            <a:fld id="{C77CBC2A-BA76-4867-8C35-B61A7B4A5BCB}" type="slidenum">
              <a:rPr lang="en-US" sz="1400" b="1" smtClean="0">
                <a:solidFill>
                  <a:schemeClr val="accent4"/>
                </a:solidFill>
              </a:rPr>
              <a:t>9</a:t>
            </a:fld>
            <a:endParaRPr lang="en-US" sz="1400" b="1" dirty="0">
              <a:solidFill>
                <a:schemeClr val="accent4"/>
              </a:solidFill>
            </a:endParaRPr>
          </a:p>
        </p:txBody>
      </p:sp>
      <p:sp>
        <p:nvSpPr>
          <p:cNvPr id="6" name="Up Arrow 5"/>
          <p:cNvSpPr/>
          <p:nvPr/>
        </p:nvSpPr>
        <p:spPr>
          <a:xfrm>
            <a:off x="7907004" y="5313461"/>
            <a:ext cx="242316" cy="671703"/>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ar-IQ"/>
          </a:p>
        </p:txBody>
      </p:sp>
      <p:sp>
        <p:nvSpPr>
          <p:cNvPr id="8" name="Up Arrow 7"/>
          <p:cNvSpPr/>
          <p:nvPr/>
        </p:nvSpPr>
        <p:spPr>
          <a:xfrm rot="3382130">
            <a:off x="5875397" y="5085562"/>
            <a:ext cx="242316" cy="961870"/>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solidFill>
                <a:schemeClr val="tx1"/>
              </a:solidFill>
            </a:endParaRPr>
          </a:p>
        </p:txBody>
      </p:sp>
      <p:sp>
        <p:nvSpPr>
          <p:cNvPr id="10" name="Rectangle 9"/>
          <p:cNvSpPr/>
          <p:nvPr/>
        </p:nvSpPr>
        <p:spPr>
          <a:xfrm>
            <a:off x="3971109" y="1636419"/>
            <a:ext cx="914400"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b="1" dirty="0" smtClean="0">
                <a:solidFill>
                  <a:schemeClr val="tx1"/>
                </a:solidFill>
              </a:rPr>
              <a:t>كلف الضبط</a:t>
            </a:r>
            <a:endParaRPr lang="ar-IQ" b="1" dirty="0">
              <a:solidFill>
                <a:schemeClr val="tx1"/>
              </a:solidFill>
            </a:endParaRPr>
          </a:p>
        </p:txBody>
      </p:sp>
      <p:sp>
        <p:nvSpPr>
          <p:cNvPr id="11" name="Left Brace 10"/>
          <p:cNvSpPr/>
          <p:nvPr/>
        </p:nvSpPr>
        <p:spPr>
          <a:xfrm>
            <a:off x="4885509" y="1636419"/>
            <a:ext cx="710940" cy="914400"/>
          </a:xfrm>
          <a:prstGeom prst="leftBrace">
            <a:avLst/>
          </a:prstGeom>
        </p:spPr>
        <p:style>
          <a:lnRef idx="3">
            <a:schemeClr val="dk1"/>
          </a:lnRef>
          <a:fillRef idx="0">
            <a:schemeClr val="dk1"/>
          </a:fillRef>
          <a:effectRef idx="2">
            <a:schemeClr val="dk1"/>
          </a:effectRef>
          <a:fontRef idx="minor">
            <a:schemeClr val="tx1"/>
          </a:fontRef>
        </p:style>
        <p:txBody>
          <a:bodyPr rtlCol="1" anchor="ctr"/>
          <a:lstStyle/>
          <a:p>
            <a:pPr algn="ctr"/>
            <a:endParaRPr lang="ar-IQ"/>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4315" y="2816472"/>
            <a:ext cx="774700" cy="190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3839915" y="2945081"/>
            <a:ext cx="914400"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b="1" dirty="0" smtClean="0">
                <a:solidFill>
                  <a:schemeClr val="tx1"/>
                </a:solidFill>
              </a:rPr>
              <a:t>كلف الفشل</a:t>
            </a:r>
            <a:endParaRPr lang="ar-IQ" b="1" dirty="0">
              <a:solidFill>
                <a:schemeClr val="tx1"/>
              </a:solidFill>
            </a:endParaRPr>
          </a:p>
        </p:txBody>
      </p:sp>
    </p:spTree>
    <p:extLst>
      <p:ext uri="{BB962C8B-B14F-4D97-AF65-F5344CB8AC3E}">
        <p14:creationId xmlns:p14="http://schemas.microsoft.com/office/powerpoint/2010/main" val="6071340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609</TotalTime>
  <Words>1878</Words>
  <Application>Microsoft Office PowerPoint</Application>
  <PresentationFormat>Custom</PresentationFormat>
  <Paragraphs>282</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Parallax</vt:lpstr>
      <vt:lpstr>الفصل الثالث : كلف الجودة ص57</vt:lpstr>
      <vt:lpstr>موضوعات الفصل: </vt:lpstr>
      <vt:lpstr>1- مفهوم كلف الجودة:ص 58</vt:lpstr>
      <vt:lpstr>2- اهمية كلف الجودة : ص59 </vt:lpstr>
      <vt:lpstr>PowerPoint Presentation</vt:lpstr>
      <vt:lpstr>PowerPoint Presentation</vt:lpstr>
      <vt:lpstr>  3- انواع كلف الجودة: ص60 </vt:lpstr>
      <vt:lpstr>اولا:كلف الجودة المباشرة ص 61  وتقسم الى: </vt:lpstr>
      <vt:lpstr>الجدول الاتي يوضح خلاصة بالكلف انفة الذكر:</vt:lpstr>
      <vt:lpstr>PowerPoint Presentation</vt:lpstr>
      <vt:lpstr>PowerPoint Presentation</vt:lpstr>
      <vt:lpstr>ص 65 ثانيا:كلف الجودة غير المباشرة (الكلف غير الملموسة) </vt:lpstr>
      <vt:lpstr>PowerPoint Presentation</vt:lpstr>
      <vt:lpstr> 4- المستوى الامثل لكلف الجودة : ص65 </vt:lpstr>
      <vt:lpstr>PowerPoint Presentation</vt:lpstr>
      <vt:lpstr>من الانتقادات الموجهة الى النظرة التقليدية ما يأتي :</vt:lpstr>
      <vt:lpstr>PowerPoint Presentation</vt:lpstr>
      <vt:lpstr>PowerPoint Presentation</vt:lpstr>
      <vt:lpstr> 5- العلاقة بين الجودة والكلفة: ص 68</vt:lpstr>
      <vt:lpstr>PowerPoint Presentation</vt:lpstr>
      <vt:lpstr>PowerPoint Presentation</vt:lpstr>
      <vt:lpstr>6- نسب كلف الجودة الى اجمالي الكلف :</vt:lpstr>
      <vt:lpstr>7- كلف الجودة المخفية     Hidden Quality Coasts</vt:lpstr>
      <vt:lpstr>من اسباب تحمل التكاليف المخفية (نفقات):</vt:lpstr>
      <vt:lpstr>PowerPoint Presentation</vt:lpstr>
      <vt:lpstr> 8- تحليل وقياس كلف الجودة:ص 73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الثالثة:</dc:title>
  <dc:creator>anfal barrak</dc:creator>
  <cp:lastModifiedBy>Maher</cp:lastModifiedBy>
  <cp:revision>40</cp:revision>
  <dcterms:created xsi:type="dcterms:W3CDTF">2021-05-08T20:37:24Z</dcterms:created>
  <dcterms:modified xsi:type="dcterms:W3CDTF">2023-03-12T06:26:39Z</dcterms:modified>
</cp:coreProperties>
</file>