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84" r:id="rId2"/>
    <p:sldId id="291" r:id="rId3"/>
    <p:sldId id="292" r:id="rId4"/>
    <p:sldId id="294" r:id="rId5"/>
    <p:sldId id="293" r:id="rId6"/>
    <p:sldId id="285" r:id="rId7"/>
    <p:sldId id="286" r:id="rId8"/>
    <p:sldId id="287" r:id="rId9"/>
    <p:sldId id="295" r:id="rId10"/>
    <p:sldId id="296" r:id="rId11"/>
    <p:sldId id="297" r:id="rId12"/>
    <p:sldId id="288" r:id="rId13"/>
    <p:sldId id="298" r:id="rId14"/>
    <p:sldId id="300" r:id="rId15"/>
    <p:sldId id="270" r:id="rId16"/>
    <p:sldId id="30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660"/>
  </p:normalViewPr>
  <p:slideViewPr>
    <p:cSldViewPr snapToGrid="0">
      <p:cViewPr>
        <p:scale>
          <a:sx n="76" d="100"/>
          <a:sy n="76" d="100"/>
        </p:scale>
        <p:origin x="-43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B80556-CAB8-4CF3-AA47-39625E973A3F}" type="datetimeFigureOut">
              <a:rPr lang="en-US" smtClean="0"/>
              <a:t>3/18/2023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BBC87-858D-4074-AE3B-F20ADF43F141}" type="slidenum">
              <a:rPr lang="en-US" smtClean="0"/>
              <a:t>‹#›</a:t>
            </a:fld>
            <a:endParaRPr lang="en-US"/>
          </a:p>
        </p:txBody>
      </p:sp>
    </p:spTree>
    <p:extLst>
      <p:ext uri="{BB962C8B-B14F-4D97-AF65-F5344CB8AC3E}">
        <p14:creationId xmlns:p14="http://schemas.microsoft.com/office/powerpoint/2010/main" val="1307380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5B2DBF-941B-4F38-AF59-6E6F851C71D8}" type="slidenum">
              <a:rPr lang="en-US" smtClean="0"/>
              <a:t>1</a:t>
            </a:fld>
            <a:endParaRPr lang="en-US"/>
          </a:p>
        </p:txBody>
      </p:sp>
    </p:spTree>
    <p:extLst>
      <p:ext uri="{BB962C8B-B14F-4D97-AF65-F5344CB8AC3E}">
        <p14:creationId xmlns:p14="http://schemas.microsoft.com/office/powerpoint/2010/main" val="414367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55A9D5-6404-4A33-9270-AA93783444AC}"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1621207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C6FE46-0EA2-4824-85B8-B56BA04D3CE0}"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3394353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C6B50-F435-418C-A0B8-9388FA864281}"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8871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6594B-D89B-45D0-AD2F-914B4B595928}"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1198723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921956-8523-4AD0-B907-137E04608811}"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9274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7E96E8-7CB4-4D9C-ADDB-C77ED252AD33}"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2404531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A521AF-0415-4A41-9F33-C5FC2A01F695}"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1310466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DAE8D-0CC4-4355-B78D-48D2BC56032F}"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211967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5CDA34-F76D-4DE6-853C-219140FE2220}"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150615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2B098-963E-42C3-A0FE-630A20436C1B}" type="datetime3">
              <a:rPr lang="en-US" smtClean="0"/>
              <a:t>18 March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2818354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B2AC95-DADC-4E9A-975D-A1C569D0E419}" type="datetime3">
              <a:rPr lang="en-US" smtClean="0"/>
              <a:t>18 March 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331185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7E3CDA-C2CF-447F-A8A4-1CB02A4D56D3}" type="datetime3">
              <a:rPr lang="en-US" smtClean="0"/>
              <a:t>18 March 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98519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038209-4849-4773-B5A5-8BEFB0FE666D}" type="datetime3">
              <a:rPr lang="en-US" smtClean="0"/>
              <a:t>18 March 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197401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A1849-21BD-4D91-898E-29205BB8C68D}" type="datetime3">
              <a:rPr lang="en-US" smtClean="0"/>
              <a:t>18 March 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380794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18ADBE-F386-4707-AB30-50D1DF0DA787}" type="datetime3">
              <a:rPr lang="en-US" smtClean="0"/>
              <a:t>18 March 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4A72A-0854-4976-8C19-9BA9E1C0CDA2}" type="slidenum">
              <a:rPr lang="en-US" smtClean="0"/>
              <a:t>‹#›</a:t>
            </a:fld>
            <a:endParaRPr lang="en-US"/>
          </a:p>
        </p:txBody>
      </p:sp>
    </p:spTree>
    <p:extLst>
      <p:ext uri="{BB962C8B-B14F-4D97-AF65-F5344CB8AC3E}">
        <p14:creationId xmlns:p14="http://schemas.microsoft.com/office/powerpoint/2010/main" val="538672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C4A72A-0854-4976-8C19-9BA9E1C0CDA2}" type="slidenum">
              <a:rPr lang="en-US" smtClean="0"/>
              <a:t>‹#›</a:t>
            </a:fld>
            <a:endParaRPr lang="en-US"/>
          </a:p>
        </p:txBody>
      </p:sp>
      <p:sp>
        <p:nvSpPr>
          <p:cNvPr id="5" name="Date Placeholder 4"/>
          <p:cNvSpPr>
            <a:spLocks noGrp="1"/>
          </p:cNvSpPr>
          <p:nvPr>
            <p:ph type="dt" sz="half" idx="10"/>
          </p:nvPr>
        </p:nvSpPr>
        <p:spPr/>
        <p:txBody>
          <a:bodyPr/>
          <a:lstStyle/>
          <a:p>
            <a:fld id="{17769353-0686-445F-BE10-A26C6A79B6CB}" type="datetime3">
              <a:rPr lang="en-US" smtClean="0"/>
              <a:t>18 March 2023</a:t>
            </a:fld>
            <a:endParaRPr lang="en-US"/>
          </a:p>
        </p:txBody>
      </p:sp>
    </p:spTree>
    <p:extLst>
      <p:ext uri="{BB962C8B-B14F-4D97-AF65-F5344CB8AC3E}">
        <p14:creationId xmlns:p14="http://schemas.microsoft.com/office/powerpoint/2010/main" val="92100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BFDA50-6CB2-497C-8331-C1C12748968D}" type="datetime3">
              <a:rPr lang="en-US" smtClean="0"/>
              <a:t>18 March 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C4A72A-0854-4976-8C19-9BA9E1C0CDA2}" type="slidenum">
              <a:rPr lang="en-US" smtClean="0"/>
              <a:t>‹#›</a:t>
            </a:fld>
            <a:endParaRPr lang="en-US"/>
          </a:p>
        </p:txBody>
      </p:sp>
    </p:spTree>
    <p:extLst>
      <p:ext uri="{BB962C8B-B14F-4D97-AF65-F5344CB8AC3E}">
        <p14:creationId xmlns:p14="http://schemas.microsoft.com/office/powerpoint/2010/main" val="35574497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281" y="295702"/>
            <a:ext cx="8596668" cy="1110018"/>
          </a:xfrm>
        </p:spPr>
        <p:txBody>
          <a:bodyPr>
            <a:normAutofit fontScale="90000"/>
          </a:bodyPr>
          <a:lstStyle/>
          <a:p>
            <a:pPr algn="r" rtl="1"/>
            <a:r>
              <a:rPr lang="ar-IQ" dirty="0"/>
              <a:t> </a:t>
            </a:r>
            <a:r>
              <a:rPr lang="en-US" dirty="0"/>
              <a:t> </a:t>
            </a:r>
            <a:r>
              <a:rPr lang="ar-IQ" sz="3100" b="1" dirty="0">
                <a:solidFill>
                  <a:srgbClr val="FF0000"/>
                </a:solidFill>
                <a:latin typeface="Arial" panose="020B0604020202020204" pitchFamily="34" charset="0"/>
                <a:cs typeface="Arial" panose="020B0604020202020204" pitchFamily="34" charset="0"/>
              </a:rPr>
              <a:t>1-تحليل الاتجاه</a:t>
            </a:r>
            <a:r>
              <a:rPr lang="en-US" sz="3100" b="1" dirty="0">
                <a:solidFill>
                  <a:srgbClr val="FF0000"/>
                </a:solidFill>
                <a:latin typeface="Arial" panose="020B0604020202020204" pitchFamily="34" charset="0"/>
                <a:cs typeface="Arial" panose="020B0604020202020204" pitchFamily="34" charset="0"/>
              </a:rPr>
              <a:t> </a:t>
            </a:r>
            <a:r>
              <a:rPr lang="ar-IQ" sz="3100" b="1" dirty="0">
                <a:solidFill>
                  <a:srgbClr val="FF0000"/>
                </a:solidFill>
                <a:latin typeface="Arial" panose="020B0604020202020204" pitchFamily="34" charset="0"/>
                <a:cs typeface="Arial" panose="020B0604020202020204" pitchFamily="34" charset="0"/>
              </a:rPr>
              <a:t>  </a:t>
            </a:r>
            <a:r>
              <a:rPr lang="en-US" sz="3100" b="1" dirty="0">
                <a:solidFill>
                  <a:srgbClr val="FF0000"/>
                </a:solidFill>
                <a:latin typeface="Arial" panose="020B0604020202020204" pitchFamily="34" charset="0"/>
                <a:cs typeface="Arial" panose="020B0604020202020204" pitchFamily="34" charset="0"/>
              </a:rPr>
              <a:t>Trend </a:t>
            </a:r>
            <a:r>
              <a:rPr lang="en-US" sz="3100" b="1" dirty="0" smtClean="0">
                <a:solidFill>
                  <a:srgbClr val="FF0000"/>
                </a:solidFill>
                <a:latin typeface="Arial" panose="020B0604020202020204" pitchFamily="34" charset="0"/>
                <a:cs typeface="Arial" panose="020B0604020202020204" pitchFamily="34" charset="0"/>
              </a:rPr>
              <a:t>Analysis </a:t>
            </a:r>
            <a:r>
              <a:rPr lang="ar-IQ" sz="3100" b="1" dirty="0" smtClean="0">
                <a:solidFill>
                  <a:srgbClr val="FF0000"/>
                </a:solidFill>
                <a:latin typeface="Arial" panose="020B0604020202020204" pitchFamily="34" charset="0"/>
                <a:cs typeface="Arial" panose="020B0604020202020204" pitchFamily="34" charset="0"/>
              </a:rPr>
              <a:t> ص73</a:t>
            </a:r>
            <a:r>
              <a:rPr lang="en-US" dirty="0"/>
              <a:t/>
            </a:r>
            <a:br>
              <a:rPr lang="en-US" dirty="0"/>
            </a:br>
            <a:endParaRPr lang="en-US" dirty="0"/>
          </a:p>
        </p:txBody>
      </p:sp>
      <p:sp>
        <p:nvSpPr>
          <p:cNvPr id="3" name="Content Placeholder 2"/>
          <p:cNvSpPr>
            <a:spLocks noGrp="1"/>
          </p:cNvSpPr>
          <p:nvPr>
            <p:ph idx="1"/>
          </p:nvPr>
        </p:nvSpPr>
        <p:spPr>
          <a:xfrm>
            <a:off x="162838" y="1000836"/>
            <a:ext cx="9732724" cy="5857164"/>
          </a:xfrm>
        </p:spPr>
        <p:txBody>
          <a:bodyPr>
            <a:noAutofit/>
          </a:bodyPr>
          <a:lstStyle/>
          <a:p>
            <a:pPr algn="just" rtl="1"/>
            <a:r>
              <a:rPr lang="ar-IQ" sz="2000" b="1" dirty="0">
                <a:latin typeface="Arial" panose="020B0604020202020204" pitchFamily="34" charset="0"/>
                <a:cs typeface="Arial" panose="020B0604020202020204" pitchFamily="34" charset="0"/>
              </a:rPr>
              <a:t>ان اساس طرق تحليل كلف الجودة هو اعداد تقارير والذي يتم من خلالها حصر جميع كلف الجودة الحالية للمنتوج ومقارتها بمستويات ماضية، ومن ذلك يمكن استخلاص معلومات مفيدة للتخطيط المستقبلي لتحسين مستوى الجودة .</a:t>
            </a:r>
          </a:p>
          <a:p>
            <a:pPr marL="0" indent="0" algn="r" rtl="1">
              <a:buNone/>
            </a:pPr>
            <a:r>
              <a:rPr lang="ar-IQ" sz="2000" b="1" u="sng" dirty="0">
                <a:latin typeface="Arial" panose="020B0604020202020204" pitchFamily="34" charset="0"/>
                <a:cs typeface="Arial" panose="020B0604020202020204" pitchFamily="34" charset="0"/>
              </a:rPr>
              <a:t>وهناك مقاييس ومؤشرات عديدة يمكن المقارنة بها، ومن هذه المؤشرات:</a:t>
            </a:r>
          </a:p>
          <a:p>
            <a:pPr algn="r" rtl="1"/>
            <a:r>
              <a:rPr lang="ar-IQ" sz="2000" b="1" dirty="0">
                <a:solidFill>
                  <a:srgbClr val="FF0000"/>
                </a:solidFill>
                <a:latin typeface="Arial" panose="020B0604020202020204" pitchFamily="34" charset="0"/>
                <a:cs typeface="Arial" panose="020B0604020202020204" pitchFamily="34" charset="0"/>
              </a:rPr>
              <a:t>مؤشر العمل : </a:t>
            </a:r>
            <a:r>
              <a:rPr lang="ar-IQ" sz="2000" b="1" dirty="0">
                <a:latin typeface="Arial" panose="020B0604020202020204" pitchFamily="34" charset="0"/>
                <a:cs typeface="Arial" panose="020B0604020202020204" pitchFamily="34" charset="0"/>
              </a:rPr>
              <a:t>ويحسب مؤشر العمل :</a:t>
            </a:r>
          </a:p>
          <a:p>
            <a:pPr marL="0" indent="0" algn="r" rtl="1">
              <a:buNone/>
            </a:pPr>
            <a:r>
              <a:rPr lang="ar-IQ" sz="2000" b="1" dirty="0">
                <a:solidFill>
                  <a:srgbClr val="FF0000"/>
                </a:solidFill>
                <a:latin typeface="Arial" panose="020B0604020202020204" pitchFamily="34" charset="0"/>
                <a:cs typeface="Arial" panose="020B0604020202020204" pitchFamily="34" charset="0"/>
              </a:rPr>
              <a:t>مؤشر العمل </a:t>
            </a:r>
            <a:r>
              <a:rPr lang="ar-IQ" sz="2000" b="1" dirty="0">
                <a:latin typeface="Arial" panose="020B0604020202020204" pitchFamily="34" charset="0"/>
                <a:cs typeface="Arial" panose="020B0604020202020204" pitchFamily="34" charset="0"/>
              </a:rPr>
              <a:t>=(مجموع كلف الجودة ÷ ساعات العمل)      </a:t>
            </a:r>
            <a:r>
              <a:rPr lang="ar-IQ" sz="2000" b="1" dirty="0">
                <a:solidFill>
                  <a:srgbClr val="FF0000"/>
                </a:solidFill>
                <a:latin typeface="Arial" panose="020B0604020202020204" pitchFamily="34" charset="0"/>
                <a:cs typeface="Arial" panose="020B0604020202020204" pitchFamily="34" charset="0"/>
              </a:rPr>
              <a:t>وممكن ان يكون مؤشر العمل</a:t>
            </a:r>
          </a:p>
          <a:p>
            <a:pPr marL="0" indent="0" algn="r" rtl="1">
              <a:buNone/>
            </a:pPr>
            <a:r>
              <a:rPr lang="ar-IQ" sz="2000" b="1" dirty="0">
                <a:latin typeface="Arial" panose="020B0604020202020204" pitchFamily="34" charset="0"/>
                <a:cs typeface="Arial" panose="020B0604020202020204" pitchFamily="34" charset="0"/>
              </a:rPr>
              <a:t>                 </a:t>
            </a:r>
            <a:r>
              <a:rPr lang="ar-IQ" sz="2000" b="1" dirty="0">
                <a:solidFill>
                  <a:schemeClr val="tx1"/>
                </a:solidFill>
                <a:latin typeface="Arial" panose="020B0604020202020204" pitchFamily="34" charset="0"/>
                <a:cs typeface="Arial" panose="020B0604020202020204" pitchFamily="34" charset="0"/>
              </a:rPr>
              <a:t>= (مجموع كلف الجودة/ القيمة النقدية للاجور المباشرة)</a:t>
            </a:r>
          </a:p>
          <a:p>
            <a:pPr algn="r" rtl="1"/>
            <a:r>
              <a:rPr lang="ar-IQ" sz="2000" b="1" dirty="0">
                <a:solidFill>
                  <a:srgbClr val="FF0000"/>
                </a:solidFill>
                <a:latin typeface="Arial" panose="020B0604020202020204" pitchFamily="34" charset="0"/>
                <a:cs typeface="Arial" panose="020B0604020202020204" pitchFamily="34" charset="0"/>
              </a:rPr>
              <a:t>كلف الانتاج : </a:t>
            </a:r>
            <a:r>
              <a:rPr lang="ar-IQ" sz="2000" b="1" dirty="0">
                <a:latin typeface="Arial" panose="020B0604020202020204" pitchFamily="34" charset="0"/>
                <a:cs typeface="Arial" panose="020B0604020202020204" pitchFamily="34" charset="0"/>
              </a:rPr>
              <a:t>ويحسب مؤشر كلف </a:t>
            </a:r>
            <a:r>
              <a:rPr lang="ar-IQ" sz="2000" b="1" dirty="0" smtClean="0">
                <a:latin typeface="Arial" panose="020B0604020202020204" pitchFamily="34" charset="0"/>
                <a:cs typeface="Arial" panose="020B0604020202020204" pitchFamily="34" charset="0"/>
              </a:rPr>
              <a:t>الانتاج  :</a:t>
            </a:r>
            <a:endParaRPr lang="ar-IQ" sz="2000" b="1" dirty="0">
              <a:latin typeface="Arial" panose="020B0604020202020204" pitchFamily="34" charset="0"/>
              <a:cs typeface="Arial" panose="020B0604020202020204" pitchFamily="34" charset="0"/>
            </a:endParaRPr>
          </a:p>
          <a:p>
            <a:pPr marL="0" indent="0" algn="r" rtl="1">
              <a:buNone/>
            </a:pPr>
            <a:r>
              <a:rPr lang="ar-IQ" sz="2000" b="1" dirty="0">
                <a:solidFill>
                  <a:srgbClr val="FF0000"/>
                </a:solidFill>
                <a:latin typeface="Arial" panose="020B0604020202020204" pitchFamily="34" charset="0"/>
                <a:cs typeface="Arial" panose="020B0604020202020204" pitchFamily="34" charset="0"/>
              </a:rPr>
              <a:t>مؤشر كلف الانتاج </a:t>
            </a:r>
            <a:r>
              <a:rPr lang="ar-IQ" sz="2000" b="1" dirty="0">
                <a:latin typeface="Arial" panose="020B0604020202020204" pitchFamily="34" charset="0"/>
                <a:cs typeface="Arial" panose="020B0604020202020204" pitchFamily="34" charset="0"/>
              </a:rPr>
              <a:t>=(مجموع كلف الجودة ÷ كلف الانتاج )  </a:t>
            </a:r>
          </a:p>
          <a:p>
            <a:pPr algn="r" rtl="1"/>
            <a:r>
              <a:rPr lang="ar-IQ" sz="2000" b="1" dirty="0" smtClean="0">
                <a:solidFill>
                  <a:srgbClr val="FF0000"/>
                </a:solidFill>
                <a:latin typeface="Arial" panose="020B0604020202020204" pitchFamily="34" charset="0"/>
                <a:cs typeface="Arial" panose="020B0604020202020204" pitchFamily="34" charset="0"/>
              </a:rPr>
              <a:t>المبيعات </a:t>
            </a:r>
            <a:r>
              <a:rPr lang="ar-IQ" sz="2000" b="1" dirty="0">
                <a:solidFill>
                  <a:srgbClr val="FF0000"/>
                </a:solidFill>
                <a:latin typeface="Arial" panose="020B0604020202020204" pitchFamily="34" charset="0"/>
                <a:cs typeface="Arial" panose="020B0604020202020204" pitchFamily="34" charset="0"/>
              </a:rPr>
              <a:t>: </a:t>
            </a:r>
            <a:r>
              <a:rPr lang="ar-IQ" sz="2000" b="1" dirty="0">
                <a:latin typeface="Arial" panose="020B0604020202020204" pitchFamily="34" charset="0"/>
                <a:cs typeface="Arial" panose="020B0604020202020204" pitchFamily="34" charset="0"/>
              </a:rPr>
              <a:t>ويحسب هذا المؤشر :</a:t>
            </a:r>
          </a:p>
          <a:p>
            <a:pPr marL="0" indent="0" algn="r" rtl="1">
              <a:buNone/>
            </a:pPr>
            <a:r>
              <a:rPr lang="ar-IQ" sz="2000" b="1" dirty="0">
                <a:solidFill>
                  <a:srgbClr val="FF0000"/>
                </a:solidFill>
                <a:latin typeface="Arial" panose="020B0604020202020204" pitchFamily="34" charset="0"/>
                <a:cs typeface="Arial" panose="020B0604020202020204" pitchFamily="34" charset="0"/>
              </a:rPr>
              <a:t>مؤشر المبيعات </a:t>
            </a:r>
            <a:r>
              <a:rPr lang="ar-IQ" sz="2000" b="1" dirty="0">
                <a:latin typeface="Arial" panose="020B0604020202020204" pitchFamily="34" charset="0"/>
                <a:cs typeface="Arial" panose="020B0604020202020204" pitchFamily="34" charset="0"/>
              </a:rPr>
              <a:t>=(مجموع كلف الجودة ÷ المبيعات)</a:t>
            </a:r>
          </a:p>
          <a:p>
            <a:pPr marL="0" indent="0" algn="r" rtl="1">
              <a:buNone/>
            </a:pPr>
            <a:endParaRPr lang="ar-IQ" sz="2000" b="1" dirty="0">
              <a:latin typeface="Arial" panose="020B0604020202020204" pitchFamily="34" charset="0"/>
              <a:cs typeface="Arial" panose="020B0604020202020204" pitchFamily="34" charset="0"/>
            </a:endParaRPr>
          </a:p>
          <a:p>
            <a:pPr algn="r" rtl="1"/>
            <a:r>
              <a:rPr lang="ar-IQ" sz="2000" b="1" dirty="0">
                <a:solidFill>
                  <a:srgbClr val="FF0000"/>
                </a:solidFill>
                <a:latin typeface="Arial" panose="020B0604020202020204" pitchFamily="34" charset="0"/>
                <a:cs typeface="Arial" panose="020B0604020202020204" pitchFamily="34" charset="0"/>
              </a:rPr>
              <a:t>الوحدة المنتجة : </a:t>
            </a:r>
          </a:p>
          <a:p>
            <a:pPr marL="0" indent="0" algn="r" rtl="1">
              <a:buNone/>
            </a:pPr>
            <a:r>
              <a:rPr lang="ar-IQ" sz="2000" b="1" dirty="0">
                <a:solidFill>
                  <a:srgbClr val="FF0000"/>
                </a:solidFill>
                <a:latin typeface="Arial" panose="020B0604020202020204" pitchFamily="34" charset="0"/>
                <a:cs typeface="Arial" panose="020B0604020202020204" pitchFamily="34" charset="0"/>
              </a:rPr>
              <a:t>مؤشر الوحدة المنتجة </a:t>
            </a:r>
            <a:r>
              <a:rPr lang="ar-IQ" sz="2000" b="1" dirty="0">
                <a:solidFill>
                  <a:schemeClr val="tx1"/>
                </a:solidFill>
                <a:latin typeface="Arial" panose="020B0604020202020204" pitchFamily="34" charset="0"/>
                <a:cs typeface="Arial" panose="020B0604020202020204" pitchFamily="34" charset="0"/>
              </a:rPr>
              <a:t>= (مجموع كلف الجودة ÷ كمية الانتاج)</a:t>
            </a:r>
          </a:p>
        </p:txBody>
      </p:sp>
      <p:sp>
        <p:nvSpPr>
          <p:cNvPr id="4" name="Date Placeholder 3"/>
          <p:cNvSpPr>
            <a:spLocks noGrp="1"/>
          </p:cNvSpPr>
          <p:nvPr>
            <p:ph type="dt" sz="half" idx="10"/>
          </p:nvPr>
        </p:nvSpPr>
        <p:spPr>
          <a:xfrm>
            <a:off x="541286" y="266864"/>
            <a:ext cx="1149727" cy="509750"/>
          </a:xfrm>
        </p:spPr>
        <p:txBody>
          <a:bodyPr/>
          <a:lstStyle/>
          <a:p>
            <a:pPr algn="ctr"/>
            <a:fld id="{F22080C9-4BB0-4970-8291-F4A95E988EE0}" type="datetime3">
              <a:rPr lang="en-US" sz="1400" b="1" smtClean="0">
                <a:solidFill>
                  <a:srgbClr val="FF0000"/>
                </a:solidFill>
              </a:rPr>
              <a:t>18 March 2023</a:t>
            </a:fld>
            <a:endParaRPr lang="en-US" sz="1400" b="1" dirty="0">
              <a:solidFill>
                <a:srgbClr val="FF0000"/>
              </a:solidFill>
            </a:endParaRPr>
          </a:p>
        </p:txBody>
      </p:sp>
      <p:sp>
        <p:nvSpPr>
          <p:cNvPr id="5" name="Slide Number Placeholder 4"/>
          <p:cNvSpPr>
            <a:spLocks noGrp="1"/>
          </p:cNvSpPr>
          <p:nvPr>
            <p:ph type="sldNum" sz="quarter" idx="12"/>
          </p:nvPr>
        </p:nvSpPr>
        <p:spPr>
          <a:xfrm>
            <a:off x="486324" y="6241779"/>
            <a:ext cx="683339" cy="365125"/>
          </a:xfrm>
        </p:spPr>
        <p:txBody>
          <a:bodyPr/>
          <a:lstStyle/>
          <a:p>
            <a:pPr algn="ctr"/>
            <a:fld id="{CFC4A72A-0854-4976-8C19-9BA9E1C0CDA2}" type="slidenum">
              <a:rPr lang="en-US" sz="1400" b="1" smtClean="0">
                <a:solidFill>
                  <a:srgbClr val="FF0000"/>
                </a:solidFill>
              </a:rPr>
              <a:pPr algn="ctr"/>
              <a:t>1</a:t>
            </a:fld>
            <a:endParaRPr lang="en-US" sz="1400" b="1" dirty="0">
              <a:solidFill>
                <a:srgbClr val="FF0000"/>
              </a:solidFill>
            </a:endParaRPr>
          </a:p>
        </p:txBody>
      </p:sp>
    </p:spTree>
    <p:extLst>
      <p:ext uri="{BB962C8B-B14F-4D97-AF65-F5344CB8AC3E}">
        <p14:creationId xmlns:p14="http://schemas.microsoft.com/office/powerpoint/2010/main" val="2515570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048756B-C23B-4215-992B-4BC7E955C161}"/>
              </a:ext>
            </a:extLst>
          </p:cNvPr>
          <p:cNvSpPr>
            <a:spLocks noGrp="1"/>
          </p:cNvSpPr>
          <p:nvPr>
            <p:ph idx="1"/>
          </p:nvPr>
        </p:nvSpPr>
        <p:spPr>
          <a:xfrm>
            <a:off x="263047" y="538619"/>
            <a:ext cx="9265788" cy="6225436"/>
          </a:xfrm>
        </p:spPr>
        <p:txBody>
          <a:bodyPr>
            <a:normAutofit fontScale="92500" lnSpcReduction="10000"/>
          </a:bodyPr>
          <a:lstStyle/>
          <a:p>
            <a:pPr marL="0" indent="0" algn="r" rtl="1">
              <a:buNone/>
            </a:pPr>
            <a:r>
              <a:rPr lang="ar-IQ" sz="2200" b="1" dirty="0">
                <a:solidFill>
                  <a:srgbClr val="FF0000"/>
                </a:solidFill>
                <a:latin typeface="Arial" panose="020B0604020202020204" pitchFamily="34" charset="0"/>
                <a:cs typeface="Arial" panose="020B0604020202020204" pitchFamily="34" charset="0"/>
              </a:rPr>
              <a:t>ب - التأثير على الانتاجية زيادة نسبة الانتاج الصالح الى </a:t>
            </a:r>
            <a:r>
              <a:rPr lang="en-US" sz="2200" b="1" dirty="0">
                <a:solidFill>
                  <a:srgbClr val="FF0000"/>
                </a:solidFill>
                <a:latin typeface="Arial" panose="020B0604020202020204" pitchFamily="34" charset="0"/>
                <a:cs typeface="Arial" panose="020B0604020202020204" pitchFamily="34" charset="0"/>
              </a:rPr>
              <a:t>90</a:t>
            </a:r>
            <a:r>
              <a:rPr lang="ar-IQ" sz="2200" b="1" dirty="0">
                <a:solidFill>
                  <a:srgbClr val="FF0000"/>
                </a:solidFill>
                <a:latin typeface="Arial" panose="020B0604020202020204" pitchFamily="34" charset="0"/>
                <a:cs typeface="Arial" panose="020B0604020202020204" pitchFamily="34" charset="0"/>
              </a:rPr>
              <a:t>%؟</a:t>
            </a:r>
          </a:p>
          <a:p>
            <a:pPr marL="0" indent="0" algn="r" rtl="1">
              <a:buNone/>
            </a:pPr>
            <a:endParaRPr lang="en-US" sz="1800" dirty="0"/>
          </a:p>
          <a:p>
            <a:pPr marL="0" indent="0" rtl="1">
              <a:buNone/>
            </a:pPr>
            <a:r>
              <a:rPr lang="en-US" sz="2000" b="1" dirty="0">
                <a:latin typeface="Arial" panose="020B0604020202020204" pitchFamily="34" charset="0"/>
                <a:cs typeface="Arial" panose="020B0604020202020204" pitchFamily="34" charset="0"/>
              </a:rPr>
              <a:t>Y=(I)(%G)+</a:t>
            </a:r>
            <a:r>
              <a:rPr lang="en-US" sz="2000" b="1" dirty="0">
                <a:solidFill>
                  <a:srgbClr val="FF0000"/>
                </a:solidFill>
                <a:latin typeface="Arial" panose="020B0604020202020204" pitchFamily="34" charset="0"/>
                <a:cs typeface="Arial" panose="020B0604020202020204" pitchFamily="34" charset="0"/>
              </a:rPr>
              <a:t>(I)(1-%G)(%R)</a:t>
            </a:r>
          </a:p>
          <a:p>
            <a:pPr marL="0" indent="0" rtl="1">
              <a:buNone/>
            </a:pPr>
            <a:r>
              <a:rPr lang="en-US" sz="2000" b="1" dirty="0">
                <a:latin typeface="Arial" panose="020B0604020202020204" pitchFamily="34" charset="0"/>
                <a:cs typeface="Arial" panose="020B0604020202020204" pitchFamily="34" charset="0"/>
              </a:rPr>
              <a:t>   = (150) (0.90) + </a:t>
            </a:r>
            <a:r>
              <a:rPr lang="en-US" sz="2000" b="1" dirty="0">
                <a:solidFill>
                  <a:srgbClr val="FF0000"/>
                </a:solidFill>
                <a:latin typeface="Arial" panose="020B0604020202020204" pitchFamily="34" charset="0"/>
                <a:cs typeface="Arial" panose="020B0604020202020204" pitchFamily="34" charset="0"/>
              </a:rPr>
              <a:t>(150) (1-0.90) (0.40)</a:t>
            </a:r>
          </a:p>
          <a:p>
            <a:pPr marL="0" indent="0" rtl="1">
              <a:buNone/>
            </a:pPr>
            <a:r>
              <a:rPr lang="en-US" sz="2000" b="1" dirty="0">
                <a:latin typeface="Arial" panose="020B0604020202020204" pitchFamily="34" charset="0"/>
                <a:cs typeface="Arial" panose="020B0604020202020204" pitchFamily="34" charset="0"/>
              </a:rPr>
              <a:t>    = 135+</a:t>
            </a:r>
            <a:r>
              <a:rPr lang="en-US" sz="2000" b="1" dirty="0">
                <a:solidFill>
                  <a:srgbClr val="FF0000"/>
                </a:solidFill>
                <a:latin typeface="Arial" panose="020B0604020202020204" pitchFamily="34" charset="0"/>
                <a:cs typeface="Arial" panose="020B0604020202020204" pitchFamily="34" charset="0"/>
              </a:rPr>
              <a:t>150* 0.10 * 0.40</a:t>
            </a:r>
          </a:p>
          <a:p>
            <a:pPr marL="0" indent="0" rtl="1">
              <a:buNone/>
            </a:pPr>
            <a:r>
              <a:rPr lang="en-US" sz="2000" b="1" dirty="0">
                <a:latin typeface="Arial" panose="020B0604020202020204" pitchFamily="34" charset="0"/>
                <a:cs typeface="Arial" panose="020B0604020202020204" pitchFamily="34" charset="0"/>
              </a:rPr>
              <a:t>   Y  = 135+</a:t>
            </a:r>
            <a:r>
              <a:rPr lang="en-US" sz="2000" b="1" dirty="0">
                <a:solidFill>
                  <a:srgbClr val="FF0000"/>
                </a:solidFill>
                <a:latin typeface="Arial" panose="020B0604020202020204" pitchFamily="34" charset="0"/>
                <a:cs typeface="Arial" panose="020B0604020202020204" pitchFamily="34" charset="0"/>
              </a:rPr>
              <a:t>6</a:t>
            </a:r>
          </a:p>
          <a:p>
            <a:pPr marL="0" indent="0" rtl="1">
              <a:buNone/>
            </a:pPr>
            <a:r>
              <a:rPr lang="en-US" sz="2000" b="1" dirty="0">
                <a:latin typeface="Arial" panose="020B0604020202020204" pitchFamily="34" charset="0"/>
                <a:cs typeface="Arial" panose="020B0604020202020204" pitchFamily="34" charset="0"/>
              </a:rPr>
              <a:t>    Y=141    </a:t>
            </a:r>
            <a:endParaRPr lang="ar-IQ" sz="2000" b="1" dirty="0">
              <a:latin typeface="Arial" panose="020B0604020202020204" pitchFamily="34" charset="0"/>
              <a:cs typeface="Arial" panose="020B0604020202020204" pitchFamily="34" charset="0"/>
            </a:endParaRPr>
          </a:p>
          <a:p>
            <a:pPr marL="0" indent="0" algn="r" rtl="1">
              <a:buNone/>
            </a:pPr>
            <a:r>
              <a:rPr lang="ar-IQ" sz="2200" b="1" dirty="0">
                <a:latin typeface="Arial" panose="020B0604020202020204" pitchFamily="34" charset="0"/>
                <a:cs typeface="Arial" panose="020B0604020202020204" pitchFamily="34" charset="0"/>
              </a:rPr>
              <a:t> 2- الانتاج لاكثر من مرحلة :</a:t>
            </a:r>
          </a:p>
          <a:p>
            <a:pPr marL="0" indent="0" rtl="1">
              <a:buNone/>
            </a:pPr>
            <a:r>
              <a:rPr lang="en-US" sz="2200" b="1" dirty="0" smtClean="0">
                <a:latin typeface="Arial" panose="020B0604020202020204" pitchFamily="34" charset="0"/>
                <a:cs typeface="Arial" panose="020B0604020202020204" pitchFamily="34" charset="0"/>
              </a:rPr>
              <a:t>    Y</a:t>
            </a:r>
            <a:r>
              <a:rPr lang="en-US" sz="2200" b="1" dirty="0">
                <a:latin typeface="Arial" panose="020B0604020202020204" pitchFamily="34" charset="0"/>
                <a:cs typeface="Arial" panose="020B0604020202020204" pitchFamily="34" charset="0"/>
              </a:rPr>
              <a:t>=(I)(%g1)(%g2) …(%</a:t>
            </a:r>
            <a:r>
              <a:rPr lang="en-US" sz="2200" b="1" dirty="0" err="1">
                <a:latin typeface="Arial" panose="020B0604020202020204" pitchFamily="34" charset="0"/>
                <a:cs typeface="Arial" panose="020B0604020202020204" pitchFamily="34" charset="0"/>
              </a:rPr>
              <a:t>gn</a:t>
            </a:r>
            <a:r>
              <a:rPr lang="en-US" sz="2200" b="1" dirty="0" smtClean="0">
                <a:latin typeface="Arial" panose="020B0604020202020204" pitchFamily="34" charset="0"/>
                <a:cs typeface="Arial" panose="020B0604020202020204" pitchFamily="34" charset="0"/>
              </a:rPr>
              <a:t>)</a:t>
            </a:r>
            <a:endParaRPr lang="ar-IQ" sz="2200" b="1" dirty="0">
              <a:latin typeface="Arial" panose="020B0604020202020204" pitchFamily="34" charset="0"/>
              <a:cs typeface="Arial" panose="020B0604020202020204" pitchFamily="34" charset="0"/>
            </a:endParaRPr>
          </a:p>
          <a:p>
            <a:pPr marL="0" indent="0" algn="just" rtl="1">
              <a:buNone/>
            </a:pPr>
            <a:r>
              <a:rPr lang="ar-IQ" sz="2200" b="1" u="sng" dirty="0">
                <a:solidFill>
                  <a:srgbClr val="FF0000"/>
                </a:solidFill>
                <a:latin typeface="Arial" panose="020B0604020202020204" pitchFamily="34" charset="0"/>
                <a:cs typeface="Arial" panose="020B0604020202020204" pitchFamily="34" charset="0"/>
              </a:rPr>
              <a:t>مثال</a:t>
            </a:r>
            <a:r>
              <a:rPr lang="ar-IQ" sz="2200" b="1" dirty="0">
                <a:solidFill>
                  <a:srgbClr val="FF0000"/>
                </a:solidFill>
                <a:latin typeface="Arial" panose="020B0604020202020204" pitchFamily="34" charset="0"/>
                <a:cs typeface="Arial" panose="020B0604020202020204" pitchFamily="34" charset="0"/>
              </a:rPr>
              <a:t>: </a:t>
            </a:r>
            <a:r>
              <a:rPr lang="ar-IQ" sz="2200" b="1" dirty="0">
                <a:latin typeface="Arial" panose="020B0604020202020204" pitchFamily="34" charset="0"/>
                <a:cs typeface="Arial" panose="020B0604020202020204" pitchFamily="34" charset="0"/>
              </a:rPr>
              <a:t>بافتراض ان احد المنتوجات يمر باربعة مراحل تصنيعية وفي كل مرحلة يجري فحص المنتوج تظهر</a:t>
            </a:r>
            <a:r>
              <a:rPr lang="en-US" sz="2200" b="1" dirty="0">
                <a:latin typeface="Arial" panose="020B0604020202020204" pitchFamily="34" charset="0"/>
                <a:cs typeface="Arial" panose="020B0604020202020204" pitchFamily="34" charset="0"/>
              </a:rPr>
              <a:t> </a:t>
            </a:r>
            <a:r>
              <a:rPr lang="ar-IQ" sz="2200" b="1" dirty="0">
                <a:latin typeface="Arial" panose="020B0604020202020204" pitchFamily="34" charset="0"/>
                <a:cs typeface="Arial" panose="020B0604020202020204" pitchFamily="34" charset="0"/>
              </a:rPr>
              <a:t>نسبة الانتاج الصالح كالآتي:   </a:t>
            </a:r>
          </a:p>
          <a:p>
            <a:pPr marL="0" indent="0" algn="just" rtl="1">
              <a:buNone/>
            </a:pPr>
            <a:r>
              <a:rPr lang="ar-IQ" sz="2200" b="1" dirty="0">
                <a:latin typeface="Arial" panose="020B0604020202020204" pitchFamily="34" charset="0"/>
                <a:cs typeface="Arial" panose="020B0604020202020204" pitchFamily="34" charset="0"/>
              </a:rPr>
              <a:t> ( المرحلة الأولى: </a:t>
            </a:r>
            <a:r>
              <a:rPr lang="en-US" sz="2200" b="1" dirty="0">
                <a:latin typeface="Arial" panose="020B0604020202020204" pitchFamily="34" charset="0"/>
                <a:cs typeface="Arial" panose="020B0604020202020204" pitchFamily="34" charset="0"/>
              </a:rPr>
              <a:t>90</a:t>
            </a:r>
            <a:r>
              <a:rPr lang="ar-IQ" sz="2200" b="1" dirty="0">
                <a:latin typeface="Arial" panose="020B0604020202020204" pitchFamily="34" charset="0"/>
                <a:cs typeface="Arial" panose="020B0604020202020204" pitchFamily="34" charset="0"/>
              </a:rPr>
              <a:t>%، وفي المرحلة الثانية: </a:t>
            </a:r>
            <a:r>
              <a:rPr lang="en-US" sz="2200" b="1" dirty="0">
                <a:latin typeface="Arial" panose="020B0604020202020204" pitchFamily="34" charset="0"/>
                <a:cs typeface="Arial" panose="020B0604020202020204" pitchFamily="34" charset="0"/>
              </a:rPr>
              <a:t>92</a:t>
            </a:r>
            <a:r>
              <a:rPr lang="ar-IQ" sz="2200" b="1" dirty="0">
                <a:latin typeface="Arial" panose="020B0604020202020204" pitchFamily="34" charset="0"/>
                <a:cs typeface="Arial" panose="020B0604020202020204" pitchFamily="34" charset="0"/>
              </a:rPr>
              <a:t>%، وفي المرحلة الثالثة: </a:t>
            </a:r>
            <a:r>
              <a:rPr lang="en-US" sz="2200" b="1" dirty="0">
                <a:latin typeface="Arial" panose="020B0604020202020204" pitchFamily="34" charset="0"/>
                <a:cs typeface="Arial" panose="020B0604020202020204" pitchFamily="34" charset="0"/>
              </a:rPr>
              <a:t>95</a:t>
            </a:r>
            <a:r>
              <a:rPr lang="ar-IQ" sz="2200" b="1" dirty="0">
                <a:latin typeface="Arial" panose="020B0604020202020204" pitchFamily="34" charset="0"/>
                <a:cs typeface="Arial" panose="020B0604020202020204" pitchFamily="34" charset="0"/>
              </a:rPr>
              <a:t>% ، وفي المرحلة الرابعة: </a:t>
            </a:r>
            <a:r>
              <a:rPr lang="en-US" sz="2200" b="1" dirty="0">
                <a:latin typeface="Arial" panose="020B0604020202020204" pitchFamily="34" charset="0"/>
                <a:cs typeface="Arial" panose="020B0604020202020204" pitchFamily="34" charset="0"/>
              </a:rPr>
              <a:t>89</a:t>
            </a:r>
            <a:r>
              <a:rPr lang="ar-IQ" sz="2200" b="1" dirty="0">
                <a:latin typeface="Arial" panose="020B0604020202020204" pitchFamily="34" charset="0"/>
                <a:cs typeface="Arial" panose="020B0604020202020204" pitchFamily="34" charset="0"/>
              </a:rPr>
              <a:t>%). وتخطط الشركة لانتاج (</a:t>
            </a:r>
            <a:r>
              <a:rPr lang="en-US" sz="2200" b="1" dirty="0">
                <a:latin typeface="Arial" panose="020B0604020202020204" pitchFamily="34" charset="0"/>
                <a:cs typeface="Arial" panose="020B0604020202020204" pitchFamily="34" charset="0"/>
              </a:rPr>
              <a:t>300</a:t>
            </a:r>
            <a:r>
              <a:rPr lang="ar-IQ" sz="2200" b="1" dirty="0">
                <a:latin typeface="Arial" panose="020B0604020202020204" pitchFamily="34" charset="0"/>
                <a:cs typeface="Arial" panose="020B0604020202020204" pitchFamily="34" charset="0"/>
              </a:rPr>
              <a:t>) وحدة يوميا.</a:t>
            </a:r>
          </a:p>
          <a:p>
            <a:pPr marL="0" indent="0" algn="just" rtl="1">
              <a:buNone/>
            </a:pPr>
            <a:r>
              <a:rPr lang="ar-IQ" sz="2200" b="1" dirty="0">
                <a:solidFill>
                  <a:srgbClr val="FF0000"/>
                </a:solidFill>
                <a:latin typeface="Arial" panose="020B0604020202020204" pitchFamily="34" charset="0"/>
                <a:cs typeface="Arial" panose="020B0604020202020204" pitchFamily="34" charset="0"/>
              </a:rPr>
              <a:t>المطلوب: </a:t>
            </a:r>
          </a:p>
          <a:p>
            <a:pPr marL="0" indent="0" algn="r" rtl="1">
              <a:buNone/>
            </a:pPr>
            <a:r>
              <a:rPr lang="ar-IQ" sz="2200" b="1" dirty="0">
                <a:solidFill>
                  <a:schemeClr val="bg2">
                    <a:lumMod val="25000"/>
                  </a:schemeClr>
                </a:solidFill>
                <a:latin typeface="Arial" panose="020B0604020202020204" pitchFamily="34" charset="0"/>
                <a:cs typeface="Arial" panose="020B0604020202020204" pitchFamily="34" charset="0"/>
              </a:rPr>
              <a:t> أ- حساب كمية الانتاج اليومي الصالح</a:t>
            </a:r>
          </a:p>
          <a:p>
            <a:pPr marL="0" indent="0" algn="r" rtl="1">
              <a:buNone/>
            </a:pPr>
            <a:r>
              <a:rPr lang="ar-IQ" sz="2200" b="1" dirty="0">
                <a:solidFill>
                  <a:schemeClr val="bg2">
                    <a:lumMod val="25000"/>
                  </a:schemeClr>
                </a:solidFill>
                <a:latin typeface="Arial" panose="020B0604020202020204" pitchFamily="34" charset="0"/>
                <a:cs typeface="Arial" panose="020B0604020202020204" pitchFamily="34" charset="0"/>
              </a:rPr>
              <a:t>ب- حساب عدد الوحدات المطلوب البدأ بها للحصول على </a:t>
            </a:r>
            <a:r>
              <a:rPr lang="en-US" sz="2200" b="1" dirty="0">
                <a:solidFill>
                  <a:schemeClr val="bg2">
                    <a:lumMod val="25000"/>
                  </a:schemeClr>
                </a:solidFill>
                <a:latin typeface="Arial" panose="020B0604020202020204" pitchFamily="34" charset="0"/>
                <a:cs typeface="Arial" panose="020B0604020202020204" pitchFamily="34" charset="0"/>
              </a:rPr>
              <a:t>1000)</a:t>
            </a:r>
            <a:r>
              <a:rPr lang="ar-IQ" sz="2200" b="1" dirty="0">
                <a:solidFill>
                  <a:schemeClr val="bg2">
                    <a:lumMod val="25000"/>
                  </a:schemeClr>
                </a:solidFill>
                <a:latin typeface="Arial" panose="020B0604020202020204" pitchFamily="34" charset="0"/>
                <a:cs typeface="Arial" panose="020B0604020202020204" pitchFamily="34" charset="0"/>
              </a:rPr>
              <a:t>) وحدة صالحة يومياً.</a:t>
            </a:r>
            <a:endParaRPr lang="en-US" sz="2200" b="1" dirty="0">
              <a:solidFill>
                <a:schemeClr val="bg2">
                  <a:lumMod val="25000"/>
                </a:schemeClr>
              </a:solidFill>
              <a:latin typeface="Arial" panose="020B0604020202020204" pitchFamily="34" charset="0"/>
              <a:cs typeface="Arial" panose="020B0604020202020204" pitchFamily="34" charset="0"/>
            </a:endParaRPr>
          </a:p>
          <a:p>
            <a:pPr marL="0" indent="0" algn="r" rtl="1">
              <a:buNone/>
            </a:pPr>
            <a:endParaRPr lang="en-US" dirty="0"/>
          </a:p>
          <a:p>
            <a:pPr algn="r" rtl="1"/>
            <a:endParaRPr lang="en-US" dirty="0"/>
          </a:p>
        </p:txBody>
      </p:sp>
      <p:sp>
        <p:nvSpPr>
          <p:cNvPr id="2" name="Date Placeholder 1"/>
          <p:cNvSpPr>
            <a:spLocks noGrp="1"/>
          </p:cNvSpPr>
          <p:nvPr>
            <p:ph type="dt" sz="half" idx="10"/>
          </p:nvPr>
        </p:nvSpPr>
        <p:spPr>
          <a:xfrm>
            <a:off x="841911" y="179181"/>
            <a:ext cx="911939" cy="365125"/>
          </a:xfrm>
        </p:spPr>
        <p:txBody>
          <a:bodyPr/>
          <a:lstStyle/>
          <a:p>
            <a:pPr algn="ctr"/>
            <a:fld id="{B698A15F-C42E-486E-851F-D176411B7DA3}" type="datetime3">
              <a:rPr lang="en-US" sz="1400" b="1" smtClean="0">
                <a:solidFill>
                  <a:srgbClr val="FF0000"/>
                </a:solidFill>
              </a:rPr>
              <a:pPr algn="ctr"/>
              <a:t>18 March 2023</a:t>
            </a:fld>
            <a:endParaRPr lang="en-US" sz="1400" b="1" dirty="0">
              <a:solidFill>
                <a:srgbClr val="FF0000"/>
              </a:solidFill>
            </a:endParaRPr>
          </a:p>
        </p:txBody>
      </p:sp>
      <p:sp>
        <p:nvSpPr>
          <p:cNvPr id="4" name="Slide Number Placeholder 3"/>
          <p:cNvSpPr>
            <a:spLocks noGrp="1"/>
          </p:cNvSpPr>
          <p:nvPr>
            <p:ph type="sldNum" sz="quarter" idx="12"/>
          </p:nvPr>
        </p:nvSpPr>
        <p:spPr>
          <a:xfrm>
            <a:off x="699266" y="6291883"/>
            <a:ext cx="683339" cy="365125"/>
          </a:xfrm>
        </p:spPr>
        <p:txBody>
          <a:bodyPr/>
          <a:lstStyle/>
          <a:p>
            <a:pPr algn="ctr"/>
            <a:fld id="{CFC4A72A-0854-4976-8C19-9BA9E1C0CDA2}" type="slidenum">
              <a:rPr lang="en-US" sz="1400" b="1" smtClean="0">
                <a:solidFill>
                  <a:srgbClr val="FF0000"/>
                </a:solidFill>
              </a:rPr>
              <a:pPr algn="ctr"/>
              <a:t>10</a:t>
            </a:fld>
            <a:endParaRPr lang="en-US" sz="1400" b="1" dirty="0">
              <a:solidFill>
                <a:srgbClr val="FF0000"/>
              </a:solidFill>
            </a:endParaRPr>
          </a:p>
        </p:txBody>
      </p:sp>
    </p:spTree>
    <p:extLst>
      <p:ext uri="{BB962C8B-B14F-4D97-AF65-F5344CB8AC3E}">
        <p14:creationId xmlns:p14="http://schemas.microsoft.com/office/powerpoint/2010/main" val="3048529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13435F6-3FFB-4ADF-A1A7-C9C6D15F059F}"/>
              </a:ext>
            </a:extLst>
          </p:cNvPr>
          <p:cNvSpPr>
            <a:spLocks noGrp="1"/>
          </p:cNvSpPr>
          <p:nvPr>
            <p:ph idx="1"/>
          </p:nvPr>
        </p:nvSpPr>
        <p:spPr>
          <a:xfrm>
            <a:off x="677334" y="329785"/>
            <a:ext cx="9036292" cy="5966084"/>
          </a:xfrm>
        </p:spPr>
        <p:txBody>
          <a:bodyPr>
            <a:normAutofit/>
          </a:bodyPr>
          <a:lstStyle/>
          <a:p>
            <a:pPr algn="r" rtl="1"/>
            <a:r>
              <a:rPr lang="ar-IQ" sz="2400" b="1" dirty="0">
                <a:solidFill>
                  <a:schemeClr val="bg2">
                    <a:lumMod val="25000"/>
                  </a:schemeClr>
                </a:solidFill>
                <a:latin typeface="Arial" panose="020B0604020202020204" pitchFamily="34" charset="0"/>
                <a:cs typeface="Arial" panose="020B0604020202020204" pitchFamily="34" charset="0"/>
              </a:rPr>
              <a:t>أ- حساب كمية الانتاج اليومي الصالح</a:t>
            </a:r>
          </a:p>
          <a:p>
            <a:r>
              <a:rPr lang="en-US" sz="2400" b="1" dirty="0">
                <a:latin typeface="Arial" panose="020B0604020202020204" pitchFamily="34" charset="0"/>
                <a:cs typeface="Arial" panose="020B0604020202020204" pitchFamily="34" charset="0"/>
              </a:rPr>
              <a:t>Y= (I) (</a:t>
            </a:r>
            <a:r>
              <a:rPr lang="ar-IQ"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g</a:t>
            </a:r>
            <a:r>
              <a:rPr lang="en-US" sz="2400" b="1" baseline="-25000" dirty="0">
                <a:latin typeface="Arial" panose="020B0604020202020204" pitchFamily="34" charset="0"/>
                <a:cs typeface="Arial" panose="020B0604020202020204" pitchFamily="34" charset="0"/>
              </a:rPr>
              <a:t>1</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g</a:t>
            </a:r>
            <a:r>
              <a:rPr lang="en-US" sz="2400" b="1" baseline="-25000" dirty="0">
                <a:latin typeface="Arial" panose="020B0604020202020204" pitchFamily="34" charset="0"/>
                <a:cs typeface="Arial" panose="020B0604020202020204" pitchFamily="34" charset="0"/>
              </a:rPr>
              <a:t>2</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g</a:t>
            </a:r>
            <a:r>
              <a:rPr lang="en-US" sz="2400" b="1" baseline="-25000" dirty="0">
                <a:latin typeface="Arial" panose="020B0604020202020204" pitchFamily="34" charset="0"/>
                <a:cs typeface="Arial" panose="020B0604020202020204" pitchFamily="34" charset="0"/>
              </a:rPr>
              <a:t>3</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g</a:t>
            </a:r>
            <a:r>
              <a:rPr lang="en-US" sz="2400" b="1" baseline="-25000" dirty="0">
                <a:latin typeface="Arial" panose="020B0604020202020204" pitchFamily="34" charset="0"/>
                <a:cs typeface="Arial" panose="020B0604020202020204" pitchFamily="34" charset="0"/>
              </a:rPr>
              <a:t>4</a:t>
            </a:r>
            <a:r>
              <a:rPr lang="en-US" sz="2400" b="1" dirty="0">
                <a:latin typeface="Arial" panose="020B0604020202020204" pitchFamily="34" charset="0"/>
                <a:cs typeface="Arial" panose="020B0604020202020204" pitchFamily="34" charset="0"/>
              </a:rPr>
              <a:t>)</a:t>
            </a:r>
          </a:p>
          <a:p>
            <a:pPr marL="0" indent="0">
              <a:buNone/>
            </a:pPr>
            <a:r>
              <a:rPr lang="en-US" sz="2400" b="1" dirty="0">
                <a:latin typeface="Arial" panose="020B0604020202020204" pitchFamily="34" charset="0"/>
                <a:cs typeface="Arial" panose="020B0604020202020204" pitchFamily="34" charset="0"/>
              </a:rPr>
              <a:t>       = (300) (%90) (%92) (%95) (%89)</a:t>
            </a:r>
          </a:p>
          <a:p>
            <a:pPr marL="0" indent="0">
              <a:buNone/>
            </a:pPr>
            <a:r>
              <a:rPr lang="en-US" sz="2400" b="1" dirty="0">
                <a:latin typeface="Arial" panose="020B0604020202020204" pitchFamily="34" charset="0"/>
                <a:cs typeface="Arial" panose="020B0604020202020204" pitchFamily="34" charset="0"/>
              </a:rPr>
              <a:t>    Y= 210</a:t>
            </a: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وحدة</a:t>
            </a:r>
            <a:endParaRPr lang="en-US" sz="2400" b="1" dirty="0">
              <a:latin typeface="Arial" panose="020B0604020202020204" pitchFamily="34" charset="0"/>
              <a:cs typeface="Arial" panose="020B0604020202020204" pitchFamily="34" charset="0"/>
            </a:endParaRPr>
          </a:p>
          <a:p>
            <a:pPr marL="0" indent="0" algn="r" rtl="1">
              <a:buNone/>
            </a:pPr>
            <a:r>
              <a:rPr lang="ar-IQ" sz="2400" b="1" dirty="0">
                <a:solidFill>
                  <a:schemeClr val="bg2">
                    <a:lumMod val="25000"/>
                  </a:schemeClr>
                </a:solidFill>
                <a:latin typeface="Arial" panose="020B0604020202020204" pitchFamily="34" charset="0"/>
                <a:cs typeface="Arial" panose="020B0604020202020204" pitchFamily="34" charset="0"/>
              </a:rPr>
              <a:t>ب- حساب عدد الوحدات المطلوب البدأ بها للحصول على </a:t>
            </a:r>
            <a:r>
              <a:rPr lang="en-US" sz="2400" b="1" dirty="0">
                <a:solidFill>
                  <a:schemeClr val="bg2">
                    <a:lumMod val="25000"/>
                  </a:schemeClr>
                </a:solidFill>
                <a:latin typeface="Arial" panose="020B0604020202020204" pitchFamily="34" charset="0"/>
                <a:cs typeface="Arial" panose="020B0604020202020204" pitchFamily="34" charset="0"/>
              </a:rPr>
              <a:t>1000)</a:t>
            </a:r>
            <a:r>
              <a:rPr lang="ar-IQ" sz="2400" b="1" dirty="0">
                <a:solidFill>
                  <a:schemeClr val="bg2">
                    <a:lumMod val="25000"/>
                  </a:schemeClr>
                </a:solidFill>
                <a:latin typeface="Arial" panose="020B0604020202020204" pitchFamily="34" charset="0"/>
                <a:cs typeface="Arial" panose="020B0604020202020204" pitchFamily="34" charset="0"/>
              </a:rPr>
              <a:t>) وحدة صالحة يومياً.</a:t>
            </a:r>
            <a:endParaRPr lang="en-US" sz="2400" b="1" dirty="0">
              <a:solidFill>
                <a:schemeClr val="bg2">
                  <a:lumMod val="25000"/>
                </a:schemeClr>
              </a:solidFill>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I = Y / (</a:t>
            </a:r>
            <a:r>
              <a:rPr lang="ar-IQ"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g</a:t>
            </a:r>
            <a:r>
              <a:rPr lang="en-US" sz="2400" b="1" baseline="-25000" dirty="0">
                <a:latin typeface="Arial" panose="020B0604020202020204" pitchFamily="34" charset="0"/>
                <a:cs typeface="Arial" panose="020B0604020202020204" pitchFamily="34" charset="0"/>
              </a:rPr>
              <a:t>1</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g</a:t>
            </a:r>
            <a:r>
              <a:rPr lang="en-US" sz="2400" b="1" baseline="-25000" dirty="0">
                <a:latin typeface="Arial" panose="020B0604020202020204" pitchFamily="34" charset="0"/>
                <a:cs typeface="Arial" panose="020B0604020202020204" pitchFamily="34" charset="0"/>
              </a:rPr>
              <a:t>2</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g</a:t>
            </a:r>
            <a:r>
              <a:rPr lang="en-US" sz="2400" b="1" baseline="-25000" dirty="0">
                <a:latin typeface="Arial" panose="020B0604020202020204" pitchFamily="34" charset="0"/>
                <a:cs typeface="Arial" panose="020B0604020202020204" pitchFamily="34" charset="0"/>
              </a:rPr>
              <a:t>3</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g</a:t>
            </a:r>
            <a:r>
              <a:rPr lang="en-US" sz="2400" b="1" baseline="-25000" dirty="0">
                <a:latin typeface="Arial" panose="020B0604020202020204" pitchFamily="34" charset="0"/>
                <a:cs typeface="Arial" panose="020B0604020202020204" pitchFamily="34" charset="0"/>
              </a:rPr>
              <a:t>4</a:t>
            </a:r>
            <a:r>
              <a:rPr lang="en-US" sz="2400" b="1" dirty="0">
                <a:latin typeface="Arial" panose="020B0604020202020204" pitchFamily="34" charset="0"/>
                <a:cs typeface="Arial" panose="020B0604020202020204" pitchFamily="34" charset="0"/>
              </a:rPr>
              <a:t>)</a:t>
            </a:r>
          </a:p>
          <a:p>
            <a:pPr marL="0" indent="0" algn="l">
              <a:buNone/>
            </a:pPr>
            <a:r>
              <a:rPr lang="en-US" sz="2400" b="1" dirty="0">
                <a:latin typeface="Arial" panose="020B0604020202020204" pitchFamily="34" charset="0"/>
                <a:cs typeface="Arial" panose="020B0604020202020204" pitchFamily="34" charset="0"/>
              </a:rPr>
              <a:t> I= 1000/ (0.90) (0.92) (0.95) (0.89)</a:t>
            </a:r>
          </a:p>
          <a:p>
            <a:pPr marL="0" indent="0" algn="l">
              <a:buNone/>
            </a:pPr>
            <a:r>
              <a:rPr lang="en-US" sz="2400" b="1" dirty="0">
                <a:latin typeface="Arial" panose="020B0604020202020204" pitchFamily="34" charset="0"/>
                <a:cs typeface="Arial" panose="020B0604020202020204" pitchFamily="34" charset="0"/>
              </a:rPr>
              <a:t> I = 1429  </a:t>
            </a:r>
            <a:r>
              <a:rPr lang="ar-IQ" sz="2400" b="1" dirty="0">
                <a:latin typeface="Arial" panose="020B0604020202020204" pitchFamily="34" charset="0"/>
                <a:cs typeface="Arial" panose="020B0604020202020204" pitchFamily="34" charset="0"/>
              </a:rPr>
              <a:t>وحدة تقريبا</a:t>
            </a:r>
            <a:endParaRPr lang="en-US" sz="2400" b="1" dirty="0">
              <a:latin typeface="Arial" panose="020B0604020202020204" pitchFamily="34" charset="0"/>
              <a:cs typeface="Arial" panose="020B0604020202020204" pitchFamily="34" charset="0"/>
            </a:endParaRPr>
          </a:p>
          <a:p>
            <a:pPr marL="0" indent="0">
              <a:buNone/>
            </a:pPr>
            <a:endParaRPr lang="en-US" sz="24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fld id="{763F9BEF-E16A-4ED5-9885-0638A9BEBA25}" type="datetime3">
              <a:rPr lang="en-US" smtClean="0"/>
              <a:t>18 March 2023</a:t>
            </a:fld>
            <a:endParaRPr lang="en-US"/>
          </a:p>
        </p:txBody>
      </p:sp>
      <p:sp>
        <p:nvSpPr>
          <p:cNvPr id="4" name="Slide Number Placeholder 3"/>
          <p:cNvSpPr>
            <a:spLocks noGrp="1"/>
          </p:cNvSpPr>
          <p:nvPr>
            <p:ph type="sldNum" sz="quarter" idx="12"/>
          </p:nvPr>
        </p:nvSpPr>
        <p:spPr/>
        <p:txBody>
          <a:bodyPr/>
          <a:lstStyle/>
          <a:p>
            <a:fld id="{CFC4A72A-0854-4976-8C19-9BA9E1C0CDA2}" type="slidenum">
              <a:rPr lang="en-US" smtClean="0"/>
              <a:t>11</a:t>
            </a:fld>
            <a:endParaRPr lang="en-US"/>
          </a:p>
        </p:txBody>
      </p:sp>
    </p:spTree>
    <p:extLst>
      <p:ext uri="{BB962C8B-B14F-4D97-AF65-F5344CB8AC3E}">
        <p14:creationId xmlns:p14="http://schemas.microsoft.com/office/powerpoint/2010/main" val="4078787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9528"/>
            <a:ext cx="9383184" cy="6138472"/>
          </a:xfrm>
        </p:spPr>
        <p:txBody>
          <a:bodyPr>
            <a:normAutofit fontScale="85000" lnSpcReduction="20000"/>
          </a:bodyPr>
          <a:lstStyle/>
          <a:p>
            <a:pPr marL="0" indent="0">
              <a:buNone/>
            </a:pPr>
            <a:endParaRPr lang="en-US" sz="2400" b="1" dirty="0">
              <a:latin typeface="Arial" panose="020B0604020202020204" pitchFamily="34" charset="0"/>
              <a:cs typeface="Arial" panose="020B0604020202020204" pitchFamily="34" charset="0"/>
            </a:endParaRPr>
          </a:p>
          <a:p>
            <a:pPr algn="r" rtl="1"/>
            <a:r>
              <a:rPr lang="en-US" sz="2400" b="1" dirty="0">
                <a:latin typeface="Arial" panose="020B0604020202020204" pitchFamily="34" charset="0"/>
                <a:cs typeface="Arial" panose="020B0604020202020204" pitchFamily="34" charset="0"/>
              </a:rPr>
              <a:t>2</a:t>
            </a:r>
            <a:r>
              <a:rPr lang="ar-IQ" sz="2400" b="1" dirty="0">
                <a:latin typeface="Arial" panose="020B0604020202020204" pitchFamily="34" charset="0"/>
                <a:cs typeface="Arial" panose="020B0604020202020204" pitchFamily="34" charset="0"/>
              </a:rPr>
              <a:t>-نسبة الجودة الى الانتاجية (</a:t>
            </a:r>
            <a:r>
              <a:rPr lang="en-US" sz="2400" b="1" dirty="0">
                <a:latin typeface="Arial" panose="020B0604020202020204" pitchFamily="34" charset="0"/>
                <a:cs typeface="Arial" panose="020B0604020202020204" pitchFamily="34" charset="0"/>
              </a:rPr>
              <a:t>QPR</a:t>
            </a:r>
            <a:r>
              <a:rPr lang="ar-IQ" sz="2400" b="1" dirty="0">
                <a:latin typeface="Arial" panose="020B0604020202020204" pitchFamily="34" charset="0"/>
                <a:cs typeface="Arial" panose="020B0604020202020204" pitchFamily="34" charset="0"/>
              </a:rPr>
              <a:t>) </a:t>
            </a:r>
            <a:r>
              <a:rPr lang="ar-IQ" sz="2400" b="1" dirty="0" smtClean="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Quality to productivity </a:t>
            </a:r>
            <a:r>
              <a:rPr lang="en-US" sz="2400" b="1" dirty="0" smtClean="0">
                <a:latin typeface="Arial" panose="020B0604020202020204" pitchFamily="34" charset="0"/>
                <a:cs typeface="Arial" panose="020B0604020202020204" pitchFamily="34" charset="0"/>
              </a:rPr>
              <a:t>ratio)</a:t>
            </a:r>
            <a:r>
              <a:rPr lang="ar-IQ" sz="2400" b="1" dirty="0" smtClean="0">
                <a:latin typeface="Arial" panose="020B0604020202020204" pitchFamily="34" charset="0"/>
                <a:cs typeface="Arial" panose="020B0604020202020204" pitchFamily="34" charset="0"/>
              </a:rPr>
              <a:t>)</a:t>
            </a:r>
          </a:p>
          <a:p>
            <a:pPr algn="r" rtl="1"/>
            <a:endParaRPr lang="ar-IQ" sz="2400" b="1" dirty="0">
              <a:latin typeface="Arial" panose="020B0604020202020204" pitchFamily="34" charset="0"/>
              <a:cs typeface="Arial" panose="020B0604020202020204" pitchFamily="34" charset="0"/>
            </a:endParaRPr>
          </a:p>
          <a:p>
            <a:r>
              <a:rPr lang="ar-IQ" sz="3200" b="1" dirty="0" smtClean="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                                     GU </a:t>
            </a:r>
            <a:endParaRPr lang="ar-IQ" sz="3200" b="1" dirty="0" smtClean="0">
              <a:latin typeface="Arial" panose="020B0604020202020204" pitchFamily="34" charset="0"/>
              <a:cs typeface="Arial" panose="020B0604020202020204" pitchFamily="34" charset="0"/>
            </a:endParaRPr>
          </a:p>
          <a:p>
            <a:r>
              <a:rPr lang="en-US" sz="3200" b="1" dirty="0" smtClean="0">
                <a:latin typeface="Arial" panose="020B0604020202020204" pitchFamily="34" charset="0"/>
                <a:cs typeface="Arial" panose="020B0604020202020204" pitchFamily="34" charset="0"/>
              </a:rPr>
              <a:t>            QPR  = ----------------------------- </a:t>
            </a:r>
            <a:r>
              <a:rPr lang="ar-IQ" sz="3200" b="1" dirty="0" smtClean="0">
                <a:latin typeface="Arial" panose="020B0604020202020204" pitchFamily="34" charset="0"/>
                <a:cs typeface="Arial" panose="020B0604020202020204" pitchFamily="34" charset="0"/>
              </a:rPr>
              <a:t>×</a:t>
            </a:r>
            <a:r>
              <a:rPr lang="en-US" sz="3200" b="1" dirty="0" smtClean="0">
                <a:latin typeface="Arial" panose="020B0604020202020204" pitchFamily="34" charset="0"/>
                <a:cs typeface="Arial" panose="020B0604020202020204" pitchFamily="34" charset="0"/>
              </a:rPr>
              <a:t> 100</a:t>
            </a:r>
          </a:p>
          <a:p>
            <a:r>
              <a:rPr lang="en-US" sz="3200" b="1" dirty="0">
                <a:latin typeface="Arial" panose="020B0604020202020204" pitchFamily="34" charset="0"/>
                <a:cs typeface="Arial" panose="020B0604020202020204" pitchFamily="34" charset="0"/>
              </a:rPr>
              <a:t>                               (I)(Pc)+(Du)(RC) </a:t>
            </a:r>
            <a:endParaRPr lang="ar-IQ" sz="3200" b="1" dirty="0">
              <a:latin typeface="Arial" panose="020B0604020202020204" pitchFamily="34" charset="0"/>
              <a:cs typeface="Arial" panose="020B0604020202020204" pitchFamily="34" charset="0"/>
            </a:endParaRPr>
          </a:p>
          <a:p>
            <a:pPr algn="r" rtl="1"/>
            <a:endParaRPr lang="ar-IQ" sz="2400" b="1" dirty="0" smtClean="0">
              <a:latin typeface="Arial" panose="020B0604020202020204" pitchFamily="34" charset="0"/>
              <a:cs typeface="Arial" panose="020B0604020202020204" pitchFamily="34" charset="0"/>
            </a:endParaRPr>
          </a:p>
          <a:p>
            <a:pPr algn="r" rtl="1"/>
            <a:endParaRPr lang="ar-IQ" sz="2400" b="1" dirty="0">
              <a:latin typeface="Arial" panose="020B0604020202020204" pitchFamily="34" charset="0"/>
              <a:cs typeface="Arial" panose="020B0604020202020204" pitchFamily="34" charset="0"/>
            </a:endParaRPr>
          </a:p>
          <a:p>
            <a:pPr marL="0" indent="0" algn="ctr" rtl="1">
              <a:buNone/>
            </a:pPr>
            <a:r>
              <a:rPr lang="en-US" sz="2400" b="1"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             </a:t>
            </a:r>
            <a:endParaRPr lang="ar-IQ" sz="1600" b="1" dirty="0">
              <a:latin typeface="Arial" panose="020B0604020202020204" pitchFamily="34" charset="0"/>
              <a:cs typeface="Arial" panose="020B0604020202020204" pitchFamily="34" charset="0"/>
            </a:endParaRPr>
          </a:p>
          <a:p>
            <a:pPr marL="0" indent="0" algn="ctr">
              <a:buNone/>
            </a:pPr>
            <a:endParaRPr lang="en-US" sz="1600" b="1" dirty="0">
              <a:latin typeface="Arial" panose="020B0604020202020204" pitchFamily="34" charset="0"/>
              <a:cs typeface="Arial" panose="020B0604020202020204" pitchFamily="34" charset="0"/>
            </a:endParaRPr>
          </a:p>
          <a:p>
            <a:pPr marL="0" indent="0" algn="r" rtl="1">
              <a:buNone/>
            </a:pPr>
            <a:r>
              <a:rPr lang="ar-IQ" sz="2400" b="1" dirty="0" smtClean="0">
                <a:latin typeface="Arial" panose="020B0604020202020204" pitchFamily="34" charset="0"/>
                <a:cs typeface="Arial" panose="020B0604020202020204" pitchFamily="34" charset="0"/>
              </a:rPr>
              <a:t>اذ </a:t>
            </a:r>
            <a:r>
              <a:rPr lang="ar-IQ" sz="2400" b="1" dirty="0">
                <a:latin typeface="Arial" panose="020B0604020202020204" pitchFamily="34" charset="0"/>
                <a:cs typeface="Arial" panose="020B0604020202020204" pitchFamily="34" charset="0"/>
              </a:rPr>
              <a:t>ان:</a:t>
            </a:r>
          </a:p>
          <a:p>
            <a:pPr marL="0" indent="0" algn="r" rtl="1">
              <a:buNone/>
            </a:pPr>
            <a:r>
              <a:rPr lang="en-US" sz="2400" b="1" dirty="0" err="1">
                <a:latin typeface="Arial" panose="020B0604020202020204" pitchFamily="34" charset="0"/>
                <a:cs typeface="Arial" panose="020B0604020202020204" pitchFamily="34" charset="0"/>
              </a:rPr>
              <a:t>Gu</a:t>
            </a:r>
            <a:r>
              <a:rPr lang="ar-IQ" sz="2400" b="1" dirty="0">
                <a:latin typeface="Arial" panose="020B0604020202020204" pitchFamily="34" charset="0"/>
                <a:cs typeface="Arial" panose="020B0604020202020204" pitchFamily="34" charset="0"/>
              </a:rPr>
              <a:t>: كمية المنتوجات الصالحة </a:t>
            </a:r>
            <a:r>
              <a:rPr lang="ar-IQ" sz="2400" b="1"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Good Units</a:t>
            </a:r>
            <a:r>
              <a:rPr lang="ar-IQ" sz="2400" b="1" dirty="0" smtClean="0">
                <a:latin typeface="Arial" panose="020B0604020202020204" pitchFamily="34" charset="0"/>
                <a:cs typeface="Arial" panose="020B0604020202020204" pitchFamily="34" charset="0"/>
              </a:rPr>
              <a:t>)</a:t>
            </a:r>
            <a:endParaRPr lang="ar-IQ" sz="2400" b="1" dirty="0">
              <a:latin typeface="Arial" panose="020B0604020202020204" pitchFamily="34" charset="0"/>
              <a:cs typeface="Arial" panose="020B0604020202020204" pitchFamily="34" charset="0"/>
            </a:endParaRPr>
          </a:p>
          <a:p>
            <a:pPr marL="0" indent="0" algn="r" rtl="1">
              <a:buNone/>
            </a:pPr>
            <a:r>
              <a:rPr lang="en-US" sz="2400" b="1" dirty="0">
                <a:latin typeface="Arial" panose="020B0604020202020204" pitchFamily="34" charset="0"/>
                <a:cs typeface="Arial" panose="020B0604020202020204" pitchFamily="34" charset="0"/>
              </a:rPr>
              <a:t>I </a:t>
            </a:r>
            <a:r>
              <a:rPr lang="ar-IQ" sz="2400" b="1" dirty="0">
                <a:latin typeface="Arial" panose="020B0604020202020204" pitchFamily="34" charset="0"/>
                <a:cs typeface="Arial" panose="020B0604020202020204" pitchFamily="34" charset="0"/>
              </a:rPr>
              <a:t>  : كمية الانتاج المخطط (المدخلات) </a:t>
            </a:r>
            <a:r>
              <a:rPr lang="ar-IQ" sz="2400" b="1"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Input</a:t>
            </a:r>
            <a:r>
              <a:rPr lang="ar-IQ" sz="2400" b="1" dirty="0" smtClean="0">
                <a:latin typeface="Arial" panose="020B0604020202020204" pitchFamily="34" charset="0"/>
                <a:cs typeface="Arial" panose="020B0604020202020204" pitchFamily="34" charset="0"/>
              </a:rPr>
              <a:t>)</a:t>
            </a:r>
            <a:endParaRPr lang="ar-IQ" sz="2400" b="1" dirty="0">
              <a:latin typeface="Arial" panose="020B0604020202020204" pitchFamily="34" charset="0"/>
              <a:cs typeface="Arial" panose="020B0604020202020204" pitchFamily="34" charset="0"/>
            </a:endParaRPr>
          </a:p>
          <a:p>
            <a:pPr marL="0" indent="0" algn="r" rtl="1">
              <a:buNone/>
            </a:pPr>
            <a:r>
              <a:rPr lang="en-US" sz="2400" b="1" dirty="0">
                <a:latin typeface="Arial" panose="020B0604020202020204" pitchFamily="34" charset="0"/>
                <a:cs typeface="Arial" panose="020B0604020202020204" pitchFamily="34" charset="0"/>
              </a:rPr>
              <a:t>Pc</a:t>
            </a:r>
            <a:r>
              <a:rPr lang="ar-IQ" sz="2400" b="1" dirty="0">
                <a:latin typeface="Arial" panose="020B0604020202020204" pitchFamily="34" charset="0"/>
                <a:cs typeface="Arial" panose="020B0604020202020204" pitchFamily="34" charset="0"/>
              </a:rPr>
              <a:t>: كلفة المعالجة/وحدة  (</a:t>
            </a:r>
            <a:r>
              <a:rPr lang="en-US" sz="2400" b="1" dirty="0">
                <a:latin typeface="Arial" panose="020B0604020202020204" pitchFamily="34" charset="0"/>
                <a:cs typeface="Arial" panose="020B0604020202020204" pitchFamily="34" charset="0"/>
              </a:rPr>
              <a:t>Process cost</a:t>
            </a:r>
            <a:r>
              <a:rPr lang="ar-IQ" sz="2400" b="1" dirty="0">
                <a:latin typeface="Arial" panose="020B0604020202020204" pitchFamily="34" charset="0"/>
                <a:cs typeface="Arial" panose="020B0604020202020204" pitchFamily="34" charset="0"/>
              </a:rPr>
              <a:t>) </a:t>
            </a:r>
          </a:p>
          <a:p>
            <a:pPr marL="0" indent="0" algn="r" rtl="1">
              <a:buNone/>
            </a:pPr>
            <a:r>
              <a:rPr lang="en-US" sz="2400" b="1" dirty="0">
                <a:latin typeface="Arial" panose="020B0604020202020204" pitchFamily="34" charset="0"/>
                <a:cs typeface="Arial" panose="020B0604020202020204" pitchFamily="34" charset="0"/>
              </a:rPr>
              <a:t>:Du</a:t>
            </a:r>
            <a:r>
              <a:rPr lang="ar-IQ" sz="2400" b="1" dirty="0">
                <a:latin typeface="Arial" panose="020B0604020202020204" pitchFamily="34" charset="0"/>
                <a:cs typeface="Arial" panose="020B0604020202020204" pitchFamily="34" charset="0"/>
              </a:rPr>
              <a:t> كمية الوحدات المعيبة    (</a:t>
            </a:r>
            <a:r>
              <a:rPr lang="en-US" sz="2400" b="1" dirty="0" smtClean="0">
                <a:latin typeface="Arial" panose="020B0604020202020204" pitchFamily="34" charset="0"/>
                <a:cs typeface="Arial" panose="020B0604020202020204" pitchFamily="34" charset="0"/>
              </a:rPr>
              <a:t>Defective input </a:t>
            </a:r>
            <a:r>
              <a:rPr lang="en-US" sz="2400" b="1" dirty="0">
                <a:latin typeface="Arial" panose="020B0604020202020204" pitchFamily="34" charset="0"/>
                <a:cs typeface="Arial" panose="020B0604020202020204" pitchFamily="34" charset="0"/>
              </a:rPr>
              <a:t>units</a:t>
            </a:r>
            <a:r>
              <a:rPr lang="ar-IQ" sz="2400" b="1" dirty="0" smtClean="0">
                <a:latin typeface="Arial" panose="020B0604020202020204" pitchFamily="34" charset="0"/>
                <a:cs typeface="Arial" panose="020B0604020202020204" pitchFamily="34" charset="0"/>
              </a:rPr>
              <a:t>)</a:t>
            </a:r>
            <a:endParaRPr lang="ar-IQ" sz="2400" b="1" dirty="0">
              <a:latin typeface="Arial" panose="020B0604020202020204" pitchFamily="34" charset="0"/>
              <a:cs typeface="Arial" panose="020B0604020202020204" pitchFamily="34" charset="0"/>
            </a:endParaRPr>
          </a:p>
          <a:p>
            <a:pPr marL="0" indent="0" algn="r" rtl="1">
              <a:buNone/>
            </a:pPr>
            <a:r>
              <a:rPr lang="en-US" sz="2400" b="1" dirty="0" err="1">
                <a:latin typeface="Arial" panose="020B0604020202020204" pitchFamily="34" charset="0"/>
                <a:cs typeface="Arial" panose="020B0604020202020204" pitchFamily="34" charset="0"/>
              </a:rPr>
              <a:t>Rc</a:t>
            </a:r>
            <a:r>
              <a:rPr lang="ar-IQ" sz="2400" b="1" dirty="0">
                <a:latin typeface="Arial" panose="020B0604020202020204" pitchFamily="34" charset="0"/>
                <a:cs typeface="Arial" panose="020B0604020202020204" pitchFamily="34" charset="0"/>
              </a:rPr>
              <a:t>: كلفة اعادة العمل / </a:t>
            </a:r>
            <a:r>
              <a:rPr lang="ar-IQ" sz="2400" b="1" dirty="0" smtClean="0">
                <a:latin typeface="Arial" panose="020B0604020202020204" pitchFamily="34" charset="0"/>
                <a:cs typeface="Arial" panose="020B0604020202020204" pitchFamily="34" charset="0"/>
              </a:rPr>
              <a:t>وحدة   (</a:t>
            </a:r>
            <a:r>
              <a:rPr lang="en-US" sz="2400" b="1" dirty="0">
                <a:latin typeface="Arial" panose="020B0604020202020204" pitchFamily="34" charset="0"/>
                <a:cs typeface="Arial" panose="020B0604020202020204" pitchFamily="34" charset="0"/>
              </a:rPr>
              <a:t>Rework cost</a:t>
            </a:r>
            <a:r>
              <a:rPr lang="ar-IQ" sz="2400" b="1" dirty="0" smtClean="0">
                <a:latin typeface="Arial" panose="020B0604020202020204" pitchFamily="34" charset="0"/>
                <a:cs typeface="Arial" panose="020B0604020202020204" pitchFamily="34" charset="0"/>
              </a:rPr>
              <a:t>)</a:t>
            </a:r>
            <a:endParaRPr lang="ar-IQ" sz="24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1054854" y="354546"/>
            <a:ext cx="911939" cy="365125"/>
          </a:xfrm>
        </p:spPr>
        <p:txBody>
          <a:bodyPr/>
          <a:lstStyle/>
          <a:p>
            <a:pPr algn="ctr"/>
            <a:fld id="{F7E4CC2E-3898-440D-BAE9-B4CBAC7CB411}" type="datetime3">
              <a:rPr lang="en-US" sz="1400" b="1" smtClean="0">
                <a:solidFill>
                  <a:srgbClr val="FF0000"/>
                </a:solidFill>
                <a:latin typeface="Arial" panose="020B0604020202020204" pitchFamily="34" charset="0"/>
                <a:cs typeface="Arial" panose="020B0604020202020204" pitchFamily="34" charset="0"/>
              </a:rPr>
              <a:pPr algn="ctr"/>
              <a:t>18 March 2023</a:t>
            </a:fld>
            <a:endParaRPr lang="en-US" sz="1400" b="1" dirty="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523901" y="6216727"/>
            <a:ext cx="683339" cy="365125"/>
          </a:xfrm>
        </p:spPr>
        <p:txBody>
          <a:bodyPr/>
          <a:lstStyle/>
          <a:p>
            <a:pPr algn="ctr"/>
            <a:fld id="{CFC4A72A-0854-4976-8C19-9BA9E1C0CDA2}" type="slidenum">
              <a:rPr lang="en-US" sz="1400" b="1" smtClean="0">
                <a:solidFill>
                  <a:srgbClr val="FF0000"/>
                </a:solidFill>
              </a:rPr>
              <a:pPr algn="ctr"/>
              <a:t>12</a:t>
            </a:fld>
            <a:endParaRPr lang="en-US" sz="1400" b="1" dirty="0">
              <a:solidFill>
                <a:srgbClr val="FF0000"/>
              </a:solidFill>
            </a:endParaRPr>
          </a:p>
        </p:txBody>
      </p:sp>
    </p:spTree>
    <p:extLst>
      <p:ext uri="{BB962C8B-B14F-4D97-AF65-F5344CB8AC3E}">
        <p14:creationId xmlns:p14="http://schemas.microsoft.com/office/powerpoint/2010/main" val="2567840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2C941AB-9C3A-4442-943F-93E5CA973512}"/>
              </a:ext>
            </a:extLst>
          </p:cNvPr>
          <p:cNvSpPr>
            <a:spLocks noGrp="1"/>
          </p:cNvSpPr>
          <p:nvPr>
            <p:ph idx="1"/>
          </p:nvPr>
        </p:nvSpPr>
        <p:spPr>
          <a:xfrm>
            <a:off x="677334" y="374755"/>
            <a:ext cx="8811440" cy="5666608"/>
          </a:xfrm>
        </p:spPr>
        <p:txBody>
          <a:bodyPr/>
          <a:lstStyle/>
          <a:p>
            <a:pPr algn="r" rtl="1"/>
            <a:r>
              <a:rPr lang="ar-IQ" sz="2400" b="1" u="sng" dirty="0">
                <a:solidFill>
                  <a:srgbClr val="FF0000"/>
                </a:solidFill>
                <a:latin typeface="Arial" panose="020B0604020202020204" pitchFamily="34" charset="0"/>
                <a:cs typeface="Arial" panose="020B0604020202020204" pitchFamily="34" charset="0"/>
              </a:rPr>
              <a:t>مثال</a:t>
            </a:r>
            <a:r>
              <a:rPr lang="ar-IQ" sz="2400" b="1" dirty="0">
                <a:solidFill>
                  <a:schemeClr val="tx1"/>
                </a:solidFill>
                <a:latin typeface="Arial" panose="020B0604020202020204" pitchFamily="34" charset="0"/>
                <a:cs typeface="Arial" panose="020B0604020202020204" pitchFamily="34" charset="0"/>
              </a:rPr>
              <a:t>: في شركة المنار لانتاج المحركات، نفترض الاتي:</a:t>
            </a:r>
          </a:p>
          <a:p>
            <a:pPr marL="0" indent="0" algn="r" rtl="1">
              <a:buNone/>
            </a:pPr>
            <a:r>
              <a:rPr lang="ar-IQ" sz="2400" b="1" dirty="0">
                <a:solidFill>
                  <a:schemeClr val="tx1"/>
                </a:solidFill>
                <a:latin typeface="Arial" panose="020B0604020202020204" pitchFamily="34" charset="0"/>
                <a:cs typeface="Arial" panose="020B0604020202020204" pitchFamily="34" charset="0"/>
              </a:rPr>
              <a:t>          - الشركة تخطط لانتاج (</a:t>
            </a:r>
            <a:r>
              <a:rPr lang="en-US" sz="2400" b="1" dirty="0">
                <a:solidFill>
                  <a:schemeClr val="tx1"/>
                </a:solidFill>
                <a:latin typeface="Arial" panose="020B0604020202020204" pitchFamily="34" charset="0"/>
                <a:cs typeface="Arial" panose="020B0604020202020204" pitchFamily="34" charset="0"/>
              </a:rPr>
              <a:t>150</a:t>
            </a:r>
            <a:r>
              <a:rPr lang="ar-IQ" sz="2400" b="1" dirty="0">
                <a:solidFill>
                  <a:schemeClr val="tx1"/>
                </a:solidFill>
                <a:latin typeface="Arial" panose="020B0604020202020204" pitchFamily="34" charset="0"/>
                <a:cs typeface="Arial" panose="020B0604020202020204" pitchFamily="34" charset="0"/>
              </a:rPr>
              <a:t>) محرك</a:t>
            </a:r>
          </a:p>
          <a:p>
            <a:pPr marL="0" indent="0" algn="r" rtl="1">
              <a:buNone/>
            </a:pPr>
            <a:r>
              <a:rPr lang="ar-IQ" sz="2400" b="1" dirty="0">
                <a:solidFill>
                  <a:schemeClr val="tx1"/>
                </a:solidFill>
                <a:latin typeface="Arial" panose="020B0604020202020204" pitchFamily="34" charset="0"/>
                <a:cs typeface="Arial" panose="020B0604020202020204" pitchFamily="34" charset="0"/>
              </a:rPr>
              <a:t>          - كلفة انتاج المحرك: </a:t>
            </a:r>
            <a:r>
              <a:rPr lang="en-US" sz="2400" b="1" dirty="0">
                <a:solidFill>
                  <a:schemeClr val="tx1"/>
                </a:solidFill>
                <a:latin typeface="Arial" panose="020B0604020202020204" pitchFamily="34" charset="0"/>
                <a:cs typeface="Arial" panose="020B0604020202020204" pitchFamily="34" charset="0"/>
              </a:rPr>
              <a:t>45$</a:t>
            </a:r>
            <a:endParaRPr lang="ar-IQ" sz="2400" b="1" dirty="0">
              <a:solidFill>
                <a:schemeClr val="tx1"/>
              </a:solidFill>
              <a:latin typeface="Arial" panose="020B0604020202020204" pitchFamily="34" charset="0"/>
              <a:cs typeface="Arial" panose="020B0604020202020204" pitchFamily="34" charset="0"/>
            </a:endParaRPr>
          </a:p>
          <a:p>
            <a:pPr marL="0" indent="0" algn="r" rtl="1">
              <a:buNone/>
            </a:pPr>
            <a:r>
              <a:rPr lang="ar-IQ" sz="2400" b="1" dirty="0">
                <a:solidFill>
                  <a:schemeClr val="tx1"/>
                </a:solidFill>
                <a:latin typeface="Arial" panose="020B0604020202020204" pitchFamily="34" charset="0"/>
                <a:cs typeface="Arial" panose="020B0604020202020204" pitchFamily="34" charset="0"/>
              </a:rPr>
              <a:t>          - كلفة معالجة المحركات المعيبة: </a:t>
            </a:r>
            <a:r>
              <a:rPr lang="en-US" sz="2400" b="1" dirty="0">
                <a:solidFill>
                  <a:schemeClr val="tx1"/>
                </a:solidFill>
                <a:latin typeface="Arial" panose="020B0604020202020204" pitchFamily="34" charset="0"/>
                <a:cs typeface="Arial" panose="020B0604020202020204" pitchFamily="34" charset="0"/>
              </a:rPr>
              <a:t>16 $</a:t>
            </a:r>
          </a:p>
          <a:p>
            <a:pPr marL="0" indent="0" algn="r" rtl="1">
              <a:buNone/>
            </a:pPr>
            <a:r>
              <a:rPr lang="en-US" sz="2400" b="1" dirty="0">
                <a:solidFill>
                  <a:schemeClr val="tx1"/>
                </a:solidFill>
                <a:latin typeface="Arial" panose="020B0604020202020204" pitchFamily="34" charset="0"/>
                <a:cs typeface="Arial" panose="020B0604020202020204" pitchFamily="34" charset="0"/>
              </a:rPr>
              <a:t> </a:t>
            </a:r>
            <a:r>
              <a:rPr lang="ar-IQ" sz="2400" b="1" dirty="0">
                <a:solidFill>
                  <a:schemeClr val="tx1"/>
                </a:solidFill>
                <a:latin typeface="Arial" panose="020B0604020202020204" pitchFamily="34" charset="0"/>
                <a:cs typeface="Arial" panose="020B0604020202020204" pitchFamily="34" charset="0"/>
              </a:rPr>
              <a:t>         - نسبة الوحدات الصالحة من الانتاج: </a:t>
            </a:r>
            <a:r>
              <a:rPr lang="en-US" sz="2400" b="1" dirty="0">
                <a:solidFill>
                  <a:schemeClr val="tx1"/>
                </a:solidFill>
                <a:latin typeface="Arial" panose="020B0604020202020204" pitchFamily="34" charset="0"/>
                <a:cs typeface="Arial" panose="020B0604020202020204" pitchFamily="34" charset="0"/>
              </a:rPr>
              <a:t>%83</a:t>
            </a:r>
          </a:p>
          <a:p>
            <a:pPr marL="0" indent="0" algn="r" rtl="1">
              <a:buNone/>
            </a:pPr>
            <a:r>
              <a:rPr lang="ar-IQ" sz="2400" b="1" dirty="0">
                <a:solidFill>
                  <a:schemeClr val="tx1"/>
                </a:solidFill>
                <a:latin typeface="Arial" panose="020B0604020202020204" pitchFamily="34" charset="0"/>
                <a:cs typeface="Arial" panose="020B0604020202020204" pitchFamily="34" charset="0"/>
              </a:rPr>
              <a:t>          - نسبة الوحدات المعيبة التي يمكن اصلاحها: </a:t>
            </a:r>
            <a:r>
              <a:rPr lang="en-US" sz="2400" b="1" dirty="0">
                <a:solidFill>
                  <a:schemeClr val="tx1"/>
                </a:solidFill>
                <a:latin typeface="Arial" panose="020B0604020202020204" pitchFamily="34" charset="0"/>
                <a:cs typeface="Arial" panose="020B0604020202020204" pitchFamily="34" charset="0"/>
              </a:rPr>
              <a:t>%50</a:t>
            </a:r>
          </a:p>
          <a:p>
            <a:pPr marL="0" indent="0" algn="r" rtl="1">
              <a:buNone/>
            </a:pPr>
            <a:r>
              <a:rPr lang="ar-IQ" sz="2400" b="1" dirty="0">
                <a:solidFill>
                  <a:srgbClr val="FF0000"/>
                </a:solidFill>
                <a:latin typeface="Arial" panose="020B0604020202020204" pitchFamily="34" charset="0"/>
                <a:cs typeface="Arial" panose="020B0604020202020204" pitchFamily="34" charset="0"/>
              </a:rPr>
              <a:t>المطلوب</a:t>
            </a:r>
          </a:p>
          <a:p>
            <a:pPr marL="457200" indent="-457200" algn="r" rtl="1">
              <a:buAutoNum type="arabic1Minus"/>
            </a:pPr>
            <a:r>
              <a:rPr lang="ar-IQ" sz="2400" b="1" dirty="0">
                <a:solidFill>
                  <a:schemeClr val="tx1"/>
                </a:solidFill>
                <a:latin typeface="Arial" panose="020B0604020202020204" pitchFamily="34" charset="0"/>
                <a:cs typeface="Arial" panose="020B0604020202020204" pitchFamily="34" charset="0"/>
              </a:rPr>
              <a:t>تأثير زيادة معدلات الانتاج الى </a:t>
            </a:r>
            <a:r>
              <a:rPr lang="en-US" sz="2400" b="1" dirty="0">
                <a:solidFill>
                  <a:schemeClr val="tx1"/>
                </a:solidFill>
                <a:latin typeface="Arial" panose="020B0604020202020204" pitchFamily="34" charset="0"/>
                <a:cs typeface="Arial" panose="020B0604020202020204" pitchFamily="34" charset="0"/>
              </a:rPr>
              <a:t>200</a:t>
            </a:r>
            <a:r>
              <a:rPr lang="ar-IQ" sz="2400" b="1" dirty="0">
                <a:solidFill>
                  <a:schemeClr val="tx1"/>
                </a:solidFill>
                <a:latin typeface="Arial" panose="020B0604020202020204" pitchFamily="34" charset="0"/>
                <a:cs typeface="Arial" panose="020B0604020202020204" pitchFamily="34" charset="0"/>
              </a:rPr>
              <a:t> محرك يومياً.</a:t>
            </a:r>
          </a:p>
          <a:p>
            <a:pPr marL="457200" indent="-457200" algn="r" rtl="1">
              <a:buAutoNum type="arabic1Minus"/>
            </a:pPr>
            <a:r>
              <a:rPr lang="ar-IQ" sz="2400" b="1" dirty="0">
                <a:solidFill>
                  <a:schemeClr val="tx1"/>
                </a:solidFill>
                <a:latin typeface="Arial" panose="020B0604020202020204" pitchFamily="34" charset="0"/>
                <a:cs typeface="Arial" panose="020B0604020202020204" pitchFamily="34" charset="0"/>
              </a:rPr>
              <a:t>تخفيض كلف الانتاج الى </a:t>
            </a:r>
            <a:r>
              <a:rPr lang="en-US" sz="2400" b="1" dirty="0">
                <a:solidFill>
                  <a:schemeClr val="tx1"/>
                </a:solidFill>
                <a:latin typeface="Arial" panose="020B0604020202020204" pitchFamily="34" charset="0"/>
                <a:cs typeface="Arial" panose="020B0604020202020204" pitchFamily="34" charset="0"/>
              </a:rPr>
              <a:t>40</a:t>
            </a:r>
            <a:r>
              <a:rPr lang="ar-IQ" sz="2400" b="1" dirty="0">
                <a:solidFill>
                  <a:schemeClr val="tx1"/>
                </a:solidFill>
                <a:latin typeface="Arial" panose="020B0604020202020204" pitchFamily="34" charset="0"/>
                <a:cs typeface="Arial" panose="020B0604020202020204" pitchFamily="34" charset="0"/>
              </a:rPr>
              <a:t> دولار/ وحدة وكلف اعادة العمل الى </a:t>
            </a:r>
            <a:r>
              <a:rPr lang="en-US" sz="2400" b="1" dirty="0">
                <a:solidFill>
                  <a:schemeClr val="tx1"/>
                </a:solidFill>
                <a:latin typeface="Arial" panose="020B0604020202020204" pitchFamily="34" charset="0"/>
                <a:cs typeface="Arial" panose="020B0604020202020204" pitchFamily="34" charset="0"/>
              </a:rPr>
              <a:t>12</a:t>
            </a:r>
            <a:r>
              <a:rPr lang="ar-IQ" sz="2400" b="1" dirty="0">
                <a:solidFill>
                  <a:schemeClr val="tx1"/>
                </a:solidFill>
                <a:latin typeface="Arial" panose="020B0604020202020204" pitchFamily="34" charset="0"/>
                <a:cs typeface="Arial" panose="020B0604020202020204" pitchFamily="34" charset="0"/>
              </a:rPr>
              <a:t> دولار /وحدة.</a:t>
            </a:r>
            <a:endParaRPr lang="en-US" sz="2400" b="1" dirty="0">
              <a:solidFill>
                <a:schemeClr val="tx1"/>
              </a:solidFill>
              <a:latin typeface="Arial" panose="020B0604020202020204" pitchFamily="34" charset="0"/>
              <a:cs typeface="Arial" panose="020B0604020202020204" pitchFamily="34" charset="0"/>
            </a:endParaRPr>
          </a:p>
          <a:p>
            <a:endParaRPr lang="en-US" dirty="0"/>
          </a:p>
        </p:txBody>
      </p:sp>
      <p:sp>
        <p:nvSpPr>
          <p:cNvPr id="2" name="Date Placeholder 1"/>
          <p:cNvSpPr>
            <a:spLocks noGrp="1"/>
          </p:cNvSpPr>
          <p:nvPr>
            <p:ph type="dt" sz="half" idx="10"/>
          </p:nvPr>
        </p:nvSpPr>
        <p:spPr>
          <a:xfrm>
            <a:off x="466130" y="129077"/>
            <a:ext cx="911939" cy="365125"/>
          </a:xfrm>
        </p:spPr>
        <p:txBody>
          <a:bodyPr/>
          <a:lstStyle/>
          <a:p>
            <a:pPr algn="ctr"/>
            <a:fld id="{80AB4FD4-00EE-49E2-BC42-035B82F6F417}" type="datetime3">
              <a:rPr lang="en-US" sz="1400" b="1" smtClean="0">
                <a:solidFill>
                  <a:srgbClr val="FF0000"/>
                </a:solidFill>
                <a:latin typeface="Arial" panose="020B0604020202020204" pitchFamily="34" charset="0"/>
                <a:cs typeface="Arial" panose="020B0604020202020204" pitchFamily="34" charset="0"/>
              </a:rPr>
              <a:pPr algn="ctr"/>
              <a:t>18 March 2023</a:t>
            </a:fld>
            <a:endParaRPr lang="en-US" sz="1400" b="1"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511375" y="6392091"/>
            <a:ext cx="683339" cy="365125"/>
          </a:xfrm>
        </p:spPr>
        <p:txBody>
          <a:bodyPr/>
          <a:lstStyle/>
          <a:p>
            <a:pPr algn="ctr"/>
            <a:fld id="{CFC4A72A-0854-4976-8C19-9BA9E1C0CDA2}" type="slidenum">
              <a:rPr lang="en-US" sz="1400" b="1" smtClean="0">
                <a:solidFill>
                  <a:srgbClr val="FF0000"/>
                </a:solidFill>
              </a:rPr>
              <a:pPr algn="ctr"/>
              <a:t>13</a:t>
            </a:fld>
            <a:endParaRPr lang="en-US" sz="1400" b="1" dirty="0">
              <a:solidFill>
                <a:srgbClr val="FF0000"/>
              </a:solidFill>
            </a:endParaRPr>
          </a:p>
        </p:txBody>
      </p:sp>
    </p:spTree>
    <p:extLst>
      <p:ext uri="{BB962C8B-B14F-4D97-AF65-F5344CB8AC3E}">
        <p14:creationId xmlns:p14="http://schemas.microsoft.com/office/powerpoint/2010/main" val="2608346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31565A-40B2-4973-B707-66D43D212E8E}"/>
              </a:ext>
            </a:extLst>
          </p:cNvPr>
          <p:cNvSpPr>
            <a:spLocks noGrp="1"/>
          </p:cNvSpPr>
          <p:nvPr>
            <p:ph idx="1"/>
          </p:nvPr>
        </p:nvSpPr>
        <p:spPr>
          <a:xfrm>
            <a:off x="964504" y="422030"/>
            <a:ext cx="8830849" cy="5781821"/>
          </a:xfrm>
        </p:spPr>
        <p:txBody>
          <a:bodyPr>
            <a:normAutofit fontScale="70000" lnSpcReduction="20000"/>
          </a:bodyPr>
          <a:lstStyle/>
          <a:p>
            <a:pPr algn="r" rtl="1"/>
            <a:r>
              <a:rPr lang="ar-IQ" sz="2800" b="1" dirty="0">
                <a:latin typeface="Arial" panose="020B0604020202020204" pitchFamily="34" charset="0"/>
                <a:cs typeface="Arial" panose="020B0604020202020204" pitchFamily="34" charset="0"/>
              </a:rPr>
              <a:t>الحل </a:t>
            </a:r>
          </a:p>
          <a:p>
            <a:pPr marL="0" indent="0" algn="r" rtl="1">
              <a:buNone/>
            </a:pPr>
            <a:r>
              <a:rPr lang="ar-IQ" sz="2800" b="1" dirty="0">
                <a:latin typeface="Arial" panose="020B0604020202020204" pitchFamily="34" charset="0"/>
                <a:cs typeface="Arial" panose="020B0604020202020204" pitchFamily="34" charset="0"/>
              </a:rPr>
              <a:t>   </a:t>
            </a:r>
            <a:r>
              <a:rPr lang="ar-IQ" sz="3400" b="1" u="sng" dirty="0">
                <a:solidFill>
                  <a:srgbClr val="FF0000"/>
                </a:solidFill>
                <a:latin typeface="Arial" panose="020B0604020202020204" pitchFamily="34" charset="0"/>
                <a:cs typeface="Arial" panose="020B0604020202020204" pitchFamily="34" charset="0"/>
              </a:rPr>
              <a:t>اولاً </a:t>
            </a:r>
            <a:r>
              <a:rPr lang="ar-IQ" sz="3400" b="1" dirty="0">
                <a:solidFill>
                  <a:srgbClr val="FF0000"/>
                </a:solidFill>
                <a:latin typeface="Arial" panose="020B0604020202020204" pitchFamily="34" charset="0"/>
                <a:cs typeface="Arial" panose="020B0604020202020204" pitchFamily="34" charset="0"/>
              </a:rPr>
              <a:t>نحسب نسبة الجودة الى الانتاجية (</a:t>
            </a:r>
            <a:r>
              <a:rPr lang="en-US" sz="3400" b="1" dirty="0">
                <a:solidFill>
                  <a:srgbClr val="FF0000"/>
                </a:solidFill>
                <a:latin typeface="Arial" panose="020B0604020202020204" pitchFamily="34" charset="0"/>
                <a:cs typeface="Arial" panose="020B0604020202020204" pitchFamily="34" charset="0"/>
              </a:rPr>
              <a:t>QPR</a:t>
            </a:r>
            <a:r>
              <a:rPr lang="ar-IQ" sz="3400" b="1" dirty="0">
                <a:solidFill>
                  <a:srgbClr val="FF0000"/>
                </a:solidFill>
                <a:latin typeface="Arial" panose="020B0604020202020204" pitchFamily="34" charset="0"/>
                <a:cs typeface="Arial" panose="020B0604020202020204" pitchFamily="34" charset="0"/>
              </a:rPr>
              <a:t>)</a:t>
            </a:r>
          </a:p>
          <a:p>
            <a:pPr marL="0" indent="0">
              <a:buNone/>
            </a:pPr>
            <a:endParaRPr lang="en-US" sz="2800" b="1" dirty="0">
              <a:latin typeface="Arial" panose="020B0604020202020204" pitchFamily="34" charset="0"/>
              <a:cs typeface="Arial" panose="020B0604020202020204" pitchFamily="34" charset="0"/>
            </a:endParaRPr>
          </a:p>
          <a:p>
            <a:pPr marL="0" indent="0">
              <a:buNone/>
            </a:pPr>
            <a:r>
              <a:rPr lang="en-US" sz="2800" b="1" dirty="0">
                <a:latin typeface="Arial" panose="020B0604020202020204" pitchFamily="34" charset="0"/>
                <a:cs typeface="Arial" panose="020B0604020202020204" pitchFamily="34" charset="0"/>
              </a:rPr>
              <a:t>QPR=                                    X100  </a:t>
            </a:r>
          </a:p>
          <a:p>
            <a:pPr marL="0" indent="0">
              <a:buNone/>
            </a:pPr>
            <a:r>
              <a:rPr lang="en-US" sz="2800" b="1" dirty="0">
                <a:latin typeface="Arial" panose="020B0604020202020204" pitchFamily="34" charset="0"/>
                <a:cs typeface="Arial" panose="020B0604020202020204" pitchFamily="34" charset="0"/>
              </a:rPr>
              <a:t>          (I)(PC) + (DU)(RC)</a:t>
            </a:r>
          </a:p>
          <a:p>
            <a:pPr marL="0" indent="0">
              <a:buNone/>
            </a:pPr>
            <a:endParaRPr lang="en-US" sz="2800" b="1" dirty="0">
              <a:latin typeface="Arial" panose="020B0604020202020204" pitchFamily="34" charset="0"/>
              <a:cs typeface="Arial" panose="020B0604020202020204" pitchFamily="34" charset="0"/>
            </a:endParaRPr>
          </a:p>
          <a:p>
            <a:pPr>
              <a:buFontTx/>
              <a:buChar char="-"/>
            </a:pPr>
            <a:r>
              <a:rPr lang="en-US" sz="2800" b="1" dirty="0">
                <a:latin typeface="Arial" panose="020B0604020202020204" pitchFamily="34" charset="0"/>
                <a:cs typeface="Arial" panose="020B0604020202020204" pitchFamily="34" charset="0"/>
              </a:rPr>
              <a:t>GU= (150 X 0.83) + (150 X 0.50 X 0.17)</a:t>
            </a:r>
          </a:p>
          <a:p>
            <a:pPr>
              <a:buFontTx/>
              <a:buChar char="-"/>
            </a:pPr>
            <a:r>
              <a:rPr lang="en-US" sz="2800" b="1" dirty="0">
                <a:latin typeface="Arial" panose="020B0604020202020204" pitchFamily="34" charset="0"/>
                <a:cs typeface="Arial" panose="020B0604020202020204" pitchFamily="34" charset="0"/>
              </a:rPr>
              <a:t>     = 124.5 + 12.75</a:t>
            </a:r>
          </a:p>
          <a:p>
            <a:pPr>
              <a:buFontTx/>
              <a:buChar char="-"/>
            </a:pPr>
            <a:r>
              <a:rPr lang="en-US" sz="2800" b="1" dirty="0">
                <a:latin typeface="Arial" panose="020B0604020202020204" pitchFamily="34" charset="0"/>
                <a:cs typeface="Arial" panose="020B0604020202020204" pitchFamily="34" charset="0"/>
              </a:rPr>
              <a:t>      = 137</a:t>
            </a:r>
          </a:p>
          <a:p>
            <a:pPr>
              <a:buFontTx/>
              <a:buChar char="-"/>
            </a:pPr>
            <a:r>
              <a:rPr lang="ar-IQ" sz="2800" b="1" dirty="0" smtClean="0">
                <a:latin typeface="Arial" panose="020B0604020202020204" pitchFamily="34" charset="0"/>
                <a:cs typeface="Arial" panose="020B0604020202020204" pitchFamily="34" charset="0"/>
              </a:rPr>
              <a:t>  </a:t>
            </a:r>
            <a:endParaRPr lang="en-US" sz="2800" b="1" dirty="0">
              <a:latin typeface="Arial" panose="020B0604020202020204" pitchFamily="34" charset="0"/>
              <a:cs typeface="Arial" panose="020B0604020202020204" pitchFamily="34" charset="0"/>
            </a:endParaRPr>
          </a:p>
          <a:p>
            <a:pPr marL="0" indent="0">
              <a:buNone/>
            </a:pPr>
            <a:r>
              <a:rPr lang="en-US" sz="2800" b="1" dirty="0">
                <a:latin typeface="Arial" panose="020B0604020202020204" pitchFamily="34" charset="0"/>
                <a:cs typeface="Arial" panose="020B0604020202020204" pitchFamily="34" charset="0"/>
              </a:rPr>
              <a:t>QPR</a:t>
            </a:r>
            <a:r>
              <a:rPr lang="en-US" sz="2800" b="1" dirty="0" smtClean="0">
                <a:latin typeface="Arial" panose="020B0604020202020204" pitchFamily="34" charset="0"/>
                <a:cs typeface="Arial" panose="020B0604020202020204" pitchFamily="34" charset="0"/>
              </a:rPr>
              <a:t>=                                               </a:t>
            </a:r>
            <a:r>
              <a:rPr lang="ar-IQ" sz="2800" b="1"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x 100</a:t>
            </a:r>
          </a:p>
          <a:p>
            <a:pPr>
              <a:buFontTx/>
              <a:buChar char="-"/>
            </a:pPr>
            <a:endParaRPr lang="en-US" sz="2800" b="1" dirty="0" smtClean="0">
              <a:latin typeface="Arial" panose="020B0604020202020204" pitchFamily="34" charset="0"/>
              <a:cs typeface="Arial" panose="020B0604020202020204" pitchFamily="34" charset="0"/>
            </a:endParaRPr>
          </a:p>
          <a:p>
            <a:pPr>
              <a:buFontTx/>
              <a:buChar char="-"/>
            </a:pPr>
            <a:endParaRPr lang="en-US" sz="2800" b="1" dirty="0">
              <a:latin typeface="Arial" panose="020B0604020202020204" pitchFamily="34" charset="0"/>
              <a:cs typeface="Arial" panose="020B0604020202020204" pitchFamily="34" charset="0"/>
            </a:endParaRPr>
          </a:p>
          <a:p>
            <a:pPr marL="0" indent="0">
              <a:buNone/>
            </a:pPr>
            <a:endParaRPr lang="en-US" sz="2800" b="1" dirty="0">
              <a:latin typeface="Arial" panose="020B0604020202020204" pitchFamily="34" charset="0"/>
              <a:cs typeface="Arial" panose="020B0604020202020204" pitchFamily="34" charset="0"/>
            </a:endParaRPr>
          </a:p>
          <a:p>
            <a:pPr>
              <a:buFontTx/>
              <a:buChar char="-"/>
            </a:pPr>
            <a:r>
              <a:rPr lang="en-US" sz="2800" b="1" dirty="0">
                <a:latin typeface="Arial" panose="020B0604020202020204" pitchFamily="34" charset="0"/>
                <a:cs typeface="Arial" panose="020B0604020202020204" pitchFamily="34" charset="0"/>
              </a:rPr>
              <a:t>QPR= 1.97%</a:t>
            </a:r>
          </a:p>
          <a:p>
            <a:pPr>
              <a:buFontTx/>
              <a:buChar char="-"/>
            </a:pPr>
            <a:endParaRPr lang="en-US" sz="2400" b="1" dirty="0"/>
          </a:p>
        </p:txBody>
      </p:sp>
      <p:cxnSp>
        <p:nvCxnSpPr>
          <p:cNvPr id="6" name="Straight Connector 5">
            <a:extLst>
              <a:ext uri="{FF2B5EF4-FFF2-40B4-BE49-F238E27FC236}">
                <a16:creationId xmlns="" xmlns:a16="http://schemas.microsoft.com/office/drawing/2014/main" id="{231EC7C0-8887-4B82-AD61-14ED875E74D4}"/>
              </a:ext>
            </a:extLst>
          </p:cNvPr>
          <p:cNvCxnSpPr>
            <a:cxnSpLocks/>
          </p:cNvCxnSpPr>
          <p:nvPr/>
        </p:nvCxnSpPr>
        <p:spPr>
          <a:xfrm flipH="1">
            <a:off x="2375683" y="4244410"/>
            <a:ext cx="3349868" cy="0"/>
          </a:xfrm>
          <a:prstGeom prst="line">
            <a:avLst/>
          </a:prstGeom>
        </p:spPr>
        <p:style>
          <a:lnRef idx="3">
            <a:schemeClr val="dk1"/>
          </a:lnRef>
          <a:fillRef idx="0">
            <a:schemeClr val="dk1"/>
          </a:fillRef>
          <a:effectRef idx="2">
            <a:schemeClr val="dk1"/>
          </a:effectRef>
          <a:fontRef idx="minor">
            <a:schemeClr val="tx1"/>
          </a:fontRef>
        </p:style>
      </p:cxnSp>
      <p:sp>
        <p:nvSpPr>
          <p:cNvPr id="16" name="TextBox 15">
            <a:extLst>
              <a:ext uri="{FF2B5EF4-FFF2-40B4-BE49-F238E27FC236}">
                <a16:creationId xmlns="" xmlns:a16="http://schemas.microsoft.com/office/drawing/2014/main" id="{79155F28-B23D-406F-A74A-E1B46362AF87}"/>
              </a:ext>
            </a:extLst>
          </p:cNvPr>
          <p:cNvSpPr txBox="1"/>
          <p:nvPr/>
        </p:nvSpPr>
        <p:spPr>
          <a:xfrm>
            <a:off x="3576710" y="3782745"/>
            <a:ext cx="872196" cy="461665"/>
          </a:xfrm>
          <a:prstGeom prst="rect">
            <a:avLst/>
          </a:prstGeom>
          <a:noFill/>
        </p:spPr>
        <p:txBody>
          <a:bodyPr wrap="square" rtlCol="0">
            <a:spAutoFit/>
          </a:bodyPr>
          <a:lstStyle/>
          <a:p>
            <a:r>
              <a:rPr lang="en-US" sz="2400" dirty="0"/>
              <a:t>137</a:t>
            </a:r>
          </a:p>
        </p:txBody>
      </p:sp>
      <p:sp>
        <p:nvSpPr>
          <p:cNvPr id="19" name="TextBox 18">
            <a:extLst>
              <a:ext uri="{FF2B5EF4-FFF2-40B4-BE49-F238E27FC236}">
                <a16:creationId xmlns="" xmlns:a16="http://schemas.microsoft.com/office/drawing/2014/main" id="{6982B9D1-72D4-46A7-AE93-30A997FC3D79}"/>
              </a:ext>
            </a:extLst>
          </p:cNvPr>
          <p:cNvSpPr txBox="1"/>
          <p:nvPr/>
        </p:nvSpPr>
        <p:spPr>
          <a:xfrm>
            <a:off x="2196645" y="4506020"/>
            <a:ext cx="4888524" cy="400110"/>
          </a:xfrm>
          <a:prstGeom prst="rect">
            <a:avLst/>
          </a:prstGeom>
          <a:noFill/>
        </p:spPr>
        <p:txBody>
          <a:bodyPr wrap="square" rtlCol="0">
            <a:spAutoFit/>
          </a:bodyPr>
          <a:lstStyle/>
          <a:p>
            <a:r>
              <a:rPr lang="en-US" sz="2000" b="1" dirty="0"/>
              <a:t>(150)(45) + (150x0.50x0.17)(16) </a:t>
            </a:r>
            <a:endParaRPr lang="en-US" sz="2000" dirty="0"/>
          </a:p>
        </p:txBody>
      </p:sp>
      <p:cxnSp>
        <p:nvCxnSpPr>
          <p:cNvPr id="22" name="Straight Connector 21">
            <a:extLst>
              <a:ext uri="{FF2B5EF4-FFF2-40B4-BE49-F238E27FC236}">
                <a16:creationId xmlns="" xmlns:a16="http://schemas.microsoft.com/office/drawing/2014/main" id="{9CB59628-4EA0-4153-A9DE-BF334FD03C7C}"/>
              </a:ext>
            </a:extLst>
          </p:cNvPr>
          <p:cNvCxnSpPr>
            <a:cxnSpLocks/>
          </p:cNvCxnSpPr>
          <p:nvPr/>
        </p:nvCxnSpPr>
        <p:spPr>
          <a:xfrm>
            <a:off x="2375682" y="1578723"/>
            <a:ext cx="1637126" cy="0"/>
          </a:xfrm>
          <a:prstGeom prst="line">
            <a:avLst/>
          </a:prstGeom>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 xmlns:a16="http://schemas.microsoft.com/office/drawing/2014/main" id="{FC984D57-A795-40C8-BC3B-CE38E0882DA7}"/>
              </a:ext>
            </a:extLst>
          </p:cNvPr>
          <p:cNvSpPr txBox="1"/>
          <p:nvPr/>
        </p:nvSpPr>
        <p:spPr>
          <a:xfrm>
            <a:off x="2737045" y="1027438"/>
            <a:ext cx="91440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GU</a:t>
            </a:r>
          </a:p>
        </p:txBody>
      </p:sp>
      <p:sp>
        <p:nvSpPr>
          <p:cNvPr id="2" name="Date Placeholder 1"/>
          <p:cNvSpPr>
            <a:spLocks noGrp="1"/>
          </p:cNvSpPr>
          <p:nvPr>
            <p:ph type="dt" sz="half" idx="10"/>
          </p:nvPr>
        </p:nvSpPr>
        <p:spPr>
          <a:xfrm>
            <a:off x="929593" y="216759"/>
            <a:ext cx="911939" cy="365125"/>
          </a:xfrm>
        </p:spPr>
        <p:txBody>
          <a:bodyPr/>
          <a:lstStyle/>
          <a:p>
            <a:pPr algn="ctr"/>
            <a:fld id="{51266118-1E5B-4EF1-B039-C5624008800B}" type="datetime3">
              <a:rPr lang="en-US" sz="1400" b="1" smtClean="0">
                <a:solidFill>
                  <a:srgbClr val="FF0000"/>
                </a:solidFill>
              </a:rPr>
              <a:pPr algn="ctr"/>
              <a:t>18 March 2023</a:t>
            </a:fld>
            <a:endParaRPr lang="en-US" sz="1400" b="1" dirty="0">
              <a:solidFill>
                <a:srgbClr val="FF0000"/>
              </a:solidFill>
            </a:endParaRPr>
          </a:p>
        </p:txBody>
      </p:sp>
      <p:sp>
        <p:nvSpPr>
          <p:cNvPr id="4" name="Slide Number Placeholder 3"/>
          <p:cNvSpPr>
            <a:spLocks noGrp="1"/>
          </p:cNvSpPr>
          <p:nvPr>
            <p:ph type="sldNum" sz="quarter" idx="12"/>
          </p:nvPr>
        </p:nvSpPr>
        <p:spPr>
          <a:xfrm>
            <a:off x="724318" y="6216727"/>
            <a:ext cx="683339" cy="365125"/>
          </a:xfrm>
        </p:spPr>
        <p:txBody>
          <a:bodyPr/>
          <a:lstStyle/>
          <a:p>
            <a:pPr algn="ctr"/>
            <a:fld id="{CFC4A72A-0854-4976-8C19-9BA9E1C0CDA2}" type="slidenum">
              <a:rPr lang="en-US" sz="1400" b="1" smtClean="0">
                <a:solidFill>
                  <a:srgbClr val="FF0000"/>
                </a:solidFill>
                <a:latin typeface="Arial" panose="020B0604020202020204" pitchFamily="34" charset="0"/>
                <a:cs typeface="Arial" panose="020B0604020202020204" pitchFamily="34" charset="0"/>
              </a:rPr>
              <a:pPr algn="ctr"/>
              <a:t>14</a:t>
            </a:fld>
            <a:endParaRPr lang="en-US" sz="1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3480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E0976C1-BD2E-4C0E-9E88-78A5D6A982BA}"/>
              </a:ext>
            </a:extLst>
          </p:cNvPr>
          <p:cNvSpPr>
            <a:spLocks noGrp="1"/>
          </p:cNvSpPr>
          <p:nvPr>
            <p:ph idx="1"/>
          </p:nvPr>
        </p:nvSpPr>
        <p:spPr>
          <a:xfrm>
            <a:off x="1378633" y="404124"/>
            <a:ext cx="8491877" cy="6134158"/>
          </a:xfrm>
        </p:spPr>
        <p:txBody>
          <a:bodyPr>
            <a:normAutofit lnSpcReduction="10000"/>
          </a:bodyPr>
          <a:lstStyle/>
          <a:p>
            <a:pPr marL="0" indent="0" algn="r" rtl="1">
              <a:buNone/>
            </a:pPr>
            <a:r>
              <a:rPr lang="en-US" sz="2400" b="1" dirty="0">
                <a:solidFill>
                  <a:srgbClr val="FF0000"/>
                </a:solidFill>
                <a:latin typeface="Arial" panose="020B0604020202020204" pitchFamily="34" charset="0"/>
                <a:cs typeface="Arial" panose="020B0604020202020204" pitchFamily="34" charset="0"/>
              </a:rPr>
              <a:t> </a:t>
            </a:r>
            <a:r>
              <a:rPr lang="ar-IQ" sz="2400" b="1" dirty="0">
                <a:solidFill>
                  <a:srgbClr val="FF0000"/>
                </a:solidFill>
                <a:latin typeface="Arial" panose="020B0604020202020204" pitchFamily="34" charset="0"/>
                <a:cs typeface="Arial" panose="020B0604020202020204" pitchFamily="34" charset="0"/>
              </a:rPr>
              <a:t>أ- نجد تأثير زيادة معدلات الانتاج الى </a:t>
            </a:r>
            <a:r>
              <a:rPr lang="en-US" sz="2400" b="1" dirty="0">
                <a:solidFill>
                  <a:srgbClr val="FF0000"/>
                </a:solidFill>
                <a:latin typeface="Arial" panose="020B0604020202020204" pitchFamily="34" charset="0"/>
                <a:cs typeface="Arial" panose="020B0604020202020204" pitchFamily="34" charset="0"/>
              </a:rPr>
              <a:t>200</a:t>
            </a:r>
            <a:r>
              <a:rPr lang="ar-IQ" sz="2400" b="1" dirty="0">
                <a:solidFill>
                  <a:srgbClr val="FF0000"/>
                </a:solidFill>
                <a:latin typeface="Arial" panose="020B0604020202020204" pitchFamily="34" charset="0"/>
                <a:cs typeface="Arial" panose="020B0604020202020204" pitchFamily="34" charset="0"/>
              </a:rPr>
              <a:t> محرك يومياً.</a:t>
            </a:r>
          </a:p>
          <a:p>
            <a:pPr marL="0" indent="0">
              <a:buNone/>
            </a:pPr>
            <a:r>
              <a:rPr lang="en-US" sz="2400" b="1" dirty="0">
                <a:latin typeface="Arial" panose="020B0604020202020204" pitchFamily="34" charset="0"/>
                <a:cs typeface="Arial" panose="020B0604020202020204" pitchFamily="34" charset="0"/>
              </a:rPr>
              <a:t>QPR=</a:t>
            </a: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                          X100</a:t>
            </a:r>
          </a:p>
          <a:p>
            <a:pPr marL="0" indent="0">
              <a:buNone/>
            </a:pP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 (I)(PC) + (DU)(RC)</a:t>
            </a:r>
          </a:p>
          <a:p>
            <a:pPr marL="0" indent="0">
              <a:buNone/>
            </a:pPr>
            <a:r>
              <a:rPr lang="en-US" sz="2400" b="1" dirty="0">
                <a:latin typeface="Arial" panose="020B0604020202020204" pitchFamily="34" charset="0"/>
                <a:cs typeface="Arial" panose="020B0604020202020204" pitchFamily="34" charset="0"/>
              </a:rPr>
              <a:t>GU= (200 X 0.83) + (200 X 0.50 X 0.17)</a:t>
            </a:r>
          </a:p>
          <a:p>
            <a:pPr marL="0" indent="0">
              <a:buNone/>
            </a:pPr>
            <a:r>
              <a:rPr lang="en-US" sz="2400" b="1" dirty="0">
                <a:latin typeface="Arial" panose="020B0604020202020204" pitchFamily="34" charset="0"/>
                <a:cs typeface="Arial" panose="020B0604020202020204" pitchFamily="34" charset="0"/>
              </a:rPr>
              <a:t>      = 166 + 17</a:t>
            </a:r>
          </a:p>
          <a:p>
            <a:pPr marL="0" indent="0">
              <a:buNone/>
            </a:pPr>
            <a:r>
              <a:rPr lang="en-US" sz="2400" b="1" dirty="0">
                <a:latin typeface="Arial" panose="020B0604020202020204" pitchFamily="34" charset="0"/>
                <a:cs typeface="Arial" panose="020B0604020202020204" pitchFamily="34" charset="0"/>
              </a:rPr>
              <a:t>GU = 183</a:t>
            </a:r>
          </a:p>
          <a:p>
            <a:pPr>
              <a:buFontTx/>
              <a:buChar char="-"/>
            </a:pPr>
            <a:r>
              <a:rPr lang="en-US" sz="2400" b="1" dirty="0">
                <a:latin typeface="Arial" panose="020B0604020202020204" pitchFamily="34" charset="0"/>
                <a:cs typeface="Arial" panose="020B0604020202020204" pitchFamily="34" charset="0"/>
              </a:rPr>
              <a:t>QPR=     </a:t>
            </a: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                                                   x 100</a:t>
            </a:r>
          </a:p>
          <a:p>
            <a:pPr>
              <a:buFontTx/>
              <a:buChar char="-"/>
            </a:pPr>
            <a:r>
              <a:rPr lang="en-US" sz="2400" b="1" dirty="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(200)(45) + (200x0.50x0.17)(16)</a:t>
            </a:r>
          </a:p>
          <a:p>
            <a:pPr>
              <a:buFontTx/>
              <a:buChar char="-"/>
            </a:pPr>
            <a:r>
              <a:rPr lang="en-US" sz="2400" b="1" dirty="0">
                <a:latin typeface="Arial" panose="020B0604020202020204" pitchFamily="34" charset="0"/>
                <a:cs typeface="Arial" panose="020B0604020202020204" pitchFamily="34" charset="0"/>
              </a:rPr>
              <a:t> </a:t>
            </a:r>
          </a:p>
          <a:p>
            <a:pPr>
              <a:buFontTx/>
              <a:buChar char="-"/>
            </a:pPr>
            <a:r>
              <a:rPr lang="en-US" sz="2400" b="1" dirty="0">
                <a:latin typeface="Arial" panose="020B0604020202020204" pitchFamily="34" charset="0"/>
                <a:cs typeface="Arial" panose="020B0604020202020204" pitchFamily="34" charset="0"/>
              </a:rPr>
              <a:t>QPR=                       </a:t>
            </a: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X100</a:t>
            </a:r>
          </a:p>
          <a:p>
            <a:pPr marL="0" indent="0">
              <a:buNone/>
            </a:pPr>
            <a:r>
              <a:rPr lang="en-US" sz="2400" b="1" dirty="0">
                <a:latin typeface="Arial" panose="020B0604020202020204" pitchFamily="34" charset="0"/>
                <a:cs typeface="Arial" panose="020B0604020202020204" pitchFamily="34" charset="0"/>
              </a:rPr>
              <a:t>                 9000+272</a:t>
            </a:r>
          </a:p>
          <a:p>
            <a:pPr>
              <a:buFontTx/>
              <a:buChar char="-"/>
            </a:pPr>
            <a:r>
              <a:rPr lang="en-US" sz="2400" b="1" dirty="0">
                <a:latin typeface="Arial" panose="020B0604020202020204" pitchFamily="34" charset="0"/>
                <a:cs typeface="Arial" panose="020B0604020202020204" pitchFamily="34" charset="0"/>
              </a:rPr>
              <a:t>    QPR= 1.97%</a:t>
            </a:r>
          </a:p>
          <a:p>
            <a:pPr marL="0" indent="0" algn="r" rtl="1">
              <a:buNone/>
            </a:pPr>
            <a:r>
              <a:rPr lang="en-US" sz="2400" b="1" dirty="0"/>
              <a:t>*  </a:t>
            </a:r>
            <a:r>
              <a:rPr lang="ar-IQ" sz="2400" b="1" dirty="0">
                <a:solidFill>
                  <a:schemeClr val="accent1"/>
                </a:solidFill>
              </a:rPr>
              <a:t> يلاحظ: ؟   </a:t>
            </a:r>
            <a:endParaRPr lang="en-US" sz="2400" b="1" dirty="0">
              <a:solidFill>
                <a:schemeClr val="accent1"/>
              </a:solidFill>
            </a:endParaRPr>
          </a:p>
          <a:p>
            <a:pPr marL="0" indent="0" algn="r" rtl="1">
              <a:buNone/>
            </a:pPr>
            <a:endParaRPr lang="en-US" dirty="0"/>
          </a:p>
        </p:txBody>
      </p:sp>
      <p:cxnSp>
        <p:nvCxnSpPr>
          <p:cNvPr id="5" name="Straight Connector 4">
            <a:extLst>
              <a:ext uri="{FF2B5EF4-FFF2-40B4-BE49-F238E27FC236}">
                <a16:creationId xmlns="" xmlns:a16="http://schemas.microsoft.com/office/drawing/2014/main" id="{F04BBB0D-E5CB-472B-9703-53E448F618FC}"/>
              </a:ext>
            </a:extLst>
          </p:cNvPr>
          <p:cNvCxnSpPr>
            <a:cxnSpLocks/>
          </p:cNvCxnSpPr>
          <p:nvPr/>
        </p:nvCxnSpPr>
        <p:spPr>
          <a:xfrm flipH="1">
            <a:off x="2588456" y="3257521"/>
            <a:ext cx="3615396"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 xmlns:a16="http://schemas.microsoft.com/office/drawing/2014/main" id="{4BEEE7C0-B00F-417B-AF6B-551849CB7B7B}"/>
              </a:ext>
            </a:extLst>
          </p:cNvPr>
          <p:cNvSpPr txBox="1"/>
          <p:nvPr/>
        </p:nvSpPr>
        <p:spPr>
          <a:xfrm>
            <a:off x="3481754" y="2800293"/>
            <a:ext cx="914400" cy="461665"/>
          </a:xfrm>
          <a:prstGeom prst="rect">
            <a:avLst/>
          </a:prstGeom>
          <a:noFill/>
        </p:spPr>
        <p:txBody>
          <a:bodyPr wrap="square" rtlCol="0">
            <a:spAutoFit/>
          </a:bodyPr>
          <a:lstStyle/>
          <a:p>
            <a:r>
              <a:rPr lang="en-US" sz="2400" dirty="0"/>
              <a:t>183</a:t>
            </a:r>
          </a:p>
        </p:txBody>
      </p:sp>
      <p:sp>
        <p:nvSpPr>
          <p:cNvPr id="7" name="TextBox 6">
            <a:extLst>
              <a:ext uri="{FF2B5EF4-FFF2-40B4-BE49-F238E27FC236}">
                <a16:creationId xmlns="" xmlns:a16="http://schemas.microsoft.com/office/drawing/2014/main" id="{1C5BC7E1-B11F-4828-9DFB-1DE9FE58FFDF}"/>
              </a:ext>
            </a:extLst>
          </p:cNvPr>
          <p:cNvSpPr txBox="1"/>
          <p:nvPr/>
        </p:nvSpPr>
        <p:spPr>
          <a:xfrm>
            <a:off x="5638800" y="3014003"/>
            <a:ext cx="914400" cy="914400"/>
          </a:xfrm>
          <a:prstGeom prst="rect">
            <a:avLst/>
          </a:prstGeom>
          <a:noFill/>
        </p:spPr>
        <p:txBody>
          <a:bodyPr wrap="square" rtlCol="0">
            <a:spAutoFit/>
          </a:bodyPr>
          <a:lstStyle/>
          <a:p>
            <a:endParaRPr lang="en-US" dirty="0"/>
          </a:p>
        </p:txBody>
      </p:sp>
      <p:sp>
        <p:nvSpPr>
          <p:cNvPr id="10" name="TextBox 9">
            <a:extLst>
              <a:ext uri="{FF2B5EF4-FFF2-40B4-BE49-F238E27FC236}">
                <a16:creationId xmlns="" xmlns:a16="http://schemas.microsoft.com/office/drawing/2014/main" id="{05378390-7F6E-44B6-B778-75A587B4B731}"/>
              </a:ext>
            </a:extLst>
          </p:cNvPr>
          <p:cNvSpPr txBox="1"/>
          <p:nvPr/>
        </p:nvSpPr>
        <p:spPr>
          <a:xfrm>
            <a:off x="2723918" y="4116589"/>
            <a:ext cx="914400" cy="523220"/>
          </a:xfrm>
          <a:prstGeom prst="rect">
            <a:avLst/>
          </a:prstGeom>
          <a:noFill/>
        </p:spPr>
        <p:txBody>
          <a:bodyPr wrap="square" rtlCol="0">
            <a:spAutoFit/>
          </a:bodyPr>
          <a:lstStyle/>
          <a:p>
            <a:r>
              <a:rPr lang="en-US" sz="2800" dirty="0"/>
              <a:t>183</a:t>
            </a:r>
          </a:p>
        </p:txBody>
      </p:sp>
      <p:cxnSp>
        <p:nvCxnSpPr>
          <p:cNvPr id="11" name="Straight Connector 10">
            <a:extLst>
              <a:ext uri="{FF2B5EF4-FFF2-40B4-BE49-F238E27FC236}">
                <a16:creationId xmlns="" xmlns:a16="http://schemas.microsoft.com/office/drawing/2014/main" id="{FE4E35DB-70E5-4C72-9F04-5C826BB3E2E0}"/>
              </a:ext>
            </a:extLst>
          </p:cNvPr>
          <p:cNvCxnSpPr>
            <a:cxnSpLocks/>
          </p:cNvCxnSpPr>
          <p:nvPr/>
        </p:nvCxnSpPr>
        <p:spPr>
          <a:xfrm flipH="1">
            <a:off x="2588455" y="4616547"/>
            <a:ext cx="1185327" cy="0"/>
          </a:xfrm>
          <a:prstGeom prst="line">
            <a:avLst/>
          </a:prstGeom>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 xmlns:a16="http://schemas.microsoft.com/office/drawing/2014/main" id="{9DE82E8E-D907-4E30-9B0E-8C320AF0249B}"/>
              </a:ext>
            </a:extLst>
          </p:cNvPr>
          <p:cNvSpPr txBox="1"/>
          <p:nvPr/>
        </p:nvSpPr>
        <p:spPr>
          <a:xfrm>
            <a:off x="2588455" y="513994"/>
            <a:ext cx="914400" cy="461665"/>
          </a:xfrm>
          <a:prstGeom prst="rect">
            <a:avLst/>
          </a:prstGeom>
          <a:noFill/>
        </p:spPr>
        <p:txBody>
          <a:bodyPr wrap="square" rtlCol="0">
            <a:spAutoFit/>
          </a:bodyPr>
          <a:lstStyle/>
          <a:p>
            <a:r>
              <a:rPr lang="en-US" sz="2400" dirty="0"/>
              <a:t>GU</a:t>
            </a:r>
          </a:p>
        </p:txBody>
      </p:sp>
      <p:cxnSp>
        <p:nvCxnSpPr>
          <p:cNvPr id="17" name="Straight Connector 16">
            <a:extLst>
              <a:ext uri="{FF2B5EF4-FFF2-40B4-BE49-F238E27FC236}">
                <a16:creationId xmlns="" xmlns:a16="http://schemas.microsoft.com/office/drawing/2014/main" id="{EAE54B64-7092-4B7F-8EF1-96AA0E92AB8C}"/>
              </a:ext>
            </a:extLst>
          </p:cNvPr>
          <p:cNvCxnSpPr>
            <a:cxnSpLocks/>
          </p:cNvCxnSpPr>
          <p:nvPr/>
        </p:nvCxnSpPr>
        <p:spPr>
          <a:xfrm>
            <a:off x="2249195" y="1093189"/>
            <a:ext cx="2370652" cy="0"/>
          </a:xfrm>
          <a:prstGeom prst="line">
            <a:avLst/>
          </a:prstGeom>
        </p:spPr>
        <p:style>
          <a:lnRef idx="3">
            <a:schemeClr val="dk1"/>
          </a:lnRef>
          <a:fillRef idx="0">
            <a:schemeClr val="dk1"/>
          </a:fillRef>
          <a:effectRef idx="2">
            <a:schemeClr val="dk1"/>
          </a:effectRef>
          <a:fontRef idx="minor">
            <a:schemeClr val="tx1"/>
          </a:fontRef>
        </p:style>
      </p:cxnSp>
      <p:sp>
        <p:nvSpPr>
          <p:cNvPr id="2" name="Date Placeholder 1"/>
          <p:cNvSpPr>
            <a:spLocks noGrp="1"/>
          </p:cNvSpPr>
          <p:nvPr>
            <p:ph type="dt" sz="half" idx="10"/>
          </p:nvPr>
        </p:nvSpPr>
        <p:spPr>
          <a:xfrm>
            <a:off x="390974" y="148869"/>
            <a:ext cx="911939" cy="365125"/>
          </a:xfrm>
        </p:spPr>
        <p:txBody>
          <a:bodyPr/>
          <a:lstStyle/>
          <a:p>
            <a:pPr algn="ctr"/>
            <a:fld id="{97C17890-AC1B-44E5-B900-B4337078D48B}" type="datetime3">
              <a:rPr lang="en-US" sz="1400" b="1" smtClean="0">
                <a:solidFill>
                  <a:srgbClr val="FF0000"/>
                </a:solidFill>
                <a:latin typeface="Arial" panose="020B0604020202020204" pitchFamily="34" charset="0"/>
                <a:cs typeface="Arial" panose="020B0604020202020204" pitchFamily="34" charset="0"/>
              </a:rPr>
              <a:pPr algn="ctr"/>
              <a:t>18 March 2023</a:t>
            </a:fld>
            <a:endParaRPr lang="en-US" sz="1400" b="1"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699266" y="6241778"/>
            <a:ext cx="683339" cy="365125"/>
          </a:xfrm>
        </p:spPr>
        <p:txBody>
          <a:bodyPr/>
          <a:lstStyle/>
          <a:p>
            <a:pPr algn="ctr"/>
            <a:fld id="{CFC4A72A-0854-4976-8C19-9BA9E1C0CDA2}" type="slidenum">
              <a:rPr lang="en-US" sz="1400" b="1" smtClean="0">
                <a:solidFill>
                  <a:srgbClr val="FF0000"/>
                </a:solidFill>
              </a:rPr>
              <a:pPr algn="ctr"/>
              <a:t>15</a:t>
            </a:fld>
            <a:endParaRPr lang="en-US" sz="1400" b="1" dirty="0">
              <a:solidFill>
                <a:srgbClr val="FF0000"/>
              </a:solidFill>
            </a:endParaRPr>
          </a:p>
        </p:txBody>
      </p:sp>
    </p:spTree>
    <p:extLst>
      <p:ext uri="{BB962C8B-B14F-4D97-AF65-F5344CB8AC3E}">
        <p14:creationId xmlns:p14="http://schemas.microsoft.com/office/powerpoint/2010/main" val="2325139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6EBE1B1-5716-4986-9ECD-CB2B8C5EA43E}"/>
              </a:ext>
            </a:extLst>
          </p:cNvPr>
          <p:cNvSpPr>
            <a:spLocks noGrp="1"/>
          </p:cNvSpPr>
          <p:nvPr>
            <p:ph idx="1"/>
          </p:nvPr>
        </p:nvSpPr>
        <p:spPr>
          <a:xfrm>
            <a:off x="576198" y="601250"/>
            <a:ext cx="10045874" cy="5824602"/>
          </a:xfrm>
        </p:spPr>
        <p:txBody>
          <a:bodyPr>
            <a:normAutofit/>
          </a:bodyPr>
          <a:lstStyle/>
          <a:p>
            <a:pPr algn="r" rtl="1"/>
            <a:r>
              <a:rPr lang="ar-IQ" sz="1900" b="1" dirty="0">
                <a:solidFill>
                  <a:srgbClr val="FF0000"/>
                </a:solidFill>
              </a:rPr>
              <a:t>ب- تخفيض كلف الانتاج الى </a:t>
            </a:r>
            <a:r>
              <a:rPr lang="en-US" sz="1900" b="1" dirty="0">
                <a:solidFill>
                  <a:srgbClr val="FF0000"/>
                </a:solidFill>
              </a:rPr>
              <a:t>40</a:t>
            </a:r>
            <a:r>
              <a:rPr lang="ar-IQ" sz="1900" b="1" dirty="0">
                <a:solidFill>
                  <a:srgbClr val="FF0000"/>
                </a:solidFill>
              </a:rPr>
              <a:t> دولار/ وحدة وكلف اعادة العمل الى </a:t>
            </a:r>
            <a:r>
              <a:rPr lang="en-US" sz="1900" b="1" dirty="0">
                <a:solidFill>
                  <a:srgbClr val="FF0000"/>
                </a:solidFill>
              </a:rPr>
              <a:t>12</a:t>
            </a:r>
            <a:r>
              <a:rPr lang="ar-IQ" sz="1900" b="1" dirty="0">
                <a:solidFill>
                  <a:srgbClr val="FF0000"/>
                </a:solidFill>
              </a:rPr>
              <a:t> دولار /وحدة.</a:t>
            </a:r>
          </a:p>
          <a:p>
            <a:pPr algn="r" rtl="1"/>
            <a:endParaRPr lang="ar-IQ" b="1" dirty="0"/>
          </a:p>
          <a:p>
            <a:pPr marL="0" indent="0">
              <a:buNone/>
            </a:pPr>
            <a:r>
              <a:rPr lang="en-US" b="1" dirty="0"/>
              <a:t>QPR=                                </a:t>
            </a:r>
            <a:r>
              <a:rPr lang="en-US" b="1" dirty="0" smtClean="0"/>
              <a:t>        </a:t>
            </a:r>
            <a:r>
              <a:rPr lang="en-US" b="1" dirty="0"/>
              <a:t>X100</a:t>
            </a:r>
          </a:p>
          <a:p>
            <a:pPr marL="0" indent="0">
              <a:buNone/>
            </a:pPr>
            <a:r>
              <a:rPr lang="en-US" b="1" dirty="0"/>
              <a:t>           </a:t>
            </a:r>
            <a:r>
              <a:rPr lang="en-US" b="1" dirty="0" smtClean="0"/>
              <a:t>     </a:t>
            </a:r>
            <a:r>
              <a:rPr lang="en-US" b="1" dirty="0"/>
              <a:t>(I)(PC) + (DU)(RC)</a:t>
            </a:r>
          </a:p>
          <a:p>
            <a:pPr marL="0" indent="0">
              <a:buNone/>
            </a:pPr>
            <a:r>
              <a:rPr lang="en-US" b="1" dirty="0"/>
              <a:t>GU= (150 X 0.83) + (150 X 0.50 X 0.17)</a:t>
            </a:r>
          </a:p>
          <a:p>
            <a:pPr marL="0" indent="0">
              <a:buNone/>
            </a:pPr>
            <a:r>
              <a:rPr lang="en-US" b="1" dirty="0"/>
              <a:t>      = 124.5 + 12.75</a:t>
            </a:r>
          </a:p>
          <a:p>
            <a:pPr marL="0" indent="0">
              <a:buNone/>
            </a:pPr>
            <a:r>
              <a:rPr lang="en-US" b="1" dirty="0"/>
              <a:t>GU = 137</a:t>
            </a:r>
          </a:p>
          <a:p>
            <a:pPr>
              <a:buFontTx/>
              <a:buChar char="-"/>
            </a:pPr>
            <a:endParaRPr lang="en-US" b="1" dirty="0" smtClean="0"/>
          </a:p>
          <a:p>
            <a:pPr>
              <a:buFontTx/>
              <a:buChar char="-"/>
            </a:pPr>
            <a:endParaRPr lang="en-US" b="1" dirty="0"/>
          </a:p>
          <a:p>
            <a:pPr>
              <a:buFontTx/>
              <a:buChar char="-"/>
            </a:pPr>
            <a:r>
              <a:rPr lang="en-US" b="1" dirty="0"/>
              <a:t>                                                                                 ×     100    </a:t>
            </a:r>
            <a:endParaRPr lang="ar-IQ" b="1" dirty="0"/>
          </a:p>
          <a:p>
            <a:pPr>
              <a:buFontTx/>
              <a:buChar char="-"/>
            </a:pPr>
            <a:r>
              <a:rPr lang="en-US" b="1" dirty="0" smtClean="0"/>
              <a:t>QPR</a:t>
            </a:r>
            <a:r>
              <a:rPr lang="en-US" b="1" dirty="0"/>
              <a:t>= </a:t>
            </a:r>
            <a:r>
              <a:rPr lang="en-US" b="1" dirty="0" smtClean="0"/>
              <a:t>          (</a:t>
            </a:r>
            <a:r>
              <a:rPr lang="ar-IQ" b="1" dirty="0" smtClean="0"/>
              <a:t>  </a:t>
            </a:r>
            <a:r>
              <a:rPr lang="en-US" b="1" dirty="0"/>
              <a:t>150)(40) + (150x0.50x0.17)(</a:t>
            </a:r>
            <a:r>
              <a:rPr lang="en-US" b="1" dirty="0" smtClean="0"/>
              <a:t>12)</a:t>
            </a:r>
          </a:p>
          <a:p>
            <a:pPr>
              <a:buFontTx/>
              <a:buChar char="-"/>
            </a:pPr>
            <a:endParaRPr lang="en-US" dirty="0"/>
          </a:p>
          <a:p>
            <a:pPr>
              <a:buFontTx/>
              <a:buChar char="-"/>
            </a:pPr>
            <a:r>
              <a:rPr lang="en-US" b="1" dirty="0"/>
              <a:t> QPR = 2.22%</a:t>
            </a:r>
          </a:p>
          <a:p>
            <a:pPr marL="0" indent="0" algn="l">
              <a:buNone/>
            </a:pPr>
            <a:endParaRPr lang="en-US" b="1" dirty="0"/>
          </a:p>
          <a:p>
            <a:pPr algn="r" rtl="1"/>
            <a:endParaRPr lang="en-US" dirty="0"/>
          </a:p>
        </p:txBody>
      </p:sp>
      <p:cxnSp>
        <p:nvCxnSpPr>
          <p:cNvPr id="5" name="Straight Connector 4">
            <a:extLst>
              <a:ext uri="{FF2B5EF4-FFF2-40B4-BE49-F238E27FC236}">
                <a16:creationId xmlns="" xmlns:a16="http://schemas.microsoft.com/office/drawing/2014/main" id="{B950F376-BD14-4FA7-8BF8-FF883A6FB355}"/>
              </a:ext>
            </a:extLst>
          </p:cNvPr>
          <p:cNvCxnSpPr>
            <a:cxnSpLocks/>
          </p:cNvCxnSpPr>
          <p:nvPr/>
        </p:nvCxnSpPr>
        <p:spPr>
          <a:xfrm>
            <a:off x="2576307" y="4372922"/>
            <a:ext cx="3816959" cy="0"/>
          </a:xfrm>
          <a:prstGeom prst="line">
            <a:avLst/>
          </a:prstGeom>
        </p:spPr>
        <p:style>
          <a:lnRef idx="3">
            <a:schemeClr val="dk1"/>
          </a:lnRef>
          <a:fillRef idx="0">
            <a:schemeClr val="dk1"/>
          </a:fillRef>
          <a:effectRef idx="2">
            <a:schemeClr val="dk1"/>
          </a:effectRef>
          <a:fontRef idx="minor">
            <a:schemeClr val="tx1"/>
          </a:fontRef>
        </p:style>
      </p:cxnSp>
      <p:sp>
        <p:nvSpPr>
          <p:cNvPr id="7" name="TextBox 6">
            <a:extLst>
              <a:ext uri="{FF2B5EF4-FFF2-40B4-BE49-F238E27FC236}">
                <a16:creationId xmlns="" xmlns:a16="http://schemas.microsoft.com/office/drawing/2014/main" id="{A2120229-6F11-41DD-B12A-7A7062204DCB}"/>
              </a:ext>
            </a:extLst>
          </p:cNvPr>
          <p:cNvSpPr txBox="1"/>
          <p:nvPr/>
        </p:nvSpPr>
        <p:spPr>
          <a:xfrm>
            <a:off x="4008329" y="3674337"/>
            <a:ext cx="1263748" cy="369332"/>
          </a:xfrm>
          <a:prstGeom prst="rect">
            <a:avLst/>
          </a:prstGeom>
          <a:noFill/>
        </p:spPr>
        <p:txBody>
          <a:bodyPr wrap="square" rtlCol="0">
            <a:spAutoFit/>
          </a:bodyPr>
          <a:lstStyle/>
          <a:p>
            <a:r>
              <a:rPr lang="en-US" dirty="0"/>
              <a:t>137</a:t>
            </a:r>
          </a:p>
        </p:txBody>
      </p:sp>
      <p:sp>
        <p:nvSpPr>
          <p:cNvPr id="12" name="TextBox 11">
            <a:extLst>
              <a:ext uri="{FF2B5EF4-FFF2-40B4-BE49-F238E27FC236}">
                <a16:creationId xmlns="" xmlns:a16="http://schemas.microsoft.com/office/drawing/2014/main" id="{8CC87A8E-50E7-420F-993A-CADEAFCB9D8C}"/>
              </a:ext>
            </a:extLst>
          </p:cNvPr>
          <p:cNvSpPr txBox="1"/>
          <p:nvPr/>
        </p:nvSpPr>
        <p:spPr>
          <a:xfrm>
            <a:off x="2384473" y="1015708"/>
            <a:ext cx="914400" cy="738664"/>
          </a:xfrm>
          <a:prstGeom prst="rect">
            <a:avLst/>
          </a:prstGeom>
          <a:noFill/>
        </p:spPr>
        <p:txBody>
          <a:bodyPr wrap="square" rtlCol="0">
            <a:spAutoFit/>
          </a:bodyPr>
          <a:lstStyle/>
          <a:p>
            <a:r>
              <a:rPr lang="en-US" sz="2400" dirty="0"/>
              <a:t>GU</a:t>
            </a:r>
          </a:p>
          <a:p>
            <a:endParaRPr lang="en-US" dirty="0"/>
          </a:p>
        </p:txBody>
      </p:sp>
      <p:cxnSp>
        <p:nvCxnSpPr>
          <p:cNvPr id="14" name="Straight Connector 13">
            <a:extLst>
              <a:ext uri="{FF2B5EF4-FFF2-40B4-BE49-F238E27FC236}">
                <a16:creationId xmlns="" xmlns:a16="http://schemas.microsoft.com/office/drawing/2014/main" id="{7ED60188-4C49-4AA0-BD74-28306ACCB62B}"/>
              </a:ext>
            </a:extLst>
          </p:cNvPr>
          <p:cNvCxnSpPr>
            <a:cxnSpLocks/>
          </p:cNvCxnSpPr>
          <p:nvPr/>
        </p:nvCxnSpPr>
        <p:spPr>
          <a:xfrm>
            <a:off x="2018020" y="1627010"/>
            <a:ext cx="1777366" cy="0"/>
          </a:xfrm>
          <a:prstGeom prst="line">
            <a:avLst/>
          </a:prstGeom>
        </p:spPr>
        <p:style>
          <a:lnRef idx="3">
            <a:schemeClr val="dk1"/>
          </a:lnRef>
          <a:fillRef idx="0">
            <a:schemeClr val="dk1"/>
          </a:fillRef>
          <a:effectRef idx="2">
            <a:schemeClr val="dk1"/>
          </a:effectRef>
          <a:fontRef idx="minor">
            <a:schemeClr val="tx1"/>
          </a:fontRef>
        </p:style>
      </p:cxnSp>
      <p:sp>
        <p:nvSpPr>
          <p:cNvPr id="2" name="Date Placeholder 1"/>
          <p:cNvSpPr>
            <a:spLocks noGrp="1"/>
          </p:cNvSpPr>
          <p:nvPr>
            <p:ph type="dt" sz="half" idx="10"/>
          </p:nvPr>
        </p:nvSpPr>
        <p:spPr>
          <a:xfrm>
            <a:off x="841911" y="229285"/>
            <a:ext cx="911939" cy="365125"/>
          </a:xfrm>
        </p:spPr>
        <p:txBody>
          <a:bodyPr/>
          <a:lstStyle/>
          <a:p>
            <a:pPr algn="ctr"/>
            <a:fld id="{5561EAD2-51C2-42EE-989A-8895A7557EFD}" type="datetime3">
              <a:rPr lang="en-US" sz="1400" b="1" smtClean="0">
                <a:solidFill>
                  <a:srgbClr val="FF0000"/>
                </a:solidFill>
              </a:rPr>
              <a:pPr algn="ctr"/>
              <a:t>18 March 2023</a:t>
            </a:fld>
            <a:endParaRPr lang="en-US" sz="1400" b="1" dirty="0">
              <a:solidFill>
                <a:srgbClr val="FF0000"/>
              </a:solidFill>
            </a:endParaRPr>
          </a:p>
        </p:txBody>
      </p:sp>
      <p:sp>
        <p:nvSpPr>
          <p:cNvPr id="4" name="Slide Number Placeholder 3"/>
          <p:cNvSpPr>
            <a:spLocks noGrp="1"/>
          </p:cNvSpPr>
          <p:nvPr>
            <p:ph type="sldNum" sz="quarter" idx="12"/>
          </p:nvPr>
        </p:nvSpPr>
        <p:spPr>
          <a:xfrm>
            <a:off x="649162" y="6379565"/>
            <a:ext cx="683339" cy="365125"/>
          </a:xfrm>
        </p:spPr>
        <p:txBody>
          <a:bodyPr/>
          <a:lstStyle/>
          <a:p>
            <a:pPr algn="ctr"/>
            <a:fld id="{CFC4A72A-0854-4976-8C19-9BA9E1C0CDA2}" type="slidenum">
              <a:rPr lang="en-US" sz="1400" b="1" smtClean="0">
                <a:solidFill>
                  <a:srgbClr val="FF0000"/>
                </a:solidFill>
                <a:latin typeface="Arial" panose="020B0604020202020204" pitchFamily="34" charset="0"/>
                <a:cs typeface="Arial" panose="020B0604020202020204" pitchFamily="34" charset="0"/>
              </a:rPr>
              <a:pPr algn="ctr"/>
              <a:t>16</a:t>
            </a:fld>
            <a:endParaRPr lang="en-US" sz="14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1925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1628399-1590-4B0F-8E17-66DE8C01B4AC}"/>
              </a:ext>
            </a:extLst>
          </p:cNvPr>
          <p:cNvSpPr>
            <a:spLocks noGrp="1"/>
          </p:cNvSpPr>
          <p:nvPr>
            <p:ph idx="1"/>
          </p:nvPr>
        </p:nvSpPr>
        <p:spPr>
          <a:xfrm>
            <a:off x="150312" y="187891"/>
            <a:ext cx="9570463" cy="6670110"/>
          </a:xfrm>
        </p:spPr>
        <p:txBody>
          <a:bodyPr>
            <a:normAutofit/>
          </a:bodyPr>
          <a:lstStyle/>
          <a:p>
            <a:pPr algn="r" rtl="1"/>
            <a:r>
              <a:rPr lang="ar-IQ" sz="2400" b="1" u="sng" dirty="0">
                <a:latin typeface="Arial" panose="020B0604020202020204" pitchFamily="34" charset="0"/>
                <a:cs typeface="Arial" panose="020B0604020202020204" pitchFamily="34" charset="0"/>
              </a:rPr>
              <a:t>مثال:</a:t>
            </a:r>
          </a:p>
          <a:p>
            <a:pPr marL="0" indent="0" algn="just" rtl="1">
              <a:buNone/>
            </a:pPr>
            <a:r>
              <a:rPr lang="ar-IQ" sz="2400" b="1" dirty="0">
                <a:latin typeface="Arial" panose="020B0604020202020204" pitchFamily="34" charset="0"/>
                <a:cs typeface="Arial" panose="020B0604020202020204" pitchFamily="34" charset="0"/>
              </a:rPr>
              <a:t>عام 2016 قدرت مبيعات الشركة بــ (5) </a:t>
            </a:r>
            <a:r>
              <a:rPr lang="ar-IQ" sz="2400" b="1" dirty="0" smtClean="0">
                <a:latin typeface="Arial" panose="020B0604020202020204" pitchFamily="34" charset="0"/>
                <a:cs typeface="Arial" panose="020B0604020202020204" pitchFamily="34" charset="0"/>
              </a:rPr>
              <a:t>ملايين </a:t>
            </a:r>
            <a:r>
              <a:rPr lang="ar-IQ" sz="2400" b="1" dirty="0">
                <a:latin typeface="Arial" panose="020B0604020202020204" pitchFamily="34" charset="0"/>
                <a:cs typeface="Arial" panose="020B0604020202020204" pitchFamily="34" charset="0"/>
              </a:rPr>
              <a:t>دولار، وكلف الإنتاج بـ (2) </a:t>
            </a:r>
            <a:r>
              <a:rPr lang="ar-IQ" sz="2400" b="1" dirty="0" smtClean="0">
                <a:latin typeface="Arial" panose="020B0604020202020204" pitchFamily="34" charset="0"/>
                <a:cs typeface="Arial" panose="020B0604020202020204" pitchFamily="34" charset="0"/>
              </a:rPr>
              <a:t>مليون </a:t>
            </a:r>
            <a:r>
              <a:rPr lang="ar-IQ" sz="2400" b="1" dirty="0">
                <a:latin typeface="Arial" panose="020B0604020202020204" pitchFamily="34" charset="0"/>
                <a:cs typeface="Arial" panose="020B0604020202020204" pitchFamily="34" charset="0"/>
              </a:rPr>
              <a:t>دولار، وبلغت ساعات العمل (200) الف ساعة وقد كان الانتاج (50) الف مبردة وقد تحملت الشركة خلال العام المذكور (كلف وقاية: 75000 $، كلف تقييم: 114000$، كلف فشل خارجي: 105000$، كلف فشل داخلي: 348000$).</a:t>
            </a:r>
          </a:p>
          <a:p>
            <a:pPr marL="0" indent="0" algn="r" rtl="1">
              <a:buNone/>
            </a:pPr>
            <a:r>
              <a:rPr lang="ar-IQ" sz="2400" b="1" u="sng" dirty="0">
                <a:latin typeface="Arial" panose="020B0604020202020204" pitchFamily="34" charset="0"/>
                <a:cs typeface="Arial" panose="020B0604020202020204" pitchFamily="34" charset="0"/>
              </a:rPr>
              <a:t>المطلوب</a:t>
            </a:r>
          </a:p>
          <a:p>
            <a:pPr marL="0" indent="0" algn="r" rtl="1">
              <a:buNone/>
            </a:pPr>
            <a:r>
              <a:rPr lang="ar-IQ" sz="2400" b="1" dirty="0">
                <a:latin typeface="Arial" panose="020B0604020202020204" pitchFamily="34" charset="0"/>
                <a:cs typeface="Arial" panose="020B0604020202020204" pitchFamily="34" charset="0"/>
              </a:rPr>
              <a:t>-حساب مؤشرات كلف الجودة بضوء البيانات اعلاه.</a:t>
            </a:r>
          </a:p>
          <a:p>
            <a:pPr marL="0" indent="0" algn="r" rtl="1">
              <a:buNone/>
            </a:pPr>
            <a:r>
              <a:rPr lang="ar-IQ" sz="2400" b="1" dirty="0">
                <a:latin typeface="Arial" panose="020B0604020202020204" pitchFamily="34" charset="0"/>
                <a:cs typeface="Arial" panose="020B0604020202020204" pitchFamily="34" charset="0"/>
              </a:rPr>
              <a:t>الحل:</a:t>
            </a:r>
          </a:p>
          <a:p>
            <a:pPr marL="0" indent="0" algn="r" rtl="1">
              <a:buNone/>
            </a:pPr>
            <a:r>
              <a:rPr lang="ar-IQ" sz="2400" b="1" dirty="0">
                <a:solidFill>
                  <a:srgbClr val="FF0000"/>
                </a:solidFill>
                <a:latin typeface="Arial" panose="020B0604020202020204" pitchFamily="34" charset="0"/>
                <a:cs typeface="Arial" panose="020B0604020202020204" pitchFamily="34" charset="0"/>
              </a:rPr>
              <a:t>مجموع كلف الجودة</a:t>
            </a:r>
            <a:r>
              <a:rPr lang="ar-IQ" sz="2400" b="1" dirty="0">
                <a:latin typeface="Arial" panose="020B0604020202020204" pitchFamily="34" charset="0"/>
                <a:cs typeface="Arial" panose="020B0604020202020204" pitchFamily="34" charset="0"/>
              </a:rPr>
              <a:t>= كلف الوقاية+كلف التقيم+كلف الفشل (الخارجي+الداخلي)</a:t>
            </a:r>
          </a:p>
          <a:p>
            <a:pPr marL="0" indent="0" algn="r" rtl="1">
              <a:buNone/>
            </a:pPr>
            <a:r>
              <a:rPr lang="ar-IQ" sz="2400" b="1" dirty="0">
                <a:solidFill>
                  <a:srgbClr val="FF0000"/>
                </a:solidFill>
                <a:latin typeface="Arial" panose="020B0604020202020204" pitchFamily="34" charset="0"/>
                <a:cs typeface="Arial" panose="020B0604020202020204" pitchFamily="34" charset="0"/>
              </a:rPr>
              <a:t>م.ك.ج</a:t>
            </a:r>
            <a:r>
              <a:rPr lang="ar-IQ" sz="2400" b="1" dirty="0">
                <a:latin typeface="Arial" panose="020B0604020202020204" pitchFamily="34" charset="0"/>
                <a:cs typeface="Arial" panose="020B0604020202020204" pitchFamily="34" charset="0"/>
              </a:rPr>
              <a:t>= 75000+114000+105000+348000</a:t>
            </a:r>
          </a:p>
          <a:p>
            <a:pPr marL="0" indent="0" algn="r" rtl="1">
              <a:buNone/>
            </a:pPr>
            <a:r>
              <a:rPr lang="ar-IQ" sz="2400" b="1" dirty="0">
                <a:solidFill>
                  <a:srgbClr val="FF0000"/>
                </a:solidFill>
                <a:latin typeface="Arial" panose="020B0604020202020204" pitchFamily="34" charset="0"/>
                <a:cs typeface="Arial" panose="020B0604020202020204" pitchFamily="34" charset="0"/>
              </a:rPr>
              <a:t>م.ك.ج</a:t>
            </a:r>
            <a:r>
              <a:rPr lang="ar-IQ" sz="2400" b="1" dirty="0">
                <a:latin typeface="Arial" panose="020B0604020202020204" pitchFamily="34" charset="0"/>
                <a:cs typeface="Arial" panose="020B0604020202020204" pitchFamily="34" charset="0"/>
              </a:rPr>
              <a:t>=642000</a:t>
            </a:r>
          </a:p>
          <a:p>
            <a:pPr marL="0" indent="0" algn="r" rtl="1">
              <a:buNone/>
            </a:pPr>
            <a:r>
              <a:rPr lang="ar-IQ" sz="2400" b="1" dirty="0">
                <a:solidFill>
                  <a:srgbClr val="FF0000"/>
                </a:solidFill>
                <a:latin typeface="Arial" panose="020B0604020202020204" pitchFamily="34" charset="0"/>
                <a:cs typeface="Arial" panose="020B0604020202020204" pitchFamily="34" charset="0"/>
              </a:rPr>
              <a:t>مؤشر اجور العمل</a:t>
            </a:r>
            <a:r>
              <a:rPr lang="ar-IQ" sz="2400" b="1" dirty="0">
                <a:latin typeface="Arial" panose="020B0604020202020204" pitchFamily="34" charset="0"/>
                <a:cs typeface="Arial" panose="020B0604020202020204" pitchFamily="34" charset="0"/>
              </a:rPr>
              <a:t>= م.ك.ج/ ساعات العمل</a:t>
            </a:r>
          </a:p>
          <a:p>
            <a:pPr marL="0" indent="0" algn="r" rtl="1">
              <a:buNone/>
            </a:pPr>
            <a:r>
              <a:rPr lang="ar-IQ" sz="2400" b="1" dirty="0">
                <a:latin typeface="Arial" panose="020B0604020202020204" pitchFamily="34" charset="0"/>
                <a:cs typeface="Arial" panose="020B0604020202020204" pitchFamily="34" charset="0"/>
              </a:rPr>
              <a:t>                       = 642000 / 200000</a:t>
            </a:r>
          </a:p>
          <a:p>
            <a:pPr marL="0" indent="0" algn="r" rtl="1">
              <a:buNone/>
            </a:pPr>
            <a:r>
              <a:rPr lang="ar-IQ" sz="2400" b="1" dirty="0">
                <a:latin typeface="Arial" panose="020B0604020202020204" pitchFamily="34" charset="0"/>
                <a:cs typeface="Arial" panose="020B0604020202020204" pitchFamily="34" charset="0"/>
              </a:rPr>
              <a:t>                       = 3.21 دولار/ ساعة</a:t>
            </a:r>
            <a:endParaRPr lang="en-US" sz="24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791807" y="392124"/>
            <a:ext cx="1062045" cy="365125"/>
          </a:xfrm>
        </p:spPr>
        <p:txBody>
          <a:bodyPr/>
          <a:lstStyle/>
          <a:p>
            <a:pPr algn="ctr"/>
            <a:fld id="{DBA9C549-F066-4A5C-B3F1-E7EA6A872682}" type="datetime3">
              <a:rPr lang="en-US" sz="1400" b="1" smtClean="0">
                <a:solidFill>
                  <a:srgbClr val="FF0000"/>
                </a:solidFill>
              </a:rPr>
              <a:t>18 March 2023</a:t>
            </a:fld>
            <a:endParaRPr lang="en-US" sz="1400" b="1" dirty="0">
              <a:solidFill>
                <a:srgbClr val="FF0000"/>
              </a:solidFill>
            </a:endParaRPr>
          </a:p>
        </p:txBody>
      </p:sp>
      <p:sp>
        <p:nvSpPr>
          <p:cNvPr id="4" name="Slide Number Placeholder 3"/>
          <p:cNvSpPr>
            <a:spLocks noGrp="1"/>
          </p:cNvSpPr>
          <p:nvPr>
            <p:ph type="sldNum" sz="quarter" idx="12"/>
          </p:nvPr>
        </p:nvSpPr>
        <p:spPr>
          <a:xfrm>
            <a:off x="599057" y="6392091"/>
            <a:ext cx="683339" cy="365125"/>
          </a:xfrm>
        </p:spPr>
        <p:txBody>
          <a:bodyPr/>
          <a:lstStyle/>
          <a:p>
            <a:pPr algn="ctr"/>
            <a:fld id="{CFC4A72A-0854-4976-8C19-9BA9E1C0CDA2}" type="slidenum">
              <a:rPr lang="en-US" sz="1400" b="1" smtClean="0">
                <a:solidFill>
                  <a:srgbClr val="FF0000"/>
                </a:solidFill>
              </a:rPr>
              <a:pPr algn="ctr"/>
              <a:t>2</a:t>
            </a:fld>
            <a:endParaRPr lang="en-US" sz="1400" b="1" dirty="0">
              <a:solidFill>
                <a:srgbClr val="FF0000"/>
              </a:solidFill>
            </a:endParaRPr>
          </a:p>
        </p:txBody>
      </p:sp>
    </p:spTree>
    <p:extLst>
      <p:ext uri="{BB962C8B-B14F-4D97-AF65-F5344CB8AC3E}">
        <p14:creationId xmlns:p14="http://schemas.microsoft.com/office/powerpoint/2010/main" val="812900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1C8C0F-0779-4F68-AD87-D09E15149104}"/>
              </a:ext>
            </a:extLst>
          </p:cNvPr>
          <p:cNvSpPr>
            <a:spLocks noGrp="1"/>
          </p:cNvSpPr>
          <p:nvPr>
            <p:ph idx="1"/>
          </p:nvPr>
        </p:nvSpPr>
        <p:spPr>
          <a:xfrm>
            <a:off x="250521" y="87682"/>
            <a:ext cx="9745249" cy="6770317"/>
          </a:xfrm>
        </p:spPr>
        <p:txBody>
          <a:bodyPr>
            <a:noAutofit/>
          </a:bodyPr>
          <a:lstStyle/>
          <a:p>
            <a:pPr marL="0" indent="0" algn="r" rtl="1">
              <a:buNone/>
            </a:pPr>
            <a:r>
              <a:rPr lang="ar-IQ" sz="2400" b="1" dirty="0">
                <a:solidFill>
                  <a:srgbClr val="FF0000"/>
                </a:solidFill>
                <a:latin typeface="Arial" panose="020B0604020202020204" pitchFamily="34" charset="0"/>
                <a:cs typeface="Arial" panose="020B0604020202020204" pitchFamily="34" charset="0"/>
              </a:rPr>
              <a:t>مؤشر كلف الانتاج </a:t>
            </a:r>
            <a:r>
              <a:rPr lang="ar-IQ" sz="2400" b="1" dirty="0">
                <a:latin typeface="Arial" panose="020B0604020202020204" pitchFamily="34" charset="0"/>
                <a:cs typeface="Arial" panose="020B0604020202020204" pitchFamily="34" charset="0"/>
              </a:rPr>
              <a:t>= م.ك.ج/ كلف الانتاج</a:t>
            </a:r>
          </a:p>
          <a:p>
            <a:pPr marL="0" indent="0" algn="r" rtl="1">
              <a:buNone/>
            </a:pPr>
            <a:r>
              <a:rPr lang="ar-IQ" sz="2400" b="1" dirty="0">
                <a:latin typeface="Arial" panose="020B0604020202020204" pitchFamily="34" charset="0"/>
                <a:cs typeface="Arial" panose="020B0604020202020204" pitchFamily="34" charset="0"/>
              </a:rPr>
              <a:t>                        = 642000 / 2000000</a:t>
            </a:r>
          </a:p>
          <a:p>
            <a:pPr marL="0" indent="0" algn="r" rtl="1">
              <a:buNone/>
            </a:pPr>
            <a:r>
              <a:rPr lang="ar-IQ" sz="2400" b="1" dirty="0">
                <a:latin typeface="Arial" panose="020B0604020202020204" pitchFamily="34" charset="0"/>
                <a:cs typeface="Arial" panose="020B0604020202020204" pitchFamily="34" charset="0"/>
              </a:rPr>
              <a:t>                        = 0.32 دولار</a:t>
            </a:r>
          </a:p>
          <a:p>
            <a:pPr marL="0" indent="0" algn="r" rtl="1">
              <a:buNone/>
            </a:pPr>
            <a:r>
              <a:rPr lang="ar-IQ" sz="2400" b="1" dirty="0">
                <a:solidFill>
                  <a:srgbClr val="FF0000"/>
                </a:solidFill>
                <a:latin typeface="Arial" panose="020B0604020202020204" pitchFamily="34" charset="0"/>
                <a:cs typeface="Arial" panose="020B0604020202020204" pitchFamily="34" charset="0"/>
              </a:rPr>
              <a:t>مؤشر المبيعات </a:t>
            </a:r>
            <a:r>
              <a:rPr lang="ar-IQ" sz="2400" b="1" dirty="0">
                <a:latin typeface="Arial" panose="020B0604020202020204" pitchFamily="34" charset="0"/>
                <a:cs typeface="Arial" panose="020B0604020202020204" pitchFamily="34" charset="0"/>
              </a:rPr>
              <a:t>= م.ك.ج / المبيعات</a:t>
            </a:r>
          </a:p>
          <a:p>
            <a:pPr marL="0" indent="0" algn="r" rtl="1">
              <a:buNone/>
            </a:pPr>
            <a:r>
              <a:rPr lang="ar-IQ" sz="2400" b="1" dirty="0">
                <a:latin typeface="Arial" panose="020B0604020202020204" pitchFamily="34" charset="0"/>
                <a:cs typeface="Arial" panose="020B0604020202020204" pitchFamily="34" charset="0"/>
              </a:rPr>
              <a:t>                     = 642000 / 5000000</a:t>
            </a:r>
          </a:p>
          <a:p>
            <a:pPr marL="0" indent="0" algn="r" rtl="1">
              <a:buNone/>
            </a:pPr>
            <a:r>
              <a:rPr lang="ar-IQ" sz="2400" b="1" dirty="0">
                <a:latin typeface="Arial" panose="020B0604020202020204" pitchFamily="34" charset="0"/>
                <a:cs typeface="Arial" panose="020B0604020202020204" pitchFamily="34" charset="0"/>
              </a:rPr>
              <a:t>                     = 0.13 دولار</a:t>
            </a:r>
          </a:p>
          <a:p>
            <a:pPr marL="0" indent="0" algn="r" rtl="1">
              <a:buNone/>
            </a:pPr>
            <a:r>
              <a:rPr lang="ar-IQ" sz="2400" b="1" dirty="0">
                <a:solidFill>
                  <a:srgbClr val="FF0000"/>
                </a:solidFill>
                <a:latin typeface="Arial" panose="020B0604020202020204" pitchFamily="34" charset="0"/>
                <a:cs typeface="Arial" panose="020B0604020202020204" pitchFamily="34" charset="0"/>
              </a:rPr>
              <a:t>مؤشر الوحدة المنتجة </a:t>
            </a:r>
            <a:r>
              <a:rPr lang="ar-IQ" sz="2400" b="1" dirty="0">
                <a:latin typeface="Arial" panose="020B0604020202020204" pitchFamily="34" charset="0"/>
                <a:cs typeface="Arial" panose="020B0604020202020204" pitchFamily="34" charset="0"/>
              </a:rPr>
              <a:t>= م.ك.ج / كمية الانتاج</a:t>
            </a:r>
          </a:p>
          <a:p>
            <a:pPr marL="0" indent="0" algn="r" rtl="1">
              <a:buNone/>
            </a:pPr>
            <a:r>
              <a:rPr lang="ar-IQ" sz="2400" b="1" dirty="0">
                <a:latin typeface="Arial" panose="020B0604020202020204" pitchFamily="34" charset="0"/>
                <a:cs typeface="Arial" panose="020B0604020202020204" pitchFamily="34" charset="0"/>
              </a:rPr>
              <a:t>                             = 642000/ 50000</a:t>
            </a:r>
          </a:p>
          <a:p>
            <a:pPr marL="0" indent="0" algn="r" rtl="1">
              <a:buNone/>
            </a:pPr>
            <a:r>
              <a:rPr lang="ar-IQ" sz="2400" b="1" dirty="0">
                <a:latin typeface="Arial" panose="020B0604020202020204" pitchFamily="34" charset="0"/>
                <a:cs typeface="Arial" panose="020B0604020202020204" pitchFamily="34" charset="0"/>
              </a:rPr>
              <a:t>                             = 12.84 دولار/ وحدة</a:t>
            </a:r>
          </a:p>
          <a:p>
            <a:pPr algn="r" rtl="1">
              <a:buFontTx/>
              <a:buChar char="-"/>
            </a:pPr>
            <a:r>
              <a:rPr lang="ar-IQ" sz="2400" b="1" dirty="0">
                <a:latin typeface="Arial" panose="020B0604020202020204" pitchFamily="34" charset="0"/>
                <a:cs typeface="Arial" panose="020B0604020202020204" pitchFamily="34" charset="0"/>
              </a:rPr>
              <a:t>تتم مقارنة المؤشرات اعلاه لعام 2016 مع المؤشرات لسنوات سابقة للشركة نفسها او مقارنتها مع شركات رائدة في القطاع لملاحظة هل هناك انخفاض او ارتفاع كلف الجودة لكل مؤشر.</a:t>
            </a:r>
          </a:p>
          <a:p>
            <a:pPr algn="r" rtl="1">
              <a:buFontTx/>
              <a:buChar char="-"/>
            </a:pPr>
            <a:r>
              <a:rPr lang="ar-IQ" sz="2400" b="1">
                <a:solidFill>
                  <a:srgbClr val="FF0000"/>
                </a:solidFill>
                <a:latin typeface="Arial" panose="020B0604020202020204" pitchFamily="34" charset="0"/>
                <a:cs typeface="Arial" panose="020B0604020202020204" pitchFamily="34" charset="0"/>
              </a:rPr>
              <a:t>ان </a:t>
            </a:r>
            <a:r>
              <a:rPr lang="ar-IQ" sz="2400" b="1" smtClean="0">
                <a:solidFill>
                  <a:srgbClr val="FF0000"/>
                </a:solidFill>
                <a:latin typeface="Arial" panose="020B0604020202020204" pitchFamily="34" charset="0"/>
                <a:cs typeface="Arial" panose="020B0604020202020204" pitchFamily="34" charset="0"/>
              </a:rPr>
              <a:t>انخفاض </a:t>
            </a:r>
            <a:r>
              <a:rPr lang="ar-IQ" sz="2400" b="1" dirty="0">
                <a:solidFill>
                  <a:srgbClr val="FF0000"/>
                </a:solidFill>
                <a:latin typeface="Arial" panose="020B0604020202020204" pitchFamily="34" charset="0"/>
                <a:cs typeface="Arial" panose="020B0604020202020204" pitchFamily="34" charset="0"/>
              </a:rPr>
              <a:t>كلف الجودة مع ارتفاع جودة المنتج دليل على نجاح برامج الجودة.</a:t>
            </a:r>
            <a:endParaRPr lang="en-US" sz="2400" b="1" dirty="0">
              <a:solidFill>
                <a:srgbClr val="FF0000"/>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1142536" y="304442"/>
            <a:ext cx="911939" cy="365125"/>
          </a:xfrm>
        </p:spPr>
        <p:txBody>
          <a:bodyPr/>
          <a:lstStyle/>
          <a:p>
            <a:pPr algn="ctr"/>
            <a:fld id="{61B82BB6-9D5B-4489-904D-929DA875F523}" type="datetime3">
              <a:rPr lang="en-US" sz="1400" b="1" smtClean="0">
                <a:solidFill>
                  <a:srgbClr val="FF0000"/>
                </a:solidFill>
              </a:rPr>
              <a:pPr algn="ctr"/>
              <a:t>18 March 2023</a:t>
            </a:fld>
            <a:endParaRPr lang="en-US" sz="1400" b="1">
              <a:solidFill>
                <a:srgbClr val="FF0000"/>
              </a:solidFill>
            </a:endParaRPr>
          </a:p>
        </p:txBody>
      </p:sp>
      <p:sp>
        <p:nvSpPr>
          <p:cNvPr id="4" name="Slide Number Placeholder 3"/>
          <p:cNvSpPr>
            <a:spLocks noGrp="1"/>
          </p:cNvSpPr>
          <p:nvPr>
            <p:ph type="sldNum" sz="quarter" idx="12"/>
          </p:nvPr>
        </p:nvSpPr>
        <p:spPr>
          <a:xfrm>
            <a:off x="523901" y="6141570"/>
            <a:ext cx="683339" cy="365125"/>
          </a:xfrm>
        </p:spPr>
        <p:txBody>
          <a:bodyPr/>
          <a:lstStyle/>
          <a:p>
            <a:pPr algn="ctr"/>
            <a:fld id="{CFC4A72A-0854-4976-8C19-9BA9E1C0CDA2}" type="slidenum">
              <a:rPr lang="en-US" sz="1400" b="1" smtClean="0">
                <a:solidFill>
                  <a:srgbClr val="FF0000"/>
                </a:solidFill>
              </a:rPr>
              <a:pPr algn="ctr"/>
              <a:t>3</a:t>
            </a:fld>
            <a:endParaRPr lang="en-US" sz="1400" b="1">
              <a:solidFill>
                <a:srgbClr val="FF0000"/>
              </a:solidFill>
            </a:endParaRPr>
          </a:p>
        </p:txBody>
      </p:sp>
    </p:spTree>
    <p:extLst>
      <p:ext uri="{BB962C8B-B14F-4D97-AF65-F5344CB8AC3E}">
        <p14:creationId xmlns:p14="http://schemas.microsoft.com/office/powerpoint/2010/main" val="965516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9E2098D-D833-42B2-B3BE-761158F7E7C3}"/>
              </a:ext>
            </a:extLst>
          </p:cNvPr>
          <p:cNvSpPr>
            <a:spLocks noGrp="1"/>
          </p:cNvSpPr>
          <p:nvPr>
            <p:ph idx="1"/>
          </p:nvPr>
        </p:nvSpPr>
        <p:spPr>
          <a:xfrm>
            <a:off x="112734" y="0"/>
            <a:ext cx="10258817" cy="6857999"/>
          </a:xfrm>
        </p:spPr>
        <p:txBody>
          <a:bodyPr>
            <a:normAutofit/>
          </a:bodyPr>
          <a:lstStyle/>
          <a:p>
            <a:pPr algn="r" rtl="1"/>
            <a:r>
              <a:rPr lang="ar-IQ" sz="2400" b="1" dirty="0"/>
              <a:t>مثال</a:t>
            </a:r>
          </a:p>
          <a:p>
            <a:pPr marL="0" indent="0" algn="r" rtl="1">
              <a:buNone/>
            </a:pPr>
            <a:r>
              <a:rPr lang="ar-IQ" sz="2400" b="1" dirty="0">
                <a:latin typeface="Arial" panose="020B0604020202020204" pitchFamily="34" charset="0"/>
                <a:cs typeface="Arial" panose="020B0604020202020204" pitchFamily="34" charset="0"/>
              </a:rPr>
              <a:t>توفرت لديك معلومات عن كلف الجودة لأربع سنوات كما في الجدول الآتي:</a:t>
            </a:r>
          </a:p>
          <a:p>
            <a:pPr marL="0" indent="0" algn="r" rtl="1">
              <a:buNone/>
            </a:pPr>
            <a:r>
              <a:rPr lang="ar-IQ" sz="2400" b="1" dirty="0">
                <a:latin typeface="Arial" panose="020B0604020202020204" pitchFamily="34" charset="0"/>
                <a:cs typeface="Arial" panose="020B0604020202020204" pitchFamily="34" charset="0"/>
              </a:rPr>
              <a:t>المطلوب: دراسة كلف الجودة وفقا لتحليل الاتجاه للسنوات الاربعة وبيان اتجاه كل نوع من كلف الجودة مع توضيح الاسباب المحتملة لارتفاع او انخفاض الكلف.</a:t>
            </a:r>
          </a:p>
          <a:p>
            <a:pPr marL="0" indent="0" algn="r" rtl="1">
              <a:buNone/>
            </a:pPr>
            <a:r>
              <a:rPr lang="ar-IQ" sz="2400" b="1" dirty="0">
                <a:latin typeface="Arial" panose="020B0604020202020204" pitchFamily="34" charset="0"/>
                <a:cs typeface="Arial" panose="020B0604020202020204" pitchFamily="34" charset="0"/>
              </a:rPr>
              <a:t>ملاحظة: ارقام الكلف بالآلاف.</a:t>
            </a:r>
            <a:endParaRPr lang="en-US" sz="2400" b="1"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 xmlns:a16="http://schemas.microsoft.com/office/drawing/2014/main" id="{3EE96377-26A6-46AB-9CBB-37E3C6000757}"/>
              </a:ext>
            </a:extLst>
          </p:cNvPr>
          <p:cNvGraphicFramePr>
            <a:graphicFrameLocks noGrp="1"/>
          </p:cNvGraphicFramePr>
          <p:nvPr>
            <p:extLst>
              <p:ext uri="{D42A27DB-BD31-4B8C-83A1-F6EECF244321}">
                <p14:modId xmlns:p14="http://schemas.microsoft.com/office/powerpoint/2010/main" val="3660861001"/>
              </p:ext>
            </p:extLst>
          </p:nvPr>
        </p:nvGraphicFramePr>
        <p:xfrm>
          <a:off x="1223890" y="2743200"/>
          <a:ext cx="8257735" cy="3089802"/>
        </p:xfrm>
        <a:graphic>
          <a:graphicData uri="http://schemas.openxmlformats.org/drawingml/2006/table">
            <a:tbl>
              <a:tblPr firstRow="1" bandRow="1">
                <a:tableStyleId>{5C22544A-7EE6-4342-B048-85BDC9FD1C3A}</a:tableStyleId>
              </a:tblPr>
              <a:tblGrid>
                <a:gridCol w="1651547">
                  <a:extLst>
                    <a:ext uri="{9D8B030D-6E8A-4147-A177-3AD203B41FA5}">
                      <a16:colId xmlns="" xmlns:a16="http://schemas.microsoft.com/office/drawing/2014/main" val="3026961790"/>
                    </a:ext>
                  </a:extLst>
                </a:gridCol>
                <a:gridCol w="1651547">
                  <a:extLst>
                    <a:ext uri="{9D8B030D-6E8A-4147-A177-3AD203B41FA5}">
                      <a16:colId xmlns="" xmlns:a16="http://schemas.microsoft.com/office/drawing/2014/main" val="1686294270"/>
                    </a:ext>
                  </a:extLst>
                </a:gridCol>
                <a:gridCol w="1651547">
                  <a:extLst>
                    <a:ext uri="{9D8B030D-6E8A-4147-A177-3AD203B41FA5}">
                      <a16:colId xmlns="" xmlns:a16="http://schemas.microsoft.com/office/drawing/2014/main" val="1030366993"/>
                    </a:ext>
                  </a:extLst>
                </a:gridCol>
                <a:gridCol w="1651547">
                  <a:extLst>
                    <a:ext uri="{9D8B030D-6E8A-4147-A177-3AD203B41FA5}">
                      <a16:colId xmlns="" xmlns:a16="http://schemas.microsoft.com/office/drawing/2014/main" val="487438002"/>
                    </a:ext>
                  </a:extLst>
                </a:gridCol>
                <a:gridCol w="1651547">
                  <a:extLst>
                    <a:ext uri="{9D8B030D-6E8A-4147-A177-3AD203B41FA5}">
                      <a16:colId xmlns="" xmlns:a16="http://schemas.microsoft.com/office/drawing/2014/main" val="1431322883"/>
                    </a:ext>
                  </a:extLst>
                </a:gridCol>
              </a:tblGrid>
              <a:tr h="602766">
                <a:tc>
                  <a:txBody>
                    <a:bodyPr/>
                    <a:lstStyle/>
                    <a:p>
                      <a:pPr algn="ctr"/>
                      <a:r>
                        <a:rPr lang="ar-IQ" dirty="0"/>
                        <a:t>كلف الفشل الخارجي</a:t>
                      </a:r>
                      <a:endParaRPr lang="en-US" dirty="0"/>
                    </a:p>
                  </a:txBody>
                  <a:tcPr/>
                </a:tc>
                <a:tc>
                  <a:txBody>
                    <a:bodyPr/>
                    <a:lstStyle/>
                    <a:p>
                      <a:pPr algn="ctr"/>
                      <a:r>
                        <a:rPr lang="ar-IQ" dirty="0"/>
                        <a:t>كلف الفشل الداخلي</a:t>
                      </a:r>
                      <a:endParaRPr lang="en-US" dirty="0"/>
                    </a:p>
                  </a:txBody>
                  <a:tcPr/>
                </a:tc>
                <a:tc>
                  <a:txBody>
                    <a:bodyPr/>
                    <a:lstStyle/>
                    <a:p>
                      <a:pPr algn="ctr"/>
                      <a:r>
                        <a:rPr lang="ar-IQ" dirty="0"/>
                        <a:t>كلف التقييم</a:t>
                      </a:r>
                      <a:endParaRPr lang="en-US" dirty="0"/>
                    </a:p>
                  </a:txBody>
                  <a:tcPr/>
                </a:tc>
                <a:tc>
                  <a:txBody>
                    <a:bodyPr/>
                    <a:lstStyle/>
                    <a:p>
                      <a:pPr algn="ctr"/>
                      <a:r>
                        <a:rPr lang="ar-IQ" dirty="0"/>
                        <a:t>كلف الوقاية</a:t>
                      </a:r>
                      <a:endParaRPr lang="en-US" dirty="0"/>
                    </a:p>
                  </a:txBody>
                  <a:tcPr/>
                </a:tc>
                <a:tc>
                  <a:txBody>
                    <a:bodyPr/>
                    <a:lstStyle/>
                    <a:p>
                      <a:pPr algn="ctr"/>
                      <a:endParaRPr lang="en-US"/>
                    </a:p>
                  </a:txBody>
                  <a:tcPr/>
                </a:tc>
                <a:extLst>
                  <a:ext uri="{0D108BD9-81ED-4DB2-BD59-A6C34878D82A}">
                    <a16:rowId xmlns="" xmlns:a16="http://schemas.microsoft.com/office/drawing/2014/main" val="1918747537"/>
                  </a:ext>
                </a:extLst>
              </a:tr>
              <a:tr h="582894">
                <a:tc>
                  <a:txBody>
                    <a:bodyPr/>
                    <a:lstStyle/>
                    <a:p>
                      <a:pPr algn="ctr"/>
                      <a:r>
                        <a:rPr lang="ar-IQ" sz="2000" b="1" dirty="0"/>
                        <a:t>300</a:t>
                      </a:r>
                      <a:endParaRPr lang="en-US" sz="2000" b="1" dirty="0"/>
                    </a:p>
                  </a:txBody>
                  <a:tcPr/>
                </a:tc>
                <a:tc>
                  <a:txBody>
                    <a:bodyPr/>
                    <a:lstStyle/>
                    <a:p>
                      <a:pPr algn="ctr"/>
                      <a:r>
                        <a:rPr lang="ar-IQ" sz="2000" b="1" dirty="0"/>
                        <a:t>400</a:t>
                      </a:r>
                      <a:endParaRPr lang="en-US" sz="2000" b="1" dirty="0"/>
                    </a:p>
                  </a:txBody>
                  <a:tcPr/>
                </a:tc>
                <a:tc>
                  <a:txBody>
                    <a:bodyPr/>
                    <a:lstStyle/>
                    <a:p>
                      <a:pPr algn="ctr"/>
                      <a:r>
                        <a:rPr lang="ar-IQ" sz="2000" b="1" dirty="0"/>
                        <a:t>150</a:t>
                      </a:r>
                      <a:endParaRPr lang="en-US" sz="2000" b="1" dirty="0"/>
                    </a:p>
                  </a:txBody>
                  <a:tcPr/>
                </a:tc>
                <a:tc>
                  <a:txBody>
                    <a:bodyPr/>
                    <a:lstStyle/>
                    <a:p>
                      <a:pPr algn="ctr"/>
                      <a:r>
                        <a:rPr lang="ar-IQ" sz="2000" b="1" dirty="0"/>
                        <a:t>30</a:t>
                      </a:r>
                      <a:endParaRPr lang="en-US" sz="2000" b="1" dirty="0"/>
                    </a:p>
                  </a:txBody>
                  <a:tcPr/>
                </a:tc>
                <a:tc>
                  <a:txBody>
                    <a:bodyPr/>
                    <a:lstStyle/>
                    <a:p>
                      <a:pPr algn="ctr"/>
                      <a:r>
                        <a:rPr lang="ar-IQ" sz="2000" b="1" dirty="0">
                          <a:solidFill>
                            <a:srgbClr val="FF0000"/>
                          </a:solidFill>
                        </a:rPr>
                        <a:t>2013</a:t>
                      </a:r>
                      <a:endParaRPr lang="en-US" sz="2000" b="1" dirty="0">
                        <a:solidFill>
                          <a:srgbClr val="FF0000"/>
                        </a:solidFill>
                      </a:endParaRPr>
                    </a:p>
                  </a:txBody>
                  <a:tcPr/>
                </a:tc>
                <a:extLst>
                  <a:ext uri="{0D108BD9-81ED-4DB2-BD59-A6C34878D82A}">
                    <a16:rowId xmlns="" xmlns:a16="http://schemas.microsoft.com/office/drawing/2014/main" val="4229271616"/>
                  </a:ext>
                </a:extLst>
              </a:tr>
              <a:tr h="582894">
                <a:tc>
                  <a:txBody>
                    <a:bodyPr/>
                    <a:lstStyle/>
                    <a:p>
                      <a:pPr algn="ctr"/>
                      <a:r>
                        <a:rPr lang="ar-IQ" sz="2000" b="1" dirty="0"/>
                        <a:t>200</a:t>
                      </a:r>
                      <a:endParaRPr lang="en-US" sz="2000" b="1" dirty="0"/>
                    </a:p>
                  </a:txBody>
                  <a:tcPr/>
                </a:tc>
                <a:tc>
                  <a:txBody>
                    <a:bodyPr/>
                    <a:lstStyle/>
                    <a:p>
                      <a:pPr algn="ctr"/>
                      <a:r>
                        <a:rPr lang="ar-IQ" sz="2000" b="1" dirty="0"/>
                        <a:t>450</a:t>
                      </a:r>
                      <a:endParaRPr lang="en-US" sz="2000" b="1" dirty="0"/>
                    </a:p>
                  </a:txBody>
                  <a:tcPr/>
                </a:tc>
                <a:tc>
                  <a:txBody>
                    <a:bodyPr/>
                    <a:lstStyle/>
                    <a:p>
                      <a:pPr algn="ctr"/>
                      <a:r>
                        <a:rPr lang="ar-IQ" sz="2000" b="1" dirty="0"/>
                        <a:t>120</a:t>
                      </a:r>
                      <a:endParaRPr lang="en-US" sz="2000" b="1" dirty="0"/>
                    </a:p>
                  </a:txBody>
                  <a:tcPr/>
                </a:tc>
                <a:tc>
                  <a:txBody>
                    <a:bodyPr/>
                    <a:lstStyle/>
                    <a:p>
                      <a:pPr algn="ctr"/>
                      <a:r>
                        <a:rPr lang="ar-IQ" sz="2000" b="1" dirty="0"/>
                        <a:t>100</a:t>
                      </a:r>
                      <a:endParaRPr lang="en-US" sz="2000" b="1" dirty="0"/>
                    </a:p>
                  </a:txBody>
                  <a:tcPr/>
                </a:tc>
                <a:tc>
                  <a:txBody>
                    <a:bodyPr/>
                    <a:lstStyle/>
                    <a:p>
                      <a:pPr algn="ctr"/>
                      <a:r>
                        <a:rPr lang="ar-IQ" sz="2000" b="1" dirty="0">
                          <a:solidFill>
                            <a:srgbClr val="FF0000"/>
                          </a:solidFill>
                        </a:rPr>
                        <a:t>2014</a:t>
                      </a:r>
                      <a:endParaRPr lang="en-US" sz="2000" b="1" dirty="0">
                        <a:solidFill>
                          <a:srgbClr val="FF0000"/>
                        </a:solidFill>
                      </a:endParaRPr>
                    </a:p>
                  </a:txBody>
                  <a:tcPr/>
                </a:tc>
                <a:extLst>
                  <a:ext uri="{0D108BD9-81ED-4DB2-BD59-A6C34878D82A}">
                    <a16:rowId xmlns="" xmlns:a16="http://schemas.microsoft.com/office/drawing/2014/main" val="2404495434"/>
                  </a:ext>
                </a:extLst>
              </a:tr>
              <a:tr h="582894">
                <a:tc>
                  <a:txBody>
                    <a:bodyPr/>
                    <a:lstStyle/>
                    <a:p>
                      <a:pPr algn="ctr"/>
                      <a:r>
                        <a:rPr lang="ar-IQ" sz="2000" b="1" dirty="0"/>
                        <a:t>200</a:t>
                      </a:r>
                      <a:endParaRPr lang="en-US" sz="2000" b="1" dirty="0"/>
                    </a:p>
                  </a:txBody>
                  <a:tcPr/>
                </a:tc>
                <a:tc>
                  <a:txBody>
                    <a:bodyPr/>
                    <a:lstStyle/>
                    <a:p>
                      <a:pPr algn="ctr"/>
                      <a:r>
                        <a:rPr lang="ar-IQ" sz="2000" b="1" dirty="0"/>
                        <a:t>300</a:t>
                      </a:r>
                      <a:endParaRPr lang="en-US" sz="2000" b="1" dirty="0"/>
                    </a:p>
                  </a:txBody>
                  <a:tcPr/>
                </a:tc>
                <a:tc>
                  <a:txBody>
                    <a:bodyPr/>
                    <a:lstStyle/>
                    <a:p>
                      <a:pPr algn="ctr"/>
                      <a:r>
                        <a:rPr lang="ar-IQ" sz="2000" b="1" dirty="0"/>
                        <a:t>120</a:t>
                      </a:r>
                      <a:endParaRPr lang="en-US" sz="2000" b="1" dirty="0"/>
                    </a:p>
                  </a:txBody>
                  <a:tcPr/>
                </a:tc>
                <a:tc>
                  <a:txBody>
                    <a:bodyPr/>
                    <a:lstStyle/>
                    <a:p>
                      <a:pPr algn="ctr"/>
                      <a:r>
                        <a:rPr lang="ar-IQ" sz="2000" b="1" dirty="0"/>
                        <a:t>150</a:t>
                      </a:r>
                      <a:endParaRPr lang="en-US" sz="2000" b="1" dirty="0"/>
                    </a:p>
                  </a:txBody>
                  <a:tcPr/>
                </a:tc>
                <a:tc>
                  <a:txBody>
                    <a:bodyPr/>
                    <a:lstStyle/>
                    <a:p>
                      <a:pPr algn="ctr"/>
                      <a:r>
                        <a:rPr lang="ar-IQ" sz="2000" b="1" dirty="0">
                          <a:solidFill>
                            <a:srgbClr val="FF0000"/>
                          </a:solidFill>
                        </a:rPr>
                        <a:t>2015</a:t>
                      </a:r>
                      <a:endParaRPr lang="en-US" sz="2000" b="1" dirty="0">
                        <a:solidFill>
                          <a:srgbClr val="FF0000"/>
                        </a:solidFill>
                      </a:endParaRPr>
                    </a:p>
                  </a:txBody>
                  <a:tcPr/>
                </a:tc>
                <a:extLst>
                  <a:ext uri="{0D108BD9-81ED-4DB2-BD59-A6C34878D82A}">
                    <a16:rowId xmlns="" xmlns:a16="http://schemas.microsoft.com/office/drawing/2014/main" val="2017575188"/>
                  </a:ext>
                </a:extLst>
              </a:tr>
              <a:tr h="602766">
                <a:tc>
                  <a:txBody>
                    <a:bodyPr/>
                    <a:lstStyle/>
                    <a:p>
                      <a:pPr algn="ctr"/>
                      <a:r>
                        <a:rPr lang="ar-IQ" sz="2000" b="1" dirty="0"/>
                        <a:t>100</a:t>
                      </a:r>
                      <a:endParaRPr lang="en-US" sz="2000" b="1" dirty="0"/>
                    </a:p>
                  </a:txBody>
                  <a:tcPr/>
                </a:tc>
                <a:tc>
                  <a:txBody>
                    <a:bodyPr/>
                    <a:lstStyle/>
                    <a:p>
                      <a:pPr algn="ctr"/>
                      <a:r>
                        <a:rPr lang="ar-IQ" sz="2000" b="1" dirty="0"/>
                        <a:t>250</a:t>
                      </a:r>
                      <a:endParaRPr lang="en-US" sz="2000" b="1" dirty="0"/>
                    </a:p>
                  </a:txBody>
                  <a:tcPr/>
                </a:tc>
                <a:tc>
                  <a:txBody>
                    <a:bodyPr/>
                    <a:lstStyle/>
                    <a:p>
                      <a:pPr algn="ctr"/>
                      <a:r>
                        <a:rPr lang="ar-IQ" sz="2000" b="1" dirty="0"/>
                        <a:t>100</a:t>
                      </a:r>
                      <a:endParaRPr lang="en-US" sz="2000" b="1" dirty="0"/>
                    </a:p>
                  </a:txBody>
                  <a:tcPr/>
                </a:tc>
                <a:tc>
                  <a:txBody>
                    <a:bodyPr/>
                    <a:lstStyle/>
                    <a:p>
                      <a:pPr algn="ctr"/>
                      <a:r>
                        <a:rPr lang="ar-IQ" sz="2000" b="1" dirty="0"/>
                        <a:t>100</a:t>
                      </a:r>
                    </a:p>
                    <a:p>
                      <a:pPr algn="ctr"/>
                      <a:endParaRPr lang="en-US" sz="2000" b="1" dirty="0"/>
                    </a:p>
                  </a:txBody>
                  <a:tcPr/>
                </a:tc>
                <a:tc>
                  <a:txBody>
                    <a:bodyPr/>
                    <a:lstStyle/>
                    <a:p>
                      <a:pPr algn="ctr"/>
                      <a:r>
                        <a:rPr lang="ar-IQ" sz="2000" b="1" dirty="0">
                          <a:solidFill>
                            <a:srgbClr val="FF0000"/>
                          </a:solidFill>
                        </a:rPr>
                        <a:t>2016</a:t>
                      </a:r>
                      <a:endParaRPr lang="en-US" sz="2000" b="1" dirty="0">
                        <a:solidFill>
                          <a:srgbClr val="FF0000"/>
                        </a:solidFill>
                      </a:endParaRPr>
                    </a:p>
                  </a:txBody>
                  <a:tcPr/>
                </a:tc>
                <a:extLst>
                  <a:ext uri="{0D108BD9-81ED-4DB2-BD59-A6C34878D82A}">
                    <a16:rowId xmlns="" xmlns:a16="http://schemas.microsoft.com/office/drawing/2014/main" val="3617944174"/>
                  </a:ext>
                </a:extLst>
              </a:tr>
            </a:tbl>
          </a:graphicData>
        </a:graphic>
      </p:graphicFrame>
      <p:sp>
        <p:nvSpPr>
          <p:cNvPr id="2" name="Date Placeholder 1"/>
          <p:cNvSpPr>
            <a:spLocks noGrp="1"/>
          </p:cNvSpPr>
          <p:nvPr>
            <p:ph type="dt" sz="half" idx="10"/>
          </p:nvPr>
        </p:nvSpPr>
        <p:spPr>
          <a:xfrm>
            <a:off x="628969" y="342020"/>
            <a:ext cx="911939" cy="365125"/>
          </a:xfrm>
        </p:spPr>
        <p:txBody>
          <a:bodyPr/>
          <a:lstStyle/>
          <a:p>
            <a:pPr algn="ctr"/>
            <a:fld id="{639D1311-989D-48B5-95F8-9406BCFBC311}" type="datetime3">
              <a:rPr lang="en-US" sz="1400" smtClean="0">
                <a:solidFill>
                  <a:srgbClr val="FF0000"/>
                </a:solidFill>
              </a:rPr>
              <a:pPr algn="ctr"/>
              <a:t>18 March 2023</a:t>
            </a:fld>
            <a:endParaRPr lang="en-US" sz="1400" dirty="0">
              <a:solidFill>
                <a:srgbClr val="FF0000"/>
              </a:solidFill>
            </a:endParaRPr>
          </a:p>
        </p:txBody>
      </p:sp>
      <p:sp>
        <p:nvSpPr>
          <p:cNvPr id="6" name="Slide Number Placeholder 5"/>
          <p:cNvSpPr>
            <a:spLocks noGrp="1"/>
          </p:cNvSpPr>
          <p:nvPr>
            <p:ph type="sldNum" sz="quarter" idx="12"/>
          </p:nvPr>
        </p:nvSpPr>
        <p:spPr>
          <a:xfrm>
            <a:off x="674214" y="6279357"/>
            <a:ext cx="683339" cy="365125"/>
          </a:xfrm>
        </p:spPr>
        <p:txBody>
          <a:bodyPr/>
          <a:lstStyle/>
          <a:p>
            <a:pPr algn="ctr"/>
            <a:fld id="{CFC4A72A-0854-4976-8C19-9BA9E1C0CDA2}" type="slidenum">
              <a:rPr lang="en-US" sz="1400" smtClean="0">
                <a:solidFill>
                  <a:srgbClr val="FF0000"/>
                </a:solidFill>
              </a:rPr>
              <a:pPr algn="ctr"/>
              <a:t>4</a:t>
            </a:fld>
            <a:endParaRPr lang="en-US" sz="1400" dirty="0">
              <a:solidFill>
                <a:srgbClr val="FF0000"/>
              </a:solidFill>
            </a:endParaRPr>
          </a:p>
        </p:txBody>
      </p:sp>
    </p:spTree>
    <p:extLst>
      <p:ext uri="{BB962C8B-B14F-4D97-AF65-F5344CB8AC3E}">
        <p14:creationId xmlns:p14="http://schemas.microsoft.com/office/powerpoint/2010/main" val="1925900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 xmlns:a16="http://schemas.microsoft.com/office/drawing/2014/main" id="{111955CC-E111-4F17-A723-788D08760A33}"/>
              </a:ext>
            </a:extLst>
          </p:cNvPr>
          <p:cNvSpPr>
            <a:spLocks noGrp="1"/>
          </p:cNvSpPr>
          <p:nvPr>
            <p:ph idx="1"/>
          </p:nvPr>
        </p:nvSpPr>
        <p:spPr>
          <a:xfrm>
            <a:off x="1177447" y="450166"/>
            <a:ext cx="9219156" cy="6203853"/>
          </a:xfrm>
        </p:spPr>
        <p:txBody>
          <a:bodyPr>
            <a:normAutofit lnSpcReduction="10000"/>
          </a:bodyPr>
          <a:lstStyle/>
          <a:p>
            <a:pPr marL="0" indent="0">
              <a:buNone/>
            </a:pPr>
            <a:endParaRPr lang="ar-JO" dirty="0"/>
          </a:p>
          <a:p>
            <a:endParaRPr lang="ar-JO" dirty="0"/>
          </a:p>
          <a:p>
            <a:endParaRPr lang="ar-JO" dirty="0"/>
          </a:p>
          <a:p>
            <a:r>
              <a:rPr lang="ar-JO" sz="2000" b="1" dirty="0">
                <a:latin typeface="Arial" panose="020B0604020202020204" pitchFamily="34" charset="0"/>
                <a:cs typeface="Arial" panose="020B0604020202020204" pitchFamily="34" charset="0"/>
              </a:rPr>
              <a:t>500</a:t>
            </a:r>
          </a:p>
          <a:p>
            <a:r>
              <a:rPr lang="ar-JO" sz="2000" b="1" dirty="0">
                <a:latin typeface="Arial" panose="020B0604020202020204" pitchFamily="34" charset="0"/>
                <a:cs typeface="Arial" panose="020B0604020202020204" pitchFamily="34" charset="0"/>
              </a:rPr>
              <a:t>450</a:t>
            </a:r>
          </a:p>
          <a:p>
            <a:r>
              <a:rPr lang="ar-JO" sz="2000" b="1" dirty="0">
                <a:latin typeface="Arial" panose="020B0604020202020204" pitchFamily="34" charset="0"/>
                <a:cs typeface="Arial" panose="020B0604020202020204" pitchFamily="34" charset="0"/>
              </a:rPr>
              <a:t>400</a:t>
            </a:r>
          </a:p>
          <a:p>
            <a:r>
              <a:rPr lang="ar-JO" sz="2000" b="1" dirty="0">
                <a:latin typeface="Arial" panose="020B0604020202020204" pitchFamily="34" charset="0"/>
                <a:cs typeface="Arial" panose="020B0604020202020204" pitchFamily="34" charset="0"/>
              </a:rPr>
              <a:t>350</a:t>
            </a:r>
          </a:p>
          <a:p>
            <a:r>
              <a:rPr lang="ar-JO" sz="2000" b="1" dirty="0">
                <a:latin typeface="Arial" panose="020B0604020202020204" pitchFamily="34" charset="0"/>
                <a:cs typeface="Arial" panose="020B0604020202020204" pitchFamily="34" charset="0"/>
              </a:rPr>
              <a:t>300</a:t>
            </a:r>
          </a:p>
          <a:p>
            <a:r>
              <a:rPr lang="ar-JO" sz="2000" b="1" dirty="0">
                <a:latin typeface="Arial" panose="020B0604020202020204" pitchFamily="34" charset="0"/>
                <a:cs typeface="Arial" panose="020B0604020202020204" pitchFamily="34" charset="0"/>
              </a:rPr>
              <a:t>250</a:t>
            </a:r>
          </a:p>
          <a:p>
            <a:r>
              <a:rPr lang="ar-JO" sz="2000" b="1" dirty="0">
                <a:latin typeface="Arial" panose="020B0604020202020204" pitchFamily="34" charset="0"/>
                <a:cs typeface="Arial" panose="020B0604020202020204" pitchFamily="34" charset="0"/>
              </a:rPr>
              <a:t>200</a:t>
            </a:r>
          </a:p>
          <a:p>
            <a:r>
              <a:rPr lang="ar-JO" sz="2000" b="1" dirty="0">
                <a:latin typeface="Arial" panose="020B0604020202020204" pitchFamily="34" charset="0"/>
                <a:cs typeface="Arial" panose="020B0604020202020204" pitchFamily="34" charset="0"/>
              </a:rPr>
              <a:t>150</a:t>
            </a:r>
          </a:p>
          <a:p>
            <a:r>
              <a:rPr lang="ar-JO" sz="2000" b="1" dirty="0">
                <a:latin typeface="Arial" panose="020B0604020202020204" pitchFamily="34" charset="0"/>
                <a:cs typeface="Arial" panose="020B0604020202020204" pitchFamily="34" charset="0"/>
              </a:rPr>
              <a:t>100</a:t>
            </a:r>
          </a:p>
          <a:p>
            <a:r>
              <a:rPr lang="ar-JO" sz="2000" b="1" dirty="0">
                <a:latin typeface="Arial" panose="020B0604020202020204" pitchFamily="34" charset="0"/>
                <a:cs typeface="Arial" panose="020B0604020202020204" pitchFamily="34" charset="0"/>
              </a:rPr>
              <a:t>50</a:t>
            </a:r>
          </a:p>
          <a:p>
            <a:r>
              <a:rPr lang="ar-JO" sz="2000" b="1" dirty="0">
                <a:latin typeface="Arial" panose="020B0604020202020204" pitchFamily="34" charset="0"/>
                <a:cs typeface="Arial" panose="020B0604020202020204" pitchFamily="34" charset="0"/>
              </a:rPr>
              <a:t>0</a:t>
            </a:r>
          </a:p>
          <a:p>
            <a:pPr algn="ctr"/>
            <a:r>
              <a:rPr lang="ar-JO" sz="2000" b="1" dirty="0"/>
              <a:t>   </a:t>
            </a:r>
            <a:r>
              <a:rPr lang="ar-JO" sz="2000" b="1" dirty="0">
                <a:latin typeface="Arial" panose="020B0604020202020204" pitchFamily="34" charset="0"/>
                <a:cs typeface="Arial" panose="020B0604020202020204" pitchFamily="34" charset="0"/>
              </a:rPr>
              <a:t>السنوات                 2016       2015            2014           2013 </a:t>
            </a:r>
            <a:r>
              <a:rPr lang="ar-JO" dirty="0"/>
              <a:t>                 </a:t>
            </a:r>
          </a:p>
        </p:txBody>
      </p:sp>
      <p:cxnSp>
        <p:nvCxnSpPr>
          <p:cNvPr id="10" name="Straight Connector 9">
            <a:extLst>
              <a:ext uri="{FF2B5EF4-FFF2-40B4-BE49-F238E27FC236}">
                <a16:creationId xmlns="" xmlns:a16="http://schemas.microsoft.com/office/drawing/2014/main" id="{F65DA21F-6651-4FB3-AF48-4BAE531FC82A}"/>
              </a:ext>
            </a:extLst>
          </p:cNvPr>
          <p:cNvCxnSpPr>
            <a:cxnSpLocks/>
          </p:cNvCxnSpPr>
          <p:nvPr/>
        </p:nvCxnSpPr>
        <p:spPr>
          <a:xfrm>
            <a:off x="2363371" y="1716258"/>
            <a:ext cx="0" cy="422030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 xmlns:a16="http://schemas.microsoft.com/office/drawing/2014/main" id="{5DC3BCAB-1847-458C-A6FE-F531BAE5BF12}"/>
              </a:ext>
            </a:extLst>
          </p:cNvPr>
          <p:cNvCxnSpPr>
            <a:cxnSpLocks/>
          </p:cNvCxnSpPr>
          <p:nvPr/>
        </p:nvCxnSpPr>
        <p:spPr>
          <a:xfrm flipH="1">
            <a:off x="2363371" y="5936566"/>
            <a:ext cx="6499275"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 xmlns:a16="http://schemas.microsoft.com/office/drawing/2014/main" id="{CDB85DAD-6C1E-45E8-BA81-020E639D32CF}"/>
              </a:ext>
            </a:extLst>
          </p:cNvPr>
          <p:cNvCxnSpPr>
            <a:cxnSpLocks/>
          </p:cNvCxnSpPr>
          <p:nvPr/>
        </p:nvCxnSpPr>
        <p:spPr>
          <a:xfrm flipV="1">
            <a:off x="3390314" y="4937760"/>
            <a:ext cx="1153551" cy="436098"/>
          </a:xfrm>
          <a:prstGeom prst="line">
            <a:avLst/>
          </a:prstGeom>
        </p:spPr>
        <p:style>
          <a:lnRef idx="2">
            <a:schemeClr val="accent6"/>
          </a:lnRef>
          <a:fillRef idx="0">
            <a:schemeClr val="accent6"/>
          </a:fillRef>
          <a:effectRef idx="1">
            <a:schemeClr val="accent6"/>
          </a:effectRef>
          <a:fontRef idx="minor">
            <a:schemeClr val="tx1"/>
          </a:fontRef>
        </p:style>
      </p:cxnSp>
      <p:cxnSp>
        <p:nvCxnSpPr>
          <p:cNvPr id="20" name="Straight Connector 19">
            <a:extLst>
              <a:ext uri="{FF2B5EF4-FFF2-40B4-BE49-F238E27FC236}">
                <a16:creationId xmlns="" xmlns:a16="http://schemas.microsoft.com/office/drawing/2014/main" id="{18DA97F0-4322-43D2-91A0-D22C9332B739}"/>
              </a:ext>
            </a:extLst>
          </p:cNvPr>
          <p:cNvCxnSpPr/>
          <p:nvPr/>
        </p:nvCxnSpPr>
        <p:spPr>
          <a:xfrm flipV="1">
            <a:off x="4543865" y="4586068"/>
            <a:ext cx="1237957" cy="351692"/>
          </a:xfrm>
          <a:prstGeom prst="line">
            <a:avLst/>
          </a:prstGeom>
        </p:spPr>
        <p:style>
          <a:lnRef idx="1">
            <a:schemeClr val="accent6"/>
          </a:lnRef>
          <a:fillRef idx="0">
            <a:schemeClr val="accent6"/>
          </a:fillRef>
          <a:effectRef idx="0">
            <a:schemeClr val="accent6"/>
          </a:effectRef>
          <a:fontRef idx="minor">
            <a:schemeClr val="tx1"/>
          </a:fontRef>
        </p:style>
      </p:cxnSp>
      <p:cxnSp>
        <p:nvCxnSpPr>
          <p:cNvPr id="22" name="Straight Connector 21">
            <a:extLst>
              <a:ext uri="{FF2B5EF4-FFF2-40B4-BE49-F238E27FC236}">
                <a16:creationId xmlns="" xmlns:a16="http://schemas.microsoft.com/office/drawing/2014/main" id="{1FDD3486-3E81-4A24-A6F5-005B5ED6D816}"/>
              </a:ext>
            </a:extLst>
          </p:cNvPr>
          <p:cNvCxnSpPr>
            <a:cxnSpLocks/>
          </p:cNvCxnSpPr>
          <p:nvPr/>
        </p:nvCxnSpPr>
        <p:spPr>
          <a:xfrm>
            <a:off x="5781822" y="4586068"/>
            <a:ext cx="970670" cy="175846"/>
          </a:xfrm>
          <a:prstGeom prst="line">
            <a:avLst/>
          </a:prstGeom>
        </p:spPr>
        <p:style>
          <a:lnRef idx="1">
            <a:schemeClr val="accent6"/>
          </a:lnRef>
          <a:fillRef idx="0">
            <a:schemeClr val="accent6"/>
          </a:fillRef>
          <a:effectRef idx="0">
            <a:schemeClr val="accent6"/>
          </a:effectRef>
          <a:fontRef idx="minor">
            <a:schemeClr val="tx1"/>
          </a:fontRef>
        </p:style>
      </p:cxnSp>
      <p:cxnSp>
        <p:nvCxnSpPr>
          <p:cNvPr id="28" name="Straight Connector 27">
            <a:extLst>
              <a:ext uri="{FF2B5EF4-FFF2-40B4-BE49-F238E27FC236}">
                <a16:creationId xmlns="" xmlns:a16="http://schemas.microsoft.com/office/drawing/2014/main" id="{9DEAEF72-87A1-4D8F-B8E2-295B2F82B934}"/>
              </a:ext>
            </a:extLst>
          </p:cNvPr>
          <p:cNvCxnSpPr/>
          <p:nvPr/>
        </p:nvCxnSpPr>
        <p:spPr>
          <a:xfrm flipV="1">
            <a:off x="3123028" y="2222695"/>
            <a:ext cx="1153550" cy="407963"/>
          </a:xfrm>
          <a:prstGeom prst="line">
            <a:avLst/>
          </a:prstGeom>
        </p:spPr>
        <p:style>
          <a:lnRef idx="3">
            <a:schemeClr val="accent3"/>
          </a:lnRef>
          <a:fillRef idx="0">
            <a:schemeClr val="accent3"/>
          </a:fillRef>
          <a:effectRef idx="2">
            <a:schemeClr val="accent3"/>
          </a:effectRef>
          <a:fontRef idx="minor">
            <a:schemeClr val="tx1"/>
          </a:fontRef>
        </p:style>
      </p:cxnSp>
      <p:cxnSp>
        <p:nvCxnSpPr>
          <p:cNvPr id="30" name="Straight Connector 29">
            <a:extLst>
              <a:ext uri="{FF2B5EF4-FFF2-40B4-BE49-F238E27FC236}">
                <a16:creationId xmlns="" xmlns:a16="http://schemas.microsoft.com/office/drawing/2014/main" id="{912BB9A8-E27A-41F5-908E-4814A0786974}"/>
              </a:ext>
            </a:extLst>
          </p:cNvPr>
          <p:cNvCxnSpPr/>
          <p:nvPr/>
        </p:nvCxnSpPr>
        <p:spPr>
          <a:xfrm>
            <a:off x="4276578" y="2222695"/>
            <a:ext cx="1153551" cy="1069145"/>
          </a:xfrm>
          <a:prstGeom prst="line">
            <a:avLst/>
          </a:prstGeom>
        </p:spPr>
        <p:style>
          <a:lnRef idx="3">
            <a:schemeClr val="accent3"/>
          </a:lnRef>
          <a:fillRef idx="0">
            <a:schemeClr val="accent3"/>
          </a:fillRef>
          <a:effectRef idx="2">
            <a:schemeClr val="accent3"/>
          </a:effectRef>
          <a:fontRef idx="minor">
            <a:schemeClr val="tx1"/>
          </a:fontRef>
        </p:style>
      </p:cxnSp>
      <p:cxnSp>
        <p:nvCxnSpPr>
          <p:cNvPr id="32" name="Straight Connector 31">
            <a:extLst>
              <a:ext uri="{FF2B5EF4-FFF2-40B4-BE49-F238E27FC236}">
                <a16:creationId xmlns="" xmlns:a16="http://schemas.microsoft.com/office/drawing/2014/main" id="{ECAAB2A6-576E-4348-9DF6-375462FCDDBA}"/>
              </a:ext>
            </a:extLst>
          </p:cNvPr>
          <p:cNvCxnSpPr>
            <a:cxnSpLocks/>
          </p:cNvCxnSpPr>
          <p:nvPr/>
        </p:nvCxnSpPr>
        <p:spPr>
          <a:xfrm>
            <a:off x="5430129" y="3291840"/>
            <a:ext cx="1331744" cy="499403"/>
          </a:xfrm>
          <a:prstGeom prst="line">
            <a:avLst/>
          </a:prstGeom>
        </p:spPr>
        <p:style>
          <a:lnRef idx="3">
            <a:schemeClr val="accent3"/>
          </a:lnRef>
          <a:fillRef idx="0">
            <a:schemeClr val="accent3"/>
          </a:fillRef>
          <a:effectRef idx="2">
            <a:schemeClr val="accent3"/>
          </a:effectRef>
          <a:fontRef idx="minor">
            <a:schemeClr val="tx1"/>
          </a:fontRef>
        </p:style>
      </p:cxnSp>
      <p:cxnSp>
        <p:nvCxnSpPr>
          <p:cNvPr id="36" name="Straight Connector 35">
            <a:extLst>
              <a:ext uri="{FF2B5EF4-FFF2-40B4-BE49-F238E27FC236}">
                <a16:creationId xmlns="" xmlns:a16="http://schemas.microsoft.com/office/drawing/2014/main" id="{0AFA6279-12FA-4AF8-A183-4B669EADFDE1}"/>
              </a:ext>
            </a:extLst>
          </p:cNvPr>
          <p:cNvCxnSpPr/>
          <p:nvPr/>
        </p:nvCxnSpPr>
        <p:spPr>
          <a:xfrm>
            <a:off x="3390314" y="3429000"/>
            <a:ext cx="1153551" cy="763172"/>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38" name="Straight Connector 37">
            <a:extLst>
              <a:ext uri="{FF2B5EF4-FFF2-40B4-BE49-F238E27FC236}">
                <a16:creationId xmlns="" xmlns:a16="http://schemas.microsoft.com/office/drawing/2014/main" id="{09253D09-97FD-49A7-AF6A-5E3D55FFD85D}"/>
              </a:ext>
            </a:extLst>
          </p:cNvPr>
          <p:cNvCxnSpPr/>
          <p:nvPr/>
        </p:nvCxnSpPr>
        <p:spPr>
          <a:xfrm>
            <a:off x="4543864" y="4220308"/>
            <a:ext cx="1552136" cy="0"/>
          </a:xfrm>
          <a:prstGeom prst="line">
            <a:avLst/>
          </a:prstGeom>
          <a:ln>
            <a:headEnd type="none" w="med" len="med"/>
            <a:tailEnd type="none" w="med" len="med"/>
          </a:ln>
        </p:spPr>
        <p:style>
          <a:lnRef idx="3">
            <a:schemeClr val="accent3"/>
          </a:lnRef>
          <a:fillRef idx="0">
            <a:schemeClr val="accent3"/>
          </a:fillRef>
          <a:effectRef idx="2">
            <a:schemeClr val="accent3"/>
          </a:effectRef>
          <a:fontRef idx="minor">
            <a:schemeClr val="tx1"/>
          </a:fontRef>
        </p:style>
      </p:cxnSp>
      <p:cxnSp>
        <p:nvCxnSpPr>
          <p:cNvPr id="40" name="Straight Connector 39">
            <a:extLst>
              <a:ext uri="{FF2B5EF4-FFF2-40B4-BE49-F238E27FC236}">
                <a16:creationId xmlns="" xmlns:a16="http://schemas.microsoft.com/office/drawing/2014/main" id="{E3558C40-D820-4678-9DE7-CED4EBEE2D3F}"/>
              </a:ext>
            </a:extLst>
          </p:cNvPr>
          <p:cNvCxnSpPr/>
          <p:nvPr/>
        </p:nvCxnSpPr>
        <p:spPr>
          <a:xfrm>
            <a:off x="6096000" y="4192172"/>
            <a:ext cx="665873" cy="569742"/>
          </a:xfrm>
          <a:prstGeom prst="line">
            <a:avLst/>
          </a:prstGeom>
          <a:ln>
            <a:headEnd type="none" w="med" len="med"/>
            <a:tailEnd type="none" w="med" len="med"/>
          </a:ln>
        </p:spPr>
        <p:style>
          <a:lnRef idx="3">
            <a:schemeClr val="accent3"/>
          </a:lnRef>
          <a:fillRef idx="0">
            <a:schemeClr val="accent3"/>
          </a:fillRef>
          <a:effectRef idx="2">
            <a:schemeClr val="accent3"/>
          </a:effectRef>
          <a:fontRef idx="minor">
            <a:schemeClr val="tx1"/>
          </a:fontRef>
        </p:style>
      </p:cxnSp>
      <p:cxnSp>
        <p:nvCxnSpPr>
          <p:cNvPr id="44" name="Straight Connector 43">
            <a:extLst>
              <a:ext uri="{FF2B5EF4-FFF2-40B4-BE49-F238E27FC236}">
                <a16:creationId xmlns="" xmlns:a16="http://schemas.microsoft.com/office/drawing/2014/main" id="{DF60B766-F6F4-4223-B17A-8CE27AD99A89}"/>
              </a:ext>
            </a:extLst>
          </p:cNvPr>
          <p:cNvCxnSpPr/>
          <p:nvPr/>
        </p:nvCxnSpPr>
        <p:spPr>
          <a:xfrm>
            <a:off x="3390314" y="4586068"/>
            <a:ext cx="1041009" cy="175846"/>
          </a:xfrm>
          <a:prstGeom prst="line">
            <a:avLst/>
          </a:prstGeom>
          <a:ln/>
        </p:spPr>
        <p:style>
          <a:lnRef idx="3">
            <a:schemeClr val="dk1"/>
          </a:lnRef>
          <a:fillRef idx="0">
            <a:schemeClr val="dk1"/>
          </a:fillRef>
          <a:effectRef idx="2">
            <a:schemeClr val="dk1"/>
          </a:effectRef>
          <a:fontRef idx="minor">
            <a:schemeClr val="tx1"/>
          </a:fontRef>
        </p:style>
      </p:cxnSp>
      <p:cxnSp>
        <p:nvCxnSpPr>
          <p:cNvPr id="45" name="Straight Connector 44">
            <a:extLst>
              <a:ext uri="{FF2B5EF4-FFF2-40B4-BE49-F238E27FC236}">
                <a16:creationId xmlns="" xmlns:a16="http://schemas.microsoft.com/office/drawing/2014/main" id="{EF4259CB-B432-4313-88D4-D1608D8791B8}"/>
              </a:ext>
            </a:extLst>
          </p:cNvPr>
          <p:cNvCxnSpPr>
            <a:cxnSpLocks/>
          </p:cNvCxnSpPr>
          <p:nvPr/>
        </p:nvCxnSpPr>
        <p:spPr>
          <a:xfrm>
            <a:off x="4389120" y="4772465"/>
            <a:ext cx="1392702" cy="0"/>
          </a:xfrm>
          <a:prstGeom prst="line">
            <a:avLst/>
          </a:prstGeom>
          <a:ln/>
        </p:spPr>
        <p:style>
          <a:lnRef idx="3">
            <a:schemeClr val="dk1"/>
          </a:lnRef>
          <a:fillRef idx="0">
            <a:schemeClr val="dk1"/>
          </a:fillRef>
          <a:effectRef idx="2">
            <a:schemeClr val="dk1"/>
          </a:effectRef>
          <a:fontRef idx="minor">
            <a:schemeClr val="tx1"/>
          </a:fontRef>
        </p:style>
      </p:cxnSp>
      <p:cxnSp>
        <p:nvCxnSpPr>
          <p:cNvPr id="47" name="Straight Connector 46">
            <a:extLst>
              <a:ext uri="{FF2B5EF4-FFF2-40B4-BE49-F238E27FC236}">
                <a16:creationId xmlns="" xmlns:a16="http://schemas.microsoft.com/office/drawing/2014/main" id="{1057704D-BC60-4FAF-9A58-8C282AE766D0}"/>
              </a:ext>
            </a:extLst>
          </p:cNvPr>
          <p:cNvCxnSpPr>
            <a:cxnSpLocks/>
          </p:cNvCxnSpPr>
          <p:nvPr/>
        </p:nvCxnSpPr>
        <p:spPr>
          <a:xfrm>
            <a:off x="5774788" y="4767190"/>
            <a:ext cx="837028" cy="15827"/>
          </a:xfrm>
          <a:prstGeom prst="line">
            <a:avLst/>
          </a:prstGeom>
          <a:ln/>
        </p:spPr>
        <p:style>
          <a:lnRef idx="3">
            <a:schemeClr val="dk1"/>
          </a:lnRef>
          <a:fillRef idx="0">
            <a:schemeClr val="dk1"/>
          </a:fillRef>
          <a:effectRef idx="2">
            <a:schemeClr val="dk1"/>
          </a:effectRef>
          <a:fontRef idx="minor">
            <a:schemeClr val="tx1"/>
          </a:fontRef>
        </p:style>
      </p:cxnSp>
      <p:sp>
        <p:nvSpPr>
          <p:cNvPr id="50" name="TextBox 49">
            <a:extLst>
              <a:ext uri="{FF2B5EF4-FFF2-40B4-BE49-F238E27FC236}">
                <a16:creationId xmlns="" xmlns:a16="http://schemas.microsoft.com/office/drawing/2014/main" id="{6E95D9F0-C313-4EC5-9E24-41F12F6AD9B7}"/>
              </a:ext>
            </a:extLst>
          </p:cNvPr>
          <p:cNvSpPr txBox="1"/>
          <p:nvPr/>
        </p:nvSpPr>
        <p:spPr>
          <a:xfrm>
            <a:off x="5219135" y="2407252"/>
            <a:ext cx="2419602" cy="400110"/>
          </a:xfrm>
          <a:prstGeom prst="rect">
            <a:avLst/>
          </a:prstGeom>
          <a:noFill/>
        </p:spPr>
        <p:txBody>
          <a:bodyPr wrap="square" rtlCol="0">
            <a:spAutoFit/>
          </a:bodyPr>
          <a:lstStyle/>
          <a:p>
            <a:pPr algn="ctr"/>
            <a:r>
              <a:rPr lang="ar-JO" sz="2000" b="1" dirty="0">
                <a:latin typeface="Arial" panose="020B0604020202020204" pitchFamily="34" charset="0"/>
                <a:cs typeface="Arial" panose="020B0604020202020204" pitchFamily="34" charset="0"/>
              </a:rPr>
              <a:t>كلف فشل داخلي </a:t>
            </a:r>
            <a:endParaRPr lang="en-US" sz="2000" b="1" dirty="0">
              <a:latin typeface="Arial" panose="020B0604020202020204" pitchFamily="34" charset="0"/>
              <a:cs typeface="Arial" panose="020B0604020202020204" pitchFamily="34" charset="0"/>
            </a:endParaRPr>
          </a:p>
        </p:txBody>
      </p:sp>
      <p:sp>
        <p:nvSpPr>
          <p:cNvPr id="51" name="TextBox 50">
            <a:extLst>
              <a:ext uri="{FF2B5EF4-FFF2-40B4-BE49-F238E27FC236}">
                <a16:creationId xmlns="" xmlns:a16="http://schemas.microsoft.com/office/drawing/2014/main" id="{58314989-AAB4-4BEE-B52C-FB0A9CBF7C1C}"/>
              </a:ext>
            </a:extLst>
          </p:cNvPr>
          <p:cNvSpPr txBox="1"/>
          <p:nvPr/>
        </p:nvSpPr>
        <p:spPr>
          <a:xfrm>
            <a:off x="4682218" y="3668152"/>
            <a:ext cx="2419602" cy="400110"/>
          </a:xfrm>
          <a:prstGeom prst="rect">
            <a:avLst/>
          </a:prstGeom>
          <a:noFill/>
        </p:spPr>
        <p:txBody>
          <a:bodyPr wrap="square" rtlCol="0">
            <a:spAutoFit/>
          </a:bodyPr>
          <a:lstStyle/>
          <a:p>
            <a:pPr algn="ctr"/>
            <a:r>
              <a:rPr lang="ar-JO" sz="2000" b="1" dirty="0">
                <a:latin typeface="Arial" panose="020B0604020202020204" pitchFamily="34" charset="0"/>
                <a:cs typeface="Arial" panose="020B0604020202020204" pitchFamily="34" charset="0"/>
              </a:rPr>
              <a:t>كلف فشل خارجي</a:t>
            </a:r>
            <a:endParaRPr lang="en-US" sz="2000" b="1" dirty="0">
              <a:latin typeface="Arial" panose="020B0604020202020204" pitchFamily="34" charset="0"/>
              <a:cs typeface="Arial" panose="020B0604020202020204" pitchFamily="34" charset="0"/>
            </a:endParaRPr>
          </a:p>
        </p:txBody>
      </p:sp>
      <p:sp>
        <p:nvSpPr>
          <p:cNvPr id="52" name="TextBox 51">
            <a:extLst>
              <a:ext uri="{FF2B5EF4-FFF2-40B4-BE49-F238E27FC236}">
                <a16:creationId xmlns="" xmlns:a16="http://schemas.microsoft.com/office/drawing/2014/main" id="{39DDD6F0-EE55-4F5C-BFD8-0F51331DF079}"/>
              </a:ext>
            </a:extLst>
          </p:cNvPr>
          <p:cNvSpPr txBox="1"/>
          <p:nvPr/>
        </p:nvSpPr>
        <p:spPr>
          <a:xfrm>
            <a:off x="3446584" y="4190368"/>
            <a:ext cx="1748646" cy="400110"/>
          </a:xfrm>
          <a:prstGeom prst="rect">
            <a:avLst/>
          </a:prstGeom>
          <a:noFill/>
        </p:spPr>
        <p:txBody>
          <a:bodyPr wrap="square" rtlCol="0">
            <a:spAutoFit/>
          </a:bodyPr>
          <a:lstStyle/>
          <a:p>
            <a:pPr algn="ctr"/>
            <a:r>
              <a:rPr lang="ar-JO" sz="2000" b="1" dirty="0">
                <a:latin typeface="Arial" panose="020B0604020202020204" pitchFamily="34" charset="0"/>
                <a:cs typeface="Arial" panose="020B0604020202020204" pitchFamily="34" charset="0"/>
              </a:rPr>
              <a:t>كلف التقييم</a:t>
            </a:r>
            <a:endParaRPr lang="en-US" sz="2000" b="1" dirty="0">
              <a:latin typeface="Arial" panose="020B0604020202020204" pitchFamily="34" charset="0"/>
              <a:cs typeface="Arial" panose="020B0604020202020204" pitchFamily="34" charset="0"/>
            </a:endParaRPr>
          </a:p>
        </p:txBody>
      </p:sp>
      <p:sp>
        <p:nvSpPr>
          <p:cNvPr id="53" name="TextBox 52">
            <a:extLst>
              <a:ext uri="{FF2B5EF4-FFF2-40B4-BE49-F238E27FC236}">
                <a16:creationId xmlns="" xmlns:a16="http://schemas.microsoft.com/office/drawing/2014/main" id="{C0710E0B-3DA2-4470-AA63-8BAD700B7562}"/>
              </a:ext>
            </a:extLst>
          </p:cNvPr>
          <p:cNvSpPr txBox="1"/>
          <p:nvPr/>
        </p:nvSpPr>
        <p:spPr>
          <a:xfrm>
            <a:off x="4061530" y="5129385"/>
            <a:ext cx="1748646" cy="400110"/>
          </a:xfrm>
          <a:prstGeom prst="rect">
            <a:avLst/>
          </a:prstGeom>
          <a:noFill/>
        </p:spPr>
        <p:txBody>
          <a:bodyPr wrap="square" rtlCol="0">
            <a:spAutoFit/>
          </a:bodyPr>
          <a:lstStyle/>
          <a:p>
            <a:pPr algn="ctr"/>
            <a:r>
              <a:rPr lang="ar-JO" sz="2000" b="1" dirty="0"/>
              <a:t>كلف الوقاية</a:t>
            </a:r>
            <a:endParaRPr lang="en-US" sz="2000" b="1" dirty="0"/>
          </a:p>
        </p:txBody>
      </p:sp>
      <p:sp>
        <p:nvSpPr>
          <p:cNvPr id="2" name="Date Placeholder 1"/>
          <p:cNvSpPr>
            <a:spLocks noGrp="1"/>
          </p:cNvSpPr>
          <p:nvPr>
            <p:ph type="dt" sz="half" idx="10"/>
          </p:nvPr>
        </p:nvSpPr>
        <p:spPr>
          <a:xfrm>
            <a:off x="1731259" y="241811"/>
            <a:ext cx="911939" cy="365125"/>
          </a:xfrm>
        </p:spPr>
        <p:txBody>
          <a:bodyPr/>
          <a:lstStyle/>
          <a:p>
            <a:pPr algn="ctr"/>
            <a:fld id="{197F1AE8-E201-4E9D-BA8E-8BDF5B0B3A79}" type="datetime3">
              <a:rPr lang="en-US" sz="1400" b="1" smtClean="0">
                <a:solidFill>
                  <a:srgbClr val="FF0000"/>
                </a:solidFill>
              </a:rPr>
              <a:pPr algn="ctr"/>
              <a:t>18 March 2023</a:t>
            </a:fld>
            <a:endParaRPr lang="en-US" sz="1400" b="1" dirty="0">
              <a:solidFill>
                <a:srgbClr val="FF0000"/>
              </a:solidFill>
            </a:endParaRPr>
          </a:p>
        </p:txBody>
      </p:sp>
      <p:sp>
        <p:nvSpPr>
          <p:cNvPr id="3" name="Slide Number Placeholder 2"/>
          <p:cNvSpPr>
            <a:spLocks noGrp="1"/>
          </p:cNvSpPr>
          <p:nvPr>
            <p:ph type="sldNum" sz="quarter" idx="12"/>
          </p:nvPr>
        </p:nvSpPr>
        <p:spPr>
          <a:xfrm>
            <a:off x="561479" y="6392091"/>
            <a:ext cx="683339" cy="365125"/>
          </a:xfrm>
        </p:spPr>
        <p:txBody>
          <a:bodyPr/>
          <a:lstStyle/>
          <a:p>
            <a:pPr algn="ctr"/>
            <a:fld id="{CFC4A72A-0854-4976-8C19-9BA9E1C0CDA2}" type="slidenum">
              <a:rPr lang="en-US" sz="1400" smtClean="0">
                <a:solidFill>
                  <a:srgbClr val="FF0000"/>
                </a:solidFill>
              </a:rPr>
              <a:pPr algn="ctr"/>
              <a:t>5</a:t>
            </a:fld>
            <a:endParaRPr lang="en-US" sz="1400" dirty="0">
              <a:solidFill>
                <a:srgbClr val="FF0000"/>
              </a:solidFill>
            </a:endParaRPr>
          </a:p>
        </p:txBody>
      </p:sp>
    </p:spTree>
    <p:extLst>
      <p:ext uri="{BB962C8B-B14F-4D97-AF65-F5344CB8AC3E}">
        <p14:creationId xmlns:p14="http://schemas.microsoft.com/office/powerpoint/2010/main" val="4017134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a:solidFill>
                  <a:srgbClr val="FF0000"/>
                </a:solidFill>
                <a:latin typeface="Arial" panose="020B0604020202020204" pitchFamily="34" charset="0"/>
                <a:cs typeface="Arial" panose="020B0604020202020204" pitchFamily="34" charset="0"/>
              </a:rPr>
              <a:t>2-تحليل باريتو </a:t>
            </a:r>
            <a:r>
              <a:rPr lang="ar-IQ" sz="2800" dirty="0"/>
              <a:t>    </a:t>
            </a:r>
            <a:r>
              <a:rPr lang="en-US" sz="2800" dirty="0">
                <a:solidFill>
                  <a:srgbClr val="FF0000"/>
                </a:solidFill>
                <a:latin typeface="Arial" panose="020B0604020202020204" pitchFamily="34" charset="0"/>
                <a:cs typeface="Arial" panose="020B0604020202020204" pitchFamily="34" charset="0"/>
              </a:rPr>
              <a:t>Pareto Analysis</a:t>
            </a:r>
            <a:r>
              <a:rPr lang="en-US" sz="2800" dirty="0"/>
              <a:t/>
            </a:r>
            <a:br>
              <a:rPr lang="en-US" sz="2800" dirty="0"/>
            </a:br>
            <a:endParaRPr lang="en-US" sz="2800" dirty="0"/>
          </a:p>
        </p:txBody>
      </p:sp>
      <p:sp>
        <p:nvSpPr>
          <p:cNvPr id="3" name="Content Placeholder 2"/>
          <p:cNvSpPr>
            <a:spLocks noGrp="1"/>
          </p:cNvSpPr>
          <p:nvPr>
            <p:ph idx="1"/>
          </p:nvPr>
        </p:nvSpPr>
        <p:spPr>
          <a:xfrm>
            <a:off x="677334" y="1617785"/>
            <a:ext cx="8596668" cy="4423577"/>
          </a:xfrm>
        </p:spPr>
        <p:txBody>
          <a:bodyPr>
            <a:normAutofit/>
          </a:bodyPr>
          <a:lstStyle/>
          <a:p>
            <a:pPr marL="0" indent="0" algn="just" rtl="1">
              <a:buNone/>
            </a:pPr>
            <a:r>
              <a:rPr lang="ar-IQ" sz="2800" b="1" dirty="0">
                <a:latin typeface="Arial" panose="020B0604020202020204" pitchFamily="34" charset="0"/>
                <a:cs typeface="Arial" panose="020B0604020202020204" pitchFamily="34" charset="0"/>
              </a:rPr>
              <a:t>يُعد تحليل باريتو من افضل تقنيات تحليل كلف الجودة اذ يمكن من خلاله </a:t>
            </a:r>
            <a:r>
              <a:rPr lang="ar-IQ" sz="2800" b="1" dirty="0" smtClean="0">
                <a:solidFill>
                  <a:srgbClr val="FF0000"/>
                </a:solidFill>
                <a:latin typeface="Arial" panose="020B0604020202020204" pitchFamily="34" charset="0"/>
                <a:cs typeface="Arial" panose="020B0604020202020204" pitchFamily="34" charset="0"/>
              </a:rPr>
              <a:t>تحديد </a:t>
            </a:r>
            <a:r>
              <a:rPr lang="ar-IQ" sz="2800" b="1" dirty="0">
                <a:solidFill>
                  <a:srgbClr val="FF0000"/>
                </a:solidFill>
                <a:latin typeface="Arial" panose="020B0604020202020204" pitchFamily="34" charset="0"/>
                <a:cs typeface="Arial" panose="020B0604020202020204" pitchFamily="34" charset="0"/>
              </a:rPr>
              <a:t>القلة المؤثرة اولا</a:t>
            </a:r>
            <a:r>
              <a:rPr lang="ar-IQ" sz="2800" b="1" dirty="0">
                <a:latin typeface="Arial" panose="020B0604020202020204" pitchFamily="34" charset="0"/>
                <a:cs typeface="Arial" panose="020B0604020202020204" pitchFamily="34" charset="0"/>
              </a:rPr>
              <a:t> ومعالجتها </a:t>
            </a:r>
            <a:r>
              <a:rPr lang="ar-IQ" sz="2800" b="1" dirty="0">
                <a:solidFill>
                  <a:srgbClr val="FF0000"/>
                </a:solidFill>
                <a:latin typeface="Arial" panose="020B0604020202020204" pitchFamily="34" charset="0"/>
                <a:cs typeface="Arial" panose="020B0604020202020204" pitchFamily="34" charset="0"/>
              </a:rPr>
              <a:t>ثم الانتقال الى الكثرة قليلة التاثير </a:t>
            </a:r>
            <a:r>
              <a:rPr lang="ar-IQ" sz="2800" b="1" dirty="0">
                <a:latin typeface="Arial" panose="020B0604020202020204" pitchFamily="34" charset="0"/>
                <a:cs typeface="Arial" panose="020B0604020202020204" pitchFamily="34" charset="0"/>
              </a:rPr>
              <a:t>بمعنى اخر التركيز في عملية التحسين على القلة المهمة والمؤثرة والتي بمعالجتها تتمكن المنظمة من ايجاد الحل للنسبة الاكبر من مشاكل الجودة.</a:t>
            </a:r>
            <a:endParaRPr lang="en-US" sz="28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791807" y="567488"/>
            <a:ext cx="911939" cy="365125"/>
          </a:xfrm>
        </p:spPr>
        <p:txBody>
          <a:bodyPr/>
          <a:lstStyle/>
          <a:p>
            <a:pPr algn="ctr"/>
            <a:fld id="{F7410C8D-2A3F-4ABC-92B7-705EA7F7DD1D}" type="datetime3">
              <a:rPr lang="en-US" sz="1400" b="1" smtClean="0">
                <a:solidFill>
                  <a:srgbClr val="FF0000"/>
                </a:solidFill>
              </a:rPr>
              <a:pPr algn="ctr"/>
              <a:t>18 March 2023</a:t>
            </a:fld>
            <a:endParaRPr lang="en-US" sz="1400" b="1" dirty="0">
              <a:solidFill>
                <a:srgbClr val="FF0000"/>
              </a:solidFill>
            </a:endParaRPr>
          </a:p>
        </p:txBody>
      </p:sp>
      <p:sp>
        <p:nvSpPr>
          <p:cNvPr id="5" name="Slide Number Placeholder 4"/>
          <p:cNvSpPr>
            <a:spLocks noGrp="1"/>
          </p:cNvSpPr>
          <p:nvPr>
            <p:ph type="sldNum" sz="quarter" idx="12"/>
          </p:nvPr>
        </p:nvSpPr>
        <p:spPr>
          <a:xfrm>
            <a:off x="949786" y="6078940"/>
            <a:ext cx="683339" cy="365125"/>
          </a:xfrm>
        </p:spPr>
        <p:txBody>
          <a:bodyPr/>
          <a:lstStyle/>
          <a:p>
            <a:pPr algn="ctr"/>
            <a:fld id="{CFC4A72A-0854-4976-8C19-9BA9E1C0CDA2}" type="slidenum">
              <a:rPr lang="en-US" sz="1400" b="1" smtClean="0">
                <a:solidFill>
                  <a:srgbClr val="FF0000"/>
                </a:solidFill>
                <a:latin typeface="Arial" panose="020B0604020202020204" pitchFamily="34" charset="0"/>
                <a:cs typeface="Arial" panose="020B0604020202020204" pitchFamily="34" charset="0"/>
              </a:rPr>
              <a:pPr algn="ctr"/>
              <a:t>6</a:t>
            </a:fld>
            <a:endParaRPr lang="en-US" sz="14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7510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2031"/>
            <a:ext cx="8596668" cy="872197"/>
          </a:xfrm>
        </p:spPr>
        <p:txBody>
          <a:bodyPr>
            <a:normAutofit fontScale="90000"/>
          </a:bodyPr>
          <a:lstStyle/>
          <a:p>
            <a:pPr algn="r" rtl="1"/>
            <a:r>
              <a:rPr lang="ar-IQ" dirty="0">
                <a:solidFill>
                  <a:srgbClr val="FF0000"/>
                </a:solidFill>
                <a:latin typeface="Arial" panose="020B0604020202020204" pitchFamily="34" charset="0"/>
                <a:cs typeface="Arial" panose="020B0604020202020204" pitchFamily="34" charset="0"/>
              </a:rPr>
              <a:t>9- تأثير ادارة الجودة على الانتاجية:</a:t>
            </a:r>
            <a:r>
              <a:rPr lang="ar-IQ" dirty="0"/>
              <a:t/>
            </a:r>
            <a:br>
              <a:rPr lang="ar-IQ" dirty="0"/>
            </a:br>
            <a:endParaRPr lang="en-US" dirty="0"/>
          </a:p>
        </p:txBody>
      </p:sp>
      <p:sp>
        <p:nvSpPr>
          <p:cNvPr id="3" name="Content Placeholder 2"/>
          <p:cNvSpPr>
            <a:spLocks noGrp="1"/>
          </p:cNvSpPr>
          <p:nvPr>
            <p:ph idx="1"/>
          </p:nvPr>
        </p:nvSpPr>
        <p:spPr>
          <a:xfrm>
            <a:off x="0" y="1153550"/>
            <a:ext cx="9533309" cy="5704449"/>
          </a:xfrm>
        </p:spPr>
        <p:txBody>
          <a:bodyPr>
            <a:normAutofit/>
          </a:bodyPr>
          <a:lstStyle/>
          <a:p>
            <a:pPr algn="just" rtl="1"/>
            <a:r>
              <a:rPr lang="ar-IQ" sz="2400" b="1" dirty="0">
                <a:latin typeface="Arial" panose="020B0604020202020204" pitchFamily="34" charset="0"/>
                <a:cs typeface="Arial" panose="020B0604020202020204" pitchFamily="34" charset="0"/>
              </a:rPr>
              <a:t>ان الادارة الجيدة هي التي تستطيع تحليل ودراسة كلف الجودة وتحديد من اين تبدأ لتخفيض كلف الجودة الذي يمكن ان ينعكس على زيادة ارباح المنظمة. وسوف نستعرض هنا كيف يمكن لادارة الجودة في المنظمة من تحسين الإنتاجية.</a:t>
            </a:r>
          </a:p>
          <a:p>
            <a:pPr algn="just" rtl="1"/>
            <a:r>
              <a:rPr lang="ar-IQ" sz="2400" b="1" dirty="0">
                <a:latin typeface="Arial" panose="020B0604020202020204" pitchFamily="34" charset="0"/>
                <a:cs typeface="Arial" panose="020B0604020202020204" pitchFamily="34" charset="0"/>
              </a:rPr>
              <a:t>الانتاجية هي مقياس لفاعلية المنظمة لتحويل المدخلات الى مخرجات وتحسب عادة بالمعادلة الاتية :</a:t>
            </a:r>
          </a:p>
          <a:p>
            <a:pPr marL="0" indent="0" algn="just" rtl="1">
              <a:buNone/>
            </a:pPr>
            <a:r>
              <a:rPr lang="ar-IQ" sz="2400" b="1" dirty="0">
                <a:latin typeface="Arial" panose="020B0604020202020204" pitchFamily="34" charset="0"/>
                <a:cs typeface="Arial" panose="020B0604020202020204" pitchFamily="34" charset="0"/>
              </a:rPr>
              <a:t>        </a:t>
            </a:r>
            <a:r>
              <a:rPr lang="ar-IQ" sz="2400" b="1" dirty="0">
                <a:solidFill>
                  <a:srgbClr val="FF0000"/>
                </a:solidFill>
                <a:latin typeface="Arial" panose="020B0604020202020204" pitchFamily="34" charset="0"/>
                <a:cs typeface="Arial" panose="020B0604020202020204" pitchFamily="34" charset="0"/>
              </a:rPr>
              <a:t>الانتاجية</a:t>
            </a:r>
            <a:r>
              <a:rPr lang="ar-IQ" sz="2400" b="1" dirty="0">
                <a:latin typeface="Arial" panose="020B0604020202020204" pitchFamily="34" charset="0"/>
                <a:cs typeface="Arial" panose="020B0604020202020204" pitchFamily="34" charset="0"/>
              </a:rPr>
              <a:t> = المخرجات/ المدخلات</a:t>
            </a:r>
          </a:p>
          <a:p>
            <a:pPr algn="just" rtl="1"/>
            <a:r>
              <a:rPr lang="ar-IQ" sz="2400" b="1" dirty="0">
                <a:latin typeface="Arial" panose="020B0604020202020204" pitchFamily="34" charset="0"/>
                <a:cs typeface="Arial" panose="020B0604020202020204" pitchFamily="34" charset="0"/>
              </a:rPr>
              <a:t>تقاس الانتاجية بالاعتماد على المخرجات والمدخلات المستخدمة لحساب انتاجية العمال والمكائن وهناك الانتاجية الجزئية والانتاجية متعددة العوامل.</a:t>
            </a:r>
          </a:p>
          <a:p>
            <a:pPr algn="just" rtl="1"/>
            <a:r>
              <a:rPr lang="ar-IQ" sz="2400" b="1" dirty="0">
                <a:latin typeface="Arial" panose="020B0604020202020204" pitchFamily="34" charset="0"/>
                <a:cs typeface="Arial" panose="020B0604020202020204" pitchFamily="34" charset="0"/>
              </a:rPr>
              <a:t>ان تحسين الجودة من خلال تخفيض</a:t>
            </a:r>
            <a:r>
              <a:rPr lang="ar-IQ" sz="2400" b="1" dirty="0">
                <a:solidFill>
                  <a:srgbClr val="FF0000"/>
                </a:solidFill>
                <a:latin typeface="Arial" panose="020B0604020202020204" pitchFamily="34" charset="0"/>
                <a:cs typeface="Arial" panose="020B0604020202020204" pitchFamily="34" charset="0"/>
              </a:rPr>
              <a:t> </a:t>
            </a:r>
            <a:r>
              <a:rPr lang="ar-IQ" sz="2400" b="1" i="1" dirty="0">
                <a:solidFill>
                  <a:srgbClr val="FF0000"/>
                </a:solidFill>
                <a:latin typeface="Arial" panose="020B0604020202020204" pitchFamily="34" charset="0"/>
                <a:cs typeface="Arial" panose="020B0604020202020204" pitchFamily="34" charset="0"/>
              </a:rPr>
              <a:t>المعيبات</a:t>
            </a:r>
            <a:r>
              <a:rPr lang="ar-IQ" sz="2400" b="1" dirty="0">
                <a:solidFill>
                  <a:srgbClr val="FF0000"/>
                </a:solidFill>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سوف يزيد من كمية المخرجات الصالحة وبالتالي زيادة الانتاجية.</a:t>
            </a:r>
          </a:p>
          <a:p>
            <a:pPr algn="just" rtl="1"/>
            <a:r>
              <a:rPr lang="ar-IQ" sz="2400" b="1" dirty="0">
                <a:latin typeface="Arial" panose="020B0604020202020204" pitchFamily="34" charset="0"/>
                <a:cs typeface="Arial" panose="020B0604020202020204" pitchFamily="34" charset="0"/>
              </a:rPr>
              <a:t>ان اي عمل من شأنه تحسين الجودة مثل تحسين جودة تصميم المنتوجات، وتحسين العمليات، والمدخلات ذات الجودة العالية، وتحسين تصميم العمل سيكون له تأثير ايجابي على الانتاجية.   </a:t>
            </a:r>
            <a:endParaRPr lang="en-US" sz="24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854437" y="630118"/>
            <a:ext cx="911939" cy="365125"/>
          </a:xfrm>
        </p:spPr>
        <p:txBody>
          <a:bodyPr/>
          <a:lstStyle/>
          <a:p>
            <a:pPr algn="ctr"/>
            <a:fld id="{7337AB9A-6CB0-4598-9DFF-EC162C649C76}" type="datetime3">
              <a:rPr lang="en-US" sz="1400" b="1" smtClean="0">
                <a:solidFill>
                  <a:srgbClr val="FF0000"/>
                </a:solidFill>
              </a:rPr>
              <a:pPr algn="ctr"/>
              <a:t>18 March 2023</a:t>
            </a:fld>
            <a:endParaRPr lang="en-US" sz="1400" b="1" dirty="0">
              <a:solidFill>
                <a:srgbClr val="FF0000"/>
              </a:solidFill>
            </a:endParaRPr>
          </a:p>
        </p:txBody>
      </p:sp>
      <p:sp>
        <p:nvSpPr>
          <p:cNvPr id="5" name="Slide Number Placeholder 4"/>
          <p:cNvSpPr>
            <a:spLocks noGrp="1"/>
          </p:cNvSpPr>
          <p:nvPr>
            <p:ph type="sldNum" sz="quarter" idx="12"/>
          </p:nvPr>
        </p:nvSpPr>
        <p:spPr>
          <a:xfrm>
            <a:off x="574006" y="6266831"/>
            <a:ext cx="683339" cy="365125"/>
          </a:xfrm>
        </p:spPr>
        <p:txBody>
          <a:bodyPr/>
          <a:lstStyle/>
          <a:p>
            <a:pPr algn="ctr"/>
            <a:fld id="{CFC4A72A-0854-4976-8C19-9BA9E1C0CDA2}" type="slidenum">
              <a:rPr lang="en-US" sz="1400" b="1" smtClean="0">
                <a:solidFill>
                  <a:srgbClr val="FF0000"/>
                </a:solidFill>
              </a:rPr>
              <a:pPr algn="ctr"/>
              <a:t>7</a:t>
            </a:fld>
            <a:endParaRPr lang="en-US" sz="1400" b="1" dirty="0">
              <a:solidFill>
                <a:srgbClr val="FF0000"/>
              </a:solidFill>
            </a:endParaRPr>
          </a:p>
        </p:txBody>
      </p:sp>
    </p:spTree>
    <p:extLst>
      <p:ext uri="{BB962C8B-B14F-4D97-AF65-F5344CB8AC3E}">
        <p14:creationId xmlns:p14="http://schemas.microsoft.com/office/powerpoint/2010/main" val="3791685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34" y="475989"/>
            <a:ext cx="9579906" cy="6382012"/>
          </a:xfrm>
        </p:spPr>
        <p:txBody>
          <a:bodyPr>
            <a:normAutofit/>
          </a:bodyPr>
          <a:lstStyle/>
          <a:p>
            <a:pPr algn="just" rtl="1"/>
            <a:r>
              <a:rPr lang="ar-IQ" sz="2400" b="1" dirty="0">
                <a:latin typeface="Arial" panose="020B0604020202020204" pitchFamily="34" charset="0"/>
                <a:cs typeface="Arial" panose="020B0604020202020204" pitchFamily="34" charset="0"/>
              </a:rPr>
              <a:t>يمكن توضيح اثر ادارة الجودة على الانتاجية من خلال قياس المنتوج النهائي </a:t>
            </a:r>
            <a:r>
              <a:rPr lang="en-US" sz="2400" b="1" dirty="0">
                <a:latin typeface="Arial" panose="020B0604020202020204" pitchFamily="34" charset="0"/>
                <a:cs typeface="Arial" panose="020B0604020202020204" pitchFamily="34" charset="0"/>
              </a:rPr>
              <a:t>(Y)</a:t>
            </a:r>
            <a:r>
              <a:rPr lang="ar-IQ" sz="2400" b="1" dirty="0">
                <a:latin typeface="Arial" panose="020B0604020202020204" pitchFamily="34" charset="0"/>
                <a:cs typeface="Arial" panose="020B0604020202020204" pitchFamily="34" charset="0"/>
              </a:rPr>
              <a:t> والانتاجية </a:t>
            </a:r>
            <a:r>
              <a:rPr lang="en-US" sz="2400" b="1" dirty="0">
                <a:latin typeface="Arial" panose="020B0604020202020204" pitchFamily="34" charset="0"/>
                <a:cs typeface="Arial" panose="020B0604020202020204" pitchFamily="34" charset="0"/>
              </a:rPr>
              <a:t>.</a:t>
            </a:r>
          </a:p>
          <a:p>
            <a:pPr marL="0" indent="0" algn="just" rtl="1">
              <a:buNone/>
            </a:pPr>
            <a:r>
              <a:rPr lang="ar-IQ" sz="2400" b="1" dirty="0">
                <a:latin typeface="Arial" panose="020B0604020202020204" pitchFamily="34" charset="0"/>
                <a:cs typeface="Arial" panose="020B0604020202020204" pitchFamily="34" charset="0"/>
              </a:rPr>
              <a:t>1- </a:t>
            </a:r>
            <a:r>
              <a:rPr lang="ar-IQ" sz="2400" b="1" u="sng" dirty="0">
                <a:latin typeface="Arial" panose="020B0604020202020204" pitchFamily="34" charset="0"/>
                <a:cs typeface="Arial" panose="020B0604020202020204" pitchFamily="34" charset="0"/>
              </a:rPr>
              <a:t>المنتوج النهائي </a:t>
            </a:r>
            <a:r>
              <a:rPr lang="ar-IQ" sz="2400" b="1" dirty="0">
                <a:latin typeface="Arial" panose="020B0604020202020204" pitchFamily="34" charset="0"/>
                <a:cs typeface="Arial" panose="020B0604020202020204" pitchFamily="34" charset="0"/>
              </a:rPr>
              <a:t>هو مقياس للمدخلات المستخدمة كمؤشر للانتاجية ويمكن حسابه لجميع العمليات الانتاجية في المنظمة او لاحدى مراحل الانتاج وكما </a:t>
            </a:r>
            <a:r>
              <a:rPr lang="ar-IQ" sz="2400" b="1" dirty="0" smtClean="0">
                <a:latin typeface="Arial" panose="020B0604020202020204" pitchFamily="34" charset="0"/>
                <a:cs typeface="Arial" panose="020B0604020202020204" pitchFamily="34" charset="0"/>
              </a:rPr>
              <a:t>يأتي :</a:t>
            </a:r>
            <a:endParaRPr lang="ar-IQ" sz="2400" b="1" dirty="0">
              <a:latin typeface="Arial" panose="020B0604020202020204" pitchFamily="34" charset="0"/>
              <a:cs typeface="Arial" panose="020B0604020202020204" pitchFamily="34" charset="0"/>
            </a:endParaRPr>
          </a:p>
          <a:p>
            <a:pPr marL="0" indent="0" algn="just" rtl="1">
              <a:buNone/>
            </a:pPr>
            <a:r>
              <a:rPr lang="ar-IQ" sz="2400" b="1" dirty="0">
                <a:latin typeface="Arial" panose="020B0604020202020204" pitchFamily="34" charset="0"/>
                <a:cs typeface="Arial" panose="020B0604020202020204" pitchFamily="34" charset="0"/>
              </a:rPr>
              <a:t> 1- انتاج لمرحلة </a:t>
            </a:r>
            <a:r>
              <a:rPr lang="ar-IQ" sz="2400" b="1" dirty="0" smtClean="0">
                <a:latin typeface="Arial" panose="020B0604020202020204" pitchFamily="34" charset="0"/>
                <a:cs typeface="Arial" panose="020B0604020202020204" pitchFamily="34" charset="0"/>
              </a:rPr>
              <a:t>واحدة :</a:t>
            </a:r>
            <a:endParaRPr lang="ar-IQ" sz="2400" b="1" dirty="0">
              <a:latin typeface="Arial" panose="020B0604020202020204" pitchFamily="34" charset="0"/>
              <a:cs typeface="Arial" panose="020B0604020202020204" pitchFamily="34" charset="0"/>
            </a:endParaRPr>
          </a:p>
          <a:p>
            <a:pPr marL="0" indent="0" algn="just" rtl="1">
              <a:buNone/>
            </a:pPr>
            <a:r>
              <a:rPr lang="ar-IQ" sz="2400" b="1" dirty="0">
                <a:solidFill>
                  <a:srgbClr val="FF0000"/>
                </a:solidFill>
                <a:latin typeface="Arial" panose="020B0604020202020204" pitchFamily="34" charset="0"/>
                <a:cs typeface="Arial" panose="020B0604020202020204" pitchFamily="34" charset="0"/>
              </a:rPr>
              <a:t>المنتوج النهائي </a:t>
            </a:r>
            <a:r>
              <a:rPr lang="ar-IQ" sz="2400" b="1" dirty="0">
                <a:latin typeface="Arial" panose="020B0604020202020204" pitchFamily="34" charset="0"/>
                <a:cs typeface="Arial" panose="020B0604020202020204" pitchFamily="34" charset="0"/>
              </a:rPr>
              <a:t>= (مجموع المدخلات)(%المنتوج الصالح)+(مجموع المدخلات)(1-%المنتوج الصالح)×(%اعادة العمل)</a:t>
            </a:r>
            <a:endParaRPr lang="en-US" sz="2400" b="1" dirty="0">
              <a:latin typeface="Arial" panose="020B0604020202020204" pitchFamily="34" charset="0"/>
              <a:cs typeface="Arial" panose="020B0604020202020204" pitchFamily="34" charset="0"/>
            </a:endParaRPr>
          </a:p>
          <a:p>
            <a:pPr marL="0" indent="0" algn="just" rtl="1">
              <a:buNone/>
            </a:pPr>
            <a:r>
              <a:rPr lang="ar-IQ" sz="2400" b="1" dirty="0">
                <a:latin typeface="Arial" panose="020B0604020202020204" pitchFamily="34" charset="0"/>
                <a:cs typeface="Arial" panose="020B0604020202020204" pitchFamily="34" charset="0"/>
              </a:rPr>
              <a:t>او</a:t>
            </a:r>
          </a:p>
          <a:p>
            <a:pPr marL="0" indent="0" rtl="1">
              <a:buNone/>
            </a:pPr>
            <a:r>
              <a:rPr lang="en-US" sz="2400" b="1" dirty="0">
                <a:latin typeface="Arial" panose="020B0604020202020204" pitchFamily="34" charset="0"/>
                <a:cs typeface="Arial" panose="020B0604020202020204" pitchFamily="34" charset="0"/>
              </a:rPr>
              <a:t>                   Y=(I)(%G)+(I)(1-%G)(%R)</a:t>
            </a:r>
            <a:r>
              <a:rPr lang="ar-IQ" sz="2400" b="1" dirty="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a:p>
            <a:pPr marL="0" indent="0" algn="just" rtl="1">
              <a:buNone/>
            </a:pPr>
            <a:r>
              <a:rPr lang="ar-IQ" sz="2400" b="1" dirty="0">
                <a:latin typeface="Arial" panose="020B0604020202020204" pitchFamily="34" charset="0"/>
                <a:cs typeface="Arial" panose="020B0604020202020204" pitchFamily="34" charset="0"/>
              </a:rPr>
              <a:t>اذ ان:</a:t>
            </a:r>
          </a:p>
          <a:p>
            <a:pPr marL="0" indent="0" algn="just" rtl="1">
              <a:buNone/>
            </a:pP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I</a:t>
            </a:r>
            <a:r>
              <a:rPr lang="ar-IQ" sz="2400" b="1" dirty="0">
                <a:latin typeface="Arial" panose="020B0604020202020204" pitchFamily="34" charset="0"/>
                <a:cs typeface="Arial" panose="020B0604020202020204" pitchFamily="34" charset="0"/>
              </a:rPr>
              <a:t> = كمية المدخلات </a:t>
            </a:r>
          </a:p>
          <a:p>
            <a:pPr marL="0" indent="0" algn="just" rtl="1">
              <a:buNone/>
            </a:pP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%G</a:t>
            </a:r>
            <a:r>
              <a:rPr lang="ar-IQ" sz="2400" b="1" dirty="0">
                <a:latin typeface="Arial" panose="020B0604020202020204" pitchFamily="34" charset="0"/>
                <a:cs typeface="Arial" panose="020B0604020202020204" pitchFamily="34" charset="0"/>
              </a:rPr>
              <a:t>= نسبة الانتاج الصالح</a:t>
            </a:r>
          </a:p>
          <a:p>
            <a:pPr marL="0" indent="0" algn="just" rtl="1">
              <a:buNone/>
            </a:pP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%R</a:t>
            </a:r>
            <a:r>
              <a:rPr lang="ar-IQ" sz="2400" b="1" dirty="0">
                <a:latin typeface="Arial" panose="020B0604020202020204" pitchFamily="34" charset="0"/>
                <a:cs typeface="Arial" panose="020B0604020202020204" pitchFamily="34" charset="0"/>
              </a:rPr>
              <a:t>= نسبة اعادة العمل</a:t>
            </a:r>
          </a:p>
          <a:p>
            <a:pPr marL="0" indent="0" algn="r" rtl="1">
              <a:buNone/>
            </a:pPr>
            <a:endParaRPr lang="en-US" dirty="0"/>
          </a:p>
        </p:txBody>
      </p:sp>
      <p:sp>
        <p:nvSpPr>
          <p:cNvPr id="2" name="Date Placeholder 1"/>
          <p:cNvSpPr>
            <a:spLocks noGrp="1"/>
          </p:cNvSpPr>
          <p:nvPr>
            <p:ph type="dt" sz="half" idx="10"/>
          </p:nvPr>
        </p:nvSpPr>
        <p:spPr>
          <a:xfrm>
            <a:off x="553813" y="91499"/>
            <a:ext cx="911939" cy="365125"/>
          </a:xfrm>
        </p:spPr>
        <p:txBody>
          <a:bodyPr/>
          <a:lstStyle/>
          <a:p>
            <a:pPr algn="ctr"/>
            <a:fld id="{A804CD26-DEEE-4BF3-A25F-01BCAC625F31}" type="datetime3">
              <a:rPr lang="en-US" sz="1400" b="1" smtClean="0">
                <a:solidFill>
                  <a:srgbClr val="FF0000"/>
                </a:solidFill>
              </a:rPr>
              <a:pPr algn="ctr"/>
              <a:t>18 March 2023</a:t>
            </a:fld>
            <a:endParaRPr lang="en-US" sz="1400" b="1" dirty="0">
              <a:solidFill>
                <a:srgbClr val="FF0000"/>
              </a:solidFill>
            </a:endParaRPr>
          </a:p>
        </p:txBody>
      </p:sp>
      <p:sp>
        <p:nvSpPr>
          <p:cNvPr id="4" name="Slide Number Placeholder 3"/>
          <p:cNvSpPr>
            <a:spLocks noGrp="1"/>
          </p:cNvSpPr>
          <p:nvPr>
            <p:ph type="sldNum" sz="quarter" idx="12"/>
          </p:nvPr>
        </p:nvSpPr>
        <p:spPr>
          <a:xfrm>
            <a:off x="761896" y="6129044"/>
            <a:ext cx="683339" cy="365125"/>
          </a:xfrm>
        </p:spPr>
        <p:txBody>
          <a:bodyPr/>
          <a:lstStyle/>
          <a:p>
            <a:pPr algn="ctr"/>
            <a:fld id="{CFC4A72A-0854-4976-8C19-9BA9E1C0CDA2}" type="slidenum">
              <a:rPr lang="en-US" sz="1400" b="1" smtClean="0">
                <a:solidFill>
                  <a:srgbClr val="FF0000"/>
                </a:solidFill>
              </a:rPr>
              <a:pPr algn="ctr"/>
              <a:t>8</a:t>
            </a:fld>
            <a:endParaRPr lang="en-US" sz="1400" b="1" dirty="0">
              <a:solidFill>
                <a:srgbClr val="FF0000"/>
              </a:solidFill>
            </a:endParaRPr>
          </a:p>
        </p:txBody>
      </p:sp>
    </p:spTree>
    <p:extLst>
      <p:ext uri="{BB962C8B-B14F-4D97-AF65-F5344CB8AC3E}">
        <p14:creationId xmlns:p14="http://schemas.microsoft.com/office/powerpoint/2010/main" val="462118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D82B0F3-0F7E-492A-819D-3A6E29FE1646}"/>
              </a:ext>
            </a:extLst>
          </p:cNvPr>
          <p:cNvSpPr>
            <a:spLocks noGrp="1"/>
          </p:cNvSpPr>
          <p:nvPr>
            <p:ph idx="1"/>
          </p:nvPr>
        </p:nvSpPr>
        <p:spPr>
          <a:xfrm>
            <a:off x="187891" y="209863"/>
            <a:ext cx="9270902" cy="5831500"/>
          </a:xfrm>
        </p:spPr>
        <p:txBody>
          <a:bodyPr>
            <a:normAutofit fontScale="92500" lnSpcReduction="10000"/>
          </a:bodyPr>
          <a:lstStyle/>
          <a:p>
            <a:pPr algn="r" rtl="1"/>
            <a:r>
              <a:rPr lang="ar-IQ" sz="2400" b="1" dirty="0">
                <a:latin typeface="Arial" panose="020B0604020202020204" pitchFamily="34" charset="0"/>
                <a:cs typeface="Arial" panose="020B0604020202020204" pitchFamily="34" charset="0"/>
              </a:rPr>
              <a:t>مثال: البيانات التالية لشركة المنار لصناعة المحركات </a:t>
            </a:r>
          </a:p>
          <a:p>
            <a:pPr algn="r" rtl="1">
              <a:buFontTx/>
              <a:buChar char="-"/>
            </a:pPr>
            <a:r>
              <a:rPr lang="ar-IQ" sz="2400" b="1" dirty="0">
                <a:latin typeface="Arial" panose="020B0604020202020204" pitchFamily="34" charset="0"/>
                <a:cs typeface="Arial" panose="020B0604020202020204" pitchFamily="34" charset="0"/>
              </a:rPr>
              <a:t>الانتاج اليومي = </a:t>
            </a:r>
            <a:r>
              <a:rPr lang="en-US" sz="2400" b="1" dirty="0">
                <a:latin typeface="Arial" panose="020B0604020202020204" pitchFamily="34" charset="0"/>
                <a:cs typeface="Arial" panose="020B0604020202020204" pitchFamily="34" charset="0"/>
              </a:rPr>
              <a:t>150 </a:t>
            </a:r>
            <a:r>
              <a:rPr lang="ar-IQ" sz="2400" b="1" dirty="0">
                <a:latin typeface="Arial" panose="020B0604020202020204" pitchFamily="34" charset="0"/>
                <a:cs typeface="Arial" panose="020B0604020202020204" pitchFamily="34" charset="0"/>
              </a:rPr>
              <a:t> محرك</a:t>
            </a:r>
          </a:p>
          <a:p>
            <a:pPr algn="r" rtl="1">
              <a:buFontTx/>
              <a:buChar char="-"/>
            </a:pPr>
            <a:r>
              <a:rPr lang="ar-IQ" sz="2400" b="1" dirty="0">
                <a:latin typeface="Arial" panose="020B0604020202020204" pitchFamily="34" charset="0"/>
                <a:cs typeface="Arial" panose="020B0604020202020204" pitchFamily="34" charset="0"/>
              </a:rPr>
              <a:t>معدل الانتاج الصالح = </a:t>
            </a:r>
            <a:r>
              <a:rPr lang="en-US" sz="2400" b="1" dirty="0">
                <a:latin typeface="Arial" panose="020B0604020202020204" pitchFamily="34" charset="0"/>
                <a:cs typeface="Arial" panose="020B0604020202020204" pitchFamily="34" charset="0"/>
              </a:rPr>
              <a:t>83</a:t>
            </a:r>
            <a:r>
              <a:rPr lang="ar-IQ" sz="2400" b="1" dirty="0">
                <a:latin typeface="Arial" panose="020B0604020202020204" pitchFamily="34" charset="0"/>
                <a:cs typeface="Arial" panose="020B0604020202020204" pitchFamily="34" charset="0"/>
              </a:rPr>
              <a:t>%</a:t>
            </a:r>
          </a:p>
          <a:p>
            <a:pPr algn="r" rtl="1">
              <a:buFontTx/>
              <a:buChar char="-"/>
            </a:pPr>
            <a:r>
              <a:rPr lang="ar-IQ" sz="2400" b="1" dirty="0">
                <a:latin typeface="Arial" panose="020B0604020202020204" pitchFamily="34" charset="0"/>
                <a:cs typeface="Arial" panose="020B0604020202020204" pitchFamily="34" charset="0"/>
              </a:rPr>
              <a:t>معدل المحركات المعيبة التي يمكن اعادتها لتصبح صالحة = </a:t>
            </a:r>
            <a:r>
              <a:rPr lang="en-US" sz="2400" b="1" dirty="0">
                <a:latin typeface="Arial" panose="020B0604020202020204" pitchFamily="34" charset="0"/>
                <a:cs typeface="Arial" panose="020B0604020202020204" pitchFamily="34" charset="0"/>
              </a:rPr>
              <a:t>40</a:t>
            </a:r>
            <a:r>
              <a:rPr lang="ar-IQ" sz="2400" b="1" dirty="0">
                <a:latin typeface="Arial" panose="020B0604020202020204" pitchFamily="34" charset="0"/>
                <a:cs typeface="Arial" panose="020B0604020202020204" pitchFamily="34" charset="0"/>
              </a:rPr>
              <a:t>%</a:t>
            </a:r>
          </a:p>
          <a:p>
            <a:pPr algn="r" rtl="1">
              <a:buFontTx/>
              <a:buChar char="-"/>
            </a:pPr>
            <a:r>
              <a:rPr lang="ar-IQ" sz="2400" b="1" dirty="0">
                <a:latin typeface="Arial" panose="020B0604020202020204" pitchFamily="34" charset="0"/>
                <a:cs typeface="Arial" panose="020B0604020202020204" pitchFamily="34" charset="0"/>
              </a:rPr>
              <a:t>المطلوب: أ- معرفة كمية الانتاج النهائي اليومي الصالح</a:t>
            </a:r>
          </a:p>
          <a:p>
            <a:pPr marL="0" indent="0" algn="r" rtl="1">
              <a:buNone/>
            </a:pPr>
            <a:r>
              <a:rPr lang="ar-IQ" sz="2400" b="1" dirty="0">
                <a:latin typeface="Arial" panose="020B0604020202020204" pitchFamily="34" charset="0"/>
                <a:cs typeface="Arial" panose="020B0604020202020204" pitchFamily="34" charset="0"/>
              </a:rPr>
              <a:t>                ب - التأثير على الانتاجية زيادة نسبة الانتاج </a:t>
            </a:r>
          </a:p>
          <a:p>
            <a:pPr marL="0" indent="0" algn="r" rtl="1">
              <a:buNone/>
            </a:pPr>
            <a:r>
              <a:rPr lang="ar-IQ" sz="2400" b="1" dirty="0">
                <a:latin typeface="Arial" panose="020B0604020202020204" pitchFamily="34" charset="0"/>
                <a:cs typeface="Arial" panose="020B0604020202020204" pitchFamily="34" charset="0"/>
              </a:rPr>
              <a:t>                     الصالح الى </a:t>
            </a:r>
            <a:r>
              <a:rPr lang="en-US" sz="2400" b="1" dirty="0">
                <a:latin typeface="Arial" panose="020B0604020202020204" pitchFamily="34" charset="0"/>
                <a:cs typeface="Arial" panose="020B0604020202020204" pitchFamily="34" charset="0"/>
              </a:rPr>
              <a:t>90</a:t>
            </a:r>
            <a:r>
              <a:rPr lang="ar-IQ" sz="2400" b="1" dirty="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algn="r" rtl="1"/>
            <a:r>
              <a:rPr lang="ar-IQ" sz="2400" b="1" u="sng" dirty="0">
                <a:solidFill>
                  <a:srgbClr val="FF0000"/>
                </a:solidFill>
                <a:latin typeface="Arial" panose="020B0604020202020204" pitchFamily="34" charset="0"/>
                <a:cs typeface="Arial" panose="020B0604020202020204" pitchFamily="34" charset="0"/>
              </a:rPr>
              <a:t>حل المثال اعلاه</a:t>
            </a:r>
          </a:p>
          <a:p>
            <a:pPr marL="0" indent="0" algn="r" rtl="1">
              <a:buNone/>
            </a:pPr>
            <a:r>
              <a:rPr lang="ar-IQ" sz="2400" b="1" dirty="0">
                <a:solidFill>
                  <a:schemeClr val="bg2">
                    <a:lumMod val="50000"/>
                  </a:schemeClr>
                </a:solidFill>
                <a:latin typeface="Arial" panose="020B0604020202020204" pitchFamily="34" charset="0"/>
                <a:cs typeface="Arial" panose="020B0604020202020204" pitchFamily="34" charset="0"/>
              </a:rPr>
              <a:t> أ) لمعرفة كمية الانتاج النهائي اليومي الصالح:</a:t>
            </a:r>
          </a:p>
          <a:p>
            <a:pPr marL="0" indent="0">
              <a:buNone/>
            </a:pPr>
            <a:r>
              <a:rPr lang="en-US" sz="2000" b="1" dirty="0">
                <a:latin typeface="Arial" panose="020B0604020202020204" pitchFamily="34" charset="0"/>
                <a:cs typeface="Arial" panose="020B0604020202020204" pitchFamily="34" charset="0"/>
              </a:rPr>
              <a:t>Y=(I)(%G)+</a:t>
            </a:r>
            <a:r>
              <a:rPr lang="en-US" sz="2000" b="1" dirty="0">
                <a:solidFill>
                  <a:srgbClr val="FF0000"/>
                </a:solidFill>
                <a:latin typeface="Arial" panose="020B0604020202020204" pitchFamily="34" charset="0"/>
                <a:cs typeface="Arial" panose="020B0604020202020204" pitchFamily="34" charset="0"/>
              </a:rPr>
              <a:t>(I)(1-%G)(%R)</a:t>
            </a:r>
          </a:p>
          <a:p>
            <a:pPr marL="0" indent="0">
              <a:buNone/>
            </a:pPr>
            <a:r>
              <a:rPr lang="en-US" sz="2000" b="1" dirty="0">
                <a:latin typeface="Arial" panose="020B0604020202020204" pitchFamily="34" charset="0"/>
                <a:cs typeface="Arial" panose="020B0604020202020204" pitchFamily="34" charset="0"/>
              </a:rPr>
              <a:t>  Y= (150) (0.83) + </a:t>
            </a:r>
            <a:r>
              <a:rPr lang="en-US" sz="2000" b="1" dirty="0">
                <a:solidFill>
                  <a:srgbClr val="FF0000"/>
                </a:solidFill>
                <a:latin typeface="Arial" panose="020B0604020202020204" pitchFamily="34" charset="0"/>
                <a:cs typeface="Arial" panose="020B0604020202020204" pitchFamily="34" charset="0"/>
              </a:rPr>
              <a:t>(150) ( 1- 0.83) (0.40)</a:t>
            </a:r>
          </a:p>
          <a:p>
            <a:pPr marL="0" indent="0">
              <a:buNone/>
            </a:pPr>
            <a:r>
              <a:rPr lang="en-US" sz="2000" b="1" dirty="0">
                <a:latin typeface="Arial" panose="020B0604020202020204" pitchFamily="34" charset="0"/>
                <a:cs typeface="Arial" panose="020B0604020202020204" pitchFamily="34" charset="0"/>
              </a:rPr>
              <a:t>     = 124.5 + </a:t>
            </a:r>
            <a:r>
              <a:rPr lang="en-US" sz="2000" b="1" dirty="0">
                <a:solidFill>
                  <a:srgbClr val="FF0000"/>
                </a:solidFill>
                <a:latin typeface="Arial" panose="020B0604020202020204" pitchFamily="34" charset="0"/>
                <a:cs typeface="Arial" panose="020B0604020202020204" pitchFamily="34" charset="0"/>
              </a:rPr>
              <a:t>(150) ( 0.17) (0.40)</a:t>
            </a:r>
          </a:p>
          <a:p>
            <a:pPr marL="0" indent="0">
              <a:buNone/>
            </a:pPr>
            <a:r>
              <a:rPr lang="en-US" sz="2000" b="1" dirty="0">
                <a:latin typeface="Arial" panose="020B0604020202020204" pitchFamily="34" charset="0"/>
                <a:cs typeface="Arial" panose="020B0604020202020204" pitchFamily="34" charset="0"/>
              </a:rPr>
              <a:t>    = 124.5 + </a:t>
            </a:r>
            <a:r>
              <a:rPr lang="en-US" sz="2000" b="1" dirty="0">
                <a:solidFill>
                  <a:srgbClr val="FF0000"/>
                </a:solidFill>
                <a:latin typeface="Arial" panose="020B0604020202020204" pitchFamily="34" charset="0"/>
                <a:cs typeface="Arial" panose="020B0604020202020204" pitchFamily="34" charset="0"/>
              </a:rPr>
              <a:t>10.2</a:t>
            </a:r>
          </a:p>
          <a:p>
            <a:pPr marL="0" indent="0">
              <a:buNone/>
            </a:pPr>
            <a:r>
              <a:rPr lang="en-US" sz="2000" b="1" dirty="0">
                <a:latin typeface="Arial" panose="020B0604020202020204" pitchFamily="34" charset="0"/>
                <a:cs typeface="Arial" panose="020B0604020202020204" pitchFamily="34" charset="0"/>
              </a:rPr>
              <a:t>     = 135</a:t>
            </a:r>
            <a:r>
              <a:rPr lang="ar-IQ" sz="2000" b="1" dirty="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917068" y="216759"/>
            <a:ext cx="911939" cy="365125"/>
          </a:xfrm>
        </p:spPr>
        <p:txBody>
          <a:bodyPr/>
          <a:lstStyle/>
          <a:p>
            <a:pPr algn="ctr"/>
            <a:fld id="{2CB20CF5-60D6-4D9D-B5A0-125DBA551D6B}" type="datetime3">
              <a:rPr lang="en-US" sz="1400" b="1" smtClean="0">
                <a:solidFill>
                  <a:srgbClr val="FF0000"/>
                </a:solidFill>
              </a:rPr>
              <a:pPr algn="ctr"/>
              <a:t>18 March 2023</a:t>
            </a:fld>
            <a:endParaRPr lang="en-US" sz="1400" b="1" dirty="0">
              <a:solidFill>
                <a:srgbClr val="FF0000"/>
              </a:solidFill>
            </a:endParaRPr>
          </a:p>
        </p:txBody>
      </p:sp>
      <p:sp>
        <p:nvSpPr>
          <p:cNvPr id="4" name="Slide Number Placeholder 3"/>
          <p:cNvSpPr>
            <a:spLocks noGrp="1"/>
          </p:cNvSpPr>
          <p:nvPr>
            <p:ph type="sldNum" sz="quarter" idx="12"/>
          </p:nvPr>
        </p:nvSpPr>
        <p:spPr>
          <a:xfrm>
            <a:off x="661688" y="6404617"/>
            <a:ext cx="683339" cy="365125"/>
          </a:xfrm>
        </p:spPr>
        <p:txBody>
          <a:bodyPr/>
          <a:lstStyle/>
          <a:p>
            <a:pPr algn="ctr"/>
            <a:fld id="{CFC4A72A-0854-4976-8C19-9BA9E1C0CDA2}" type="slidenum">
              <a:rPr lang="en-US" sz="1400" b="1" smtClean="0">
                <a:solidFill>
                  <a:srgbClr val="FF0000"/>
                </a:solidFill>
              </a:rPr>
              <a:pPr algn="ctr"/>
              <a:t>9</a:t>
            </a:fld>
            <a:endParaRPr lang="en-US" sz="1400" b="1">
              <a:solidFill>
                <a:srgbClr val="FF0000"/>
              </a:solidFill>
            </a:endParaRPr>
          </a:p>
        </p:txBody>
      </p:sp>
    </p:spTree>
    <p:extLst>
      <p:ext uri="{BB962C8B-B14F-4D97-AF65-F5344CB8AC3E}">
        <p14:creationId xmlns:p14="http://schemas.microsoft.com/office/powerpoint/2010/main" val="1440741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1834</TotalTime>
  <Words>1561</Words>
  <Application>Microsoft Office PowerPoint</Application>
  <PresentationFormat>Custom</PresentationFormat>
  <Paragraphs>244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  1-تحليل الاتجاه   Trend Analysis  ص73 </vt:lpstr>
      <vt:lpstr>PowerPoint Presentation</vt:lpstr>
      <vt:lpstr>PowerPoint Presentation</vt:lpstr>
      <vt:lpstr>PowerPoint Presentation</vt:lpstr>
      <vt:lpstr>PowerPoint Presentation</vt:lpstr>
      <vt:lpstr>2-تحليل باريتو     Pareto Analysis </vt:lpstr>
      <vt:lpstr>9- تأثير ادارة الجودة على الانتاجية: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dc:title>
  <dc:creator>DR.Ahmed Saker 2O14</dc:creator>
  <cp:lastModifiedBy>Maher</cp:lastModifiedBy>
  <cp:revision>110</cp:revision>
  <dcterms:created xsi:type="dcterms:W3CDTF">2019-02-02T03:56:47Z</dcterms:created>
  <dcterms:modified xsi:type="dcterms:W3CDTF">2023-03-18T11:13:31Z</dcterms:modified>
</cp:coreProperties>
</file>