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7" r:id="rId2"/>
    <p:sldId id="268" r:id="rId3"/>
    <p:sldId id="258" r:id="rId4"/>
    <p:sldId id="259" r:id="rId5"/>
    <p:sldId id="260" r:id="rId6"/>
    <p:sldId id="261" r:id="rId7"/>
    <p:sldId id="262" r:id="rId8"/>
    <p:sldId id="263" r:id="rId9"/>
    <p:sldId id="264" r:id="rId10"/>
    <p:sldId id="265" r:id="rId11"/>
    <p:sldId id="269" r:id="rId12"/>
    <p:sldId id="266"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6" d="100"/>
          <a:sy n="76" d="100"/>
        </p:scale>
        <p:origin x="-258" y="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6AF41FAD-EBA3-40B2-B184-9769C817C46C}" type="datetimeFigureOut">
              <a:rPr lang="en-US" smtClean="0"/>
              <a:t>3/9/2024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211529B-270F-4DCA-B13C-F1C4AA849DF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6AF41FAD-EBA3-40B2-B184-9769C817C46C}" type="datetimeFigureOut">
              <a:rPr lang="en-US" smtClean="0"/>
              <a:t>3/9/2024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11529B-270F-4DCA-B13C-F1C4AA849D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6AF41FAD-EBA3-40B2-B184-9769C817C46C}" type="datetimeFigureOut">
              <a:rPr lang="en-US" smtClean="0"/>
              <a:t>3/9/2024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11529B-270F-4DCA-B13C-F1C4AA849DF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6AF41FAD-EBA3-40B2-B184-9769C817C46C}" type="datetimeFigureOut">
              <a:rPr lang="en-US" smtClean="0"/>
              <a:t>3/9/2024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11529B-270F-4DCA-B13C-F1C4AA849D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6AF41FAD-EBA3-40B2-B184-9769C817C46C}" type="datetimeFigureOut">
              <a:rPr lang="en-US" smtClean="0"/>
              <a:t>3/9/2024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11529B-270F-4DCA-B13C-F1C4AA849DF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6AF41FAD-EBA3-40B2-B184-9769C817C46C}" type="datetimeFigureOut">
              <a:rPr lang="en-US" smtClean="0"/>
              <a:t>3/9/2024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11529B-270F-4DCA-B13C-F1C4AA849D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6193370" y="1859762"/>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6193370"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6AF41FAD-EBA3-40B2-B184-9769C817C46C}" type="datetimeFigureOut">
              <a:rPr lang="en-US" smtClean="0"/>
              <a:t>3/9/2024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11529B-270F-4DCA-B13C-F1C4AA849DF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6AF41FAD-EBA3-40B2-B184-9769C817C46C}" type="datetimeFigureOut">
              <a:rPr lang="en-US" smtClean="0"/>
              <a:t>3/9/2024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11529B-270F-4DCA-B13C-F1C4AA849D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F41FAD-EBA3-40B2-B184-9769C817C46C}" type="datetimeFigureOut">
              <a:rPr lang="en-US" smtClean="0"/>
              <a:t>3/9/2024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11529B-270F-4DCA-B13C-F1C4AA849DF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6AF41FAD-EBA3-40B2-B184-9769C817C46C}" type="datetimeFigureOut">
              <a:rPr lang="en-US" smtClean="0"/>
              <a:t>3/9/2024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11529B-270F-4DCA-B13C-F1C4AA849DF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9"/>
            <a:ext cx="2950464"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6AF41FAD-EBA3-40B2-B184-9769C817C46C}" type="datetimeFigureOut">
              <a:rPr lang="en-US" smtClean="0"/>
              <a:t>3/9/2024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5"/>
            <a:ext cx="812800" cy="365125"/>
          </a:xfrm>
        </p:spPr>
        <p:txBody>
          <a:bodyPr/>
          <a:lstStyle/>
          <a:p>
            <a:fld id="{8211529B-270F-4DCA-B13C-F1C4AA849DFD}" type="slidenum">
              <a:rPr lang="en-US" smtClean="0"/>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30"/>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609600" y="6356355"/>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AF41FAD-EBA3-40B2-B184-9769C817C46C}" type="datetimeFigureOut">
              <a:rPr lang="en-US" smtClean="0"/>
              <a:t>3/9/2024</a:t>
            </a:fld>
            <a:endParaRPr lang="en-US"/>
          </a:p>
        </p:txBody>
      </p:sp>
      <p:sp>
        <p:nvSpPr>
          <p:cNvPr id="22" name="Footer Placeholder 21"/>
          <p:cNvSpPr>
            <a:spLocks noGrp="1"/>
          </p:cNvSpPr>
          <p:nvPr>
            <p:ph type="ftr" sz="quarter" idx="3"/>
          </p:nvPr>
        </p:nvSpPr>
        <p:spPr>
          <a:xfrm>
            <a:off x="3556000" y="6356355"/>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5"/>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211529B-270F-4DCA-B13C-F1C4AA849DFD}" type="slidenum">
              <a:rPr lang="en-US" smtClean="0"/>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3214" y="404734"/>
            <a:ext cx="10614684" cy="5714712"/>
          </a:xfrm>
        </p:spPr>
        <p:txBody>
          <a:bodyPr>
            <a:normAutofit/>
          </a:bodyPr>
          <a:lstStyle/>
          <a:p>
            <a:pPr marL="0" indent="0" algn="r" rtl="1">
              <a:buNone/>
            </a:pPr>
            <a:r>
              <a:rPr lang="ar-IQ" b="1" u="sng" dirty="0"/>
              <a:t>4- </a:t>
            </a:r>
            <a:r>
              <a:rPr lang="ar-IQ" b="1" u="sng" dirty="0" smtClean="0"/>
              <a:t>أبعاد </a:t>
            </a:r>
            <a:r>
              <a:rPr lang="ar-IQ" b="1" u="sng" dirty="0"/>
              <a:t>الجودة</a:t>
            </a:r>
          </a:p>
          <a:p>
            <a:pPr marL="0" indent="0" algn="r" rtl="1">
              <a:buNone/>
            </a:pPr>
            <a:r>
              <a:rPr lang="ar-IQ" dirty="0"/>
              <a:t> سيتم تناول </a:t>
            </a:r>
            <a:r>
              <a:rPr lang="ar-IQ" dirty="0" smtClean="0"/>
              <a:t>ابعاد </a:t>
            </a:r>
            <a:r>
              <a:rPr lang="ar-IQ" dirty="0"/>
              <a:t>الجودة بحسب نوع المنتجات من سلع وخدمات.</a:t>
            </a:r>
          </a:p>
          <a:p>
            <a:pPr marL="0" indent="0" algn="r" rtl="1">
              <a:buNone/>
            </a:pPr>
            <a:r>
              <a:rPr lang="ar-IQ" u="sng" dirty="0"/>
              <a:t>أ)ابعاد جودة السلع</a:t>
            </a:r>
          </a:p>
          <a:p>
            <a:pPr marL="0" indent="0" algn="r" rtl="1">
              <a:buNone/>
            </a:pPr>
            <a:r>
              <a:rPr lang="ar-IQ" dirty="0"/>
              <a:t>الجودة تعتبر ذات مفهوم نسبي، عليه تعني على سبيل المثال بالنسبة للمُنتج المطابقة للمواصفات لكنها تعني بالنسبة للزبون اشباع حاجاته ومتطلباته على وفق اعتبارات مختلفة مثل الشكل الخارجي، فترة الاستخدام، الاداء الافضل....الخ، ومن ابعاد جودة السلع:</a:t>
            </a:r>
          </a:p>
          <a:p>
            <a:pPr marL="0" indent="0" algn="r" rtl="1">
              <a:buNone/>
            </a:pPr>
            <a:r>
              <a:rPr lang="ar-IQ" dirty="0"/>
              <a:t> </a:t>
            </a:r>
            <a:r>
              <a:rPr lang="ar-IQ" dirty="0">
                <a:solidFill>
                  <a:schemeClr val="accent1"/>
                </a:solidFill>
              </a:rPr>
              <a:t>1- الاداء: </a:t>
            </a:r>
            <a:r>
              <a:rPr lang="ar-IQ" dirty="0"/>
              <a:t>هي الخصائص التشغيلية للسلعة ويتوقف ذلك على حاجات ورغبات كل فرد، فالأداء الذي يعتبر لاحد الأفراد ذا جودة عالية قد لايكون كذلك لفرد اخر. فعلاقة الاداء بالجودة تعكس ردود أفعال الافراد مثل اللون.</a:t>
            </a:r>
          </a:p>
          <a:p>
            <a:pPr marL="0" indent="0" algn="r" rtl="1">
              <a:buNone/>
            </a:pPr>
            <a:r>
              <a:rPr lang="ar-IQ" dirty="0">
                <a:solidFill>
                  <a:schemeClr val="accent1"/>
                </a:solidFill>
              </a:rPr>
              <a:t>2- السمات والملامح :</a:t>
            </a:r>
            <a:r>
              <a:rPr lang="ar-IQ" dirty="0"/>
              <a:t> الخصائص الثانوية للمنتوج التي تسند الوظيفة الاساسية له. ولهذا البعد خصائص موضوعية يمكن قياسها ولكن ترجمة هذا الخصائص الى اختلافات في درجة الجودة يعود الى تقييم الافراد لها حسب اهميتها بالنسبة لهم.</a:t>
            </a:r>
          </a:p>
        </p:txBody>
      </p:sp>
    </p:spTree>
    <p:extLst>
      <p:ext uri="{BB962C8B-B14F-4D97-AF65-F5344CB8AC3E}">
        <p14:creationId xmlns:p14="http://schemas.microsoft.com/office/powerpoint/2010/main" val="1027278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2256" y="207502"/>
            <a:ext cx="7279861" cy="819443"/>
          </a:xfrm>
        </p:spPr>
        <p:txBody>
          <a:bodyPr>
            <a:normAutofit/>
          </a:bodyPr>
          <a:lstStyle/>
          <a:p>
            <a:pPr algn="r"/>
            <a:r>
              <a:rPr lang="ar-IQ" sz="2800" b="1" u="sng" dirty="0"/>
              <a:t>5- العوامل المؤثرة في الجودة</a:t>
            </a:r>
            <a:endParaRPr lang="en-US" sz="2800" b="1" u="sng" dirty="0"/>
          </a:p>
        </p:txBody>
      </p:sp>
      <p:sp>
        <p:nvSpPr>
          <p:cNvPr id="3" name="Content Placeholder 2"/>
          <p:cNvSpPr>
            <a:spLocks noGrp="1"/>
          </p:cNvSpPr>
          <p:nvPr>
            <p:ph idx="1"/>
          </p:nvPr>
        </p:nvSpPr>
        <p:spPr>
          <a:xfrm>
            <a:off x="1575585" y="886266"/>
            <a:ext cx="10424159" cy="5764236"/>
          </a:xfrm>
        </p:spPr>
        <p:txBody>
          <a:bodyPr>
            <a:normAutofit/>
          </a:bodyPr>
          <a:lstStyle/>
          <a:p>
            <a:pPr algn="r" rtl="1"/>
            <a:endParaRPr lang="ar-IQ" sz="2000" dirty="0" smtClean="0"/>
          </a:p>
          <a:p>
            <a:pPr algn="r" rtl="1"/>
            <a:r>
              <a:rPr lang="ar-IQ" sz="2000" dirty="0" smtClean="0"/>
              <a:t>تعتمد </a:t>
            </a:r>
            <a:r>
              <a:rPr lang="ar-IQ" sz="2000" dirty="0"/>
              <a:t>جودة المنتوجات على العديد من العوامل المؤثرة في العملية </a:t>
            </a:r>
            <a:r>
              <a:rPr lang="ar-IQ" sz="2000" dirty="0" smtClean="0"/>
              <a:t>الإنتاجية</a:t>
            </a:r>
            <a:r>
              <a:rPr lang="ar-IQ" sz="2000" dirty="0"/>
              <a:t>، ويمكن جمعها في (10)</a:t>
            </a:r>
            <a:r>
              <a:rPr lang="en-US" sz="2000" dirty="0"/>
              <a:t> </a:t>
            </a:r>
            <a:r>
              <a:rPr lang="ar-IQ" sz="2000" dirty="0"/>
              <a:t> مفاهيم يطلق عليها </a:t>
            </a:r>
            <a:r>
              <a:rPr lang="en-US" sz="2000" dirty="0"/>
              <a:t>10Ms</a:t>
            </a:r>
            <a:r>
              <a:rPr lang="ar-IQ" sz="2000" dirty="0"/>
              <a:t> وهي:</a:t>
            </a:r>
          </a:p>
          <a:p>
            <a:pPr algn="r" rtl="1"/>
            <a:r>
              <a:rPr lang="ar-IQ" sz="2000" dirty="0">
                <a:solidFill>
                  <a:srgbClr val="C00000"/>
                </a:solidFill>
              </a:rPr>
              <a:t>المواد الأولية  </a:t>
            </a:r>
            <a:r>
              <a:rPr lang="en-US" sz="2000" dirty="0">
                <a:solidFill>
                  <a:srgbClr val="C00000"/>
                </a:solidFill>
              </a:rPr>
              <a:t>Materials</a:t>
            </a:r>
            <a:r>
              <a:rPr lang="ar-IQ" sz="2000" dirty="0">
                <a:solidFill>
                  <a:srgbClr val="C00000"/>
                </a:solidFill>
              </a:rPr>
              <a:t>: </a:t>
            </a:r>
            <a:r>
              <a:rPr lang="ar-IQ" sz="2000" dirty="0"/>
              <a:t>يجب ان تكون المواد الاولية مطابقة للمواصفات القياسية لتأثيرها المباشر على جودة المنتوج النهائي.</a:t>
            </a:r>
            <a:endParaRPr lang="en-US" sz="2000" dirty="0"/>
          </a:p>
          <a:p>
            <a:pPr algn="just" rtl="1"/>
            <a:r>
              <a:rPr lang="ar-IQ" sz="2000" dirty="0">
                <a:solidFill>
                  <a:srgbClr val="C00000"/>
                </a:solidFill>
              </a:rPr>
              <a:t>الأموال  </a:t>
            </a:r>
            <a:r>
              <a:rPr lang="en-US" sz="2000" dirty="0">
                <a:solidFill>
                  <a:srgbClr val="C00000"/>
                </a:solidFill>
              </a:rPr>
              <a:t>Money</a:t>
            </a:r>
            <a:r>
              <a:rPr lang="ar-IQ" sz="2000" dirty="0">
                <a:solidFill>
                  <a:srgbClr val="C00000"/>
                </a:solidFill>
              </a:rPr>
              <a:t>: </a:t>
            </a:r>
            <a:r>
              <a:rPr lang="ar-IQ" sz="2000" dirty="0"/>
              <a:t>المنظمة التي تتمتع بمركز مالي جيد سيمكنها ذلك من إقتناء تكنولوجيا حديثة والحصول على موارد بشرية ذات مهارات عالية فضلاً عن قدرتها على تنفيذ برامج الصيانة واقامة الدورات التدريبية والتطويرية وتطبيق برامج التحسين المستمر الذي سينعكس ايجابياً على جودة المنتجات وتخفيض تكاليف الانتاج وبالتالي تعزيز قدرة المنظمة على المنافسة.</a:t>
            </a:r>
            <a:endParaRPr lang="en-US" sz="2000" dirty="0"/>
          </a:p>
          <a:p>
            <a:pPr algn="r" rtl="1"/>
            <a:r>
              <a:rPr lang="ar-IQ" sz="2000" dirty="0">
                <a:solidFill>
                  <a:srgbClr val="C00000"/>
                </a:solidFill>
              </a:rPr>
              <a:t>المكائن والآلات  </a:t>
            </a:r>
            <a:r>
              <a:rPr lang="en-US" sz="2000" dirty="0">
                <a:solidFill>
                  <a:srgbClr val="C00000"/>
                </a:solidFill>
              </a:rPr>
              <a:t>Machines</a:t>
            </a:r>
            <a:r>
              <a:rPr lang="ar-IQ" sz="2000" dirty="0">
                <a:solidFill>
                  <a:srgbClr val="C00000"/>
                </a:solidFill>
              </a:rPr>
              <a:t>: </a:t>
            </a:r>
            <a:r>
              <a:rPr lang="ar-IQ" sz="2000" dirty="0"/>
              <a:t>تتناسب جودة المنتجات طرديا مع التطور التقني للمكائن المستخدمة في الانتاج، مع ملاحظه ان الآلات والمكائن تحتاج الى صيانة لضمان عملها بشكل صحيح كما يجب استغلال الطاقة التصميمية للاستفادة من المستوى التقني للماكنة.</a:t>
            </a:r>
            <a:endParaRPr lang="en-US" sz="2000" dirty="0"/>
          </a:p>
          <a:p>
            <a:pPr algn="r" rtl="1"/>
            <a:r>
              <a:rPr lang="ar-IQ" sz="2000" dirty="0">
                <a:solidFill>
                  <a:srgbClr val="C00000"/>
                </a:solidFill>
              </a:rPr>
              <a:t>الصيانة </a:t>
            </a:r>
            <a:r>
              <a:rPr lang="en-US" sz="2000" dirty="0">
                <a:solidFill>
                  <a:srgbClr val="C00000"/>
                </a:solidFill>
              </a:rPr>
              <a:t>Maintenance</a:t>
            </a:r>
            <a:r>
              <a:rPr lang="ar-IQ" sz="2000" dirty="0">
                <a:solidFill>
                  <a:srgbClr val="C00000"/>
                </a:solidFill>
              </a:rPr>
              <a:t>: </a:t>
            </a:r>
            <a:r>
              <a:rPr lang="ar-IQ" sz="2000" dirty="0"/>
              <a:t>ينبغي الاهتمام باجراء الصيانة العلاجية والوقائية لضمان جودة العمليات.</a:t>
            </a:r>
            <a:endParaRPr lang="en-US" sz="2000" dirty="0"/>
          </a:p>
          <a:p>
            <a:pPr algn="r" rtl="1"/>
            <a:r>
              <a:rPr lang="ar-IQ" sz="2000" dirty="0">
                <a:solidFill>
                  <a:srgbClr val="C00000"/>
                </a:solidFill>
              </a:rPr>
              <a:t>العاملين  </a:t>
            </a:r>
            <a:r>
              <a:rPr lang="en-US" sz="2000" dirty="0">
                <a:solidFill>
                  <a:srgbClr val="C00000"/>
                </a:solidFill>
              </a:rPr>
              <a:t>Manpower</a:t>
            </a:r>
            <a:r>
              <a:rPr lang="ar-IQ" sz="2000" dirty="0">
                <a:solidFill>
                  <a:srgbClr val="C00000"/>
                </a:solidFill>
              </a:rPr>
              <a:t>:</a:t>
            </a:r>
            <a:r>
              <a:rPr lang="ar-IQ" sz="2000" dirty="0"/>
              <a:t>قوى العمل له دور في تحقيق جودة وكمية الانتاج وتؤثر الخبرات المتنوعة بشكل ايجابي في قدرة المنظمة على الانتاج حسب الطلب للزبائن.</a:t>
            </a:r>
            <a:endParaRPr lang="en-US" sz="2000" dirty="0"/>
          </a:p>
          <a:p>
            <a:pPr marL="0" indent="0" algn="r" rtl="1">
              <a:buNone/>
            </a:pPr>
            <a:endParaRPr lang="en-US" dirty="0"/>
          </a:p>
          <a:p>
            <a:pPr algn="r" rtl="1"/>
            <a:endParaRPr lang="en-US" dirty="0"/>
          </a:p>
        </p:txBody>
      </p:sp>
    </p:spTree>
    <p:extLst>
      <p:ext uri="{BB962C8B-B14F-4D97-AF65-F5344CB8AC3E}">
        <p14:creationId xmlns:p14="http://schemas.microsoft.com/office/powerpoint/2010/main" val="2479985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F044C86-0892-4C7F-B4B9-5671224E6B46}"/>
              </a:ext>
            </a:extLst>
          </p:cNvPr>
          <p:cNvSpPr>
            <a:spLocks noGrp="1"/>
          </p:cNvSpPr>
          <p:nvPr>
            <p:ph idx="1"/>
          </p:nvPr>
        </p:nvSpPr>
        <p:spPr>
          <a:xfrm>
            <a:off x="984740" y="168816"/>
            <a:ext cx="10986869" cy="6274191"/>
          </a:xfrm>
        </p:spPr>
        <p:txBody>
          <a:bodyPr/>
          <a:lstStyle/>
          <a:p>
            <a:pPr algn="just" rtl="1"/>
            <a:endParaRPr lang="ar-IQ" sz="2000" dirty="0" smtClean="0">
              <a:solidFill>
                <a:srgbClr val="C00000"/>
              </a:solidFill>
            </a:endParaRPr>
          </a:p>
          <a:p>
            <a:pPr algn="just" rtl="1"/>
            <a:r>
              <a:rPr lang="ar-IQ" sz="2000" dirty="0" smtClean="0">
                <a:solidFill>
                  <a:srgbClr val="C00000"/>
                </a:solidFill>
              </a:rPr>
              <a:t>الأسواق  </a:t>
            </a:r>
            <a:r>
              <a:rPr lang="en-US" sz="2000" dirty="0">
                <a:solidFill>
                  <a:srgbClr val="C00000"/>
                </a:solidFill>
              </a:rPr>
              <a:t>Markets</a:t>
            </a:r>
            <a:r>
              <a:rPr lang="ar-IQ" sz="2000" dirty="0">
                <a:solidFill>
                  <a:srgbClr val="C00000"/>
                </a:solidFill>
              </a:rPr>
              <a:t>: </a:t>
            </a:r>
            <a:r>
              <a:rPr lang="ar-IQ" sz="2000" dirty="0"/>
              <a:t>على المنظمة اجراء دراسات للاسواق والتعرف على السلع المنافسة واذواق ورغبات الزبائن والتنبؤ بها </a:t>
            </a:r>
            <a:endParaRPr lang="ar-IQ" sz="2000" dirty="0" smtClean="0"/>
          </a:p>
          <a:p>
            <a:pPr marL="0" indent="0" algn="just" rtl="1">
              <a:buNone/>
            </a:pPr>
            <a:r>
              <a:rPr lang="ar-IQ" sz="2000" dirty="0" smtClean="0"/>
              <a:t>                    مستقبلاً</a:t>
            </a:r>
            <a:r>
              <a:rPr lang="ar-IQ" sz="2000" dirty="0"/>
              <a:t>. </a:t>
            </a:r>
            <a:endParaRPr lang="en-US" sz="2000" dirty="0"/>
          </a:p>
          <a:p>
            <a:pPr algn="just" rtl="1"/>
            <a:r>
              <a:rPr lang="ar-IQ" sz="2000" dirty="0">
                <a:solidFill>
                  <a:srgbClr val="C00000"/>
                </a:solidFill>
              </a:rPr>
              <a:t>التحفيز  </a:t>
            </a:r>
            <a:r>
              <a:rPr lang="en-US" sz="2000" dirty="0">
                <a:solidFill>
                  <a:srgbClr val="C00000"/>
                </a:solidFill>
              </a:rPr>
              <a:t>Motivation</a:t>
            </a:r>
            <a:r>
              <a:rPr lang="ar-IQ" sz="2000" dirty="0">
                <a:solidFill>
                  <a:srgbClr val="C00000"/>
                </a:solidFill>
              </a:rPr>
              <a:t>: </a:t>
            </a:r>
            <a:r>
              <a:rPr lang="ar-IQ" sz="2000" dirty="0"/>
              <a:t>ويقصد به مجموعة العناصر التي تجعل الفرد يتصرف بطريقة معينة لذلك على المنظمة ان تفهم سلوك العاملين وتوجه ذلك السلوك نحو الارتقاء بجودة الأعمال التي يؤدونها والذي سينعكس بالتالي على جودة المنتج النهائي.</a:t>
            </a:r>
            <a:endParaRPr lang="en-US" sz="2000" dirty="0"/>
          </a:p>
          <a:p>
            <a:pPr algn="just" rtl="1"/>
            <a:r>
              <a:rPr lang="ar-IQ" sz="2000" dirty="0">
                <a:solidFill>
                  <a:srgbClr val="C00000"/>
                </a:solidFill>
              </a:rPr>
              <a:t>الأساليب أو الطرق </a:t>
            </a:r>
            <a:r>
              <a:rPr lang="en-US" sz="2000" dirty="0">
                <a:solidFill>
                  <a:srgbClr val="C00000"/>
                </a:solidFill>
              </a:rPr>
              <a:t>Methods</a:t>
            </a:r>
            <a:r>
              <a:rPr lang="ar-IQ" sz="2000" dirty="0">
                <a:solidFill>
                  <a:srgbClr val="C00000"/>
                </a:solidFill>
              </a:rPr>
              <a:t>: </a:t>
            </a:r>
            <a:r>
              <a:rPr lang="ar-IQ" sz="2000" dirty="0"/>
              <a:t>يجب ان تأخذ الاساليب والطرق المستخدمة بالإعتبار مزيج من الموارد المادية البشرية والمالية لانتاج سلع وخدمات ذات جودة عالية   </a:t>
            </a:r>
            <a:endParaRPr lang="en-US" sz="2000" dirty="0"/>
          </a:p>
          <a:p>
            <a:pPr algn="just" rtl="1"/>
            <a:r>
              <a:rPr lang="ar-IQ" sz="2000" dirty="0">
                <a:solidFill>
                  <a:srgbClr val="C00000"/>
                </a:solidFill>
              </a:rPr>
              <a:t>الإدارة </a:t>
            </a:r>
            <a:r>
              <a:rPr lang="en-US" sz="2000" dirty="0">
                <a:solidFill>
                  <a:srgbClr val="C00000"/>
                </a:solidFill>
              </a:rPr>
              <a:t> :Management</a:t>
            </a:r>
            <a:r>
              <a:rPr lang="ar-IQ" sz="2000" dirty="0"/>
              <a:t>وهي من اهم العوامل المؤثرة في جودة الانتاج ويعود ذلك لدور الادارة تنظيم العمل وتحديد مهام الافراد واختيار نظم التشغيل والرقابة والاشراف والمتابعة وحث العاملين على المشاركة الجماعية.</a:t>
            </a:r>
            <a:endParaRPr lang="en-US" sz="2000" dirty="0"/>
          </a:p>
          <a:p>
            <a:pPr algn="just" rtl="1"/>
            <a:r>
              <a:rPr lang="ar-IQ" sz="2000" dirty="0">
                <a:solidFill>
                  <a:srgbClr val="C00000"/>
                </a:solidFill>
              </a:rPr>
              <a:t>عوامل مختلفة  </a:t>
            </a:r>
            <a:r>
              <a:rPr lang="en-US" sz="2000" dirty="0">
                <a:solidFill>
                  <a:srgbClr val="C00000"/>
                </a:solidFill>
              </a:rPr>
              <a:t>Miscellaneous Condition</a:t>
            </a:r>
            <a:r>
              <a:rPr lang="ar-IQ" sz="2000" dirty="0">
                <a:solidFill>
                  <a:srgbClr val="C00000"/>
                </a:solidFill>
              </a:rPr>
              <a:t>: </a:t>
            </a:r>
            <a:r>
              <a:rPr lang="ar-IQ" sz="2000" dirty="0">
                <a:solidFill>
                  <a:schemeClr val="tx2"/>
                </a:solidFill>
              </a:rPr>
              <a:t>هناك العديد من العوال التي تؤثر على جودة السلع المنتجة والخدمات المقدمة للزبائن منها التباين في بيئة العمل  كدرجة الحرارة،الإنارة، الضوضاء، توفير الخدمات للعاملين،....الخ من الامور التي تؤثر على الحالة الشخصية للعامل وتقلل من مستوى جودة العمل الذي يؤديه. لذلك على المنظمة ان تُحسن بيئة العمل للتقليل من اثارها السلبية على اداء العاملين وانتاجيتهم.</a:t>
            </a:r>
            <a:endParaRPr lang="en-US" sz="2000" dirty="0">
              <a:solidFill>
                <a:srgbClr val="C00000"/>
              </a:solidFill>
            </a:endParaRPr>
          </a:p>
          <a:p>
            <a:pPr marL="0" indent="0" algn="r" rtl="1">
              <a:buNone/>
            </a:pPr>
            <a:endParaRPr lang="en-US" i="1" dirty="0"/>
          </a:p>
          <a:p>
            <a:endParaRPr lang="en-US" dirty="0"/>
          </a:p>
        </p:txBody>
      </p:sp>
    </p:spTree>
    <p:extLst>
      <p:ext uri="{BB962C8B-B14F-4D97-AF65-F5344CB8AC3E}">
        <p14:creationId xmlns:p14="http://schemas.microsoft.com/office/powerpoint/2010/main" val="10262412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6585" y="385104"/>
            <a:ext cx="8548808" cy="720969"/>
          </a:xfrm>
        </p:spPr>
        <p:txBody>
          <a:bodyPr>
            <a:normAutofit/>
          </a:bodyPr>
          <a:lstStyle/>
          <a:p>
            <a:r>
              <a:rPr lang="ar-IQ" sz="2800" dirty="0"/>
              <a:t>6- موقع ادارة الجودة ضمن الهيكل التنظيمي للمنظمة</a:t>
            </a:r>
            <a:endParaRPr lang="en-US" sz="2800" dirty="0"/>
          </a:p>
        </p:txBody>
      </p:sp>
      <p:sp>
        <p:nvSpPr>
          <p:cNvPr id="3" name="Content Placeholder 2"/>
          <p:cNvSpPr>
            <a:spLocks noGrp="1"/>
          </p:cNvSpPr>
          <p:nvPr>
            <p:ph idx="1"/>
          </p:nvPr>
        </p:nvSpPr>
        <p:spPr>
          <a:xfrm>
            <a:off x="910052" y="211015"/>
            <a:ext cx="10944664" cy="6260124"/>
          </a:xfrm>
        </p:spPr>
        <p:txBody>
          <a:bodyPr>
            <a:noAutofit/>
          </a:bodyPr>
          <a:lstStyle/>
          <a:p>
            <a:pPr algn="r" rtl="1"/>
            <a:endParaRPr lang="ar-IQ" sz="2000" b="1" dirty="0" smtClean="0"/>
          </a:p>
          <a:p>
            <a:pPr algn="r" rtl="1"/>
            <a:endParaRPr lang="ar-IQ" sz="2000" b="1" dirty="0" smtClean="0"/>
          </a:p>
          <a:p>
            <a:pPr algn="r" rtl="1"/>
            <a:endParaRPr lang="ar-IQ" sz="2000" b="1" dirty="0" smtClean="0"/>
          </a:p>
          <a:p>
            <a:pPr algn="r" rtl="1"/>
            <a:r>
              <a:rPr lang="ar-IQ" sz="2000" b="1" dirty="0" smtClean="0"/>
              <a:t>هناك </a:t>
            </a:r>
            <a:r>
              <a:rPr lang="ar-IQ" sz="2000" b="1" dirty="0"/>
              <a:t>اختلاف في تحديد مستوى ادارة الجودة كقسم او شعبة أو وحدة ضمن الهيكل التنظيمي وكذلك ارتباطها بأقسام اخرى كالتسويق والإنتاج والإدارة المالية والموارد البشرية،لكن في النهاية هو استقلالها وضمن المستوى الثاني في للهيكل التظيمي، ومن الآراء هو:</a:t>
            </a:r>
          </a:p>
          <a:p>
            <a:pPr algn="r" rtl="1"/>
            <a:r>
              <a:rPr lang="ar-IQ" sz="2000" b="1" dirty="0"/>
              <a:t>ارتباط إدارة الجودة بإدارة الإنتاج</a:t>
            </a:r>
          </a:p>
          <a:p>
            <a:pPr marL="0" indent="0" algn="r" rtl="1">
              <a:buNone/>
            </a:pPr>
            <a:r>
              <a:rPr lang="ar-IQ" sz="2000" b="1" dirty="0"/>
              <a:t>     وترتكز الفكرة على اساس الصلة المباشرة والقوية بين وظيفة الإنتاج وانشطة الجودة </a:t>
            </a:r>
          </a:p>
          <a:p>
            <a:pPr marL="0" indent="0" algn="r" rtl="1">
              <a:buNone/>
            </a:pPr>
            <a:r>
              <a:rPr lang="ar-IQ" sz="2000" b="1" dirty="0"/>
              <a:t>     ذاتها، لكن هذا يتناقض مع مبدأ الجودة مسؤولية الجميع.</a:t>
            </a:r>
          </a:p>
          <a:p>
            <a:pPr algn="r" rtl="1">
              <a:buFont typeface="Wingdings" panose="05000000000000000000" pitchFamily="2" charset="2"/>
              <a:buChar char="Ø"/>
            </a:pPr>
            <a:r>
              <a:rPr lang="ar-IQ" sz="2000" b="1" dirty="0"/>
              <a:t>ارتباط ادارة الجودة بالسيطرة النوعية</a:t>
            </a:r>
          </a:p>
          <a:p>
            <a:pPr marL="0" indent="0" algn="r" rtl="1">
              <a:buNone/>
            </a:pPr>
            <a:r>
              <a:rPr lang="ar-IQ" sz="2000" b="1" dirty="0"/>
              <a:t>     وترتكز الفكرة على اساس مفهوم ضبط الجودة الذي يضطلع به قسم السيطرة النوعية </a:t>
            </a:r>
          </a:p>
          <a:p>
            <a:pPr marL="0" indent="0" algn="r" rtl="1">
              <a:buNone/>
            </a:pPr>
            <a:r>
              <a:rPr lang="ar-IQ" sz="2000" b="1" dirty="0"/>
              <a:t>     من حيث سحب العينات وفحصها وفق الأساليب العلمية، وهذا يتناقض مع مبدأ </a:t>
            </a:r>
          </a:p>
          <a:p>
            <a:pPr marL="0" indent="0" algn="r" rtl="1">
              <a:buNone/>
            </a:pPr>
            <a:r>
              <a:rPr lang="ar-IQ" sz="2000" b="1" dirty="0"/>
              <a:t>     المسؤولية الجماعية الى جانب فهم الجودة من منظور ضيق وقديم.</a:t>
            </a:r>
          </a:p>
          <a:p>
            <a:pPr algn="r" rtl="1">
              <a:buFont typeface="Wingdings" panose="05000000000000000000" pitchFamily="2" charset="2"/>
              <a:buChar char="Ø"/>
            </a:pPr>
            <a:r>
              <a:rPr lang="ar-IQ" sz="2000" b="1" dirty="0"/>
              <a:t>استقلالية ادارة الجودة وارتباطها بالادارة العليا</a:t>
            </a:r>
          </a:p>
          <a:p>
            <a:pPr marL="0" indent="0" algn="r" rtl="1">
              <a:buNone/>
            </a:pPr>
            <a:r>
              <a:rPr lang="ar-IQ" sz="2000" b="1" dirty="0"/>
              <a:t>      لايمكن ارتباط ادارة الجودة بقسم اخر وبشكل مباشر اذ سيؤدي ذلك الى ممارسة الضغوط عليها وان </a:t>
            </a:r>
          </a:p>
          <a:p>
            <a:pPr marL="0" indent="0" algn="r" rtl="1">
              <a:buNone/>
            </a:pPr>
            <a:r>
              <a:rPr lang="ar-IQ" sz="2000" b="1" dirty="0"/>
              <a:t>     ارتباطها بالادارة العليا كقسم مستقل سيؤدي الى ضمان توفر الصلاحيات اللازمة والقدرة على تنفيذ برامج تحسين الجودة باستمرار.</a:t>
            </a:r>
            <a:endParaRPr lang="en-US" sz="2000" b="1" dirty="0"/>
          </a:p>
        </p:txBody>
      </p:sp>
    </p:spTree>
    <p:extLst>
      <p:ext uri="{BB962C8B-B14F-4D97-AF65-F5344CB8AC3E}">
        <p14:creationId xmlns:p14="http://schemas.microsoft.com/office/powerpoint/2010/main" val="2597502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2887" y="1242806"/>
            <a:ext cx="7637172" cy="390229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4288666" y="1596972"/>
            <a:ext cx="2640169" cy="9015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a:t>المدير العام</a:t>
            </a:r>
            <a:endParaRPr lang="en-US" dirty="0"/>
          </a:p>
        </p:txBody>
      </p:sp>
      <p:sp>
        <p:nvSpPr>
          <p:cNvPr id="4" name="Rectangle 3"/>
          <p:cNvSpPr/>
          <p:nvPr/>
        </p:nvSpPr>
        <p:spPr>
          <a:xfrm rot="16200000">
            <a:off x="1666604" y="3535246"/>
            <a:ext cx="1584099" cy="9015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a:t>ادارة الانتاج</a:t>
            </a:r>
            <a:endParaRPr lang="en-US" dirty="0"/>
          </a:p>
        </p:txBody>
      </p:sp>
      <p:sp>
        <p:nvSpPr>
          <p:cNvPr id="5" name="Rectangle 4"/>
          <p:cNvSpPr/>
          <p:nvPr/>
        </p:nvSpPr>
        <p:spPr>
          <a:xfrm rot="16200000">
            <a:off x="3149151" y="3535247"/>
            <a:ext cx="1584099" cy="9015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a:t>ادارة الجودة</a:t>
            </a:r>
            <a:endParaRPr lang="en-US" dirty="0"/>
          </a:p>
        </p:txBody>
      </p:sp>
      <p:sp>
        <p:nvSpPr>
          <p:cNvPr id="6" name="Rectangle 5"/>
          <p:cNvSpPr/>
          <p:nvPr/>
        </p:nvSpPr>
        <p:spPr>
          <a:xfrm rot="16200000">
            <a:off x="4849426" y="3509482"/>
            <a:ext cx="1584101" cy="9015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a:t>الشؤون الادارية</a:t>
            </a:r>
            <a:endParaRPr lang="en-US" dirty="0"/>
          </a:p>
        </p:txBody>
      </p:sp>
      <p:sp>
        <p:nvSpPr>
          <p:cNvPr id="7" name="Rectangle 6"/>
          <p:cNvSpPr/>
          <p:nvPr/>
        </p:nvSpPr>
        <p:spPr>
          <a:xfrm rot="16200000">
            <a:off x="6358945" y="3535245"/>
            <a:ext cx="1584100" cy="9015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a:t>الادارة المالية </a:t>
            </a:r>
            <a:endParaRPr lang="en-US" dirty="0"/>
          </a:p>
        </p:txBody>
      </p:sp>
      <p:sp>
        <p:nvSpPr>
          <p:cNvPr id="8" name="Rectangle 7"/>
          <p:cNvSpPr/>
          <p:nvPr/>
        </p:nvSpPr>
        <p:spPr>
          <a:xfrm rot="16200000">
            <a:off x="7781796" y="3535242"/>
            <a:ext cx="1584102" cy="9015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a:t>ادارة التسويق</a:t>
            </a:r>
            <a:endParaRPr lang="en-US" dirty="0"/>
          </a:p>
        </p:txBody>
      </p:sp>
      <p:cxnSp>
        <p:nvCxnSpPr>
          <p:cNvPr id="10" name="Straight Connector 9"/>
          <p:cNvCxnSpPr/>
          <p:nvPr/>
        </p:nvCxnSpPr>
        <p:spPr>
          <a:xfrm>
            <a:off x="2345699" y="2846225"/>
            <a:ext cx="622815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2345696" y="2846225"/>
            <a:ext cx="0" cy="3477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endCxn id="5" idx="3"/>
          </p:cNvCxnSpPr>
          <p:nvPr/>
        </p:nvCxnSpPr>
        <p:spPr>
          <a:xfrm>
            <a:off x="3941197" y="2846229"/>
            <a:ext cx="0" cy="347733"/>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608748" y="2846229"/>
            <a:ext cx="0" cy="3477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endCxn id="7" idx="3"/>
          </p:cNvCxnSpPr>
          <p:nvPr/>
        </p:nvCxnSpPr>
        <p:spPr>
          <a:xfrm>
            <a:off x="7150995" y="2846225"/>
            <a:ext cx="0" cy="34773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endCxn id="8" idx="3"/>
          </p:cNvCxnSpPr>
          <p:nvPr/>
        </p:nvCxnSpPr>
        <p:spPr>
          <a:xfrm>
            <a:off x="8573847" y="2846225"/>
            <a:ext cx="0" cy="34772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608748" y="2524263"/>
            <a:ext cx="0" cy="495829"/>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526611" y="5282403"/>
            <a:ext cx="5866324" cy="369332"/>
          </a:xfrm>
          <a:prstGeom prst="rect">
            <a:avLst/>
          </a:prstGeom>
          <a:noFill/>
        </p:spPr>
        <p:txBody>
          <a:bodyPr wrap="square" rtlCol="0">
            <a:spAutoFit/>
          </a:bodyPr>
          <a:lstStyle/>
          <a:p>
            <a:r>
              <a:rPr lang="ar-IQ" dirty="0"/>
              <a:t>(موقع ادارة الجودة ضمن الهيكل التنظيمي لمنظمة صناعية)</a:t>
            </a:r>
            <a:endParaRPr lang="en-US" dirty="0"/>
          </a:p>
        </p:txBody>
      </p:sp>
    </p:spTree>
    <p:extLst>
      <p:ext uri="{BB962C8B-B14F-4D97-AF65-F5344CB8AC3E}">
        <p14:creationId xmlns:p14="http://schemas.microsoft.com/office/powerpoint/2010/main" val="4211356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D89739F2-13B2-4564-BB9F-BF371ED28590}"/>
              </a:ext>
            </a:extLst>
          </p:cNvPr>
          <p:cNvSpPr>
            <a:spLocks noGrp="1"/>
          </p:cNvSpPr>
          <p:nvPr>
            <p:ph idx="1"/>
          </p:nvPr>
        </p:nvSpPr>
        <p:spPr>
          <a:xfrm>
            <a:off x="1349401" y="323561"/>
            <a:ext cx="10018713" cy="6257125"/>
          </a:xfrm>
        </p:spPr>
        <p:txBody>
          <a:bodyPr>
            <a:noAutofit/>
          </a:bodyPr>
          <a:lstStyle/>
          <a:p>
            <a:pPr marL="0" indent="0" algn="just" rtl="1">
              <a:buNone/>
            </a:pPr>
            <a:endParaRPr lang="ar-IQ" sz="2400" dirty="0" smtClean="0">
              <a:solidFill>
                <a:schemeClr val="accent1"/>
              </a:solidFill>
            </a:endParaRPr>
          </a:p>
          <a:p>
            <a:pPr marL="0" indent="0" algn="just" rtl="1">
              <a:buNone/>
            </a:pPr>
            <a:r>
              <a:rPr lang="ar-IQ" sz="2400" dirty="0" smtClean="0">
                <a:solidFill>
                  <a:schemeClr val="accent1"/>
                </a:solidFill>
              </a:rPr>
              <a:t>3- </a:t>
            </a:r>
            <a:r>
              <a:rPr lang="ar-IQ" sz="2400" dirty="0">
                <a:solidFill>
                  <a:schemeClr val="accent1"/>
                </a:solidFill>
              </a:rPr>
              <a:t>المعولية او الاعتمادية: </a:t>
            </a:r>
            <a:r>
              <a:rPr lang="ar-IQ" sz="2400" dirty="0"/>
              <a:t>احتمالية اداء المنتوج بكفاءة ومن دون توقف لمدة زمنية وتحت ظروف تشغيلية محددة سلفاً، بمعنى عدم عطل المنتوج خلال الفترة الزمنية المحددة ومن مقايسها متوسط الوقت بين الاعطال أو معدل حدوث الأعطال او متوسط الوقت الذي يمضي قبل حدوث العطل الأول.</a:t>
            </a:r>
          </a:p>
          <a:p>
            <a:pPr marL="0" indent="0" algn="just" rtl="1">
              <a:buNone/>
            </a:pPr>
            <a:r>
              <a:rPr lang="ar-IQ" sz="2400" dirty="0">
                <a:solidFill>
                  <a:schemeClr val="accent1"/>
                </a:solidFill>
              </a:rPr>
              <a:t>4- المتانة او التحمل: </a:t>
            </a:r>
            <a:r>
              <a:rPr lang="ar-IQ" sz="2400" dirty="0"/>
              <a:t>قياس لعمر المنتوج وله ابعاد اقتصادية وفنية.</a:t>
            </a:r>
          </a:p>
          <a:p>
            <a:pPr marL="0" indent="0" algn="just" rtl="1">
              <a:buNone/>
            </a:pPr>
            <a:r>
              <a:rPr lang="ar-IQ" sz="2400" u="sng" dirty="0"/>
              <a:t>من الناحية الاقتصادية</a:t>
            </a:r>
            <a:r>
              <a:rPr lang="ar-IQ" sz="2400" dirty="0"/>
              <a:t>: عمر المنتوج يتأثر بالظروف والعوامل الاقتصادية اذ ان عمر المنتوج يقاس بكمية الاستفادة منه قبل ان تصبح عملية استبداله اقل كلفة واكثر جدوى من الاحتفاظ به. </a:t>
            </a:r>
            <a:endParaRPr lang="en-US" sz="2400" dirty="0"/>
          </a:p>
          <a:p>
            <a:pPr marL="0" indent="0" algn="just" rtl="1">
              <a:buNone/>
            </a:pPr>
            <a:r>
              <a:rPr lang="ar-IQ" sz="2400" u="sng" dirty="0"/>
              <a:t>اما من الناحية الفنية</a:t>
            </a:r>
            <a:r>
              <a:rPr lang="ar-IQ" sz="2400" dirty="0"/>
              <a:t>:تعني كيفية الاستفادة من المنتوج قبل تدهور اداءه.</a:t>
            </a:r>
          </a:p>
          <a:p>
            <a:pPr marL="0" indent="0" algn="just" rtl="1">
              <a:buNone/>
            </a:pPr>
            <a:r>
              <a:rPr lang="ar-IQ" sz="2400" dirty="0">
                <a:solidFill>
                  <a:schemeClr val="accent1"/>
                </a:solidFill>
              </a:rPr>
              <a:t>5- المطابقة: </a:t>
            </a:r>
            <a:r>
              <a:rPr lang="ar-IQ" sz="2400" dirty="0"/>
              <a:t>قياس مدى مطابقة المنتوج النهائي للمواصفات الموضوعة مسبقا ، ويشتمل بُعد المطابقة على عناصر داخلية وخارجية، </a:t>
            </a:r>
          </a:p>
          <a:p>
            <a:pPr algn="just" rtl="1">
              <a:buFontTx/>
              <a:buChar char="-"/>
            </a:pPr>
            <a:r>
              <a:rPr lang="ar-IQ" sz="2400" dirty="0"/>
              <a:t>في المصنع يقاس التطابق على اساس نسبة الوحدات التي لاتحقق الاداء المطلوب. </a:t>
            </a:r>
          </a:p>
          <a:p>
            <a:pPr algn="just" rtl="1">
              <a:buFontTx/>
              <a:buChar char="-"/>
            </a:pPr>
            <a:r>
              <a:rPr lang="ar-IQ" sz="2400" dirty="0"/>
              <a:t>اما في مجال الاستخدام فيقاس عادة بمعدل طلبات الخدمة ومعدل الاصلاحات خلال فترة الضمان.</a:t>
            </a:r>
          </a:p>
          <a:p>
            <a:endParaRPr lang="en-US" sz="2400" dirty="0"/>
          </a:p>
        </p:txBody>
      </p:sp>
    </p:spTree>
    <p:extLst>
      <p:ext uri="{BB962C8B-B14F-4D97-AF65-F5344CB8AC3E}">
        <p14:creationId xmlns:p14="http://schemas.microsoft.com/office/powerpoint/2010/main" val="1562990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8464" y="281354"/>
            <a:ext cx="9702357" cy="5064368"/>
          </a:xfrm>
        </p:spPr>
        <p:txBody>
          <a:bodyPr>
            <a:normAutofit/>
          </a:bodyPr>
          <a:lstStyle/>
          <a:p>
            <a:pPr marL="0" indent="0" algn="just" rtl="1">
              <a:buNone/>
            </a:pPr>
            <a:endParaRPr lang="ar-IQ" dirty="0" smtClean="0">
              <a:solidFill>
                <a:schemeClr val="accent1"/>
              </a:solidFill>
            </a:endParaRPr>
          </a:p>
          <a:p>
            <a:pPr marL="0" indent="0" algn="just" rtl="1">
              <a:buNone/>
            </a:pPr>
            <a:r>
              <a:rPr lang="ar-IQ" dirty="0" smtClean="0">
                <a:solidFill>
                  <a:schemeClr val="accent1"/>
                </a:solidFill>
              </a:rPr>
              <a:t>6- </a:t>
            </a:r>
            <a:r>
              <a:rPr lang="ar-IQ" dirty="0">
                <a:solidFill>
                  <a:schemeClr val="accent1"/>
                </a:solidFill>
              </a:rPr>
              <a:t>الخصائص الجمالية: </a:t>
            </a:r>
            <a:r>
              <a:rPr lang="ar-IQ" dirty="0"/>
              <a:t>تمثل بُعد شخصي لا علاقة له بالاداء او الوظيفة او المعولية ويهتم بتشكيلة الالوان ورغبات وذوق المستهلك بالشكل والترتيب وهي خاضعة بشكل تام للحكم الشخصي للزبون او المستهلك.</a:t>
            </a:r>
          </a:p>
          <a:p>
            <a:pPr marL="0" indent="0" algn="just" rtl="1">
              <a:buNone/>
            </a:pPr>
            <a:r>
              <a:rPr lang="ar-IQ" dirty="0"/>
              <a:t>ويمكن تحقيق هذا البعد من خلال دراسات السوق واستطلاعات الرأي لتحديد مجموعة صفات ترغب بها شريحة معينة وفي فترة زمنية معينة.</a:t>
            </a:r>
          </a:p>
          <a:p>
            <a:pPr marL="0" indent="0" algn="just" rtl="1">
              <a:buNone/>
            </a:pPr>
            <a:r>
              <a:rPr lang="ar-IQ" dirty="0">
                <a:solidFill>
                  <a:schemeClr val="accent1"/>
                </a:solidFill>
              </a:rPr>
              <a:t>7- امكانية الصيانة: </a:t>
            </a:r>
            <a:r>
              <a:rPr lang="ar-IQ" dirty="0"/>
              <a:t>سرعة وكفاءة وتوافر خدمات الاصلاح والصيانة، ويقاس بمتوسط وقت التصليح وبما في ذلك مدى توفر قطع الغيار وخدمات مابعد البيع.</a:t>
            </a:r>
          </a:p>
          <a:p>
            <a:pPr marL="0" indent="0" algn="just" rtl="1">
              <a:buNone/>
            </a:pPr>
            <a:r>
              <a:rPr lang="ar-IQ" dirty="0"/>
              <a:t> </a:t>
            </a:r>
            <a:r>
              <a:rPr lang="ar-IQ" dirty="0">
                <a:solidFill>
                  <a:schemeClr val="accent1"/>
                </a:solidFill>
              </a:rPr>
              <a:t>8- الجودة المدركة: </a:t>
            </a:r>
            <a:r>
              <a:rPr lang="ar-IQ" dirty="0"/>
              <a:t>صورة وانطباع الزبون تجاه السلعة والتي تتولد من استخدام الزبون لها، ويمكن ان تأتي من خلال سمعة المنتوج وحملات الاعلان عنه. </a:t>
            </a:r>
          </a:p>
          <a:p>
            <a:pPr marL="0" indent="0">
              <a:buNone/>
            </a:pPr>
            <a:endParaRPr lang="ar-IQ" dirty="0"/>
          </a:p>
        </p:txBody>
      </p:sp>
    </p:spTree>
    <p:extLst>
      <p:ext uri="{BB962C8B-B14F-4D97-AF65-F5344CB8AC3E}">
        <p14:creationId xmlns:p14="http://schemas.microsoft.com/office/powerpoint/2010/main" val="1586277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96854" y="351693"/>
            <a:ext cx="10018713" cy="5176910"/>
          </a:xfrm>
        </p:spPr>
        <p:txBody>
          <a:bodyPr>
            <a:normAutofit/>
          </a:bodyPr>
          <a:lstStyle/>
          <a:p>
            <a:pPr marL="0" indent="0" algn="r" rtl="1">
              <a:buNone/>
            </a:pPr>
            <a:endParaRPr lang="ar-IQ" u="sng" dirty="0" smtClean="0"/>
          </a:p>
          <a:p>
            <a:pPr marL="0" indent="0" algn="r" rtl="1">
              <a:buNone/>
            </a:pPr>
            <a:r>
              <a:rPr lang="ar-IQ" u="sng" dirty="0" smtClean="0"/>
              <a:t>ب</a:t>
            </a:r>
            <a:r>
              <a:rPr lang="ar-IQ" u="sng" dirty="0"/>
              <a:t>) ابعاد جودة الخدمة</a:t>
            </a:r>
            <a:r>
              <a:rPr lang="ar-IQ" dirty="0"/>
              <a:t> </a:t>
            </a:r>
          </a:p>
          <a:p>
            <a:pPr marL="0" indent="0" algn="r" rtl="1">
              <a:buNone/>
            </a:pPr>
            <a:r>
              <a:rPr lang="ar-IQ" dirty="0"/>
              <a:t>الخدمة تعني اداء عمل ينتج عنه منتوج غير ملموس يشبع حاجات معينة يختلف في خصائصه عن السلع التي تنتجها المنظمات الصناعية.</a:t>
            </a:r>
          </a:p>
          <a:p>
            <a:pPr algn="r" rtl="1">
              <a:buFontTx/>
              <a:buChar char="-"/>
            </a:pPr>
            <a:r>
              <a:rPr lang="ar-IQ" dirty="0"/>
              <a:t>بضوء الاختلاف بين السلع والخدمات، وبالتالي فان للخدمات ابعاداً تختلف عن ابعاد السلع، وهناك العديد من النماذج التي تقيس جودة الخدمة ومن اشهرها مقياس </a:t>
            </a:r>
            <a:r>
              <a:rPr lang="en-US" dirty="0" err="1"/>
              <a:t>Servqual</a:t>
            </a:r>
            <a:r>
              <a:rPr lang="ar-IQ" dirty="0"/>
              <a:t> الذي تم تطويره من قبل </a:t>
            </a:r>
            <a:r>
              <a:rPr lang="en-US" dirty="0" err="1"/>
              <a:t>Parasurman</a:t>
            </a:r>
            <a:r>
              <a:rPr lang="en-US" dirty="0"/>
              <a:t>, Zeithaml, Berry</a:t>
            </a:r>
            <a:r>
              <a:rPr lang="ar-IQ" dirty="0"/>
              <a:t> عام 1985.</a:t>
            </a:r>
          </a:p>
          <a:p>
            <a:pPr algn="r" rtl="1">
              <a:buFontTx/>
              <a:buChar char="-"/>
            </a:pPr>
            <a:r>
              <a:rPr lang="ar-IQ" dirty="0"/>
              <a:t>يهدف المقياس اعلاه الى قياس الفرق بين الجودة المتوقعة والجودة المدركة للزبائن.</a:t>
            </a:r>
          </a:p>
          <a:p>
            <a:pPr algn="r" rtl="1">
              <a:buFontTx/>
              <a:buChar char="-"/>
            </a:pPr>
            <a:r>
              <a:rPr lang="ar-IQ" dirty="0"/>
              <a:t>يتكون المقياس من (22) فقرة موزعة على (5) ابعاد هي:</a:t>
            </a:r>
          </a:p>
          <a:p>
            <a:pPr marL="0" indent="0" algn="r" rtl="1">
              <a:buNone/>
            </a:pPr>
            <a:r>
              <a:rPr lang="ar-IQ" dirty="0"/>
              <a:t>   </a:t>
            </a:r>
          </a:p>
          <a:p>
            <a:pPr marL="0" indent="0" algn="r" rtl="1">
              <a:buNone/>
            </a:pPr>
            <a:r>
              <a:rPr lang="ar-IQ" dirty="0"/>
              <a:t>            الملموسية، المعولية، الاستجابة، الموثوقية ، التعاطف </a:t>
            </a:r>
          </a:p>
          <a:p>
            <a:pPr algn="r" rtl="1">
              <a:buFontTx/>
              <a:buChar char="-"/>
            </a:pPr>
            <a:endParaRPr lang="ar-IQ" dirty="0"/>
          </a:p>
        </p:txBody>
      </p:sp>
    </p:spTree>
    <p:extLst>
      <p:ext uri="{BB962C8B-B14F-4D97-AF65-F5344CB8AC3E}">
        <p14:creationId xmlns:p14="http://schemas.microsoft.com/office/powerpoint/2010/main" val="2496587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8423" y="271380"/>
            <a:ext cx="8596668" cy="497983"/>
          </a:xfrm>
        </p:spPr>
        <p:txBody>
          <a:bodyPr>
            <a:normAutofit/>
          </a:bodyPr>
          <a:lstStyle/>
          <a:p>
            <a:pPr algn="ctr"/>
            <a:r>
              <a:rPr lang="ar-IQ" sz="2800" dirty="0"/>
              <a:t>اهم الاختلافات بين السلعة والخدمة</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26114130"/>
              </p:ext>
            </p:extLst>
          </p:nvPr>
        </p:nvGraphicFramePr>
        <p:xfrm>
          <a:off x="2771795" y="769365"/>
          <a:ext cx="8889927" cy="5743979"/>
        </p:xfrm>
        <a:graphic>
          <a:graphicData uri="http://schemas.openxmlformats.org/drawingml/2006/table">
            <a:tbl>
              <a:tblPr firstRow="1" bandRow="1">
                <a:tableStyleId>{5C22544A-7EE6-4342-B048-85BDC9FD1C3A}</a:tableStyleId>
              </a:tblPr>
              <a:tblGrid>
                <a:gridCol w="3961055">
                  <a:extLst>
                    <a:ext uri="{9D8B030D-6E8A-4147-A177-3AD203B41FA5}">
                      <a16:colId xmlns="" xmlns:a16="http://schemas.microsoft.com/office/drawing/2014/main" val="20000"/>
                    </a:ext>
                  </a:extLst>
                </a:gridCol>
                <a:gridCol w="3364777">
                  <a:extLst>
                    <a:ext uri="{9D8B030D-6E8A-4147-A177-3AD203B41FA5}">
                      <a16:colId xmlns="" xmlns:a16="http://schemas.microsoft.com/office/drawing/2014/main" val="20001"/>
                    </a:ext>
                  </a:extLst>
                </a:gridCol>
                <a:gridCol w="1564095">
                  <a:extLst>
                    <a:ext uri="{9D8B030D-6E8A-4147-A177-3AD203B41FA5}">
                      <a16:colId xmlns="" xmlns:a16="http://schemas.microsoft.com/office/drawing/2014/main" val="20002"/>
                    </a:ext>
                  </a:extLst>
                </a:gridCol>
              </a:tblGrid>
              <a:tr h="621103">
                <a:tc>
                  <a:txBody>
                    <a:bodyPr/>
                    <a:lstStyle/>
                    <a:p>
                      <a:pPr algn="r"/>
                      <a:r>
                        <a:rPr lang="ar-IQ" dirty="0"/>
                        <a:t>الخدمة</a:t>
                      </a:r>
                      <a:endParaRPr lang="en-US" dirty="0"/>
                    </a:p>
                  </a:txBody>
                  <a:tcPr/>
                </a:tc>
                <a:tc>
                  <a:txBody>
                    <a:bodyPr/>
                    <a:lstStyle/>
                    <a:p>
                      <a:pPr algn="r"/>
                      <a:r>
                        <a:rPr lang="ar-IQ" dirty="0"/>
                        <a:t>السلعة </a:t>
                      </a:r>
                      <a:endParaRPr lang="en-US" dirty="0"/>
                    </a:p>
                  </a:txBody>
                  <a:tcPr/>
                </a:tc>
                <a:tc>
                  <a:txBody>
                    <a:bodyPr/>
                    <a:lstStyle/>
                    <a:p>
                      <a:pPr algn="r"/>
                      <a:r>
                        <a:rPr lang="ar-IQ" dirty="0"/>
                        <a:t>الصفة </a:t>
                      </a:r>
                      <a:endParaRPr lang="en-US" dirty="0"/>
                    </a:p>
                  </a:txBody>
                  <a:tcPr/>
                </a:tc>
                <a:extLst>
                  <a:ext uri="{0D108BD9-81ED-4DB2-BD59-A6C34878D82A}">
                    <a16:rowId xmlns="" xmlns:a16="http://schemas.microsoft.com/office/drawing/2014/main" val="10000"/>
                  </a:ext>
                </a:extLst>
              </a:tr>
              <a:tr h="698129">
                <a:tc>
                  <a:txBody>
                    <a:bodyPr/>
                    <a:lstStyle/>
                    <a:p>
                      <a:pPr algn="r"/>
                      <a:r>
                        <a:rPr lang="ar-IQ" dirty="0"/>
                        <a:t>لا يمكن</a:t>
                      </a:r>
                      <a:r>
                        <a:rPr lang="ar-IQ" baseline="0" dirty="0"/>
                        <a:t> انتقال ملكيتها عن طريق اعادة بيعها</a:t>
                      </a:r>
                      <a:endParaRPr lang="en-US" dirty="0"/>
                    </a:p>
                  </a:txBody>
                  <a:tcPr/>
                </a:tc>
                <a:tc>
                  <a:txBody>
                    <a:bodyPr/>
                    <a:lstStyle/>
                    <a:p>
                      <a:pPr algn="r"/>
                      <a:r>
                        <a:rPr lang="ar-IQ" dirty="0"/>
                        <a:t>يمكن</a:t>
                      </a:r>
                      <a:r>
                        <a:rPr lang="ar-IQ" baseline="0" dirty="0"/>
                        <a:t> انتقال ملكيتها عن طريق اعادة بيعها </a:t>
                      </a:r>
                      <a:endParaRPr lang="en-US" dirty="0"/>
                    </a:p>
                  </a:txBody>
                  <a:tcPr/>
                </a:tc>
                <a:tc>
                  <a:txBody>
                    <a:bodyPr/>
                    <a:lstStyle/>
                    <a:p>
                      <a:pPr algn="r"/>
                      <a:r>
                        <a:rPr lang="ar-IQ" dirty="0"/>
                        <a:t>الملكية</a:t>
                      </a:r>
                      <a:endParaRPr lang="en-US" dirty="0"/>
                    </a:p>
                  </a:txBody>
                  <a:tcPr/>
                </a:tc>
                <a:extLst>
                  <a:ext uri="{0D108BD9-81ED-4DB2-BD59-A6C34878D82A}">
                    <a16:rowId xmlns="" xmlns:a16="http://schemas.microsoft.com/office/drawing/2014/main" val="10001"/>
                  </a:ext>
                </a:extLst>
              </a:tr>
              <a:tr h="621103">
                <a:tc>
                  <a:txBody>
                    <a:bodyPr/>
                    <a:lstStyle/>
                    <a:p>
                      <a:pPr algn="r"/>
                      <a:r>
                        <a:rPr lang="ar-IQ" dirty="0"/>
                        <a:t>لا يمكن خزنها</a:t>
                      </a:r>
                      <a:endParaRPr lang="en-US" dirty="0"/>
                    </a:p>
                  </a:txBody>
                  <a:tcPr/>
                </a:tc>
                <a:tc>
                  <a:txBody>
                    <a:bodyPr/>
                    <a:lstStyle/>
                    <a:p>
                      <a:pPr algn="r"/>
                      <a:r>
                        <a:rPr lang="ar-IQ" dirty="0"/>
                        <a:t>يمكن خزنها </a:t>
                      </a:r>
                      <a:endParaRPr lang="en-US" dirty="0"/>
                    </a:p>
                  </a:txBody>
                  <a:tcPr/>
                </a:tc>
                <a:tc>
                  <a:txBody>
                    <a:bodyPr/>
                    <a:lstStyle/>
                    <a:p>
                      <a:pPr algn="r"/>
                      <a:r>
                        <a:rPr lang="ar-IQ" dirty="0"/>
                        <a:t>الخزن</a:t>
                      </a:r>
                      <a:endParaRPr lang="en-US" dirty="0"/>
                    </a:p>
                  </a:txBody>
                  <a:tcPr/>
                </a:tc>
                <a:extLst>
                  <a:ext uri="{0D108BD9-81ED-4DB2-BD59-A6C34878D82A}">
                    <a16:rowId xmlns="" xmlns:a16="http://schemas.microsoft.com/office/drawing/2014/main" val="10002"/>
                  </a:ext>
                </a:extLst>
              </a:tr>
              <a:tr h="621103">
                <a:tc>
                  <a:txBody>
                    <a:bodyPr/>
                    <a:lstStyle/>
                    <a:p>
                      <a:pPr algn="r"/>
                      <a:r>
                        <a:rPr lang="ar-IQ" dirty="0"/>
                        <a:t>الحكم على الجودة</a:t>
                      </a:r>
                      <a:r>
                        <a:rPr lang="ar-IQ" baseline="0" dirty="0"/>
                        <a:t> ياتي بعد تسليم الخدمة</a:t>
                      </a:r>
                      <a:endParaRPr lang="en-US" dirty="0"/>
                    </a:p>
                  </a:txBody>
                  <a:tcPr/>
                </a:tc>
                <a:tc>
                  <a:txBody>
                    <a:bodyPr/>
                    <a:lstStyle/>
                    <a:p>
                      <a:pPr algn="r"/>
                      <a:r>
                        <a:rPr lang="ar-IQ" dirty="0"/>
                        <a:t>الجودة تقاس اثناء عملية الانتاج</a:t>
                      </a:r>
                      <a:endParaRPr lang="en-US" dirty="0"/>
                    </a:p>
                  </a:txBody>
                  <a:tcPr/>
                </a:tc>
                <a:tc>
                  <a:txBody>
                    <a:bodyPr/>
                    <a:lstStyle/>
                    <a:p>
                      <a:pPr algn="r"/>
                      <a:r>
                        <a:rPr lang="ar-IQ" dirty="0"/>
                        <a:t>قياس الجودة</a:t>
                      </a:r>
                      <a:endParaRPr lang="en-US" dirty="0"/>
                    </a:p>
                  </a:txBody>
                  <a:tcPr/>
                </a:tc>
                <a:extLst>
                  <a:ext uri="{0D108BD9-81ED-4DB2-BD59-A6C34878D82A}">
                    <a16:rowId xmlns="" xmlns:a16="http://schemas.microsoft.com/office/drawing/2014/main" val="10003"/>
                  </a:ext>
                </a:extLst>
              </a:tr>
              <a:tr h="621103">
                <a:tc>
                  <a:txBody>
                    <a:bodyPr/>
                    <a:lstStyle/>
                    <a:p>
                      <a:pPr algn="r"/>
                      <a:r>
                        <a:rPr lang="ar-IQ" dirty="0"/>
                        <a:t>تقدم الخدمة</a:t>
                      </a:r>
                      <a:r>
                        <a:rPr lang="ar-IQ" baseline="0" dirty="0"/>
                        <a:t> بالوجود الفعلي للزبون</a:t>
                      </a:r>
                      <a:endParaRPr lang="en-US" dirty="0"/>
                    </a:p>
                  </a:txBody>
                  <a:tcPr/>
                </a:tc>
                <a:tc>
                  <a:txBody>
                    <a:bodyPr/>
                    <a:lstStyle/>
                    <a:p>
                      <a:pPr algn="r"/>
                      <a:r>
                        <a:rPr lang="ar-IQ" dirty="0"/>
                        <a:t>السلعة متاحة قبل شرائها</a:t>
                      </a:r>
                      <a:r>
                        <a:rPr lang="ar-IQ" baseline="0" dirty="0"/>
                        <a:t> </a:t>
                      </a:r>
                      <a:endParaRPr lang="en-US" dirty="0"/>
                    </a:p>
                  </a:txBody>
                  <a:tcPr/>
                </a:tc>
                <a:tc>
                  <a:txBody>
                    <a:bodyPr/>
                    <a:lstStyle/>
                    <a:p>
                      <a:pPr algn="r"/>
                      <a:r>
                        <a:rPr lang="ar-IQ" dirty="0"/>
                        <a:t>الاتاحية</a:t>
                      </a:r>
                      <a:r>
                        <a:rPr lang="ar-IQ" baseline="0" dirty="0"/>
                        <a:t> </a:t>
                      </a:r>
                      <a:endParaRPr lang="en-US" dirty="0"/>
                    </a:p>
                  </a:txBody>
                  <a:tcPr/>
                </a:tc>
                <a:extLst>
                  <a:ext uri="{0D108BD9-81ED-4DB2-BD59-A6C34878D82A}">
                    <a16:rowId xmlns="" xmlns:a16="http://schemas.microsoft.com/office/drawing/2014/main" val="10004"/>
                  </a:ext>
                </a:extLst>
              </a:tr>
              <a:tr h="698129">
                <a:tc>
                  <a:txBody>
                    <a:bodyPr/>
                    <a:lstStyle/>
                    <a:p>
                      <a:pPr algn="r"/>
                      <a:r>
                        <a:rPr lang="ar-IQ" dirty="0"/>
                        <a:t>الزبون عنصر مشارك فعال في عملية انتاج وتقديم</a:t>
                      </a:r>
                      <a:r>
                        <a:rPr lang="ar-IQ" baseline="0" dirty="0"/>
                        <a:t> الخدمة</a:t>
                      </a:r>
                      <a:endParaRPr lang="en-US" dirty="0"/>
                    </a:p>
                  </a:txBody>
                  <a:tcPr/>
                </a:tc>
                <a:tc>
                  <a:txBody>
                    <a:bodyPr/>
                    <a:lstStyle/>
                    <a:p>
                      <a:pPr algn="r"/>
                      <a:r>
                        <a:rPr lang="ar-IQ" dirty="0"/>
                        <a:t>لا يشارك الزبون في عملية انتاج السلع الا نادرا </a:t>
                      </a:r>
                      <a:endParaRPr lang="en-US" dirty="0"/>
                    </a:p>
                  </a:txBody>
                  <a:tcPr/>
                </a:tc>
                <a:tc>
                  <a:txBody>
                    <a:bodyPr/>
                    <a:lstStyle/>
                    <a:p>
                      <a:pPr algn="r"/>
                      <a:r>
                        <a:rPr lang="ar-IQ" dirty="0"/>
                        <a:t>مشاركة الزبون</a:t>
                      </a:r>
                      <a:endParaRPr lang="en-US" dirty="0"/>
                    </a:p>
                  </a:txBody>
                  <a:tcPr/>
                </a:tc>
                <a:extLst>
                  <a:ext uri="{0D108BD9-81ED-4DB2-BD59-A6C34878D82A}">
                    <a16:rowId xmlns="" xmlns:a16="http://schemas.microsoft.com/office/drawing/2014/main" val="10005"/>
                  </a:ext>
                </a:extLst>
              </a:tr>
              <a:tr h="621103">
                <a:tc>
                  <a:txBody>
                    <a:bodyPr/>
                    <a:lstStyle/>
                    <a:p>
                      <a:pPr algn="r"/>
                      <a:r>
                        <a:rPr lang="ar-IQ" dirty="0"/>
                        <a:t>غر معمرة وسريعة</a:t>
                      </a:r>
                      <a:r>
                        <a:rPr lang="ar-IQ" baseline="0" dirty="0"/>
                        <a:t> التلف</a:t>
                      </a:r>
                      <a:endParaRPr lang="en-US" dirty="0"/>
                    </a:p>
                  </a:txBody>
                  <a:tcPr/>
                </a:tc>
                <a:tc>
                  <a:txBody>
                    <a:bodyPr/>
                    <a:lstStyle/>
                    <a:p>
                      <a:pPr algn="r"/>
                      <a:r>
                        <a:rPr lang="ar-IQ" dirty="0"/>
                        <a:t>معمرة </a:t>
                      </a:r>
                      <a:endParaRPr lang="en-US" dirty="0"/>
                    </a:p>
                  </a:txBody>
                  <a:tcPr/>
                </a:tc>
                <a:tc>
                  <a:txBody>
                    <a:bodyPr/>
                    <a:lstStyle/>
                    <a:p>
                      <a:pPr algn="r"/>
                      <a:r>
                        <a:rPr lang="ar-IQ" dirty="0"/>
                        <a:t>النفاد </a:t>
                      </a:r>
                      <a:endParaRPr lang="en-US" dirty="0"/>
                    </a:p>
                  </a:txBody>
                  <a:tcPr/>
                </a:tc>
                <a:extLst>
                  <a:ext uri="{0D108BD9-81ED-4DB2-BD59-A6C34878D82A}">
                    <a16:rowId xmlns="" xmlns:a16="http://schemas.microsoft.com/office/drawing/2014/main" val="10006"/>
                  </a:ext>
                </a:extLst>
              </a:tr>
              <a:tr h="621103">
                <a:tc>
                  <a:txBody>
                    <a:bodyPr/>
                    <a:lstStyle/>
                    <a:p>
                      <a:pPr algn="r"/>
                      <a:r>
                        <a:rPr lang="ar-IQ" dirty="0"/>
                        <a:t>لا يمكن</a:t>
                      </a:r>
                      <a:r>
                        <a:rPr lang="ar-IQ" baseline="0" dirty="0"/>
                        <a:t> نقلها</a:t>
                      </a:r>
                      <a:endParaRPr lang="en-US" dirty="0"/>
                    </a:p>
                  </a:txBody>
                  <a:tcPr/>
                </a:tc>
                <a:tc>
                  <a:txBody>
                    <a:bodyPr/>
                    <a:lstStyle/>
                    <a:p>
                      <a:pPr algn="r"/>
                      <a:r>
                        <a:rPr lang="ar-IQ" dirty="0"/>
                        <a:t>يمكن نقلها</a:t>
                      </a:r>
                      <a:r>
                        <a:rPr lang="ar-IQ" baseline="0" dirty="0"/>
                        <a:t> من مكان لاخر </a:t>
                      </a:r>
                      <a:endParaRPr lang="en-US" dirty="0"/>
                    </a:p>
                  </a:txBody>
                  <a:tcPr/>
                </a:tc>
                <a:tc>
                  <a:txBody>
                    <a:bodyPr/>
                    <a:lstStyle/>
                    <a:p>
                      <a:pPr algn="r"/>
                      <a:r>
                        <a:rPr lang="ar-IQ" dirty="0"/>
                        <a:t>النقل </a:t>
                      </a:r>
                      <a:endParaRPr lang="en-US" dirty="0"/>
                    </a:p>
                  </a:txBody>
                  <a:tcPr/>
                </a:tc>
                <a:extLst>
                  <a:ext uri="{0D108BD9-81ED-4DB2-BD59-A6C34878D82A}">
                    <a16:rowId xmlns="" xmlns:a16="http://schemas.microsoft.com/office/drawing/2014/main" val="10007"/>
                  </a:ext>
                </a:extLst>
              </a:tr>
              <a:tr h="621103">
                <a:tc>
                  <a:txBody>
                    <a:bodyPr/>
                    <a:lstStyle/>
                    <a:p>
                      <a:pPr algn="r"/>
                      <a:r>
                        <a:rPr lang="ar-IQ" dirty="0"/>
                        <a:t>الانتاج</a:t>
                      </a:r>
                      <a:r>
                        <a:rPr lang="ar-IQ" baseline="0" dirty="0"/>
                        <a:t> يتزامن مع الاستهلاك</a:t>
                      </a:r>
                      <a:endParaRPr lang="en-US" dirty="0"/>
                    </a:p>
                  </a:txBody>
                  <a:tcPr/>
                </a:tc>
                <a:tc>
                  <a:txBody>
                    <a:bodyPr/>
                    <a:lstStyle/>
                    <a:p>
                      <a:pPr algn="r"/>
                      <a:r>
                        <a:rPr lang="ar-IQ" dirty="0"/>
                        <a:t>الانتاج لا يتزامن مع الاستهلاك</a:t>
                      </a:r>
                      <a:endParaRPr lang="en-US" dirty="0"/>
                    </a:p>
                  </a:txBody>
                  <a:tcPr/>
                </a:tc>
                <a:tc>
                  <a:txBody>
                    <a:bodyPr/>
                    <a:lstStyle/>
                    <a:p>
                      <a:pPr algn="r"/>
                      <a:r>
                        <a:rPr lang="ar-IQ" dirty="0"/>
                        <a:t>الاستهلاك</a:t>
                      </a:r>
                      <a:endParaRPr lang="en-US" dirty="0"/>
                    </a:p>
                  </a:txBody>
                  <a:tcPr/>
                </a:tc>
                <a:extLst>
                  <a:ext uri="{0D108BD9-81ED-4DB2-BD59-A6C34878D82A}">
                    <a16:rowId xmlns="" xmlns:a16="http://schemas.microsoft.com/office/drawing/2014/main" val="10008"/>
                  </a:ext>
                </a:extLst>
              </a:tr>
            </a:tbl>
          </a:graphicData>
        </a:graphic>
      </p:graphicFrame>
    </p:spTree>
    <p:extLst>
      <p:ext uri="{BB962C8B-B14F-4D97-AF65-F5344CB8AC3E}">
        <p14:creationId xmlns:p14="http://schemas.microsoft.com/office/powerpoint/2010/main" val="3418830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4229" y="1246162"/>
            <a:ext cx="10574555" cy="4957690"/>
          </a:xfrm>
        </p:spPr>
        <p:txBody>
          <a:bodyPr>
            <a:normAutofit/>
          </a:bodyPr>
          <a:lstStyle/>
          <a:p>
            <a:pPr algn="r" rtl="1"/>
            <a:r>
              <a:rPr lang="ar-IQ" dirty="0"/>
              <a:t> تتضمن كل فقرة في مقياس </a:t>
            </a:r>
            <a:r>
              <a:rPr lang="en-US" dirty="0"/>
              <a:t>SERVQUAL </a:t>
            </a:r>
            <a:r>
              <a:rPr lang="ar-IQ" dirty="0"/>
              <a:t>  سؤالين.</a:t>
            </a:r>
            <a:endParaRPr lang="en-US" dirty="0"/>
          </a:p>
          <a:p>
            <a:pPr algn="r" rtl="1"/>
            <a:r>
              <a:rPr lang="ar-IQ" dirty="0"/>
              <a:t>السؤال الاول: الغرض منه قياس توقعات الزبائن عن قطاع خدمي معين بشكل عام مثل قطاع المصارف، التأمين، السياحة،التعليم.</a:t>
            </a:r>
          </a:p>
          <a:p>
            <a:pPr algn="r" rtl="1"/>
            <a:r>
              <a:rPr lang="ar-IQ" dirty="0"/>
              <a:t>السؤال الثاني: الهدف منه قياس انطباع الزبائن عن الخدمة التي تقدمها الشركة التي ترغب بقياس جودة خدماتها.</a:t>
            </a:r>
          </a:p>
          <a:p>
            <a:pPr marL="0" indent="0" algn="r" rtl="1">
              <a:buNone/>
            </a:pPr>
            <a:r>
              <a:rPr lang="ar-IQ" dirty="0"/>
              <a:t>تحسب فجوة الجودة (</a:t>
            </a:r>
            <a:r>
              <a:rPr lang="en-US" dirty="0"/>
              <a:t>Q</a:t>
            </a:r>
            <a:r>
              <a:rPr lang="ar-IQ" dirty="0"/>
              <a:t>)</a:t>
            </a:r>
            <a:r>
              <a:rPr lang="en-US" dirty="0"/>
              <a:t> Quality Gap </a:t>
            </a:r>
            <a:r>
              <a:rPr lang="ar-IQ" dirty="0"/>
              <a:t> من خلال طرح توقعات الزبائن (</a:t>
            </a:r>
            <a:r>
              <a:rPr lang="en-US" dirty="0"/>
              <a:t>E</a:t>
            </a:r>
            <a:r>
              <a:rPr lang="ar-IQ" dirty="0"/>
              <a:t>)</a:t>
            </a:r>
            <a:r>
              <a:rPr lang="en-US" dirty="0"/>
              <a:t>Expectation </a:t>
            </a:r>
            <a:r>
              <a:rPr lang="ar-IQ" dirty="0"/>
              <a:t> من انطباعات الزبائن او الجودة المدركة (</a:t>
            </a:r>
            <a:r>
              <a:rPr lang="en-US" dirty="0"/>
              <a:t>P</a:t>
            </a:r>
            <a:r>
              <a:rPr lang="ar-IQ" dirty="0"/>
              <a:t>)</a:t>
            </a:r>
            <a:r>
              <a:rPr lang="en-US" dirty="0"/>
              <a:t>:</a:t>
            </a:r>
          </a:p>
          <a:p>
            <a:pPr marL="0" indent="0" algn="ctr" rtl="1">
              <a:buNone/>
            </a:pPr>
            <a:r>
              <a:rPr lang="en-US" dirty="0"/>
              <a:t>   Q=P-E</a:t>
            </a:r>
            <a:endParaRPr lang="ar-IQ" dirty="0"/>
          </a:p>
          <a:p>
            <a:pPr marL="0" indent="0" algn="r" rtl="1">
              <a:buNone/>
            </a:pPr>
            <a:r>
              <a:rPr lang="ar-IQ" dirty="0"/>
              <a:t>- كلما كان قيمة (</a:t>
            </a:r>
            <a:r>
              <a:rPr lang="en-US" dirty="0"/>
              <a:t>Q</a:t>
            </a:r>
            <a:r>
              <a:rPr lang="ar-IQ" dirty="0"/>
              <a:t>) عالية كلما دل ذلك على ارتفاع جودة الخدمة.</a:t>
            </a:r>
            <a:endParaRPr lang="en-US" dirty="0"/>
          </a:p>
        </p:txBody>
      </p:sp>
    </p:spTree>
    <p:extLst>
      <p:ext uri="{BB962C8B-B14F-4D97-AF65-F5344CB8AC3E}">
        <p14:creationId xmlns:p14="http://schemas.microsoft.com/office/powerpoint/2010/main" val="1866888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4993" y="1259645"/>
            <a:ext cx="10979667" cy="3944816"/>
          </a:xfrm>
        </p:spPr>
        <p:txBody>
          <a:bodyPr/>
          <a:lstStyle/>
          <a:p>
            <a:pPr algn="r" rtl="1"/>
            <a:r>
              <a:rPr lang="ar-IQ" dirty="0"/>
              <a:t>ان مقياس </a:t>
            </a:r>
            <a:r>
              <a:rPr lang="en-US" dirty="0"/>
              <a:t>SERVQUAL </a:t>
            </a:r>
            <a:r>
              <a:rPr lang="ar-IQ" dirty="0"/>
              <a:t>  يستخدم في المجالات الاتية:</a:t>
            </a:r>
            <a:endParaRPr lang="en-US" dirty="0"/>
          </a:p>
          <a:p>
            <a:pPr marL="0" indent="0" algn="r" rtl="1">
              <a:buNone/>
            </a:pPr>
            <a:r>
              <a:rPr lang="ar-IQ" dirty="0"/>
              <a:t>1- تعقب اتجاهات الجودة بمرور الوقت.</a:t>
            </a:r>
          </a:p>
          <a:p>
            <a:pPr marL="0" indent="0" algn="r" rtl="1">
              <a:buNone/>
            </a:pPr>
            <a:r>
              <a:rPr lang="ar-IQ" dirty="0"/>
              <a:t>2- مقارنة اداء المنظمة </a:t>
            </a:r>
            <a:r>
              <a:rPr lang="ar-IQ"/>
              <a:t>بالمنظمات المنافسة.</a:t>
            </a:r>
            <a:endParaRPr lang="ar-IQ" dirty="0"/>
          </a:p>
          <a:p>
            <a:pPr marL="0" indent="0" algn="r" rtl="1">
              <a:buNone/>
            </a:pPr>
            <a:r>
              <a:rPr lang="ar-IQ" dirty="0"/>
              <a:t>3- تصنيف الزبائن استنادا الى انطباعاتهم عن جودة الخدمة التي تقدمها الشركة.</a:t>
            </a:r>
          </a:p>
          <a:p>
            <a:pPr marL="0" indent="0" algn="r" rtl="1">
              <a:buNone/>
            </a:pPr>
            <a:r>
              <a:rPr lang="ar-IQ" dirty="0"/>
              <a:t>4- مقارنة فروع الشركة الخدمية مع بعضها البعض. </a:t>
            </a:r>
            <a:endParaRPr lang="en-US" dirty="0"/>
          </a:p>
        </p:txBody>
      </p:sp>
    </p:spTree>
    <p:extLst>
      <p:ext uri="{BB962C8B-B14F-4D97-AF65-F5344CB8AC3E}">
        <p14:creationId xmlns:p14="http://schemas.microsoft.com/office/powerpoint/2010/main" val="2493606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1938" y="1007011"/>
            <a:ext cx="10018713" cy="5154638"/>
          </a:xfrm>
        </p:spPr>
        <p:txBody>
          <a:bodyPr>
            <a:normAutofit fontScale="92500" lnSpcReduction="10000"/>
          </a:bodyPr>
          <a:lstStyle/>
          <a:p>
            <a:pPr algn="r" rtl="1"/>
            <a:r>
              <a:rPr lang="ar-IQ" dirty="0"/>
              <a:t> ان مقياس </a:t>
            </a:r>
            <a:r>
              <a:rPr lang="en-US" dirty="0"/>
              <a:t>SERVQUAL </a:t>
            </a:r>
            <a:r>
              <a:rPr lang="ar-IQ" dirty="0"/>
              <a:t> الذي اقترحه كل من </a:t>
            </a:r>
            <a:r>
              <a:rPr lang="en-US" dirty="0" err="1"/>
              <a:t>Parasurman</a:t>
            </a:r>
            <a:r>
              <a:rPr lang="en-US" dirty="0"/>
              <a:t> &amp; </a:t>
            </a:r>
            <a:r>
              <a:rPr lang="en-US" dirty="0" err="1"/>
              <a:t>Zeithaml</a:t>
            </a:r>
            <a:r>
              <a:rPr lang="en-US" dirty="0"/>
              <a:t> &amp;Berry</a:t>
            </a:r>
            <a:r>
              <a:rPr lang="ar-IQ" dirty="0"/>
              <a:t> عام </a:t>
            </a:r>
            <a:r>
              <a:rPr lang="en-US" dirty="0"/>
              <a:t>1985 </a:t>
            </a:r>
            <a:r>
              <a:rPr lang="ar-IQ" dirty="0"/>
              <a:t>قد حدد (10) أبعاد لقياس جودة الخدمة ولكن في دراسة لاحقة فقد قاموا بانفسهم بدمج وتقليص هذه الابعاد الى </a:t>
            </a:r>
            <a:r>
              <a:rPr lang="en-US" dirty="0"/>
              <a:t>5 </a:t>
            </a:r>
            <a:r>
              <a:rPr lang="ar-IQ" dirty="0"/>
              <a:t> ابعاد وهي:</a:t>
            </a:r>
          </a:p>
          <a:p>
            <a:pPr algn="r" rtl="1"/>
            <a:r>
              <a:rPr lang="ar-IQ" dirty="0"/>
              <a:t>المعولية </a:t>
            </a:r>
            <a:r>
              <a:rPr lang="en-US" dirty="0"/>
              <a:t>Reliability       </a:t>
            </a:r>
            <a:r>
              <a:rPr lang="ar-IQ" dirty="0"/>
              <a:t>: تشير الى القدرة على اداء الخدمة بطريقة ملائمة وباسلوب يُعتمد عليه ، وتتضمن (5) فقرات.</a:t>
            </a:r>
          </a:p>
          <a:p>
            <a:pPr algn="r" rtl="1"/>
            <a:r>
              <a:rPr lang="ar-IQ" dirty="0"/>
              <a:t>الملموسية  </a:t>
            </a:r>
            <a:r>
              <a:rPr lang="en-US" dirty="0"/>
              <a:t>Tangibles  </a:t>
            </a:r>
            <a:r>
              <a:rPr lang="ar-IQ" dirty="0"/>
              <a:t>:تشير الى مظهر العناصر المادية مثل المعدات والتسهيلات ومظهر العاملين وتتضمن (4) فقرات.</a:t>
            </a:r>
            <a:endParaRPr lang="en-US" dirty="0"/>
          </a:p>
          <a:p>
            <a:pPr algn="r" rtl="1"/>
            <a:r>
              <a:rPr lang="ar-IQ" dirty="0"/>
              <a:t>التعاطف</a:t>
            </a:r>
            <a:r>
              <a:rPr lang="en-US" dirty="0"/>
              <a:t>       </a:t>
            </a:r>
            <a:r>
              <a:rPr lang="ar-IQ" dirty="0"/>
              <a:t> </a:t>
            </a:r>
            <a:r>
              <a:rPr lang="en-US" dirty="0"/>
              <a:t> Empathy</a:t>
            </a:r>
            <a:r>
              <a:rPr lang="ar-IQ" dirty="0"/>
              <a:t>: يشير الى اظهار الاهتمام الشخصي والعناية من قبل العاملين بالزبائن، ويتضمن (5) فقرات.</a:t>
            </a:r>
            <a:endParaRPr lang="en-US" dirty="0"/>
          </a:p>
          <a:p>
            <a:pPr algn="r" rtl="1"/>
            <a:r>
              <a:rPr lang="ar-IQ" dirty="0"/>
              <a:t>الاستجابة  </a:t>
            </a:r>
            <a:r>
              <a:rPr lang="en-US" dirty="0"/>
              <a:t>Responsiveness   </a:t>
            </a:r>
            <a:r>
              <a:rPr lang="ar-IQ" dirty="0"/>
              <a:t>:تشير الى الرغبة في تقديم المساعدة والخدمة الانية للزبائن، وتتضمن (4) فقرات.</a:t>
            </a:r>
            <a:endParaRPr lang="en-US" dirty="0"/>
          </a:p>
          <a:p>
            <a:pPr algn="r" rtl="1"/>
            <a:r>
              <a:rPr lang="ar-IQ" dirty="0"/>
              <a:t>الموثوقية </a:t>
            </a:r>
            <a:r>
              <a:rPr lang="en-US" dirty="0"/>
              <a:t>    </a:t>
            </a:r>
            <a:r>
              <a:rPr lang="ar-IQ" dirty="0"/>
              <a:t> </a:t>
            </a:r>
            <a:r>
              <a:rPr lang="en-US" dirty="0"/>
              <a:t>Assurance</a:t>
            </a:r>
            <a:r>
              <a:rPr lang="ar-IQ" dirty="0"/>
              <a:t> :تشير الى المعرفة التي يمتلكها العاملين والاحترام الذي يُظهروه للزبائن وقدرتهم على اظهار الثقة والأمان للزبون، ويتضمن (4) فقرات </a:t>
            </a:r>
            <a:endParaRPr lang="en-US" dirty="0"/>
          </a:p>
        </p:txBody>
      </p:sp>
    </p:spTree>
    <p:extLst>
      <p:ext uri="{BB962C8B-B14F-4D97-AF65-F5344CB8AC3E}">
        <p14:creationId xmlns:p14="http://schemas.microsoft.com/office/powerpoint/2010/main" val="1291197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23461" y="365760"/>
            <a:ext cx="10163739" cy="6105378"/>
          </a:xfrm>
        </p:spPr>
        <p:txBody>
          <a:bodyPr>
            <a:normAutofit/>
          </a:bodyPr>
          <a:lstStyle/>
          <a:p>
            <a:pPr algn="just" rtl="1"/>
            <a:endParaRPr lang="ar-IQ" sz="2000" b="1" dirty="0" smtClean="0"/>
          </a:p>
          <a:p>
            <a:pPr algn="just" rtl="1"/>
            <a:r>
              <a:rPr lang="ar-IQ" sz="2000" b="1" dirty="0" smtClean="0"/>
              <a:t>يستند </a:t>
            </a:r>
            <a:r>
              <a:rPr lang="ar-IQ" sz="2000" b="1" dirty="0"/>
              <a:t>النموذج على معادلة اساسية ذات طرفين هما ( الإدراكات &amp; التوقعات ) لقياس خمسة فجوات مهمة تتعلق بالمنظمة الخدمية وبالمستفيد من هذه الخدمة، وهذه الفجوات هي:</a:t>
            </a:r>
          </a:p>
          <a:p>
            <a:pPr marL="0" indent="0" algn="just" rtl="1">
              <a:buNone/>
            </a:pPr>
            <a:r>
              <a:rPr lang="ar-IQ" sz="2000" b="1" dirty="0"/>
              <a:t>    </a:t>
            </a:r>
            <a:r>
              <a:rPr lang="en-US" sz="2000" b="1" dirty="0"/>
              <a:t>1</a:t>
            </a:r>
            <a:r>
              <a:rPr lang="ar-IQ" sz="2000" b="1" dirty="0"/>
              <a:t>- الفرق بين توقع الزبون لمستوى الخدمة وادراك المنظمة لهذه التوقعات. والتي تظهر </a:t>
            </a:r>
          </a:p>
          <a:p>
            <a:pPr marL="0" indent="0" algn="just" rtl="1">
              <a:buNone/>
            </a:pPr>
            <a:r>
              <a:rPr lang="ar-IQ" sz="2000" b="1" dirty="0"/>
              <a:t>        ضعف الإدارة في تكوين تصور صحيح لتوقعات الزبائن والموضوعات الفعلية للخدمة </a:t>
            </a:r>
          </a:p>
          <a:p>
            <a:pPr marL="0" indent="0" algn="just" rtl="1">
              <a:buNone/>
            </a:pPr>
            <a:r>
              <a:rPr lang="ar-IQ" sz="2000" b="1" dirty="0"/>
              <a:t>        المقدمة.</a:t>
            </a:r>
          </a:p>
          <a:p>
            <a:pPr marL="0" indent="0" algn="just" rtl="1">
              <a:buNone/>
            </a:pPr>
            <a:r>
              <a:rPr lang="ar-IQ" sz="2000" b="1" dirty="0"/>
              <a:t>   2- الفجوة بين ادراك المنظمة لتوقعات الزبون وموصفات الخدمة التي تم تصميمها وفقاً</a:t>
            </a:r>
          </a:p>
          <a:p>
            <a:pPr marL="0" indent="0" algn="just" rtl="1">
              <a:buNone/>
            </a:pPr>
            <a:r>
              <a:rPr lang="ar-IQ" sz="2000" b="1" dirty="0"/>
              <a:t>       لذلك، اي لوكانت رغبات الزبائن معرفة للمنظمة فانها لن تُترجم الى مواصفات محددة </a:t>
            </a:r>
          </a:p>
          <a:p>
            <a:pPr marL="0" indent="0" algn="just" rtl="1">
              <a:buNone/>
            </a:pPr>
            <a:r>
              <a:rPr lang="ar-IQ" sz="2000" b="1" dirty="0"/>
              <a:t>       بسبب قيود معينة قد تتعلق بموارد المنظمة.</a:t>
            </a:r>
          </a:p>
          <a:p>
            <a:pPr marL="0" indent="0" algn="just" rtl="1">
              <a:buNone/>
            </a:pPr>
            <a:r>
              <a:rPr lang="ar-IQ" sz="2000" b="1" dirty="0"/>
              <a:t>   3- الفجوة بين مواصفات الخدمة والخدمة المقدمة فعلاَ، والتي تظهر بسبب عدم تطابق </a:t>
            </a:r>
          </a:p>
          <a:p>
            <a:pPr marL="0" indent="0" algn="just" rtl="1">
              <a:buNone/>
            </a:pPr>
            <a:r>
              <a:rPr lang="ar-IQ" sz="2000" b="1" dirty="0"/>
              <a:t>       مواصفات الخدمة المقدمة  مع ادراكات المنظمة بشأن هذه المواصفات، ويعزى سبب ذلك </a:t>
            </a:r>
          </a:p>
          <a:p>
            <a:pPr marL="0" indent="0" algn="just" rtl="1">
              <a:buNone/>
            </a:pPr>
            <a:r>
              <a:rPr lang="ar-IQ" sz="2000" b="1" dirty="0"/>
              <a:t>      الى ضعف مهارات القائمين على اداء الخدمة نتيجة للاختيار الخاطئ لهم او عدم كفاية</a:t>
            </a:r>
          </a:p>
          <a:p>
            <a:pPr marL="0" indent="0" algn="just" rtl="1">
              <a:buNone/>
            </a:pPr>
            <a:r>
              <a:rPr lang="ar-IQ" sz="2000" b="1" dirty="0"/>
              <a:t>      تدريبهم او تصميم الخدمة غير مناسب.</a:t>
            </a:r>
          </a:p>
          <a:p>
            <a:pPr marL="0" indent="0" algn="just" rtl="1">
              <a:buNone/>
            </a:pPr>
            <a:r>
              <a:rPr lang="ar-IQ" sz="2000" b="1" dirty="0"/>
              <a:t>  4- الفجوة بين الخدمة المقدمة ووعود المنظمة لزبائنها والتي تنتج عن الخلل في مصداقية</a:t>
            </a:r>
          </a:p>
          <a:p>
            <a:pPr marL="0" indent="0" algn="just" rtl="1">
              <a:buNone/>
            </a:pPr>
            <a:r>
              <a:rPr lang="ar-IQ" sz="2000" b="1" dirty="0"/>
              <a:t>       المنظمة المقدمة للخدمة .</a:t>
            </a:r>
          </a:p>
          <a:p>
            <a:pPr marL="0" indent="0" algn="just" rtl="1">
              <a:buNone/>
            </a:pPr>
            <a:r>
              <a:rPr lang="ar-IQ" sz="2000" b="1" dirty="0"/>
              <a:t>  5- الفجوة بين جودة الخدمة المقدمة للزبون والخدمة المتوقعة.         </a:t>
            </a:r>
            <a:endParaRPr lang="en-US" sz="2000" b="1" dirty="0"/>
          </a:p>
        </p:txBody>
      </p:sp>
    </p:spTree>
    <p:extLst>
      <p:ext uri="{BB962C8B-B14F-4D97-AF65-F5344CB8AC3E}">
        <p14:creationId xmlns:p14="http://schemas.microsoft.com/office/powerpoint/2010/main" val="38785886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339</TotalTime>
  <Words>1613</Words>
  <Application>Microsoft Office PowerPoint</Application>
  <PresentationFormat>مخصص</PresentationFormat>
  <Paragraphs>124</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تدفق</vt:lpstr>
      <vt:lpstr>عرض تقديمي في PowerPoint</vt:lpstr>
      <vt:lpstr>عرض تقديمي في PowerPoint</vt:lpstr>
      <vt:lpstr>عرض تقديمي في PowerPoint</vt:lpstr>
      <vt:lpstr>عرض تقديمي في PowerPoint</vt:lpstr>
      <vt:lpstr>اهم الاختلافات بين السلعة والخدمة</vt:lpstr>
      <vt:lpstr>عرض تقديمي في PowerPoint</vt:lpstr>
      <vt:lpstr>عرض تقديمي في PowerPoint</vt:lpstr>
      <vt:lpstr>عرض تقديمي في PowerPoint</vt:lpstr>
      <vt:lpstr>عرض تقديمي في PowerPoint</vt:lpstr>
      <vt:lpstr>5- العوامل المؤثرة في الجودة</vt:lpstr>
      <vt:lpstr>عرض تقديمي في PowerPoint</vt:lpstr>
      <vt:lpstr>6- موقع ادارة الجودة ضمن الهيكل التنظيمي للمنظمة</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2/تكملة   4- ابعاد الجودة.</dc:title>
  <dc:creator>DR.Ahmed Saker 2O14</dc:creator>
  <cp:lastModifiedBy>Maher</cp:lastModifiedBy>
  <cp:revision>33</cp:revision>
  <dcterms:created xsi:type="dcterms:W3CDTF">2019-02-02T04:21:29Z</dcterms:created>
  <dcterms:modified xsi:type="dcterms:W3CDTF">2024-03-09T17:37:12Z</dcterms:modified>
</cp:coreProperties>
</file>