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76" r:id="rId8"/>
    <p:sldId id="263" r:id="rId9"/>
    <p:sldId id="265" r:id="rId10"/>
    <p:sldId id="278"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snapToGrid="0">
      <p:cViewPr>
        <p:scale>
          <a:sx n="79" d="100"/>
          <a:sy n="79" d="100"/>
        </p:scale>
        <p:origin x="-10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B6D178-046C-4E96-877F-6A740D4C2767}"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EA182-0133-4A02-9583-2986F29225E0}" type="slidenum">
              <a:rPr lang="en-US" smtClean="0"/>
              <a:t>‹#›</a:t>
            </a:fld>
            <a:endParaRPr lang="en-US"/>
          </a:p>
        </p:txBody>
      </p:sp>
    </p:spTree>
    <p:extLst>
      <p:ext uri="{BB962C8B-B14F-4D97-AF65-F5344CB8AC3E}">
        <p14:creationId xmlns:p14="http://schemas.microsoft.com/office/powerpoint/2010/main" val="84301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E665FD-2274-416C-B46D-E5BB18E2A4E0}"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1547040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8913A-2EE0-44E6-B938-619D8CD42E1B}"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175211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2AAB3-6908-42D4-936B-B232846DA96F}"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7C0BB3-A3C3-4B5E-A0F6-2E2CBC8EE0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7519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F22EB9E-FF20-4A24-BD89-94E46C126AF0}"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254954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9D7B50-E929-4723-8EC8-0844AB685141}"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7C0BB3-A3C3-4B5E-A0F6-2E2CBC8EE0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612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F4D3E47-2A60-40B7-9D98-DDA045D3AE3E}"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1329870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45FEF-7A33-42D7-A03E-20C59E0826A4}"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3406906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31B0D-62D7-49EE-97B2-8D5C8211C3A5}"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327517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5B2202-AA9F-4696-87FB-9119C5354B5A}"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242650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C5FDCE-210B-46DA-9412-5247EAACDB45}"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418237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C700FE-4F0C-4DD2-B049-673DCCE15A4B}"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3515022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DABE98-7B6B-4F90-A4D6-78CA40A79C8E}" type="datetime3">
              <a:rPr lang="en-US" smtClean="0"/>
              <a:t>18 March 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314834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B51A39-5E8C-48E3-8650-A60601A97905}" type="datetime3">
              <a:rPr lang="en-US" smtClean="0"/>
              <a:t>18 March 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183853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1FB8C-3250-4395-BC91-5895DDBA269A}" type="datetime3">
              <a:rPr lang="en-US" smtClean="0"/>
              <a:t>18 March 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18361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56BB50-A8CD-4D48-B507-69F91D20957F}"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414018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E23F60-AC6B-4653-AD6B-0759FF9AC7A9}"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7C0BB3-A3C3-4B5E-A0F6-2E2CBC8EE04A}" type="slidenum">
              <a:rPr lang="en-US" smtClean="0"/>
              <a:t>‹#›</a:t>
            </a:fld>
            <a:endParaRPr lang="en-US"/>
          </a:p>
        </p:txBody>
      </p:sp>
    </p:spTree>
    <p:extLst>
      <p:ext uri="{BB962C8B-B14F-4D97-AF65-F5344CB8AC3E}">
        <p14:creationId xmlns:p14="http://schemas.microsoft.com/office/powerpoint/2010/main" val="215968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C0ADC0-8EC0-47C6-84FF-6BCFE9CEC937}" type="datetime3">
              <a:rPr lang="en-US" smtClean="0"/>
              <a:t>18 March 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7C0BB3-A3C3-4B5E-A0F6-2E2CBC8EE04A}" type="slidenum">
              <a:rPr lang="en-US" smtClean="0"/>
              <a:t>‹#›</a:t>
            </a:fld>
            <a:endParaRPr lang="en-US"/>
          </a:p>
        </p:txBody>
      </p:sp>
    </p:spTree>
    <p:extLst>
      <p:ext uri="{BB962C8B-B14F-4D97-AF65-F5344CB8AC3E}">
        <p14:creationId xmlns:p14="http://schemas.microsoft.com/office/powerpoint/2010/main" val="1196385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8702" y="3274256"/>
            <a:ext cx="8915399" cy="2262781"/>
          </a:xfrm>
        </p:spPr>
        <p:txBody>
          <a:bodyPr>
            <a:normAutofit/>
          </a:bodyPr>
          <a:lstStyle/>
          <a:p>
            <a:pPr algn="r" rtl="1"/>
            <a:r>
              <a:rPr lang="ar-IQ" sz="4800" dirty="0"/>
              <a:t>   </a:t>
            </a:r>
            <a:r>
              <a:rPr lang="ar-IQ" sz="4800" b="1" dirty="0">
                <a:latin typeface="Arial" panose="020B0604020202020204" pitchFamily="34" charset="0"/>
                <a:cs typeface="Arial" panose="020B0604020202020204" pitchFamily="34" charset="0"/>
              </a:rPr>
              <a:t>الفصل الخامس/ ضبط </a:t>
            </a:r>
            <a:r>
              <a:rPr lang="ar-IQ" sz="4800" b="1" dirty="0" smtClean="0">
                <a:latin typeface="Arial" panose="020B0604020202020204" pitchFamily="34" charset="0"/>
                <a:cs typeface="Arial" panose="020B0604020202020204" pitchFamily="34" charset="0"/>
              </a:rPr>
              <a:t>الجودة </a:t>
            </a:r>
            <a:r>
              <a:rPr lang="ar-IQ" sz="2000" b="1" dirty="0" smtClean="0">
                <a:solidFill>
                  <a:srgbClr val="FF0000"/>
                </a:solidFill>
                <a:latin typeface="Arial" panose="020B0604020202020204" pitchFamily="34" charset="0"/>
                <a:cs typeface="Arial" panose="020B0604020202020204" pitchFamily="34" charset="0"/>
              </a:rPr>
              <a:t>ص 116</a:t>
            </a:r>
            <a:r>
              <a:rPr lang="en-US" sz="4800" dirty="0"/>
              <a:t/>
            </a:r>
            <a:br>
              <a:rPr lang="en-US" sz="4800" dirty="0"/>
            </a:br>
            <a:endParaRPr lang="en-US" sz="4800" dirty="0"/>
          </a:p>
        </p:txBody>
      </p:sp>
      <p:sp>
        <p:nvSpPr>
          <p:cNvPr id="3" name="Date Placeholder 2"/>
          <p:cNvSpPr>
            <a:spLocks noGrp="1"/>
          </p:cNvSpPr>
          <p:nvPr>
            <p:ph type="dt" sz="half" idx="10"/>
          </p:nvPr>
        </p:nvSpPr>
        <p:spPr>
          <a:xfrm>
            <a:off x="608012" y="281180"/>
            <a:ext cx="1146283" cy="370396"/>
          </a:xfrm>
        </p:spPr>
        <p:txBody>
          <a:bodyPr/>
          <a:lstStyle/>
          <a:p>
            <a:pPr algn="ctr"/>
            <a:fld id="{5D5503D3-4E1C-4D1F-A2CE-147C822EDFF3}"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7C0BB3-A3C3-4B5E-A0F6-2E2CBC8EE04A}" type="slidenum">
              <a:rPr lang="en-US" smtClean="0"/>
              <a:t>1</a:t>
            </a:fld>
            <a:endParaRPr lang="en-US"/>
          </a:p>
        </p:txBody>
      </p:sp>
    </p:spTree>
    <p:extLst>
      <p:ext uri="{BB962C8B-B14F-4D97-AF65-F5344CB8AC3E}">
        <p14:creationId xmlns:p14="http://schemas.microsoft.com/office/powerpoint/2010/main" val="857585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62675B1-B7A4-41D1-9289-13ADAAA9A525}"/>
              </a:ext>
            </a:extLst>
          </p:cNvPr>
          <p:cNvSpPr>
            <a:spLocks noGrp="1"/>
          </p:cNvSpPr>
          <p:nvPr>
            <p:ph idx="1"/>
          </p:nvPr>
        </p:nvSpPr>
        <p:spPr>
          <a:xfrm>
            <a:off x="1322363" y="1064455"/>
            <a:ext cx="10224452" cy="5111262"/>
          </a:xfrm>
        </p:spPr>
        <p:txBody>
          <a:bodyPr>
            <a:normAutofit/>
          </a:bodyPr>
          <a:lstStyle/>
          <a:p>
            <a:pPr marL="0" indent="0" algn="just" rtl="1">
              <a:buNone/>
            </a:pPr>
            <a:r>
              <a:rPr lang="ar-IQ" sz="2800" b="1" dirty="0">
                <a:latin typeface="Arial" panose="020B0604020202020204" pitchFamily="34" charset="0"/>
                <a:cs typeface="Arial" panose="020B0604020202020204" pitchFamily="34" charset="0"/>
              </a:rPr>
              <a:t>6- تهيئة وتنظيم الموارد اللازمة لتنفيذ خطة ضبط الجودة.</a:t>
            </a:r>
          </a:p>
          <a:p>
            <a:pPr marL="0" indent="0" algn="just" rtl="1">
              <a:buNone/>
            </a:pPr>
            <a:r>
              <a:rPr lang="ar-IQ" sz="2800" b="1" dirty="0">
                <a:latin typeface="Arial" panose="020B0604020202020204" pitchFamily="34" charset="0"/>
                <a:cs typeface="Arial" panose="020B0604020202020204" pitchFamily="34" charset="0"/>
              </a:rPr>
              <a:t>7- تحديد الموقع الامثل لاجراء الفحوصات.</a:t>
            </a:r>
          </a:p>
          <a:p>
            <a:pPr marL="0" indent="0" algn="just" rtl="1">
              <a:buNone/>
            </a:pPr>
            <a:r>
              <a:rPr lang="ar-IQ" sz="2800" b="1" dirty="0">
                <a:latin typeface="Arial" panose="020B0604020202020204" pitchFamily="34" charset="0"/>
                <a:cs typeface="Arial" panose="020B0604020202020204" pitchFamily="34" charset="0"/>
              </a:rPr>
              <a:t>8- جمع وتبويب البيانات وارسالها الى قسم ضبط الجودة بهدف التحليل.</a:t>
            </a:r>
          </a:p>
          <a:p>
            <a:pPr marL="0" indent="0" algn="just" rtl="1">
              <a:buNone/>
            </a:pPr>
            <a:r>
              <a:rPr lang="ar-IQ" sz="2800" b="1" dirty="0">
                <a:latin typeface="Arial" panose="020B0604020202020204" pitchFamily="34" charset="0"/>
                <a:cs typeface="Arial" panose="020B0604020202020204" pitchFamily="34" charset="0"/>
              </a:rPr>
              <a:t>9- تشخيص الانحرافات بناءا على نتائج تحليل البيانات.</a:t>
            </a:r>
          </a:p>
          <a:p>
            <a:pPr marL="0" indent="0" algn="just" rtl="1">
              <a:buNone/>
            </a:pPr>
            <a:r>
              <a:rPr lang="ar-IQ" sz="2800" b="1" dirty="0">
                <a:latin typeface="Arial" panose="020B0604020202020204" pitchFamily="34" charset="0"/>
                <a:cs typeface="Arial" panose="020B0604020202020204" pitchFamily="34" charset="0"/>
              </a:rPr>
              <a:t>10- اتخاذ الاجراءات التصحيحية للقضاء على الاسباب الجذرية المسؤولة عن الانحرافات في الانتاج.</a:t>
            </a:r>
          </a:p>
          <a:p>
            <a:pPr marL="0" indent="0" algn="just" rtl="1">
              <a:buNone/>
            </a:pPr>
            <a:r>
              <a:rPr lang="ar-IQ" sz="2800" b="1" dirty="0">
                <a:latin typeface="Arial" panose="020B0604020202020204" pitchFamily="34" charset="0"/>
                <a:cs typeface="Arial" panose="020B0604020202020204" pitchFamily="34" charset="0"/>
              </a:rPr>
              <a:t>11-متابعة التنفيذ للتأكد من تطبيق الاجراءات اللازمة للحد من المعيب.</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608012" y="208608"/>
            <a:ext cx="1146283" cy="370396"/>
          </a:xfrm>
        </p:spPr>
        <p:txBody>
          <a:bodyPr/>
          <a:lstStyle/>
          <a:p>
            <a:pPr algn="ctr"/>
            <a:fld id="{37B7FFC6-B9A6-4A20-A8C0-52D1E0F30A17}" type="datetime3">
              <a:rPr lang="en-US" sz="1600" b="1" smtClean="0">
                <a:solidFill>
                  <a:srgbClr val="FF0000"/>
                </a:solidFill>
              </a:rPr>
              <a:pPr algn="ctr"/>
              <a:t>18 March 2024</a:t>
            </a:fld>
            <a:endParaRPr lang="en-US" sz="1600" b="1">
              <a:solidFill>
                <a:srgbClr val="FF0000"/>
              </a:solidFill>
            </a:endParaRPr>
          </a:p>
        </p:txBody>
      </p:sp>
      <p:sp>
        <p:nvSpPr>
          <p:cNvPr id="4" name="Slide Number Placeholder 3"/>
          <p:cNvSpPr>
            <a:spLocks noGrp="1"/>
          </p:cNvSpPr>
          <p:nvPr>
            <p:ph type="sldNum" sz="quarter" idx="12"/>
          </p:nvPr>
        </p:nvSpPr>
        <p:spPr/>
        <p:txBody>
          <a:bodyPr/>
          <a:lstStyle/>
          <a:p>
            <a:pPr algn="ctr"/>
            <a:fld id="{157C0BB3-A3C3-4B5E-A0F6-2E2CBC8EE04A}" type="slidenum">
              <a:rPr lang="en-US" b="1" smtClean="0"/>
              <a:pPr algn="ctr"/>
              <a:t>10</a:t>
            </a:fld>
            <a:endParaRPr lang="en-US" b="1" dirty="0"/>
          </a:p>
        </p:txBody>
      </p:sp>
    </p:spTree>
    <p:extLst>
      <p:ext uri="{BB962C8B-B14F-4D97-AF65-F5344CB8AC3E}">
        <p14:creationId xmlns:p14="http://schemas.microsoft.com/office/powerpoint/2010/main" val="32970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2677" y="417033"/>
            <a:ext cx="6668086" cy="53447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ctagon 2"/>
          <p:cNvSpPr/>
          <p:nvPr/>
        </p:nvSpPr>
        <p:spPr>
          <a:xfrm>
            <a:off x="7486381" y="1953336"/>
            <a:ext cx="1842448" cy="2279177"/>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خطوات عملية ضبط الجودة</a:t>
            </a:r>
          </a:p>
        </p:txBody>
      </p:sp>
      <p:sp>
        <p:nvSpPr>
          <p:cNvPr id="4" name="Oval 3"/>
          <p:cNvSpPr/>
          <p:nvPr/>
        </p:nvSpPr>
        <p:spPr>
          <a:xfrm>
            <a:off x="9469835" y="604902"/>
            <a:ext cx="1774209" cy="9826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تحديد المشكلة </a:t>
            </a:r>
            <a:endParaRPr lang="en-US" dirty="0"/>
          </a:p>
        </p:txBody>
      </p:sp>
      <p:sp>
        <p:nvSpPr>
          <p:cNvPr id="5" name="Oval 4"/>
          <p:cNvSpPr/>
          <p:nvPr/>
        </p:nvSpPr>
        <p:spPr>
          <a:xfrm>
            <a:off x="5926891" y="4516779"/>
            <a:ext cx="1201004" cy="1050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t>تحديد موقع الفحص</a:t>
            </a:r>
            <a:endParaRPr lang="en-US" sz="1400" dirty="0"/>
          </a:p>
        </p:txBody>
      </p:sp>
      <p:sp>
        <p:nvSpPr>
          <p:cNvPr id="6" name="Oval 5"/>
          <p:cNvSpPr/>
          <p:nvPr/>
        </p:nvSpPr>
        <p:spPr>
          <a:xfrm>
            <a:off x="5877071" y="3135925"/>
            <a:ext cx="1201004" cy="999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t>التخطيط وتهيئة الموارد</a:t>
            </a:r>
            <a:endParaRPr lang="en-US" sz="1400" dirty="0"/>
          </a:p>
        </p:txBody>
      </p:sp>
      <p:sp>
        <p:nvSpPr>
          <p:cNvPr id="7" name="Oval 6"/>
          <p:cNvSpPr/>
          <p:nvPr/>
        </p:nvSpPr>
        <p:spPr>
          <a:xfrm>
            <a:off x="5682024" y="1996545"/>
            <a:ext cx="1463725" cy="7710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t>تحديد حدود الضبط</a:t>
            </a:r>
            <a:endParaRPr lang="en-US" sz="1400" dirty="0"/>
          </a:p>
        </p:txBody>
      </p:sp>
      <p:sp>
        <p:nvSpPr>
          <p:cNvPr id="8" name="Oval 7"/>
          <p:cNvSpPr/>
          <p:nvPr/>
        </p:nvSpPr>
        <p:spPr>
          <a:xfrm>
            <a:off x="5928539" y="488673"/>
            <a:ext cx="1201004" cy="11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t>تشخيص العوامل الحرجة</a:t>
            </a:r>
            <a:endParaRPr lang="en-US" sz="1400" dirty="0"/>
          </a:p>
        </p:txBody>
      </p:sp>
      <p:sp>
        <p:nvSpPr>
          <p:cNvPr id="9" name="Oval 8"/>
          <p:cNvSpPr/>
          <p:nvPr/>
        </p:nvSpPr>
        <p:spPr>
          <a:xfrm>
            <a:off x="7650330" y="488674"/>
            <a:ext cx="1201004" cy="11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تحديد وحدة القياس</a:t>
            </a:r>
            <a:endParaRPr lang="en-US" dirty="0"/>
          </a:p>
        </p:txBody>
      </p:sp>
      <p:sp>
        <p:nvSpPr>
          <p:cNvPr id="10" name="Oval 9"/>
          <p:cNvSpPr/>
          <p:nvPr/>
        </p:nvSpPr>
        <p:spPr>
          <a:xfrm>
            <a:off x="9610326" y="2040320"/>
            <a:ext cx="1454622" cy="820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متابعة التنفيذ</a:t>
            </a:r>
            <a:endParaRPr lang="en-US" dirty="0"/>
          </a:p>
        </p:txBody>
      </p:sp>
      <p:sp>
        <p:nvSpPr>
          <p:cNvPr id="11" name="Oval 10"/>
          <p:cNvSpPr/>
          <p:nvPr/>
        </p:nvSpPr>
        <p:spPr>
          <a:xfrm>
            <a:off x="9610326" y="3411931"/>
            <a:ext cx="1454622" cy="820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400" dirty="0"/>
              <a:t>اجراء التصحيحات</a:t>
            </a:r>
            <a:endParaRPr lang="en-US" sz="1400" dirty="0"/>
          </a:p>
        </p:txBody>
      </p:sp>
      <p:sp>
        <p:nvSpPr>
          <p:cNvPr id="12" name="Oval 11"/>
          <p:cNvSpPr/>
          <p:nvPr/>
        </p:nvSpPr>
        <p:spPr>
          <a:xfrm>
            <a:off x="9610326" y="4676283"/>
            <a:ext cx="1454622" cy="8205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1600" dirty="0"/>
              <a:t>تحديد الانحرافات</a:t>
            </a:r>
            <a:endParaRPr lang="en-US" sz="1600" dirty="0"/>
          </a:p>
        </p:txBody>
      </p:sp>
      <p:sp>
        <p:nvSpPr>
          <p:cNvPr id="13" name="Oval 12"/>
          <p:cNvSpPr/>
          <p:nvPr/>
        </p:nvSpPr>
        <p:spPr>
          <a:xfrm>
            <a:off x="7745732" y="4516779"/>
            <a:ext cx="1201004" cy="11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جمع وتبويب البيانات</a:t>
            </a:r>
            <a:endParaRPr lang="en-US" dirty="0"/>
          </a:p>
        </p:txBody>
      </p:sp>
      <p:cxnSp>
        <p:nvCxnSpPr>
          <p:cNvPr id="15" name="Straight Arrow Connector 14"/>
          <p:cNvCxnSpPr/>
          <p:nvPr/>
        </p:nvCxnSpPr>
        <p:spPr>
          <a:xfrm flipH="1">
            <a:off x="8972836" y="1179891"/>
            <a:ext cx="4384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271979" y="1179891"/>
            <a:ext cx="4384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120140" y="5134951"/>
            <a:ext cx="4901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214597" y="5186789"/>
            <a:ext cx="4901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477573" y="2756867"/>
            <a:ext cx="0" cy="336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413886" y="1578773"/>
            <a:ext cx="0" cy="336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477573" y="4180722"/>
            <a:ext cx="0" cy="336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0337637" y="4273456"/>
            <a:ext cx="0" cy="298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0337637" y="2975241"/>
            <a:ext cx="0" cy="298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0337637" y="1723040"/>
            <a:ext cx="0" cy="298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xmlns="" id="{26398794-41E8-4922-ADA1-8ACEFC5B87EB}"/>
              </a:ext>
            </a:extLst>
          </p:cNvPr>
          <p:cNvSpPr txBox="1"/>
          <p:nvPr/>
        </p:nvSpPr>
        <p:spPr>
          <a:xfrm>
            <a:off x="1375584" y="1606769"/>
            <a:ext cx="2931132" cy="584775"/>
          </a:xfrm>
          <a:prstGeom prst="rect">
            <a:avLst/>
          </a:prstGeom>
          <a:noFill/>
        </p:spPr>
        <p:txBody>
          <a:bodyPr wrap="square" rtlCol="0">
            <a:spAutoFit/>
          </a:bodyPr>
          <a:lstStyle/>
          <a:p>
            <a:pPr algn="ctr"/>
            <a:r>
              <a:rPr lang="ar-IQ" sz="3200" b="1" dirty="0">
                <a:solidFill>
                  <a:srgbClr val="FF0000"/>
                </a:solidFill>
                <a:latin typeface="Arial" panose="020B0604020202020204" pitchFamily="34" charset="0"/>
                <a:cs typeface="Arial" panose="020B0604020202020204" pitchFamily="34" charset="0"/>
              </a:rPr>
              <a:t>خطوات ضبط الجودة</a:t>
            </a:r>
            <a:endParaRPr lang="en-US" sz="3200" b="1" dirty="0">
              <a:solidFill>
                <a:srgbClr val="FF0000"/>
              </a:solidFill>
              <a:latin typeface="Arial" panose="020B0604020202020204" pitchFamily="34" charset="0"/>
              <a:cs typeface="Arial" panose="020B0604020202020204" pitchFamily="34" charset="0"/>
            </a:endParaRPr>
          </a:p>
        </p:txBody>
      </p:sp>
      <p:sp>
        <p:nvSpPr>
          <p:cNvPr id="14" name="Date Placeholder 13"/>
          <p:cNvSpPr>
            <a:spLocks noGrp="1"/>
          </p:cNvSpPr>
          <p:nvPr>
            <p:ph type="dt" sz="half" idx="10"/>
          </p:nvPr>
        </p:nvSpPr>
        <p:spPr>
          <a:xfrm>
            <a:off x="695097" y="231835"/>
            <a:ext cx="1146283" cy="370396"/>
          </a:xfrm>
        </p:spPr>
        <p:txBody>
          <a:bodyPr/>
          <a:lstStyle/>
          <a:p>
            <a:pPr algn="ctr"/>
            <a:fld id="{F2C0677C-1214-42D2-81CB-F1965343724B}" type="datetime3">
              <a:rPr lang="en-US" sz="1600" b="1" smtClean="0">
                <a:solidFill>
                  <a:srgbClr val="FF0000"/>
                </a:solidFill>
              </a:rPr>
              <a:pPr algn="ctr"/>
              <a:t>18 March 2024</a:t>
            </a:fld>
            <a:endParaRPr lang="en-US" sz="1600" b="1" dirty="0">
              <a:solidFill>
                <a:srgbClr val="FF0000"/>
              </a:solidFill>
            </a:endParaRPr>
          </a:p>
        </p:txBody>
      </p:sp>
      <p:sp>
        <p:nvSpPr>
          <p:cNvPr id="20" name="Slide Number Placeholder 19"/>
          <p:cNvSpPr>
            <a:spLocks noGrp="1"/>
          </p:cNvSpPr>
          <p:nvPr>
            <p:ph type="sldNum" sz="quarter" idx="12"/>
          </p:nvPr>
        </p:nvSpPr>
        <p:spPr/>
        <p:txBody>
          <a:bodyPr/>
          <a:lstStyle/>
          <a:p>
            <a:pPr algn="ctr"/>
            <a:fld id="{157C0BB3-A3C3-4B5E-A0F6-2E2CBC8EE04A}" type="slidenum">
              <a:rPr lang="en-US" b="1" smtClean="0"/>
              <a:pPr algn="ctr"/>
              <a:t>11</a:t>
            </a:fld>
            <a:endParaRPr lang="en-US" b="1" dirty="0"/>
          </a:p>
        </p:txBody>
      </p:sp>
    </p:spTree>
    <p:extLst>
      <p:ext uri="{BB962C8B-B14F-4D97-AF65-F5344CB8AC3E}">
        <p14:creationId xmlns:p14="http://schemas.microsoft.com/office/powerpoint/2010/main" val="56659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1133"/>
          </a:xfrm>
        </p:spPr>
        <p:txBody>
          <a:bodyPr>
            <a:normAutofit fontScale="90000"/>
          </a:bodyPr>
          <a:lstStyle/>
          <a:p>
            <a:pPr algn="r" rtl="1"/>
            <a:r>
              <a:rPr lang="ar-IQ" b="1" dirty="0">
                <a:solidFill>
                  <a:srgbClr val="FF0000"/>
                </a:solidFill>
                <a:latin typeface="Arial" panose="020B0604020202020204" pitchFamily="34" charset="0"/>
                <a:cs typeface="Arial" panose="020B0604020202020204" pitchFamily="34" charset="0"/>
              </a:rPr>
              <a:t>7- ادوات ضبط الجودة التقليدية:</a:t>
            </a:r>
            <a:r>
              <a:rPr lang="ar-IQ" dirty="0">
                <a:solidFill>
                  <a:schemeClr val="accent3"/>
                </a:solidFill>
              </a:rPr>
              <a:t/>
            </a:r>
            <a:br>
              <a:rPr lang="ar-IQ" dirty="0">
                <a:solidFill>
                  <a:schemeClr val="accent3"/>
                </a:solidFill>
              </a:rPr>
            </a:br>
            <a:endParaRPr lang="en-US" dirty="0">
              <a:solidFill>
                <a:schemeClr val="accent3"/>
              </a:solidFill>
            </a:endParaRPr>
          </a:p>
        </p:txBody>
      </p:sp>
      <p:sp>
        <p:nvSpPr>
          <p:cNvPr id="3" name="Content Placeholder 2"/>
          <p:cNvSpPr>
            <a:spLocks noGrp="1"/>
          </p:cNvSpPr>
          <p:nvPr>
            <p:ph idx="1"/>
          </p:nvPr>
        </p:nvSpPr>
        <p:spPr>
          <a:xfrm>
            <a:off x="1674055" y="1248229"/>
            <a:ext cx="9228407" cy="5413828"/>
          </a:xfrm>
        </p:spPr>
        <p:txBody>
          <a:bodyPr>
            <a:normAutofit fontScale="92500"/>
          </a:bodyPr>
          <a:lstStyle/>
          <a:p>
            <a:pPr marL="0" indent="0" algn="r" rtl="1">
              <a:buNone/>
            </a:pPr>
            <a:r>
              <a:rPr lang="ar-IQ" sz="3200" b="1" dirty="0">
                <a:solidFill>
                  <a:srgbClr val="FF0000"/>
                </a:solidFill>
                <a:latin typeface="Arial" panose="020B0604020202020204" pitchFamily="34" charset="0"/>
                <a:cs typeface="Arial" panose="020B0604020202020204" pitchFamily="34" charset="0"/>
              </a:rPr>
              <a:t>اطلقت عليها تسمية ادوات تحسين الجودة والاداء ، وهذه الادوات هي:</a:t>
            </a:r>
          </a:p>
          <a:p>
            <a:pPr algn="r" rtl="1"/>
            <a:r>
              <a:rPr lang="ar-IQ" sz="2600" b="1" dirty="0">
                <a:latin typeface="Arial" panose="020B0604020202020204" pitchFamily="34" charset="0"/>
                <a:cs typeface="Arial" panose="020B0604020202020204" pitchFamily="34" charset="0"/>
              </a:rPr>
              <a:t>قوائم الفحص           </a:t>
            </a:r>
            <a:r>
              <a:rPr lang="en-US" sz="2600" b="1" dirty="0">
                <a:latin typeface="Arial" panose="020B0604020202020204" pitchFamily="34" charset="0"/>
                <a:cs typeface="Arial" panose="020B0604020202020204" pitchFamily="34" charset="0"/>
              </a:rPr>
              <a:t>Check list                                                         </a:t>
            </a:r>
          </a:p>
          <a:p>
            <a:pPr algn="r" rtl="1"/>
            <a:r>
              <a:rPr lang="ar-IQ" sz="2600" b="1" dirty="0">
                <a:latin typeface="Arial" panose="020B0604020202020204" pitchFamily="34" charset="0"/>
                <a:cs typeface="Arial" panose="020B0604020202020204" pitchFamily="34" charset="0"/>
              </a:rPr>
              <a:t>المدرجات التكرارية </a:t>
            </a:r>
            <a:r>
              <a:rPr lang="en-US" sz="2600" b="1" dirty="0">
                <a:latin typeface="Arial" panose="020B0604020202020204" pitchFamily="34" charset="0"/>
                <a:cs typeface="Arial" panose="020B0604020202020204" pitchFamily="34" charset="0"/>
              </a:rPr>
              <a:t>Histograms                                                         </a:t>
            </a:r>
          </a:p>
          <a:p>
            <a:pPr algn="r" rtl="1"/>
            <a:r>
              <a:rPr lang="ar-IQ" sz="2600" b="1" dirty="0">
                <a:latin typeface="Arial" panose="020B0604020202020204" pitchFamily="34" charset="0"/>
                <a:cs typeface="Arial" panose="020B0604020202020204" pitchFamily="34" charset="0"/>
              </a:rPr>
              <a:t>الرسومات البيانية  </a:t>
            </a:r>
            <a:r>
              <a:rPr lang="en-US" sz="2600" b="1" dirty="0">
                <a:latin typeface="Arial" panose="020B0604020202020204" pitchFamily="34" charset="0"/>
                <a:cs typeface="Arial" panose="020B0604020202020204" pitchFamily="34" charset="0"/>
              </a:rPr>
              <a:t>Graphs  </a:t>
            </a:r>
            <a:r>
              <a:rPr lang="en-US" sz="2600" b="1" dirty="0" smtClean="0">
                <a:latin typeface="Arial" panose="020B0604020202020204" pitchFamily="34" charset="0"/>
                <a:cs typeface="Arial" panose="020B0604020202020204" pitchFamily="34" charset="0"/>
              </a:rPr>
              <a:t>                                                               </a:t>
            </a:r>
            <a:endParaRPr lang="ar-IQ" sz="2600" b="1" dirty="0">
              <a:latin typeface="Arial" panose="020B0604020202020204" pitchFamily="34" charset="0"/>
              <a:cs typeface="Arial" panose="020B0604020202020204" pitchFamily="34" charset="0"/>
            </a:endParaRPr>
          </a:p>
          <a:p>
            <a:pPr algn="r" rtl="1"/>
            <a:r>
              <a:rPr lang="ar-IQ" sz="2600" b="1" dirty="0">
                <a:latin typeface="Arial" panose="020B0604020202020204" pitchFamily="34" charset="0"/>
                <a:cs typeface="Arial" panose="020B0604020202020204" pitchFamily="34" charset="0"/>
              </a:rPr>
              <a:t>مخطط باريتو       </a:t>
            </a:r>
            <a:r>
              <a:rPr lang="en-US" sz="2600" b="1" dirty="0">
                <a:latin typeface="Arial" panose="020B0604020202020204" pitchFamily="34" charset="0"/>
                <a:cs typeface="Arial" panose="020B0604020202020204" pitchFamily="34" charset="0"/>
              </a:rPr>
              <a:t>                   </a:t>
            </a:r>
            <a:r>
              <a:rPr lang="ar-IQ" sz="2600" b="1" dirty="0">
                <a:latin typeface="Arial" panose="020B0604020202020204" pitchFamily="34" charset="0"/>
                <a:cs typeface="Arial" panose="020B0604020202020204" pitchFamily="34" charset="0"/>
              </a:rPr>
              <a:t> </a:t>
            </a:r>
            <a:r>
              <a:rPr lang="en-US" sz="2600" b="1" dirty="0">
                <a:latin typeface="Arial" panose="020B0604020202020204" pitchFamily="34" charset="0"/>
                <a:cs typeface="Arial" panose="020B0604020202020204" pitchFamily="34" charset="0"/>
              </a:rPr>
              <a:t>   Pareto Diagram                               </a:t>
            </a:r>
          </a:p>
          <a:p>
            <a:pPr algn="r" rtl="1"/>
            <a:r>
              <a:rPr lang="ar-IQ" sz="2600" b="1" dirty="0">
                <a:latin typeface="Arial" panose="020B0604020202020204" pitchFamily="34" charset="0"/>
                <a:cs typeface="Arial" panose="020B0604020202020204" pitchFamily="34" charset="0"/>
              </a:rPr>
              <a:t>مخطط السبب- الاثر</a:t>
            </a:r>
            <a:r>
              <a:rPr lang="en-US" sz="2600" b="1" dirty="0">
                <a:latin typeface="Arial" panose="020B0604020202020204" pitchFamily="34" charset="0"/>
                <a:cs typeface="Arial" panose="020B0604020202020204" pitchFamily="34" charset="0"/>
              </a:rPr>
              <a:t>           </a:t>
            </a:r>
            <a:r>
              <a:rPr lang="ar-IQ" sz="2600" b="1" dirty="0">
                <a:latin typeface="Arial" panose="020B0604020202020204" pitchFamily="34" charset="0"/>
                <a:cs typeface="Arial" panose="020B0604020202020204" pitchFamily="34" charset="0"/>
              </a:rPr>
              <a:t> </a:t>
            </a:r>
            <a:r>
              <a:rPr lang="en-US" sz="2600" b="1" dirty="0">
                <a:latin typeface="Arial" panose="020B0604020202020204" pitchFamily="34" charset="0"/>
                <a:cs typeface="Arial" panose="020B0604020202020204" pitchFamily="34" charset="0"/>
              </a:rPr>
              <a:t> </a:t>
            </a:r>
            <a:r>
              <a:rPr lang="en-US" sz="2600" b="1" dirty="0" smtClean="0">
                <a:latin typeface="Arial" panose="020B0604020202020204" pitchFamily="34" charset="0"/>
                <a:cs typeface="Arial" panose="020B0604020202020204" pitchFamily="34" charset="0"/>
              </a:rPr>
              <a:t>                            </a:t>
            </a:r>
            <a:r>
              <a:rPr lang="ar-IQ" sz="2600" b="1" dirty="0" smtClean="0">
                <a:latin typeface="Arial" panose="020B0604020202020204" pitchFamily="34" charset="0"/>
                <a:cs typeface="Arial" panose="020B0604020202020204" pitchFamily="34" charset="0"/>
              </a:rPr>
              <a:t>  </a:t>
            </a:r>
            <a:r>
              <a:rPr lang="en-US" sz="2600" b="1" dirty="0" smtClean="0">
                <a:latin typeface="Arial" panose="020B0604020202020204" pitchFamily="34" charset="0"/>
                <a:cs typeface="Arial" panose="020B0604020202020204" pitchFamily="34" charset="0"/>
              </a:rPr>
              <a:t>  </a:t>
            </a:r>
            <a:r>
              <a:rPr lang="en-US" sz="2600" b="1" dirty="0">
                <a:latin typeface="Arial" panose="020B0604020202020204" pitchFamily="34" charset="0"/>
                <a:cs typeface="Arial" panose="020B0604020202020204" pitchFamily="34" charset="0"/>
              </a:rPr>
              <a:t>Cause – Effect chart</a:t>
            </a:r>
          </a:p>
          <a:p>
            <a:pPr algn="r" rtl="1"/>
            <a:r>
              <a:rPr lang="ar-IQ" sz="2600" b="1" dirty="0">
                <a:latin typeface="Arial" panose="020B0604020202020204" pitchFamily="34" charset="0"/>
                <a:cs typeface="Arial" panose="020B0604020202020204" pitchFamily="34" charset="0"/>
              </a:rPr>
              <a:t>مخطط التبعثر               </a:t>
            </a:r>
            <a:r>
              <a:rPr lang="en-US" sz="2600" b="1" dirty="0">
                <a:latin typeface="Arial" panose="020B0604020202020204" pitchFamily="34" charset="0"/>
                <a:cs typeface="Arial" panose="020B0604020202020204" pitchFamily="34" charset="0"/>
              </a:rPr>
              <a:t>Scatter Diagram     </a:t>
            </a:r>
            <a:r>
              <a:rPr lang="en-US" sz="2600" b="1" dirty="0" smtClean="0">
                <a:latin typeface="Arial" panose="020B0604020202020204" pitchFamily="34" charset="0"/>
                <a:cs typeface="Arial" panose="020B0604020202020204" pitchFamily="34" charset="0"/>
              </a:rPr>
              <a:t>                                      </a:t>
            </a:r>
            <a:endParaRPr lang="en-US" sz="2600" b="1" dirty="0">
              <a:latin typeface="Arial" panose="020B0604020202020204" pitchFamily="34" charset="0"/>
              <a:cs typeface="Arial" panose="020B0604020202020204" pitchFamily="34" charset="0"/>
            </a:endParaRPr>
          </a:p>
          <a:p>
            <a:pPr algn="r" rtl="1"/>
            <a:r>
              <a:rPr lang="ar-IQ" sz="2600" b="1" dirty="0">
                <a:latin typeface="Arial" panose="020B0604020202020204" pitchFamily="34" charset="0"/>
                <a:cs typeface="Arial" panose="020B0604020202020204" pitchFamily="34" charset="0"/>
              </a:rPr>
              <a:t>لوحات الضبط الاحصائي للجودة </a:t>
            </a:r>
            <a:r>
              <a:rPr lang="en-US" sz="2600" b="1" dirty="0">
                <a:latin typeface="Arial" panose="020B0604020202020204" pitchFamily="34" charset="0"/>
                <a:cs typeface="Arial" panose="020B0604020202020204" pitchFamily="34" charset="0"/>
              </a:rPr>
              <a:t>Control Charts  </a:t>
            </a:r>
            <a:r>
              <a:rPr lang="en-US" sz="2600" b="1" dirty="0" smtClean="0">
                <a:latin typeface="Arial" panose="020B0604020202020204" pitchFamily="34" charset="0"/>
                <a:cs typeface="Arial" panose="020B0604020202020204" pitchFamily="34" charset="0"/>
              </a:rPr>
              <a:t>                                    </a:t>
            </a:r>
            <a:endParaRPr lang="en-US" sz="2600" b="1" dirty="0">
              <a:latin typeface="Arial" panose="020B0604020202020204" pitchFamily="34" charset="0"/>
              <a:cs typeface="Arial" panose="020B0604020202020204" pitchFamily="34" charset="0"/>
            </a:endParaRPr>
          </a:p>
          <a:p>
            <a:pPr algn="r" rtl="1"/>
            <a:endParaRPr lang="ar-IQ" dirty="0"/>
          </a:p>
          <a:p>
            <a:endParaRPr lang="en-US" dirty="0"/>
          </a:p>
        </p:txBody>
      </p:sp>
      <p:sp>
        <p:nvSpPr>
          <p:cNvPr id="4" name="Date Placeholder 3"/>
          <p:cNvSpPr>
            <a:spLocks noGrp="1"/>
          </p:cNvSpPr>
          <p:nvPr>
            <p:ph type="dt" sz="half" idx="10"/>
          </p:nvPr>
        </p:nvSpPr>
        <p:spPr>
          <a:xfrm>
            <a:off x="593498" y="121523"/>
            <a:ext cx="1146283" cy="370396"/>
          </a:xfrm>
        </p:spPr>
        <p:txBody>
          <a:bodyPr/>
          <a:lstStyle/>
          <a:p>
            <a:pPr algn="ctr"/>
            <a:fld id="{FA802E9C-F850-46C0-AE5A-5530EA601016}"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7C0BB3-A3C3-4B5E-A0F6-2E2CBC8EE04A}" type="slidenum">
              <a:rPr lang="en-US" b="1" smtClean="0"/>
              <a:pPr algn="ctr"/>
              <a:t>12</a:t>
            </a:fld>
            <a:endParaRPr lang="en-US" b="1" dirty="0"/>
          </a:p>
        </p:txBody>
      </p:sp>
    </p:spTree>
    <p:extLst>
      <p:ext uri="{BB962C8B-B14F-4D97-AF65-F5344CB8AC3E}">
        <p14:creationId xmlns:p14="http://schemas.microsoft.com/office/powerpoint/2010/main" val="428604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992" y="356824"/>
            <a:ext cx="8911687" cy="1280890"/>
          </a:xfrm>
        </p:spPr>
        <p:txBody>
          <a:bodyPr/>
          <a:lstStyle/>
          <a:p>
            <a:pPr algn="r" rtl="1"/>
            <a:r>
              <a:rPr lang="ar-IQ" dirty="0"/>
              <a:t>موضوعات الفصل :</a:t>
            </a:r>
            <a:endParaRPr lang="en-US" dirty="0"/>
          </a:p>
        </p:txBody>
      </p:sp>
      <p:sp>
        <p:nvSpPr>
          <p:cNvPr id="3" name="Content Placeholder 2"/>
          <p:cNvSpPr>
            <a:spLocks noGrp="1"/>
          </p:cNvSpPr>
          <p:nvPr>
            <p:ph idx="1"/>
          </p:nvPr>
        </p:nvSpPr>
        <p:spPr>
          <a:xfrm>
            <a:off x="1223959" y="1111349"/>
            <a:ext cx="9744081" cy="5746652"/>
          </a:xfrm>
        </p:spPr>
        <p:txBody>
          <a:bodyPr>
            <a:normAutofit/>
          </a:bodyPr>
          <a:lstStyle/>
          <a:p>
            <a:pPr algn="r" rtl="1"/>
            <a:r>
              <a:rPr lang="ar-IQ" sz="2000" dirty="0"/>
              <a:t>مفهوم ضبط الجودة.</a:t>
            </a:r>
          </a:p>
          <a:p>
            <a:pPr algn="r" rtl="1"/>
            <a:r>
              <a:rPr lang="ar-IQ" sz="2000" dirty="0"/>
              <a:t>التطور التاريخي لضبط الجودة.</a:t>
            </a:r>
          </a:p>
          <a:p>
            <a:pPr algn="r" rtl="1"/>
            <a:r>
              <a:rPr lang="ar-IQ" sz="2000" dirty="0"/>
              <a:t>اهداف ضبط الجودة.</a:t>
            </a:r>
          </a:p>
          <a:p>
            <a:pPr algn="r" rtl="1"/>
            <a:r>
              <a:rPr lang="ar-IQ" sz="2000" dirty="0"/>
              <a:t>وظائف ضبط الجودة.</a:t>
            </a:r>
          </a:p>
          <a:p>
            <a:pPr algn="r" rtl="1"/>
            <a:r>
              <a:rPr lang="ar-IQ" sz="2000" dirty="0"/>
              <a:t>خطوات عملية ضبط الجودة.</a:t>
            </a:r>
          </a:p>
          <a:p>
            <a:pPr algn="r" rtl="1"/>
            <a:r>
              <a:rPr lang="ar-IQ" sz="2000" dirty="0"/>
              <a:t>ادوات ضبط الجودة التقليدية .</a:t>
            </a:r>
          </a:p>
          <a:p>
            <a:pPr algn="r" rtl="1">
              <a:buFont typeface="Arial" panose="020B0604020202020204" pitchFamily="34" charset="0"/>
              <a:buChar char="•"/>
            </a:pPr>
            <a:r>
              <a:rPr lang="ar-IQ" sz="2000" dirty="0"/>
              <a:t>  قوائم الفحص.</a:t>
            </a:r>
          </a:p>
          <a:p>
            <a:pPr algn="r" rtl="1">
              <a:buFont typeface="Arial" panose="020B0604020202020204" pitchFamily="34" charset="0"/>
              <a:buChar char="•"/>
            </a:pPr>
            <a:r>
              <a:rPr lang="ar-IQ" sz="2000" dirty="0"/>
              <a:t>المدرجات التكرارية.</a:t>
            </a:r>
          </a:p>
          <a:p>
            <a:pPr algn="r" rtl="1">
              <a:buFont typeface="Arial" panose="020B0604020202020204" pitchFamily="34" charset="0"/>
              <a:buChar char="•"/>
            </a:pPr>
            <a:r>
              <a:rPr lang="ar-IQ" sz="2000" dirty="0"/>
              <a:t>الرسومات البيانية .</a:t>
            </a:r>
          </a:p>
          <a:p>
            <a:pPr algn="r" rtl="1">
              <a:buFont typeface="Arial" panose="020B0604020202020204" pitchFamily="34" charset="0"/>
              <a:buChar char="•"/>
            </a:pPr>
            <a:r>
              <a:rPr lang="ar-IQ" sz="2000" dirty="0"/>
              <a:t>مخطط باريتو.</a:t>
            </a:r>
          </a:p>
          <a:p>
            <a:pPr algn="r" rtl="1">
              <a:buFont typeface="Arial" panose="020B0604020202020204" pitchFamily="34" charset="0"/>
              <a:buChar char="•"/>
            </a:pPr>
            <a:r>
              <a:rPr lang="ar-IQ" sz="2000" dirty="0"/>
              <a:t>مخطط السبب – الاثر.</a:t>
            </a:r>
          </a:p>
          <a:p>
            <a:pPr algn="r" rtl="1">
              <a:buFont typeface="Arial" panose="020B0604020202020204" pitchFamily="34" charset="0"/>
              <a:buChar char="•"/>
            </a:pPr>
            <a:r>
              <a:rPr lang="ar-IQ" sz="2000" dirty="0"/>
              <a:t>مخطط التبعثر.</a:t>
            </a:r>
          </a:p>
          <a:p>
            <a:pPr algn="r" rtl="1">
              <a:buFont typeface="Arial" panose="020B0604020202020204" pitchFamily="34" charset="0"/>
              <a:buChar char="•"/>
            </a:pPr>
            <a:r>
              <a:rPr lang="ar-IQ" sz="2000" dirty="0"/>
              <a:t>لوحات الضبط الاحصائي للجودة.</a:t>
            </a:r>
            <a:endParaRPr lang="en-US" sz="2000" dirty="0"/>
          </a:p>
        </p:txBody>
      </p:sp>
      <p:sp>
        <p:nvSpPr>
          <p:cNvPr id="4" name="Date Placeholder 3"/>
          <p:cNvSpPr>
            <a:spLocks noGrp="1"/>
          </p:cNvSpPr>
          <p:nvPr>
            <p:ph type="dt" sz="half" idx="10"/>
          </p:nvPr>
        </p:nvSpPr>
        <p:spPr>
          <a:xfrm>
            <a:off x="477383" y="194094"/>
            <a:ext cx="1146283" cy="370396"/>
          </a:xfrm>
        </p:spPr>
        <p:txBody>
          <a:bodyPr/>
          <a:lstStyle/>
          <a:p>
            <a:pPr algn="ctr"/>
            <a:fld id="{DCA5B966-D084-4EFB-A123-7AF69950D882}"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fld id="{157C0BB3-A3C3-4B5E-A0F6-2E2CBC8EE04A}" type="slidenum">
              <a:rPr lang="en-US" smtClean="0"/>
              <a:t>2</a:t>
            </a:fld>
            <a:endParaRPr lang="en-US"/>
          </a:p>
        </p:txBody>
      </p:sp>
    </p:spTree>
    <p:extLst>
      <p:ext uri="{BB962C8B-B14F-4D97-AF65-F5344CB8AC3E}">
        <p14:creationId xmlns:p14="http://schemas.microsoft.com/office/powerpoint/2010/main" val="18380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95422"/>
            <a:ext cx="8911687" cy="914400"/>
          </a:xfrm>
        </p:spPr>
        <p:txBody>
          <a:bodyPr>
            <a:normAutofit fontScale="90000"/>
          </a:bodyPr>
          <a:lstStyle/>
          <a:p>
            <a:pPr algn="r" rtl="1"/>
            <a:r>
              <a:rPr lang="ar-IQ" b="1" dirty="0">
                <a:solidFill>
                  <a:srgbClr val="FF0000"/>
                </a:solidFill>
                <a:latin typeface="Arial" panose="020B0604020202020204" pitchFamily="34" charset="0"/>
                <a:cs typeface="Arial" panose="020B0604020202020204" pitchFamily="34" charset="0"/>
              </a:rPr>
              <a:t>1- مفهوم ضبط الجودة </a:t>
            </a:r>
            <a:r>
              <a:rPr lang="ar-IQ" dirty="0">
                <a:solidFill>
                  <a:schemeClr val="accent3"/>
                </a:solidFill>
              </a:rPr>
              <a:t>:</a:t>
            </a:r>
            <a:r>
              <a:rPr lang="ar-IQ" dirty="0"/>
              <a:t/>
            </a:r>
            <a:br>
              <a:rPr lang="ar-IQ" dirty="0"/>
            </a:br>
            <a:endParaRPr lang="en-US" dirty="0"/>
          </a:p>
        </p:txBody>
      </p:sp>
      <p:sp>
        <p:nvSpPr>
          <p:cNvPr id="3" name="Content Placeholder 2"/>
          <p:cNvSpPr>
            <a:spLocks noGrp="1"/>
          </p:cNvSpPr>
          <p:nvPr>
            <p:ph idx="1"/>
          </p:nvPr>
        </p:nvSpPr>
        <p:spPr>
          <a:xfrm>
            <a:off x="885371" y="1055077"/>
            <a:ext cx="10619241" cy="5679552"/>
          </a:xfrm>
        </p:spPr>
        <p:txBody>
          <a:bodyPr>
            <a:normAutofit/>
          </a:bodyPr>
          <a:lstStyle/>
          <a:p>
            <a:pPr algn="just" rtl="1"/>
            <a:r>
              <a:rPr lang="ar-IQ" sz="2800" b="1" dirty="0">
                <a:solidFill>
                  <a:schemeClr val="accent1">
                    <a:lumMod val="75000"/>
                  </a:schemeClr>
                </a:solidFill>
                <a:latin typeface="Arial" panose="020B0604020202020204" pitchFamily="34" charset="0"/>
                <a:cs typeface="Arial" panose="020B0604020202020204" pitchFamily="34" charset="0"/>
              </a:rPr>
              <a:t>في بريطانيا استخدم مصطلح ضبط الجودة للاشارة الى </a:t>
            </a:r>
            <a:r>
              <a:rPr lang="ar-IQ" sz="2800" b="1" u="sng" dirty="0">
                <a:solidFill>
                  <a:schemeClr val="accent1">
                    <a:lumMod val="75000"/>
                  </a:schemeClr>
                </a:solidFill>
                <a:latin typeface="Arial" panose="020B0604020202020204" pitchFamily="34" charset="0"/>
                <a:cs typeface="Arial" panose="020B0604020202020204" pitchFamily="34" charset="0"/>
              </a:rPr>
              <a:t>الأنشطة وتقانات الفحص التي تستند على اساس الإنتاج.</a:t>
            </a:r>
          </a:p>
          <a:p>
            <a:pPr algn="just" rtl="1"/>
            <a:r>
              <a:rPr lang="ar-IQ" sz="2800" b="1" dirty="0">
                <a:solidFill>
                  <a:schemeClr val="accent1">
                    <a:lumMod val="75000"/>
                  </a:schemeClr>
                </a:solidFill>
                <a:latin typeface="Arial" panose="020B0604020202020204" pitchFamily="34" charset="0"/>
                <a:cs typeface="Arial" panose="020B0604020202020204" pitchFamily="34" charset="0"/>
              </a:rPr>
              <a:t>في امريكا استخدم مصطلح ضبط الجودة لأغراض </a:t>
            </a:r>
            <a:r>
              <a:rPr lang="ar-IQ" sz="2800" b="1" u="sng" dirty="0">
                <a:solidFill>
                  <a:schemeClr val="accent1">
                    <a:lumMod val="75000"/>
                  </a:schemeClr>
                </a:solidFill>
                <a:latin typeface="Arial" panose="020B0604020202020204" pitchFamily="34" charset="0"/>
                <a:cs typeface="Arial" panose="020B0604020202020204" pitchFamily="34" charset="0"/>
              </a:rPr>
              <a:t>الضبط الاحصائي</a:t>
            </a:r>
            <a:r>
              <a:rPr lang="ar-IQ" sz="2800" b="1" dirty="0">
                <a:solidFill>
                  <a:schemeClr val="accent1">
                    <a:lumMod val="75000"/>
                  </a:schemeClr>
                </a:solidFill>
                <a:latin typeface="Arial" panose="020B0604020202020204" pitchFamily="34" charset="0"/>
                <a:cs typeface="Arial" panose="020B0604020202020204" pitchFamily="34" charset="0"/>
              </a:rPr>
              <a:t> للجودة.</a:t>
            </a:r>
          </a:p>
          <a:p>
            <a:pPr algn="just" rtl="1"/>
            <a:r>
              <a:rPr lang="ar-IQ" sz="2800" b="1" dirty="0">
                <a:solidFill>
                  <a:schemeClr val="accent1">
                    <a:lumMod val="75000"/>
                  </a:schemeClr>
                </a:solidFill>
                <a:latin typeface="Arial" panose="020B0604020202020204" pitchFamily="34" charset="0"/>
                <a:cs typeface="Arial" panose="020B0604020202020204" pitchFamily="34" charset="0"/>
              </a:rPr>
              <a:t>اورد الباحثون عدد كبير من التعاريف للدلالة على مفهوم ضبط الجودة، منها:</a:t>
            </a:r>
          </a:p>
          <a:p>
            <a:pPr algn="just" rtl="1">
              <a:buFont typeface="Wingdings" panose="05000000000000000000" pitchFamily="2" charset="2"/>
              <a:buChar char="§"/>
            </a:pPr>
            <a:r>
              <a:rPr lang="ar-IQ" sz="2800" b="1" dirty="0">
                <a:latin typeface="Arial" panose="020B0604020202020204" pitchFamily="34" charset="0"/>
                <a:cs typeface="Arial" panose="020B0604020202020204" pitchFamily="34" charset="0"/>
              </a:rPr>
              <a:t>هو </a:t>
            </a:r>
            <a:r>
              <a:rPr lang="ar-IQ" sz="2800" b="1" u="sng" dirty="0">
                <a:latin typeface="Arial" panose="020B0604020202020204" pitchFamily="34" charset="0"/>
                <a:cs typeface="Arial" panose="020B0604020202020204" pitchFamily="34" charset="0"/>
              </a:rPr>
              <a:t>اداة ادارية الهدف </a:t>
            </a:r>
            <a:r>
              <a:rPr lang="ar-IQ" sz="2800" b="1" dirty="0">
                <a:latin typeface="Arial" panose="020B0604020202020204" pitchFamily="34" charset="0"/>
                <a:cs typeface="Arial" panose="020B0604020202020204" pitchFamily="34" charset="0"/>
              </a:rPr>
              <a:t>منها انتاج السلع والخدمات بمستوى جودة مرضي من خلال الالتزام بالمواصفات المحددة مع المحافظة عليها </a:t>
            </a:r>
            <a:r>
              <a:rPr lang="ar-IQ" sz="2800" b="1" u="sng" dirty="0">
                <a:latin typeface="Arial" panose="020B0604020202020204" pitchFamily="34" charset="0"/>
                <a:cs typeface="Arial" panose="020B0604020202020204" pitchFamily="34" charset="0"/>
              </a:rPr>
              <a:t>ضمن حدود الضبط</a:t>
            </a:r>
            <a:r>
              <a:rPr lang="ar-IQ" sz="2800" b="1" dirty="0">
                <a:latin typeface="Arial" panose="020B0604020202020204" pitchFamily="34" charset="0"/>
                <a:cs typeface="Arial" panose="020B0604020202020204" pitchFamily="34" charset="0"/>
              </a:rPr>
              <a:t>.</a:t>
            </a:r>
          </a:p>
          <a:p>
            <a:pPr algn="just" rtl="1">
              <a:buFont typeface="Wingdings" panose="05000000000000000000" pitchFamily="2" charset="2"/>
              <a:buChar char="§"/>
            </a:pPr>
            <a:r>
              <a:rPr lang="ar-IQ" sz="2800" b="1" dirty="0">
                <a:latin typeface="Arial" panose="020B0604020202020204" pitchFamily="34" charset="0"/>
                <a:cs typeface="Arial" panose="020B0604020202020204" pitchFamily="34" charset="0"/>
              </a:rPr>
              <a:t>هو الانشطة التي تهدف الى ضبط وازالة اسباب الاداء غير المرضي في جميع عمليات الانتاج بهدف تحقيق متطلبات الجودة.</a:t>
            </a:r>
          </a:p>
          <a:p>
            <a:pPr algn="just" rtl="1">
              <a:buFont typeface="Wingdings" panose="05000000000000000000" pitchFamily="2" charset="2"/>
              <a:buChar char="§"/>
            </a:pPr>
            <a:r>
              <a:rPr lang="ar-IQ" sz="3200" b="1" i="1" u="sng" dirty="0">
                <a:solidFill>
                  <a:srgbClr val="FF0000"/>
                </a:solidFill>
                <a:latin typeface="Arial" panose="020B0604020202020204" pitchFamily="34" charset="0"/>
                <a:cs typeface="Arial" panose="020B0604020202020204" pitchFamily="34" charset="0"/>
              </a:rPr>
              <a:t>عرف جوران ضبط الجودة: </a:t>
            </a:r>
            <a:r>
              <a:rPr lang="ar-IQ" sz="2800" b="1" i="1" dirty="0">
                <a:solidFill>
                  <a:srgbClr val="FF0000"/>
                </a:solidFill>
                <a:latin typeface="Arial" panose="020B0604020202020204" pitchFamily="34" charset="0"/>
                <a:cs typeface="Arial" panose="020B0604020202020204" pitchFamily="34" charset="0"/>
              </a:rPr>
              <a:t>هي العملية التي يقاس من خلالها الاداء الفعلي ومقارنته مع مواصفة معينة واتخاذ اجراء تصحيحي عند ظهور اختلاف بينهما.</a:t>
            </a:r>
          </a:p>
          <a:p>
            <a:pPr marL="0" indent="0" algn="r" rtl="1">
              <a:buNone/>
            </a:pPr>
            <a:endParaRPr lang="en-US" dirty="0"/>
          </a:p>
        </p:txBody>
      </p:sp>
      <p:sp>
        <p:nvSpPr>
          <p:cNvPr id="4" name="Date Placeholder 3"/>
          <p:cNvSpPr>
            <a:spLocks noGrp="1"/>
          </p:cNvSpPr>
          <p:nvPr>
            <p:ph type="dt" sz="half" idx="10"/>
          </p:nvPr>
        </p:nvSpPr>
        <p:spPr>
          <a:xfrm>
            <a:off x="709612" y="194094"/>
            <a:ext cx="1146283" cy="370396"/>
          </a:xfrm>
        </p:spPr>
        <p:txBody>
          <a:bodyPr/>
          <a:lstStyle/>
          <a:p>
            <a:pPr algn="ctr"/>
            <a:fld id="{62DCF6D3-FB53-4FA5-9699-ACECD2EA4F74}"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fld id="{157C0BB3-A3C3-4B5E-A0F6-2E2CBC8EE04A}" type="slidenum">
              <a:rPr lang="en-US" smtClean="0"/>
              <a:t>3</a:t>
            </a:fld>
            <a:endParaRPr lang="en-US"/>
          </a:p>
        </p:txBody>
      </p:sp>
    </p:spTree>
    <p:extLst>
      <p:ext uri="{BB962C8B-B14F-4D97-AF65-F5344CB8AC3E}">
        <p14:creationId xmlns:p14="http://schemas.microsoft.com/office/powerpoint/2010/main" val="127294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836" y="907564"/>
            <a:ext cx="8911687" cy="713370"/>
          </a:xfrm>
        </p:spPr>
        <p:txBody>
          <a:bodyPr>
            <a:normAutofit/>
          </a:bodyPr>
          <a:lstStyle/>
          <a:p>
            <a:pPr algn="r" rtl="1"/>
            <a:r>
              <a:rPr lang="ar-IQ" sz="2400" dirty="0">
                <a:solidFill>
                  <a:schemeClr val="accent1">
                    <a:lumMod val="75000"/>
                  </a:schemeClr>
                </a:solidFill>
              </a:rPr>
              <a:t>- </a:t>
            </a:r>
            <a:r>
              <a:rPr lang="ar-IQ" sz="3200" b="1" dirty="0">
                <a:solidFill>
                  <a:srgbClr val="FF0000"/>
                </a:solidFill>
                <a:latin typeface="Arial" panose="020B0604020202020204" pitchFamily="34" charset="0"/>
                <a:cs typeface="Arial" panose="020B0604020202020204" pitchFamily="34" charset="0"/>
              </a:rPr>
              <a:t>فايجنباوم يرى ان مضمون ضبط الجودة يتضمن اربعة مراحل:</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8286" y="1505242"/>
            <a:ext cx="10900228" cy="5171329"/>
          </a:xfrm>
        </p:spPr>
        <p:txBody>
          <a:bodyPr>
            <a:normAutofit lnSpcReduction="10000"/>
          </a:bodyPr>
          <a:lstStyle/>
          <a:p>
            <a:pPr algn="just" rtl="1"/>
            <a:r>
              <a:rPr lang="ar-IQ" sz="2800" b="1" dirty="0">
                <a:latin typeface="Arial" panose="020B0604020202020204" pitchFamily="34" charset="0"/>
                <a:cs typeface="Arial" panose="020B0604020202020204" pitchFamily="34" charset="0"/>
              </a:rPr>
              <a:t>وضع المقاييس المعيارية والتي تتضمن جودة التصميم وجودة المطابقة </a:t>
            </a:r>
            <a:r>
              <a:rPr lang="ar-IQ" sz="2800" b="1" dirty="0">
                <a:solidFill>
                  <a:srgbClr val="FF0000"/>
                </a:solidFill>
                <a:latin typeface="Arial" panose="020B0604020202020204" pitchFamily="34" charset="0"/>
                <a:cs typeface="Arial" panose="020B0604020202020204" pitchFamily="34" charset="0"/>
              </a:rPr>
              <a:t>والمعولية.</a:t>
            </a:r>
          </a:p>
          <a:p>
            <a:pPr algn="just" rtl="1"/>
            <a:r>
              <a:rPr lang="ar-IQ" sz="2800" b="1" dirty="0">
                <a:latin typeface="Arial" panose="020B0604020202020204" pitchFamily="34" charset="0"/>
                <a:cs typeface="Arial" panose="020B0604020202020204" pitchFamily="34" charset="0"/>
              </a:rPr>
              <a:t>تقييم الاداء من خلال مقارنة مواصفات السلعة او الخدمة مع المقاييس.</a:t>
            </a:r>
          </a:p>
          <a:p>
            <a:pPr algn="just" rtl="1"/>
            <a:r>
              <a:rPr lang="ar-IQ" sz="2800" b="1" dirty="0">
                <a:latin typeface="Arial" panose="020B0604020202020204" pitchFamily="34" charset="0"/>
                <a:cs typeface="Arial" panose="020B0604020202020204" pitchFamily="34" charset="0"/>
              </a:rPr>
              <a:t>اتخاذ القرارات والقيام بالاجراءات التصحيحية اذا تطلب الامر ذلك.</a:t>
            </a:r>
          </a:p>
          <a:p>
            <a:pPr algn="just" rtl="1"/>
            <a:r>
              <a:rPr lang="ar-IQ" sz="2800" b="1" dirty="0">
                <a:latin typeface="Arial" panose="020B0604020202020204" pitchFamily="34" charset="0"/>
                <a:cs typeface="Arial" panose="020B0604020202020204" pitchFamily="34" charset="0"/>
              </a:rPr>
              <a:t>التخطيط بهدف النهوض بجودة التصميم والاداء </a:t>
            </a:r>
            <a:r>
              <a:rPr lang="ar-IQ" sz="2800" b="1" dirty="0">
                <a:solidFill>
                  <a:srgbClr val="FF0000"/>
                </a:solidFill>
                <a:latin typeface="Arial" panose="020B0604020202020204" pitchFamily="34" charset="0"/>
                <a:cs typeface="Arial" panose="020B0604020202020204" pitchFamily="34" charset="0"/>
              </a:rPr>
              <a:t>والمعولية </a:t>
            </a:r>
            <a:r>
              <a:rPr lang="ar-IQ" sz="2800" b="1" dirty="0">
                <a:latin typeface="Arial" panose="020B0604020202020204" pitchFamily="34" charset="0"/>
                <a:cs typeface="Arial" panose="020B0604020202020204" pitchFamily="34" charset="0"/>
              </a:rPr>
              <a:t>وخفض الكلف.</a:t>
            </a:r>
          </a:p>
          <a:p>
            <a:pPr marL="0" indent="0" algn="just" rtl="1">
              <a:buNone/>
            </a:pPr>
            <a:endParaRPr lang="ar-IQ" sz="2000" dirty="0"/>
          </a:p>
          <a:p>
            <a:pPr marL="0" indent="0" algn="just" rtl="1">
              <a:buNone/>
            </a:pPr>
            <a:r>
              <a:rPr lang="ar-IQ" sz="2000" dirty="0"/>
              <a:t> </a:t>
            </a:r>
            <a:r>
              <a:rPr lang="ar-IQ" sz="2400" b="1" u="sng" dirty="0">
                <a:solidFill>
                  <a:srgbClr val="FF0000"/>
                </a:solidFill>
                <a:latin typeface="Arial" panose="020B0604020202020204" pitchFamily="34" charset="0"/>
                <a:cs typeface="Arial" panose="020B0604020202020204" pitchFamily="34" charset="0"/>
              </a:rPr>
              <a:t>ومما تقدم يمكن القول بان ضبط الجودة </a:t>
            </a:r>
            <a:r>
              <a:rPr lang="ar-IQ" sz="2800" b="1" dirty="0">
                <a:latin typeface="Arial" panose="020B0604020202020204" pitchFamily="34" charset="0"/>
                <a:cs typeface="Arial" panose="020B0604020202020204" pitchFamily="34" charset="0"/>
              </a:rPr>
              <a:t>هو عبارة عن محموعة وسائل علمية منظمة تطبقها الادارة لمقارنة الاداء الفعلي مع المواصفات والمعايير المحددة واتخاذ الاجراءات التصحيحية عند ظهور الانحرافات.</a:t>
            </a:r>
          </a:p>
          <a:p>
            <a:pPr marL="0" indent="0" algn="just" rtl="1">
              <a:buNone/>
            </a:pPr>
            <a:r>
              <a:rPr lang="ar-IQ" sz="2800" b="1" dirty="0">
                <a:latin typeface="Arial" panose="020B0604020202020204" pitchFamily="34" charset="0"/>
                <a:cs typeface="Arial" panose="020B0604020202020204" pitchFamily="34" charset="0"/>
              </a:rPr>
              <a:t>- ان ضبط الجودة يختلف عن ادارة الجودة الشاملة. وبشكل عام فان ضبط الجودة يهدف الى تحقيق جودة المنتوج وليس الوصول الى الكمال وفقاً لمواصفات التصميم الخاص بالمنتوج، اي التأكد من ان الانحرافات في التنفيذ لن تتجاوز الحدود المسموح بها.</a:t>
            </a:r>
            <a:endParaRPr lang="en-US" sz="28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738640" y="179580"/>
            <a:ext cx="1146283" cy="370396"/>
          </a:xfrm>
        </p:spPr>
        <p:txBody>
          <a:bodyPr/>
          <a:lstStyle/>
          <a:p>
            <a:pPr algn="ctr"/>
            <a:fld id="{FCAF59E3-B761-4A1E-B690-9F566CA9562E}"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fld id="{157C0BB3-A3C3-4B5E-A0F6-2E2CBC8EE04A}" type="slidenum">
              <a:rPr lang="en-US" smtClean="0"/>
              <a:t>4</a:t>
            </a:fld>
            <a:endParaRPr lang="en-US"/>
          </a:p>
        </p:txBody>
      </p:sp>
    </p:spTree>
    <p:extLst>
      <p:ext uri="{BB962C8B-B14F-4D97-AF65-F5344CB8AC3E}">
        <p14:creationId xmlns:p14="http://schemas.microsoft.com/office/powerpoint/2010/main" val="946324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4928836"/>
              </p:ext>
            </p:extLst>
          </p:nvPr>
        </p:nvGraphicFramePr>
        <p:xfrm>
          <a:off x="827314" y="348344"/>
          <a:ext cx="10076798" cy="576585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xmlns="" val="20000"/>
                    </a:ext>
                  </a:extLst>
                </a:gridCol>
                <a:gridCol w="4020457">
                  <a:extLst>
                    <a:ext uri="{9D8B030D-6E8A-4147-A177-3AD203B41FA5}">
                      <a16:colId xmlns:a16="http://schemas.microsoft.com/office/drawing/2014/main" xmlns="" val="20001"/>
                    </a:ext>
                  </a:extLst>
                </a:gridCol>
                <a:gridCol w="960378">
                  <a:extLst>
                    <a:ext uri="{9D8B030D-6E8A-4147-A177-3AD203B41FA5}">
                      <a16:colId xmlns:a16="http://schemas.microsoft.com/office/drawing/2014/main" xmlns="" val="20002"/>
                    </a:ext>
                  </a:extLst>
                </a:gridCol>
                <a:gridCol w="523963">
                  <a:extLst>
                    <a:ext uri="{9D8B030D-6E8A-4147-A177-3AD203B41FA5}">
                      <a16:colId xmlns:a16="http://schemas.microsoft.com/office/drawing/2014/main" xmlns="" val="20003"/>
                    </a:ext>
                  </a:extLst>
                </a:gridCol>
              </a:tblGrid>
              <a:tr h="960975">
                <a:tc>
                  <a:txBody>
                    <a:bodyPr/>
                    <a:lstStyle/>
                    <a:p>
                      <a:pPr algn="ctr" rtl="1"/>
                      <a:r>
                        <a:rPr lang="ar-IQ" sz="2000" b="1" dirty="0">
                          <a:latin typeface="Arial" panose="020B0604020202020204" pitchFamily="34" charset="0"/>
                          <a:cs typeface="Arial" panose="020B0604020202020204" pitchFamily="34" charset="0"/>
                        </a:rPr>
                        <a:t>ادارة الجودة الشاملة</a:t>
                      </a:r>
                      <a:endParaRPr lang="en-US" sz="2000" b="1" dirty="0">
                        <a:latin typeface="Arial" panose="020B0604020202020204" pitchFamily="34" charset="0"/>
                        <a:cs typeface="Arial" panose="020B0604020202020204" pitchFamily="34" charset="0"/>
                      </a:endParaRPr>
                    </a:p>
                  </a:txBody>
                  <a:tcPr/>
                </a:tc>
                <a:tc>
                  <a:txBody>
                    <a:bodyPr/>
                    <a:lstStyle/>
                    <a:p>
                      <a:pPr algn="ctr" rtl="1"/>
                      <a:r>
                        <a:rPr lang="ar-IQ" sz="2000" b="1" dirty="0">
                          <a:latin typeface="Arial" panose="020B0604020202020204" pitchFamily="34" charset="0"/>
                          <a:cs typeface="Arial" panose="020B0604020202020204" pitchFamily="34" charset="0"/>
                        </a:rPr>
                        <a:t>ضبط</a:t>
                      </a:r>
                      <a:r>
                        <a:rPr lang="ar-IQ" sz="2000" b="1" baseline="0" dirty="0">
                          <a:latin typeface="Arial" panose="020B0604020202020204" pitchFamily="34" charset="0"/>
                          <a:cs typeface="Arial" panose="020B0604020202020204" pitchFamily="34" charset="0"/>
                        </a:rPr>
                        <a:t> الجودة</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المعيار</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ت</a:t>
                      </a:r>
                      <a:endParaRPr lang="en-US"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960975">
                <a:tc>
                  <a:txBody>
                    <a:bodyPr/>
                    <a:lstStyle/>
                    <a:p>
                      <a:pPr algn="r" rtl="1"/>
                      <a:r>
                        <a:rPr lang="ar-IQ" sz="2000" b="1" dirty="0">
                          <a:latin typeface="Arial" panose="020B0604020202020204" pitchFamily="34" charset="0"/>
                          <a:cs typeface="Arial" panose="020B0604020202020204" pitchFamily="34" charset="0"/>
                        </a:rPr>
                        <a:t>تحسين الجودة لا يؤدي بالضرورة الى رفع الكلف.</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تحسين الجودة</a:t>
                      </a:r>
                      <a:r>
                        <a:rPr lang="ar-IQ" sz="2000" b="1" baseline="0" dirty="0">
                          <a:latin typeface="Arial" panose="020B0604020202020204" pitchFamily="34" charset="0"/>
                          <a:cs typeface="Arial" panose="020B0604020202020204" pitchFamily="34" charset="0"/>
                        </a:rPr>
                        <a:t> يسبب زيادة في الكلف.</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 الكلف</a:t>
                      </a:r>
                      <a:endParaRPr lang="en-US" sz="2000" b="1" dirty="0">
                        <a:latin typeface="Arial" panose="020B0604020202020204" pitchFamily="34" charset="0"/>
                        <a:cs typeface="Arial" panose="020B0604020202020204" pitchFamily="34" charset="0"/>
                      </a:endParaRPr>
                    </a:p>
                  </a:txBody>
                  <a:tcPr/>
                </a:tc>
                <a:tc>
                  <a:txBody>
                    <a:bodyPr/>
                    <a:lstStyle/>
                    <a:p>
                      <a:pPr algn="r" rtl="1"/>
                      <a:r>
                        <a:rPr lang="en-US" sz="2000" b="1"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xmlns="" val="10001"/>
                  </a:ext>
                </a:extLst>
              </a:tr>
              <a:tr h="960975">
                <a:tc>
                  <a:txBody>
                    <a:bodyPr/>
                    <a:lstStyle/>
                    <a:p>
                      <a:pPr algn="r" rtl="1"/>
                      <a:r>
                        <a:rPr lang="ar-IQ" sz="2000" b="1" dirty="0">
                          <a:latin typeface="Arial" panose="020B0604020202020204" pitchFamily="34" charset="0"/>
                          <a:cs typeface="Arial" panose="020B0604020202020204" pitchFamily="34" charset="0"/>
                        </a:rPr>
                        <a:t>التركيز</a:t>
                      </a:r>
                      <a:r>
                        <a:rPr lang="ar-IQ" sz="2000" b="1" baseline="0" dirty="0">
                          <a:latin typeface="Arial" panose="020B0604020202020204" pitchFamily="34" charset="0"/>
                          <a:cs typeface="Arial" panose="020B0604020202020204" pitchFamily="34" charset="0"/>
                        </a:rPr>
                        <a:t> على تشخيص وازالة مسببات الجودة الرديئة.</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التركيز على المنتوج الردئ.</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التركيز</a:t>
                      </a:r>
                      <a:endParaRPr lang="en-US" sz="2000" b="1" dirty="0">
                        <a:latin typeface="Arial" panose="020B0604020202020204" pitchFamily="34" charset="0"/>
                        <a:cs typeface="Arial" panose="020B0604020202020204" pitchFamily="34" charset="0"/>
                      </a:endParaRPr>
                    </a:p>
                  </a:txBody>
                  <a:tcPr/>
                </a:tc>
                <a:tc>
                  <a:txBody>
                    <a:bodyPr/>
                    <a:lstStyle/>
                    <a:p>
                      <a:pPr algn="r" rtl="1"/>
                      <a:r>
                        <a:rPr lang="en-US" sz="2000" b="1"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xmlns="" val="10002"/>
                  </a:ext>
                </a:extLst>
              </a:tr>
              <a:tr h="960975">
                <a:tc>
                  <a:txBody>
                    <a:bodyPr/>
                    <a:lstStyle/>
                    <a:p>
                      <a:pPr algn="r" rtl="1"/>
                      <a:r>
                        <a:rPr lang="ar-IQ" sz="2000" b="1" dirty="0">
                          <a:latin typeface="Arial" panose="020B0604020202020204" pitchFamily="34" charset="0"/>
                          <a:cs typeface="Arial" panose="020B0604020202020204" pitchFamily="34" charset="0"/>
                        </a:rPr>
                        <a:t>الزبون هو من يستخدم المنتوج.</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الزبون هو من يشتري المنتوج.</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الزبون</a:t>
                      </a:r>
                      <a:endParaRPr lang="en-US" sz="2000" b="1" dirty="0">
                        <a:latin typeface="Arial" panose="020B0604020202020204" pitchFamily="34" charset="0"/>
                        <a:cs typeface="Arial" panose="020B0604020202020204" pitchFamily="34" charset="0"/>
                      </a:endParaRPr>
                    </a:p>
                  </a:txBody>
                  <a:tcPr/>
                </a:tc>
                <a:tc>
                  <a:txBody>
                    <a:bodyPr/>
                    <a:lstStyle/>
                    <a:p>
                      <a:pPr algn="r" rtl="1"/>
                      <a:r>
                        <a:rPr lang="en-US" sz="2000" b="1" dirty="0">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xmlns="" val="10003"/>
                  </a:ext>
                </a:extLst>
              </a:tr>
              <a:tr h="960975">
                <a:tc>
                  <a:txBody>
                    <a:bodyPr/>
                    <a:lstStyle/>
                    <a:p>
                      <a:pPr algn="r" rtl="1"/>
                      <a:r>
                        <a:rPr lang="ar-IQ" sz="2000" b="1" dirty="0">
                          <a:latin typeface="Arial" panose="020B0604020202020204" pitchFamily="34" charset="0"/>
                          <a:cs typeface="Arial" panose="020B0604020202020204" pitchFamily="34" charset="0"/>
                        </a:rPr>
                        <a:t>تحقيق العيوب الصفرية.</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قبول بعض</a:t>
                      </a:r>
                      <a:r>
                        <a:rPr lang="ar-IQ" sz="2000" b="1" baseline="0" dirty="0">
                          <a:latin typeface="Arial" panose="020B0604020202020204" pitchFamily="34" charset="0"/>
                          <a:cs typeface="Arial" panose="020B0604020202020204" pitchFamily="34" charset="0"/>
                        </a:rPr>
                        <a:t> العيوب ضمن الحدود المسموح بها.</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العيوب</a:t>
                      </a:r>
                      <a:endParaRPr lang="en-US" sz="2000" b="1" dirty="0">
                        <a:latin typeface="Arial" panose="020B0604020202020204" pitchFamily="34" charset="0"/>
                        <a:cs typeface="Arial" panose="020B0604020202020204" pitchFamily="34" charset="0"/>
                      </a:endParaRPr>
                    </a:p>
                  </a:txBody>
                  <a:tcPr/>
                </a:tc>
                <a:tc>
                  <a:txBody>
                    <a:bodyPr/>
                    <a:lstStyle/>
                    <a:p>
                      <a:pPr algn="r" rtl="1"/>
                      <a:r>
                        <a:rPr lang="en-US" sz="2000" b="1"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xmlns="" val="10004"/>
                  </a:ext>
                </a:extLst>
              </a:tr>
              <a:tr h="960975">
                <a:tc>
                  <a:txBody>
                    <a:bodyPr/>
                    <a:lstStyle/>
                    <a:p>
                      <a:pPr algn="r" rtl="1"/>
                      <a:r>
                        <a:rPr lang="ar-IQ" sz="2000" b="1" dirty="0">
                          <a:latin typeface="Arial" panose="020B0604020202020204" pitchFamily="34" charset="0"/>
                          <a:cs typeface="Arial" panose="020B0604020202020204" pitchFamily="34" charset="0"/>
                        </a:rPr>
                        <a:t>الجودة</a:t>
                      </a:r>
                      <a:r>
                        <a:rPr lang="ar-IQ" sz="2000" b="1" baseline="0" dirty="0">
                          <a:latin typeface="Arial" panose="020B0604020202020204" pitchFamily="34" charset="0"/>
                          <a:cs typeface="Arial" panose="020B0604020202020204" pitchFamily="34" charset="0"/>
                        </a:rPr>
                        <a:t> مسؤولية الجميع.</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ضبط الجودة هو مسؤولية الاقسام</a:t>
                      </a:r>
                      <a:r>
                        <a:rPr lang="ar-IQ" sz="2000" b="1" baseline="0" dirty="0">
                          <a:latin typeface="Arial" panose="020B0604020202020204" pitchFamily="34" charset="0"/>
                          <a:cs typeface="Arial" panose="020B0604020202020204" pitchFamily="34" charset="0"/>
                        </a:rPr>
                        <a:t> او الافراد .</a:t>
                      </a:r>
                      <a:endParaRPr lang="en-US" sz="2000" b="1" dirty="0">
                        <a:latin typeface="Arial" panose="020B0604020202020204" pitchFamily="34" charset="0"/>
                        <a:cs typeface="Arial" panose="020B0604020202020204" pitchFamily="34" charset="0"/>
                      </a:endParaRPr>
                    </a:p>
                  </a:txBody>
                  <a:tcPr/>
                </a:tc>
                <a:tc>
                  <a:txBody>
                    <a:bodyPr/>
                    <a:lstStyle/>
                    <a:p>
                      <a:pPr algn="r" rtl="1"/>
                      <a:r>
                        <a:rPr lang="ar-IQ" sz="2000" b="1" dirty="0">
                          <a:latin typeface="Arial" panose="020B0604020202020204" pitchFamily="34" charset="0"/>
                          <a:cs typeface="Arial" panose="020B0604020202020204" pitchFamily="34" charset="0"/>
                        </a:rPr>
                        <a:t>المسؤلية</a:t>
                      </a:r>
                      <a:endParaRPr lang="en-US" sz="2000" b="1" dirty="0">
                        <a:latin typeface="Arial" panose="020B0604020202020204" pitchFamily="34" charset="0"/>
                        <a:cs typeface="Arial" panose="020B0604020202020204" pitchFamily="34" charset="0"/>
                      </a:endParaRPr>
                    </a:p>
                  </a:txBody>
                  <a:tcPr/>
                </a:tc>
                <a:tc>
                  <a:txBody>
                    <a:bodyPr/>
                    <a:lstStyle/>
                    <a:p>
                      <a:pPr algn="r" rtl="1"/>
                      <a:r>
                        <a:rPr lang="en-US" sz="2000" b="1"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4121624" y="6209731"/>
            <a:ext cx="5540992" cy="461665"/>
          </a:xfrm>
          <a:prstGeom prst="rect">
            <a:avLst/>
          </a:prstGeom>
          <a:noFill/>
        </p:spPr>
        <p:txBody>
          <a:bodyPr wrap="square" rtlCol="0">
            <a:spAutoFit/>
          </a:bodyPr>
          <a:lstStyle/>
          <a:p>
            <a:r>
              <a:rPr lang="ar-IQ" sz="2400" b="1" dirty="0">
                <a:latin typeface="Arial" panose="020B0604020202020204" pitchFamily="34" charset="0"/>
                <a:cs typeface="Arial" panose="020B0604020202020204" pitchFamily="34" charset="0"/>
              </a:rPr>
              <a:t>الاختلافات بين ضبط الجودة وادارة الجودة الشاملة</a:t>
            </a:r>
            <a:endParaRPr lang="en-US" sz="24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288697" y="0"/>
            <a:ext cx="1146283" cy="370396"/>
          </a:xfrm>
        </p:spPr>
        <p:txBody>
          <a:bodyPr/>
          <a:lstStyle/>
          <a:p>
            <a:pPr algn="ctr"/>
            <a:fld id="{821DD229-8320-4BFC-8C9B-5E9849E297F1}" type="datetime3">
              <a:rPr lang="en-US" sz="1600" b="1" smtClean="0">
                <a:solidFill>
                  <a:srgbClr val="FF0000"/>
                </a:solidFill>
              </a:rPr>
              <a:pPr algn="ctr"/>
              <a:t>18 March 2024</a:t>
            </a:fld>
            <a:endParaRPr lang="en-US" sz="1600" b="1" dirty="0">
              <a:solidFill>
                <a:srgbClr val="FF0000"/>
              </a:solidFill>
            </a:endParaRPr>
          </a:p>
        </p:txBody>
      </p:sp>
      <p:sp>
        <p:nvSpPr>
          <p:cNvPr id="3" name="Slide Number Placeholder 2"/>
          <p:cNvSpPr>
            <a:spLocks noGrp="1"/>
          </p:cNvSpPr>
          <p:nvPr>
            <p:ph type="sldNum" sz="quarter" idx="12"/>
          </p:nvPr>
        </p:nvSpPr>
        <p:spPr/>
        <p:txBody>
          <a:bodyPr/>
          <a:lstStyle/>
          <a:p>
            <a:pPr algn="ctr"/>
            <a:fld id="{157C0BB3-A3C3-4B5E-A0F6-2E2CBC8EE04A}" type="slidenum">
              <a:rPr lang="en-US" b="1" smtClean="0"/>
              <a:pPr algn="ctr"/>
              <a:t>5</a:t>
            </a:fld>
            <a:endParaRPr lang="en-US" b="1" dirty="0"/>
          </a:p>
        </p:txBody>
      </p:sp>
    </p:spTree>
    <p:extLst>
      <p:ext uri="{BB962C8B-B14F-4D97-AF65-F5344CB8AC3E}">
        <p14:creationId xmlns:p14="http://schemas.microsoft.com/office/powerpoint/2010/main" val="2087796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93895"/>
            <a:ext cx="8911687" cy="801859"/>
          </a:xfrm>
        </p:spPr>
        <p:txBody>
          <a:bodyPr>
            <a:normAutofit/>
          </a:bodyPr>
          <a:lstStyle/>
          <a:p>
            <a:pPr algn="r" rtl="1"/>
            <a:r>
              <a:rPr lang="ar-IQ" sz="2800" b="1" dirty="0">
                <a:solidFill>
                  <a:srgbClr val="FF0000"/>
                </a:solidFill>
                <a:latin typeface="Arial" panose="020B0604020202020204" pitchFamily="34" charset="0"/>
                <a:cs typeface="Arial" panose="020B0604020202020204" pitchFamily="34" charset="0"/>
              </a:rPr>
              <a:t>2- التطور التاريخي لضبط الجودة:</a:t>
            </a:r>
            <a:endParaRPr lang="en-US" sz="28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5415" y="1195755"/>
            <a:ext cx="10564312" cy="5335674"/>
          </a:xfrm>
        </p:spPr>
        <p:txBody>
          <a:bodyPr>
            <a:noAutofit/>
          </a:bodyPr>
          <a:lstStyle/>
          <a:p>
            <a:pPr algn="just" rtl="1"/>
            <a:r>
              <a:rPr lang="ar-IQ" sz="2400" b="1" dirty="0">
                <a:latin typeface="Arial" panose="020B0604020202020204" pitchFamily="34" charset="0"/>
                <a:cs typeface="Arial" panose="020B0604020202020204" pitchFamily="34" charset="0"/>
              </a:rPr>
              <a:t>سابقا العمل يُنتج من قبل عمال ماهرين وكانت خبرة العامل وسمعته هما الاساس لانجاز الأعمال بالشكل الصحيح وهذا يتطلب تدريبهم لفترة طويلة من قبل حرفيين ويتم التركيز في التدريب على إتقان العمل.</a:t>
            </a:r>
          </a:p>
          <a:p>
            <a:pPr algn="just" rtl="1"/>
            <a:r>
              <a:rPr lang="ar-IQ" sz="2400" b="1" dirty="0">
                <a:latin typeface="Arial" panose="020B0604020202020204" pitchFamily="34" charset="0"/>
                <a:cs typeface="Arial" panose="020B0604020202020204" pitchFamily="34" charset="0"/>
              </a:rPr>
              <a:t>في المعامل كان هناك فرد او</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مجموعة قليلة مسؤولون عن فحص الانتاج يطلق عليهم تسمية المفتشين.</a:t>
            </a:r>
          </a:p>
          <a:p>
            <a:pPr algn="just" rtl="1"/>
            <a:r>
              <a:rPr lang="ar-IQ" sz="2400" b="1" dirty="0">
                <a:latin typeface="Arial" panose="020B0604020202020204" pitchFamily="34" charset="0"/>
                <a:cs typeface="Arial" panose="020B0604020202020204" pitchFamily="34" charset="0"/>
              </a:rPr>
              <a:t>صاحب الثورة الصناعية اسلوب تقسيم العمل اذ اصبح كل عامل مسؤلا عن جزء صغير من عملية الانتاج .</a:t>
            </a:r>
          </a:p>
          <a:p>
            <a:pPr algn="just" rtl="1"/>
            <a:r>
              <a:rPr lang="ar-IQ" sz="2400" b="1" dirty="0">
                <a:latin typeface="Arial" panose="020B0604020202020204" pitchFamily="34" charset="0"/>
                <a:cs typeface="Arial" panose="020B0604020202020204" pitchFamily="34" charset="0"/>
              </a:rPr>
              <a:t>في عام </a:t>
            </a:r>
            <a:r>
              <a:rPr lang="en-US" sz="2400" b="1" dirty="0">
                <a:latin typeface="Arial" panose="020B0604020202020204" pitchFamily="34" charset="0"/>
                <a:cs typeface="Arial" panose="020B0604020202020204" pitchFamily="34" charset="0"/>
              </a:rPr>
              <a:t>1924</a:t>
            </a:r>
            <a:r>
              <a:rPr lang="ar-IQ" sz="2400" b="1" dirty="0">
                <a:latin typeface="Arial" panose="020B0604020202020204" pitchFamily="34" charset="0"/>
                <a:cs typeface="Arial" panose="020B0604020202020204" pitchFamily="34" charset="0"/>
              </a:rPr>
              <a:t> قدم العالم </a:t>
            </a:r>
            <a:r>
              <a:rPr lang="en-US" sz="2400" b="1" dirty="0" err="1">
                <a:latin typeface="Arial" panose="020B0604020202020204" pitchFamily="34" charset="0"/>
                <a:cs typeface="Arial" panose="020B0604020202020204" pitchFamily="34" charset="0"/>
              </a:rPr>
              <a:t>Shewart</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 نماذج احصائية للجودة استخدمت لضبط الانتاج.</a:t>
            </a:r>
          </a:p>
          <a:p>
            <a:pPr algn="just" rtl="1"/>
            <a:r>
              <a:rPr lang="ar-IQ" sz="2400" b="1" dirty="0">
                <a:latin typeface="Arial" panose="020B0604020202020204" pitchFamily="34" charset="0"/>
                <a:cs typeface="Arial" panose="020B0604020202020204" pitchFamily="34" charset="0"/>
              </a:rPr>
              <a:t>في عام </a:t>
            </a:r>
            <a:r>
              <a:rPr lang="en-US" sz="2400" b="1" dirty="0">
                <a:latin typeface="Arial" panose="020B0604020202020204" pitchFamily="34" charset="0"/>
                <a:cs typeface="Arial" panose="020B0604020202020204" pitchFamily="34" charset="0"/>
              </a:rPr>
              <a:t>1930 </a:t>
            </a:r>
            <a:r>
              <a:rPr lang="ar-IQ" sz="2400" b="1" dirty="0">
                <a:latin typeface="Arial" panose="020B0604020202020204" pitchFamily="34" charset="0"/>
                <a:cs typeface="Arial" panose="020B0604020202020204" pitchFamily="34" charset="0"/>
              </a:rPr>
              <a:t> قدم كلا من </a:t>
            </a:r>
            <a:r>
              <a:rPr lang="en-US" sz="2400" b="1" dirty="0" err="1">
                <a:latin typeface="Arial" panose="020B0604020202020204" pitchFamily="34" charset="0"/>
                <a:cs typeface="Arial" panose="020B0604020202020204" pitchFamily="34" charset="0"/>
              </a:rPr>
              <a:t>Romig</a:t>
            </a:r>
            <a:r>
              <a:rPr lang="en-US" sz="2400" b="1" dirty="0">
                <a:latin typeface="Arial" panose="020B0604020202020204" pitchFamily="34" charset="0"/>
                <a:cs typeface="Arial" panose="020B0604020202020204" pitchFamily="34" charset="0"/>
              </a:rPr>
              <a:t> &amp; Dodge </a:t>
            </a:r>
            <a:r>
              <a:rPr lang="ar-IQ" sz="2400" b="1" dirty="0">
                <a:latin typeface="Arial" panose="020B0604020202020204" pitchFamily="34" charset="0"/>
                <a:cs typeface="Arial" panose="020B0604020202020204" pitchFamily="34" charset="0"/>
              </a:rPr>
              <a:t> جداول عينات القبول.</a:t>
            </a:r>
          </a:p>
          <a:p>
            <a:pPr algn="just" rtl="1"/>
            <a:r>
              <a:rPr lang="ar-IQ" sz="2400" b="1" dirty="0">
                <a:latin typeface="Arial" panose="020B0604020202020204" pitchFamily="34" charset="0"/>
                <a:cs typeface="Arial" panose="020B0604020202020204" pitchFamily="34" charset="0"/>
              </a:rPr>
              <a:t>لم تستخدم اجراءات ضبط الجودة الاحصائية بشكل واسع حتى الحرب العالمية الثانية.</a:t>
            </a:r>
          </a:p>
          <a:p>
            <a:pPr algn="just" rtl="1"/>
            <a:r>
              <a:rPr lang="ar-IQ" sz="2400" b="1" dirty="0">
                <a:latin typeface="Arial" panose="020B0604020202020204" pitchFamily="34" charset="0"/>
                <a:cs typeface="Arial" panose="020B0604020202020204" pitchFamily="34" charset="0"/>
              </a:rPr>
              <a:t>بعد الحرب العالمية الثانية بدأت الصناعة الامريكة بترويج ضبط الجودة عن طريق البرامج التدريبية والصحافة والمؤتمرات والندوات.</a:t>
            </a:r>
          </a:p>
        </p:txBody>
      </p:sp>
      <p:sp>
        <p:nvSpPr>
          <p:cNvPr id="4" name="Date Placeholder 3"/>
          <p:cNvSpPr>
            <a:spLocks noGrp="1"/>
          </p:cNvSpPr>
          <p:nvPr>
            <p:ph type="dt" sz="half" idx="10"/>
          </p:nvPr>
        </p:nvSpPr>
        <p:spPr>
          <a:xfrm>
            <a:off x="912812" y="223123"/>
            <a:ext cx="1146283" cy="370396"/>
          </a:xfrm>
        </p:spPr>
        <p:txBody>
          <a:bodyPr/>
          <a:lstStyle/>
          <a:p>
            <a:pPr algn="ctr"/>
            <a:fld id="{21B6023F-B50D-47CA-8036-21889FFCBD26}" type="datetime3">
              <a:rPr lang="en-US" sz="1600" b="1" smtClean="0">
                <a:solidFill>
                  <a:srgbClr val="FF0000"/>
                </a:solidFill>
              </a:rPr>
              <a:pPr algn="ctr"/>
              <a:t>18 March 2024</a:t>
            </a:fld>
            <a:endParaRPr lang="en-US" sz="1600" b="1">
              <a:solidFill>
                <a:srgbClr val="FF0000"/>
              </a:solidFill>
            </a:endParaRPr>
          </a:p>
        </p:txBody>
      </p:sp>
      <p:sp>
        <p:nvSpPr>
          <p:cNvPr id="5" name="Slide Number Placeholder 4"/>
          <p:cNvSpPr>
            <a:spLocks noGrp="1"/>
          </p:cNvSpPr>
          <p:nvPr>
            <p:ph type="sldNum" sz="quarter" idx="12"/>
          </p:nvPr>
        </p:nvSpPr>
        <p:spPr/>
        <p:txBody>
          <a:bodyPr/>
          <a:lstStyle/>
          <a:p>
            <a:pPr algn="ctr"/>
            <a:fld id="{157C0BB3-A3C3-4B5E-A0F6-2E2CBC8EE04A}" type="slidenum">
              <a:rPr lang="en-US" b="1" smtClean="0"/>
              <a:pPr algn="ctr"/>
              <a:t>6</a:t>
            </a:fld>
            <a:endParaRPr lang="en-US" b="1" dirty="0"/>
          </a:p>
        </p:txBody>
      </p:sp>
    </p:spTree>
    <p:extLst>
      <p:ext uri="{BB962C8B-B14F-4D97-AF65-F5344CB8AC3E}">
        <p14:creationId xmlns:p14="http://schemas.microsoft.com/office/powerpoint/2010/main" val="3616343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5E04576-7BCE-4B97-BAF5-FA8456D118DA}"/>
              </a:ext>
            </a:extLst>
          </p:cNvPr>
          <p:cNvSpPr>
            <a:spLocks noGrp="1"/>
          </p:cNvSpPr>
          <p:nvPr>
            <p:ph idx="1"/>
          </p:nvPr>
        </p:nvSpPr>
        <p:spPr>
          <a:xfrm>
            <a:off x="1280160" y="275771"/>
            <a:ext cx="10336993" cy="6386285"/>
          </a:xfrm>
        </p:spPr>
        <p:txBody>
          <a:bodyPr>
            <a:normAutofit/>
          </a:bodyPr>
          <a:lstStyle/>
          <a:p>
            <a:pPr algn="just" rtl="1"/>
            <a:r>
              <a:rPr lang="ar-IQ" sz="2800" b="1" dirty="0">
                <a:latin typeface="Arial" panose="020B0604020202020204" pitchFamily="34" charset="0"/>
                <a:cs typeface="Arial" panose="020B0604020202020204" pitchFamily="34" charset="0"/>
              </a:rPr>
              <a:t>ظهر في مطلع الخمسينات والستينات حقل هندسة المعولية الذي يهدف الى تحسين المنتوج والعملية وتم تطبيقه في الولايات المتحدة ثم انتشر بعد ذلك في اوروبا وامريكا اللاتينية.</a:t>
            </a:r>
          </a:p>
          <a:p>
            <a:pPr algn="just" rtl="1"/>
            <a:r>
              <a:rPr lang="ar-IQ" sz="2800" b="1" dirty="0">
                <a:latin typeface="Arial" panose="020B0604020202020204" pitchFamily="34" charset="0"/>
                <a:cs typeface="Arial" panose="020B0604020202020204" pitchFamily="34" charset="0"/>
              </a:rPr>
              <a:t> بين </a:t>
            </a:r>
            <a:r>
              <a:rPr lang="en-US" sz="2800" b="1" dirty="0">
                <a:latin typeface="Arial" panose="020B0604020202020204" pitchFamily="34" charset="0"/>
                <a:cs typeface="Arial" panose="020B0604020202020204" pitchFamily="34" charset="0"/>
              </a:rPr>
              <a:t>1950-1960</a:t>
            </a:r>
            <a:r>
              <a:rPr lang="ar-IQ" sz="2800" b="1" dirty="0">
                <a:latin typeface="Arial" panose="020B0604020202020204" pitchFamily="34" charset="0"/>
                <a:cs typeface="Arial" panose="020B0604020202020204" pitchFamily="34" charset="0"/>
              </a:rPr>
              <a:t> ادى العالم </a:t>
            </a:r>
            <a:r>
              <a:rPr lang="en-US" sz="2800" b="1" dirty="0">
                <a:latin typeface="Arial" panose="020B0604020202020204" pitchFamily="34" charset="0"/>
                <a:cs typeface="Arial" panose="020B0604020202020204" pitchFamily="34" charset="0"/>
              </a:rPr>
              <a:t>Deming </a:t>
            </a:r>
            <a:r>
              <a:rPr lang="ar-IQ" sz="2800" b="1" dirty="0">
                <a:latin typeface="Arial" panose="020B0604020202020204" pitchFamily="34" charset="0"/>
                <a:cs typeface="Arial" panose="020B0604020202020204" pitchFamily="34" charset="0"/>
              </a:rPr>
              <a:t> دورا كبيرا في ادخال طرق ضبط الجودة للمصانع اليابانية .</a:t>
            </a:r>
          </a:p>
          <a:p>
            <a:pPr algn="just" rtl="1"/>
            <a:r>
              <a:rPr lang="ar-IQ" sz="2800" b="1" dirty="0">
                <a:latin typeface="Arial" panose="020B0604020202020204" pitchFamily="34" charset="0"/>
                <a:cs typeface="Arial" panose="020B0604020202020204" pitchFamily="34" charset="0"/>
              </a:rPr>
              <a:t> في ثمانينات</a:t>
            </a:r>
            <a:r>
              <a:rPr lang="af-ZA" sz="2800" b="1" dirty="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 القرن الماضي زاد استخدام الطرق الاحصائية لتحسين الجودة في امريكا.</a:t>
            </a:r>
          </a:p>
          <a:p>
            <a:pPr algn="just" rtl="1"/>
            <a:r>
              <a:rPr lang="ar-IQ" sz="2800" b="1" dirty="0">
                <a:latin typeface="Arial" panose="020B0604020202020204" pitchFamily="34" charset="0"/>
                <a:cs typeface="Arial" panose="020B0604020202020204" pitchFamily="34" charset="0"/>
              </a:rPr>
              <a:t>بدأت الخطوة الاولى لتطبيق مدخل الحيود السداسي (الستة سيجما) في شركة موتورولا في عام </a:t>
            </a:r>
            <a:r>
              <a:rPr lang="en-US" sz="2800" b="1" dirty="0">
                <a:latin typeface="Arial" panose="020B0604020202020204" pitchFamily="34" charset="0"/>
                <a:cs typeface="Arial" panose="020B0604020202020204" pitchFamily="34" charset="0"/>
              </a:rPr>
              <a:t>1989</a:t>
            </a:r>
            <a:r>
              <a:rPr lang="ar-IQ" sz="2800" b="1" dirty="0">
                <a:latin typeface="Arial" panose="020B0604020202020204" pitchFamily="34" charset="0"/>
                <a:cs typeface="Arial" panose="020B0604020202020204" pitchFamily="34" charset="0"/>
              </a:rPr>
              <a:t>.</a:t>
            </a:r>
          </a:p>
          <a:p>
            <a:pPr algn="just" rtl="1"/>
            <a:r>
              <a:rPr lang="ar-IQ" sz="2800" b="1" dirty="0">
                <a:latin typeface="Arial" panose="020B0604020202020204" pitchFamily="34" charset="0"/>
                <a:cs typeface="Arial" panose="020B0604020202020204" pitchFamily="34" charset="0"/>
              </a:rPr>
              <a:t>في تسعينات القرن الماضي انتشرت تجربة شركة موتورولا في الصناعة الامريكية وما زال الاهتمام بتحسين الجودة مستمراً مما يدل على اهمية الجودة.</a:t>
            </a:r>
            <a:r>
              <a:rPr lang="en-US" sz="2800" b="1" dirty="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 </a:t>
            </a:r>
          </a:p>
          <a:p>
            <a:pPr algn="just" rtl="1"/>
            <a:endParaRPr lang="en-US" sz="2400" dirty="0"/>
          </a:p>
          <a:p>
            <a:endParaRPr lang="en-US" dirty="0"/>
          </a:p>
        </p:txBody>
      </p:sp>
      <p:sp>
        <p:nvSpPr>
          <p:cNvPr id="2" name="Date Placeholder 1"/>
          <p:cNvSpPr>
            <a:spLocks noGrp="1"/>
          </p:cNvSpPr>
          <p:nvPr>
            <p:ph type="dt" sz="half" idx="10"/>
          </p:nvPr>
        </p:nvSpPr>
        <p:spPr>
          <a:xfrm>
            <a:off x="288699" y="101600"/>
            <a:ext cx="1146283" cy="370396"/>
          </a:xfrm>
        </p:spPr>
        <p:txBody>
          <a:bodyPr/>
          <a:lstStyle/>
          <a:p>
            <a:pPr algn="ctr"/>
            <a:fld id="{5E8A723D-2962-42DC-A6E7-63BC5EA67ADE}"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7C0BB3-A3C3-4B5E-A0F6-2E2CBC8EE04A}" type="slidenum">
              <a:rPr lang="en-US" b="1" smtClean="0"/>
              <a:pPr algn="ctr"/>
              <a:t>7</a:t>
            </a:fld>
            <a:endParaRPr lang="en-US" b="1" dirty="0"/>
          </a:p>
        </p:txBody>
      </p:sp>
    </p:spTree>
    <p:extLst>
      <p:ext uri="{BB962C8B-B14F-4D97-AF65-F5344CB8AC3E}">
        <p14:creationId xmlns:p14="http://schemas.microsoft.com/office/powerpoint/2010/main" val="52462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937" y="661183"/>
            <a:ext cx="8911687" cy="787790"/>
          </a:xfrm>
        </p:spPr>
        <p:txBody>
          <a:bodyPr>
            <a:normAutofit fontScale="90000"/>
          </a:bodyPr>
          <a:lstStyle/>
          <a:p>
            <a:pPr algn="r" rtl="1"/>
            <a:r>
              <a:rPr lang="ar-IQ" dirty="0">
                <a:solidFill>
                  <a:srgbClr val="FF0000"/>
                </a:solidFill>
                <a:latin typeface="Arial" panose="020B0604020202020204" pitchFamily="34" charset="0"/>
                <a:cs typeface="Arial" panose="020B0604020202020204" pitchFamily="34" charset="0"/>
              </a:rPr>
              <a:t>3- اهداف ضبط الجودة :</a:t>
            </a:r>
            <a:r>
              <a:rPr lang="ar-IQ" dirty="0">
                <a:solidFill>
                  <a:schemeClr val="accent3"/>
                </a:solidFill>
              </a:rPr>
              <a:t/>
            </a:r>
            <a:br>
              <a:rPr lang="ar-IQ" dirty="0">
                <a:solidFill>
                  <a:schemeClr val="accent3"/>
                </a:solidFill>
              </a:rPr>
            </a:br>
            <a:endParaRPr lang="en-US" dirty="0">
              <a:solidFill>
                <a:schemeClr val="accent3"/>
              </a:solidFill>
            </a:endParaRPr>
          </a:p>
        </p:txBody>
      </p:sp>
      <p:sp>
        <p:nvSpPr>
          <p:cNvPr id="3" name="Content Placeholder 2"/>
          <p:cNvSpPr>
            <a:spLocks noGrp="1"/>
          </p:cNvSpPr>
          <p:nvPr>
            <p:ph idx="1"/>
          </p:nvPr>
        </p:nvSpPr>
        <p:spPr>
          <a:xfrm>
            <a:off x="972457" y="1448973"/>
            <a:ext cx="10532155" cy="5155027"/>
          </a:xfrm>
        </p:spPr>
        <p:txBody>
          <a:bodyPr>
            <a:normAutofit/>
          </a:bodyPr>
          <a:lstStyle/>
          <a:p>
            <a:pPr marL="0" indent="0" algn="r" rtl="1">
              <a:buNone/>
            </a:pPr>
            <a:r>
              <a:rPr lang="ar-IQ" sz="2800" b="1" dirty="0">
                <a:solidFill>
                  <a:srgbClr val="FF0000"/>
                </a:solidFill>
                <a:latin typeface="Arial" panose="020B0604020202020204" pitchFamily="34" charset="0"/>
                <a:cs typeface="Arial" panose="020B0604020202020204" pitchFamily="34" charset="0"/>
              </a:rPr>
              <a:t>يمكن اجمال اهداف ضبط الجودة</a:t>
            </a:r>
            <a:r>
              <a:rPr lang="en-US" sz="2800" b="1" dirty="0">
                <a:solidFill>
                  <a:srgbClr val="FF0000"/>
                </a:solidFill>
                <a:latin typeface="Arial" panose="020B0604020202020204" pitchFamily="34" charset="0"/>
                <a:cs typeface="Arial" panose="020B0604020202020204" pitchFamily="34" charset="0"/>
              </a:rPr>
              <a:t> </a:t>
            </a:r>
            <a:r>
              <a:rPr lang="ar-IQ" sz="2800" b="1" dirty="0">
                <a:solidFill>
                  <a:srgbClr val="FF0000"/>
                </a:solidFill>
                <a:latin typeface="Arial" panose="020B0604020202020204" pitchFamily="34" charset="0"/>
                <a:cs typeface="Arial" panose="020B0604020202020204" pitchFamily="34" charset="0"/>
              </a:rPr>
              <a:t>بالاتي:</a:t>
            </a:r>
          </a:p>
          <a:p>
            <a:pPr algn="r" rtl="1"/>
            <a:r>
              <a:rPr lang="ar-IQ" sz="2800" b="1" dirty="0">
                <a:latin typeface="Arial" panose="020B0604020202020204" pitchFamily="34" charset="0"/>
                <a:cs typeface="Arial" panose="020B0604020202020204" pitchFamily="34" charset="0"/>
              </a:rPr>
              <a:t>تخفيض نسب مردودات المبيعات.</a:t>
            </a:r>
          </a:p>
          <a:p>
            <a:pPr algn="r" rtl="1"/>
            <a:r>
              <a:rPr lang="ar-IQ" sz="2800" b="1" dirty="0">
                <a:latin typeface="Arial" panose="020B0604020202020204" pitchFamily="34" charset="0"/>
                <a:cs typeface="Arial" panose="020B0604020202020204" pitchFamily="34" charset="0"/>
              </a:rPr>
              <a:t>تخفيض كلف ضبط الجودة والفحص للوحدات المنتجة.</a:t>
            </a:r>
          </a:p>
          <a:p>
            <a:pPr algn="r" rtl="1"/>
            <a:r>
              <a:rPr lang="ar-IQ" sz="2800" b="1" dirty="0">
                <a:latin typeface="Arial" panose="020B0604020202020204" pitchFamily="34" charset="0"/>
                <a:cs typeface="Arial" panose="020B0604020202020204" pitchFamily="34" charset="0"/>
              </a:rPr>
              <a:t>تقليل شكاوى الزبائن.</a:t>
            </a:r>
          </a:p>
          <a:p>
            <a:pPr algn="r" rtl="1"/>
            <a:r>
              <a:rPr lang="ar-IQ" sz="2800" b="1" dirty="0">
                <a:latin typeface="Arial" panose="020B0604020202020204" pitchFamily="34" charset="0"/>
                <a:cs typeface="Arial" panose="020B0604020202020204" pitchFamily="34" charset="0"/>
              </a:rPr>
              <a:t>تخفيض نسب المواد المعادة للعمل مرة اخرى.</a:t>
            </a:r>
          </a:p>
          <a:p>
            <a:pPr algn="r" rtl="1"/>
            <a:r>
              <a:rPr lang="ar-IQ" sz="2800" b="1" dirty="0">
                <a:latin typeface="Arial" panose="020B0604020202020204" pitchFamily="34" charset="0"/>
                <a:cs typeface="Arial" panose="020B0604020202020204" pitchFamily="34" charset="0"/>
              </a:rPr>
              <a:t>تقليل حجم المعيب في المواد المشتراة حتى لا يؤثر على درجة جودة المنتوج النهائي.</a:t>
            </a:r>
          </a:p>
          <a:p>
            <a:pPr algn="r" rtl="1"/>
            <a:r>
              <a:rPr lang="ar-IQ" sz="2800" b="1" dirty="0">
                <a:latin typeface="Arial" panose="020B0604020202020204" pitchFamily="34" charset="0"/>
                <a:cs typeface="Arial" panose="020B0604020202020204" pitchFamily="34" charset="0"/>
              </a:rPr>
              <a:t>المحافظة على مطابقة المنتوج النهائي مع المواصفات الخاصة به.</a:t>
            </a:r>
          </a:p>
        </p:txBody>
      </p:sp>
      <p:sp>
        <p:nvSpPr>
          <p:cNvPr id="4" name="Date Placeholder 3"/>
          <p:cNvSpPr>
            <a:spLocks noGrp="1"/>
          </p:cNvSpPr>
          <p:nvPr>
            <p:ph type="dt" sz="half" idx="10"/>
          </p:nvPr>
        </p:nvSpPr>
        <p:spPr>
          <a:xfrm>
            <a:off x="753155" y="150551"/>
            <a:ext cx="1146283" cy="370396"/>
          </a:xfrm>
        </p:spPr>
        <p:txBody>
          <a:bodyPr/>
          <a:lstStyle/>
          <a:p>
            <a:pPr algn="ctr"/>
            <a:fld id="{2C2325FA-CF11-4880-B04B-05E50C39398C}"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7C0BB3-A3C3-4B5E-A0F6-2E2CBC8EE04A}" type="slidenum">
              <a:rPr lang="en-US" b="1" smtClean="0"/>
              <a:pPr algn="ctr"/>
              <a:t>8</a:t>
            </a:fld>
            <a:endParaRPr lang="en-US" b="1" dirty="0"/>
          </a:p>
        </p:txBody>
      </p:sp>
    </p:spTree>
    <p:extLst>
      <p:ext uri="{BB962C8B-B14F-4D97-AF65-F5344CB8AC3E}">
        <p14:creationId xmlns:p14="http://schemas.microsoft.com/office/powerpoint/2010/main" val="257141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16078"/>
          </a:xfrm>
        </p:spPr>
        <p:txBody>
          <a:bodyPr>
            <a:normAutofit/>
          </a:bodyPr>
          <a:lstStyle/>
          <a:p>
            <a:pPr algn="r" rtl="1"/>
            <a:r>
              <a:rPr lang="ar-IQ" sz="3200" b="1" dirty="0">
                <a:solidFill>
                  <a:srgbClr val="FF0000"/>
                </a:solidFill>
                <a:latin typeface="Arial" panose="020B0604020202020204" pitchFamily="34" charset="0"/>
                <a:cs typeface="Arial" panose="020B0604020202020204" pitchFamily="34" charset="0"/>
              </a:rPr>
              <a:t>5- مبادئ ضبط الجودة:</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540188"/>
            <a:ext cx="10533941" cy="4874679"/>
          </a:xfrm>
        </p:spPr>
        <p:txBody>
          <a:bodyPr>
            <a:normAutofit/>
          </a:bodyPr>
          <a:lstStyle/>
          <a:p>
            <a:pPr marL="0" indent="0" algn="r" rtl="1">
              <a:buNone/>
            </a:pPr>
            <a:r>
              <a:rPr lang="ar-IQ" sz="2800" b="1" dirty="0">
                <a:solidFill>
                  <a:srgbClr val="FF0000"/>
                </a:solidFill>
                <a:latin typeface="Arial" panose="020B0604020202020204" pitchFamily="34" charset="0"/>
                <a:cs typeface="Arial" panose="020B0604020202020204" pitchFamily="34" charset="0"/>
              </a:rPr>
              <a:t>من اهم المبادئ التي يتوجب التقيد بها لزيادة كفاءة وفاعلية ضبط الجودة، هي :</a:t>
            </a:r>
          </a:p>
          <a:p>
            <a:pPr algn="just" rtl="1"/>
            <a:r>
              <a:rPr lang="ar-IQ" sz="2800" b="1" dirty="0">
                <a:latin typeface="Arial" panose="020B0604020202020204" pitchFamily="34" charset="0"/>
                <a:cs typeface="Arial" panose="020B0604020202020204" pitchFamily="34" charset="0"/>
              </a:rPr>
              <a:t>التزام الادارة العليا بقيادة وتنفيذ برامج ضبط الجودة.</a:t>
            </a:r>
          </a:p>
          <a:p>
            <a:pPr algn="just" rtl="1"/>
            <a:r>
              <a:rPr lang="ar-IQ" sz="2800" b="1" dirty="0">
                <a:latin typeface="Arial" panose="020B0604020202020204" pitchFamily="34" charset="0"/>
                <a:cs typeface="Arial" panose="020B0604020202020204" pitchFamily="34" charset="0"/>
              </a:rPr>
              <a:t> قيام الادارة العليا بتزويد قسم ضبط الجودة بالموارد اللازمة.</a:t>
            </a:r>
          </a:p>
          <a:p>
            <a:pPr algn="just" rtl="1"/>
            <a:r>
              <a:rPr lang="ar-IQ" sz="2800" b="1" dirty="0">
                <a:latin typeface="Arial" panose="020B0604020202020204" pitchFamily="34" charset="0"/>
                <a:cs typeface="Arial" panose="020B0604020202020204" pitchFamily="34" charset="0"/>
              </a:rPr>
              <a:t>جعل عملية ضبط الجودة مسؤولية الجميع ولا تقع على عاتق قسم ضبط الجودة فقط .</a:t>
            </a:r>
          </a:p>
          <a:p>
            <a:pPr algn="just" rtl="1"/>
            <a:r>
              <a:rPr lang="ar-IQ" sz="2800" b="1" dirty="0">
                <a:latin typeface="Arial" panose="020B0604020202020204" pitchFamily="34" charset="0"/>
                <a:cs typeface="Arial" panose="020B0604020202020204" pitchFamily="34" charset="0"/>
              </a:rPr>
              <a:t>تدريب العاملين باستمرار على تطبيق ادوات ضبط الجودة كل حسب تخصصه.</a:t>
            </a:r>
          </a:p>
          <a:p>
            <a:pPr algn="just" rtl="1"/>
            <a:r>
              <a:rPr lang="ar-IQ" sz="2800" b="1" dirty="0">
                <a:latin typeface="Arial" panose="020B0604020202020204" pitchFamily="34" charset="0"/>
                <a:cs typeface="Arial" panose="020B0604020202020204" pitchFamily="34" charset="0"/>
              </a:rPr>
              <a:t>العامل مسؤول عن ضبط الجودة في عمله وينبغي ان تتوفر فيه القدرة لاتخاذ القرارات الخاصة بضبط الجودة.</a:t>
            </a:r>
          </a:p>
          <a:p>
            <a:pPr algn="just" rtl="1"/>
            <a:r>
              <a:rPr lang="ar-IQ" sz="2800" b="1" dirty="0">
                <a:latin typeface="Arial" panose="020B0604020202020204" pitchFamily="34" charset="0"/>
                <a:cs typeface="Arial" panose="020B0604020202020204" pitchFamily="34" charset="0"/>
              </a:rPr>
              <a:t>لا يحق لقسم ضبط الجودة التنازل عن صلاحياته لاي قسم في المنظمة.</a:t>
            </a:r>
            <a:endParaRPr lang="en-US" sz="28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477383" y="223123"/>
            <a:ext cx="1146283" cy="370396"/>
          </a:xfrm>
        </p:spPr>
        <p:txBody>
          <a:bodyPr/>
          <a:lstStyle/>
          <a:p>
            <a:pPr algn="ctr"/>
            <a:fld id="{16EF29BF-BE13-408E-9CD7-6F2E4722F5CA}" type="datetime3">
              <a:rPr lang="en-US" sz="1600" b="1" smtClean="0">
                <a:solidFill>
                  <a:srgbClr val="FF0000"/>
                </a:solidFill>
                <a:latin typeface="Arial" panose="020B0604020202020204" pitchFamily="34" charset="0"/>
                <a:cs typeface="Arial" panose="020B0604020202020204" pitchFamily="34" charset="0"/>
              </a:rPr>
              <a:pPr algn="ctr"/>
              <a:t>18 March 2024</a:t>
            </a:fld>
            <a:endParaRPr lang="en-US" sz="16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a:fld id="{157C0BB3-A3C3-4B5E-A0F6-2E2CBC8EE04A}" type="slidenum">
              <a:rPr lang="en-US" b="1" smtClean="0"/>
              <a:pPr algn="ctr"/>
              <a:t>9</a:t>
            </a:fld>
            <a:endParaRPr lang="en-US" b="1" dirty="0"/>
          </a:p>
        </p:txBody>
      </p:sp>
    </p:spTree>
    <p:extLst>
      <p:ext uri="{BB962C8B-B14F-4D97-AF65-F5344CB8AC3E}">
        <p14:creationId xmlns:p14="http://schemas.microsoft.com/office/powerpoint/2010/main" val="997459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1375</TotalTime>
  <Words>956</Words>
  <Application>Microsoft Office PowerPoint</Application>
  <PresentationFormat>مخصص</PresentationFormat>
  <Paragraphs>135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Wisp</vt:lpstr>
      <vt:lpstr>   الفصل الخامس/ ضبط الجودة ص 116 </vt:lpstr>
      <vt:lpstr>موضوعات الفصل :</vt:lpstr>
      <vt:lpstr>1- مفهوم ضبط الجودة : </vt:lpstr>
      <vt:lpstr>- فايجنباوم يرى ان مضمون ضبط الجودة يتضمن اربعة مراحل:</vt:lpstr>
      <vt:lpstr>عرض تقديمي في PowerPoint</vt:lpstr>
      <vt:lpstr>2- التطور التاريخي لضبط الجودة:</vt:lpstr>
      <vt:lpstr>عرض تقديمي في PowerPoint</vt:lpstr>
      <vt:lpstr>3- اهداف ضبط الجودة : </vt:lpstr>
      <vt:lpstr>5- مبادئ ضبط الجودة:</vt:lpstr>
      <vt:lpstr>عرض تقديمي في PowerPoint</vt:lpstr>
      <vt:lpstr>عرض تقديمي في PowerPoint</vt:lpstr>
      <vt:lpstr>7- ادوات ضبط الجودة التقليدية: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 عشر:</dc:title>
  <dc:creator>DR.Ahmed Saker 2O14</dc:creator>
  <cp:lastModifiedBy>Maher</cp:lastModifiedBy>
  <cp:revision>99</cp:revision>
  <dcterms:created xsi:type="dcterms:W3CDTF">2019-02-02T22:02:28Z</dcterms:created>
  <dcterms:modified xsi:type="dcterms:W3CDTF">2024-03-18T17:31:30Z</dcterms:modified>
</cp:coreProperties>
</file>