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8"/>
  </p:notesMasterIdLst>
  <p:sldIdLst>
    <p:sldId id="257" r:id="rId2"/>
    <p:sldId id="258" r:id="rId3"/>
    <p:sldId id="274" r:id="rId4"/>
    <p:sldId id="275" r:id="rId5"/>
    <p:sldId id="276" r:id="rId6"/>
    <p:sldId id="277" r:id="rId7"/>
    <p:sldId id="278" r:id="rId8"/>
    <p:sldId id="262" r:id="rId9"/>
    <p:sldId id="279" r:id="rId10"/>
    <p:sldId id="263" r:id="rId11"/>
    <p:sldId id="265" r:id="rId12"/>
    <p:sldId id="272" r:id="rId13"/>
    <p:sldId id="280" r:id="rId14"/>
    <p:sldId id="281" r:id="rId15"/>
    <p:sldId id="282" r:id="rId16"/>
    <p:sldId id="283" r:id="rId17"/>
    <p:sldId id="284" r:id="rId18"/>
    <p:sldId id="285" r:id="rId19"/>
    <p:sldId id="273" r:id="rId20"/>
    <p:sldId id="259" r:id="rId21"/>
    <p:sldId id="287" r:id="rId22"/>
    <p:sldId id="288" r:id="rId23"/>
    <p:sldId id="289" r:id="rId24"/>
    <p:sldId id="290" r:id="rId25"/>
    <p:sldId id="291" r:id="rId26"/>
    <p:sldId id="269"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snapToGrid="0">
      <p:cViewPr>
        <p:scale>
          <a:sx n="76" d="100"/>
          <a:sy n="76" d="100"/>
        </p:scale>
        <p:origin x="-25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F9CEA2-B435-457C-A3FB-5F163E7EBC01}" type="datetimeFigureOut">
              <a:rPr lang="en-US" smtClean="0"/>
              <a:t>3/18/2024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C5400-31DF-4551-8AF1-C38046BAF818}" type="slidenum">
              <a:rPr lang="en-US" smtClean="0"/>
              <a:t>‹#›</a:t>
            </a:fld>
            <a:endParaRPr lang="en-US"/>
          </a:p>
        </p:txBody>
      </p:sp>
    </p:spTree>
    <p:extLst>
      <p:ext uri="{BB962C8B-B14F-4D97-AF65-F5344CB8AC3E}">
        <p14:creationId xmlns:p14="http://schemas.microsoft.com/office/powerpoint/2010/main" val="2650852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01C5400-31DF-4551-8AF1-C38046BAF818}" type="slidenum">
              <a:rPr lang="en-US" smtClean="0"/>
              <a:t>1</a:t>
            </a:fld>
            <a:endParaRPr lang="en-US"/>
          </a:p>
        </p:txBody>
      </p:sp>
    </p:spTree>
    <p:extLst>
      <p:ext uri="{BB962C8B-B14F-4D97-AF65-F5344CB8AC3E}">
        <p14:creationId xmlns:p14="http://schemas.microsoft.com/office/powerpoint/2010/main" val="2096826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5AB7C6A-FAD5-4663-9FE3-85883B2972D9}"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408297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DC9DDA6-7A3E-45FD-B4DE-77B52BAC6C84}"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2238041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9EE6F-3555-4C54-A294-C10028CFA118}"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2F0C74-CE5B-4E65-B4E3-462A82979804}"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44504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6DA30EA-B172-4C2A-B41A-063C619611DD}"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2226606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192C7746-C374-4455-8EA0-6E4174863DF8}"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2F0C74-CE5B-4E65-B4E3-462A82979804}"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33218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D8C2DC1-AE23-47EB-8DF9-986C28A2B15F}"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3723015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BC4389-7A5F-4049-876C-37D42BF00AC5}"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2067239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7508AD4-C909-4D30-A3F7-124261712562}"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1755460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212819-2A65-4234-B1BA-AD2E44FCC2BA}"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1524136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B25D72-F98B-467A-ACFA-8A93152F66A4}" type="datetime3">
              <a:rPr lang="en-US" smtClean="0"/>
              <a:t>18 March 2024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1059284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63732F-E531-4511-B2B8-9B732972870E}"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86653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5121A0-C53E-4009-9AB9-D8DE6D454855}" type="datetime3">
              <a:rPr lang="en-US" smtClean="0"/>
              <a:t>18 March 2024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310370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95873D-1217-4BA3-80B7-F812C235CDE3}" type="datetime3">
              <a:rPr lang="en-US" smtClean="0"/>
              <a:t>18 March 2024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212766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5BD2E5-764F-4BA9-882E-005B1912EDC7}" type="datetime3">
              <a:rPr lang="en-US" smtClean="0"/>
              <a:t>18 March 2024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1545949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B80E05-F76C-48D3-B5D6-2C3F3BD68CFA}"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366211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F0788D-D5B9-4B6B-BE5A-6B4ACF4A9271}" type="datetime3">
              <a:rPr lang="en-US" smtClean="0"/>
              <a:t>18 March 2024</a:t>
            </a:fld>
            <a:endParaRPr lang="en-US"/>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2F0C74-CE5B-4E65-B4E3-462A82979804}" type="slidenum">
              <a:rPr lang="en-US" smtClean="0"/>
              <a:t>‹#›</a:t>
            </a:fld>
            <a:endParaRPr lang="en-US"/>
          </a:p>
        </p:txBody>
      </p:sp>
    </p:spTree>
    <p:extLst>
      <p:ext uri="{BB962C8B-B14F-4D97-AF65-F5344CB8AC3E}">
        <p14:creationId xmlns:p14="http://schemas.microsoft.com/office/powerpoint/2010/main" val="352915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1ACD4A5-ECD0-4587-A8E4-59D2A0AB81B0}" type="datetime3">
              <a:rPr lang="en-US" smtClean="0"/>
              <a:t>18 March 2024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2F0C74-CE5B-4E65-B4E3-462A82979804}" type="slidenum">
              <a:rPr lang="en-US" smtClean="0"/>
              <a:t>‹#›</a:t>
            </a:fld>
            <a:endParaRPr lang="en-US"/>
          </a:p>
        </p:txBody>
      </p:sp>
    </p:spTree>
    <p:extLst>
      <p:ext uri="{BB962C8B-B14F-4D97-AF65-F5344CB8AC3E}">
        <p14:creationId xmlns:p14="http://schemas.microsoft.com/office/powerpoint/2010/main" val="203701457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hf hdr="0" ft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17941" y="551146"/>
            <a:ext cx="9363044" cy="5348614"/>
          </a:xfrm>
        </p:spPr>
        <p:txBody>
          <a:bodyPr>
            <a:normAutofit/>
          </a:bodyPr>
          <a:lstStyle/>
          <a:p>
            <a:pPr algn="ctr"/>
            <a:r>
              <a:rPr lang="ar-IQ" sz="7200" b="1" dirty="0" smtClean="0">
                <a:latin typeface="Arial" panose="020B0604020202020204" pitchFamily="34" charset="0"/>
                <a:cs typeface="Arial" panose="020B0604020202020204" pitchFamily="34" charset="0"/>
              </a:rPr>
              <a:t>الفصل الرابع..</a:t>
            </a:r>
            <a:r>
              <a:rPr lang="ar-IQ" sz="2000" b="1" dirty="0" smtClean="0">
                <a:latin typeface="Arial" panose="020B0604020202020204" pitchFamily="34" charset="0"/>
                <a:cs typeface="Arial" panose="020B0604020202020204" pitchFamily="34" charset="0"/>
              </a:rPr>
              <a:t>ص89</a:t>
            </a:r>
            <a:r>
              <a:rPr lang="ar-IQ" sz="7200" b="1" dirty="0" smtClean="0">
                <a:latin typeface="Arial" panose="020B0604020202020204" pitchFamily="34" charset="0"/>
                <a:cs typeface="Arial" panose="020B0604020202020204" pitchFamily="34" charset="0"/>
              </a:rPr>
              <a:t> </a:t>
            </a:r>
            <a:r>
              <a:rPr lang="ar-IQ" sz="7200" b="1" dirty="0" smtClean="0"/>
              <a:t/>
            </a:r>
            <a:br>
              <a:rPr lang="ar-IQ" sz="7200" b="1" dirty="0" smtClean="0"/>
            </a:br>
            <a:r>
              <a:rPr lang="ar-IQ" sz="7200" b="1" dirty="0" smtClean="0">
                <a:latin typeface="Arial" panose="020B0604020202020204" pitchFamily="34" charset="0"/>
                <a:cs typeface="Arial" panose="020B0604020202020204" pitchFamily="34" charset="0"/>
              </a:rPr>
              <a:t>حلقات </a:t>
            </a:r>
            <a:r>
              <a:rPr lang="ar-IQ" sz="7200" b="1" dirty="0">
                <a:latin typeface="Arial" panose="020B0604020202020204" pitchFamily="34" charset="0"/>
                <a:cs typeface="Arial" panose="020B0604020202020204" pitchFamily="34" charset="0"/>
              </a:rPr>
              <a:t>الجودة</a:t>
            </a:r>
            <a:r>
              <a:rPr lang="ar-IQ" sz="7200" dirty="0"/>
              <a:t/>
            </a:r>
            <a:br>
              <a:rPr lang="ar-IQ" sz="7200" dirty="0"/>
            </a:br>
            <a:endParaRPr lang="en-US" sz="7200" dirty="0"/>
          </a:p>
        </p:txBody>
      </p:sp>
      <p:sp>
        <p:nvSpPr>
          <p:cNvPr id="3" name="Date Placeholder 2"/>
          <p:cNvSpPr>
            <a:spLocks noGrp="1"/>
          </p:cNvSpPr>
          <p:nvPr>
            <p:ph type="dt" sz="half" idx="10"/>
          </p:nvPr>
        </p:nvSpPr>
        <p:spPr>
          <a:xfrm>
            <a:off x="676406" y="117944"/>
            <a:ext cx="1703540" cy="696248"/>
          </a:xfrm>
        </p:spPr>
        <p:txBody>
          <a:bodyPr/>
          <a:lstStyle/>
          <a:p>
            <a:pPr algn="ctr"/>
            <a:fld id="{5E29B678-18B0-4F56-9595-5CA6E1330F6A}"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style>
          <a:lnRef idx="0">
            <a:schemeClr val="dk1"/>
          </a:lnRef>
          <a:fillRef idx="3">
            <a:schemeClr val="dk1"/>
          </a:fillRef>
          <a:effectRef idx="3">
            <a:schemeClr val="dk1"/>
          </a:effectRef>
          <a:fontRef idx="minor">
            <a:schemeClr val="lt1"/>
          </a:fontRef>
        </p:style>
        <p:txBody>
          <a:bodyPr/>
          <a:lstStyle/>
          <a:p>
            <a:pPr algn="ctr"/>
            <a:fld id="{152F0C74-CE5B-4E65-B4E3-462A82979804}" type="slidenum">
              <a:rPr lang="en-US" smtClean="0"/>
              <a:pPr algn="ctr"/>
              <a:t>1</a:t>
            </a:fld>
            <a:endParaRPr lang="en-US"/>
          </a:p>
        </p:txBody>
      </p:sp>
    </p:spTree>
    <p:extLst>
      <p:ext uri="{BB962C8B-B14F-4D97-AF65-F5344CB8AC3E}">
        <p14:creationId xmlns:p14="http://schemas.microsoft.com/office/powerpoint/2010/main" val="41766935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6130" y="259938"/>
            <a:ext cx="9601200" cy="1133840"/>
          </a:xfrm>
        </p:spPr>
        <p:txBody>
          <a:bodyPr>
            <a:normAutofit/>
          </a:bodyPr>
          <a:lstStyle/>
          <a:p>
            <a:pPr algn="r" rtl="1"/>
            <a:r>
              <a:rPr lang="en-US" sz="4000" dirty="0">
                <a:solidFill>
                  <a:srgbClr val="FF0000"/>
                </a:solidFill>
                <a:latin typeface="Arial" panose="020B0604020202020204" pitchFamily="34" charset="0"/>
                <a:cs typeface="Arial" panose="020B0604020202020204" pitchFamily="34" charset="0"/>
              </a:rPr>
              <a:t>3</a:t>
            </a:r>
            <a:r>
              <a:rPr lang="ar-IQ" sz="4000" dirty="0">
                <a:solidFill>
                  <a:srgbClr val="FF0000"/>
                </a:solidFill>
                <a:latin typeface="Arial" panose="020B0604020202020204" pitchFamily="34" charset="0"/>
                <a:cs typeface="Arial" panose="020B0604020202020204" pitchFamily="34" charset="0"/>
              </a:rPr>
              <a:t>- اهداف حلقات الجودة:</a:t>
            </a:r>
            <a:endParaRPr lang="en-US" sz="4000"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02082" y="851770"/>
            <a:ext cx="10298702" cy="6006230"/>
          </a:xfrm>
        </p:spPr>
        <p:txBody>
          <a:bodyPr>
            <a:noAutofit/>
          </a:bodyPr>
          <a:lstStyle/>
          <a:p>
            <a:pPr marL="0" indent="0" algn="r" rtl="1">
              <a:buNone/>
            </a:pPr>
            <a:r>
              <a:rPr lang="ar-IQ" sz="2700" b="1" dirty="0">
                <a:latin typeface="Arial" panose="020B0604020202020204" pitchFamily="34" charset="0"/>
                <a:cs typeface="Arial" panose="020B0604020202020204" pitchFamily="34" charset="0"/>
              </a:rPr>
              <a:t>يمكن اجمال اهداف حلقات الجودة بالاتي:</a:t>
            </a:r>
          </a:p>
          <a:p>
            <a:pPr algn="r" rtl="1"/>
            <a:r>
              <a:rPr lang="ar-IQ" sz="2700" b="1" dirty="0">
                <a:latin typeface="Arial" panose="020B0604020202020204" pitchFamily="34" charset="0"/>
                <a:cs typeface="Arial" panose="020B0604020202020204" pitchFamily="34" charset="0"/>
              </a:rPr>
              <a:t>زيادة وعي العاملين باهمية الجودة.</a:t>
            </a:r>
          </a:p>
          <a:p>
            <a:pPr algn="r" rtl="1"/>
            <a:r>
              <a:rPr lang="ar-IQ" sz="2700" b="1" dirty="0">
                <a:latin typeface="Arial" panose="020B0604020202020204" pitchFamily="34" charset="0"/>
                <a:cs typeface="Arial" panose="020B0604020202020204" pitchFamily="34" charset="0"/>
              </a:rPr>
              <a:t>تطوير القابليات الادارية لقادة الحلقات.</a:t>
            </a:r>
          </a:p>
          <a:p>
            <a:pPr algn="r" rtl="1"/>
            <a:r>
              <a:rPr lang="ar-IQ" sz="2700" b="1" dirty="0">
                <a:latin typeface="Arial" panose="020B0604020202020204" pitchFamily="34" charset="0"/>
                <a:cs typeface="Arial" panose="020B0604020202020204" pitchFamily="34" charset="0"/>
              </a:rPr>
              <a:t>تطوير شخصية العاملين المنتسبين الى الحلقة .</a:t>
            </a:r>
          </a:p>
          <a:p>
            <a:pPr algn="r" rtl="1"/>
            <a:r>
              <a:rPr lang="ar-IQ" sz="2700" b="1" dirty="0">
                <a:latin typeface="Arial" panose="020B0604020202020204" pitchFamily="34" charset="0"/>
                <a:cs typeface="Arial" panose="020B0604020202020204" pitchFamily="34" charset="0"/>
              </a:rPr>
              <a:t>تشجيع القدرات الابداعية لدى العاملين.</a:t>
            </a:r>
          </a:p>
          <a:p>
            <a:pPr algn="r" rtl="1"/>
            <a:r>
              <a:rPr lang="ar-IQ" sz="2700" b="1" dirty="0">
                <a:latin typeface="Arial" panose="020B0604020202020204" pitchFamily="34" charset="0"/>
                <a:cs typeface="Arial" panose="020B0604020202020204" pitchFamily="34" charset="0"/>
              </a:rPr>
              <a:t>تطبيق ومتابعة الافكار الجديدة التي اعتمدتها الادارة.</a:t>
            </a:r>
          </a:p>
          <a:p>
            <a:pPr algn="r" rtl="1"/>
            <a:r>
              <a:rPr lang="ar-IQ" sz="2700" b="1" dirty="0">
                <a:latin typeface="Arial" panose="020B0604020202020204" pitchFamily="34" charset="0"/>
                <a:cs typeface="Arial" panose="020B0604020202020204" pitchFamily="34" charset="0"/>
              </a:rPr>
              <a:t>تحسين الروح المعنوية للعاملين.</a:t>
            </a:r>
          </a:p>
          <a:p>
            <a:pPr algn="r" rtl="1"/>
            <a:r>
              <a:rPr lang="ar-IQ" sz="2700" b="1" dirty="0">
                <a:latin typeface="Arial" panose="020B0604020202020204" pitchFamily="34" charset="0"/>
                <a:cs typeface="Arial" panose="020B0604020202020204" pitchFamily="34" charset="0"/>
              </a:rPr>
              <a:t>تحسين جودة السلع والخدمات التي تنتجها المنظمة.</a:t>
            </a:r>
          </a:p>
          <a:p>
            <a:pPr algn="r" rtl="1"/>
            <a:r>
              <a:rPr lang="ar-IQ" sz="2700" b="1" dirty="0">
                <a:latin typeface="Arial" panose="020B0604020202020204" pitchFamily="34" charset="0"/>
                <a:cs typeface="Arial" panose="020B0604020202020204" pitchFamily="34" charset="0"/>
              </a:rPr>
              <a:t>تخفيض تكاليف الانتاج وتقليص الانشطة التي لا تضيف قيمة للزبون.</a:t>
            </a:r>
          </a:p>
          <a:p>
            <a:pPr algn="r" rtl="1"/>
            <a:r>
              <a:rPr lang="ar-IQ" sz="2700" b="1" dirty="0">
                <a:latin typeface="Arial" panose="020B0604020202020204" pitchFamily="34" charset="0"/>
                <a:cs typeface="Arial" panose="020B0604020202020204" pitchFamily="34" charset="0"/>
              </a:rPr>
              <a:t>تحسين مواعيد التسليم للزبائن.</a:t>
            </a:r>
          </a:p>
          <a:p>
            <a:pPr algn="r" rtl="1"/>
            <a:r>
              <a:rPr lang="ar-IQ" sz="2700" b="1" dirty="0">
                <a:latin typeface="Arial" panose="020B0604020202020204" pitchFamily="34" charset="0"/>
                <a:cs typeface="Arial" panose="020B0604020202020204" pitchFamily="34" charset="0"/>
              </a:rPr>
              <a:t>تجاوز العقبات التي يولدها الهيكل التنظيمي بهدف تنمية التبادل الحر للافكار في المنظمة.</a:t>
            </a:r>
          </a:p>
        </p:txBody>
      </p:sp>
      <p:sp>
        <p:nvSpPr>
          <p:cNvPr id="4" name="Date Placeholder 3"/>
          <p:cNvSpPr>
            <a:spLocks noGrp="1"/>
          </p:cNvSpPr>
          <p:nvPr>
            <p:ph type="dt" sz="half" idx="10"/>
          </p:nvPr>
        </p:nvSpPr>
        <p:spPr>
          <a:xfrm>
            <a:off x="616362" y="180574"/>
            <a:ext cx="1146283" cy="370396"/>
          </a:xfrm>
        </p:spPr>
        <p:txBody>
          <a:bodyPr/>
          <a:lstStyle/>
          <a:p>
            <a:pPr algn="ctr"/>
            <a:fld id="{8A71C1D2-CD2C-4C81-B157-F7540B74E324}"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fld id="{152F0C74-CE5B-4E65-B4E3-462A82979804}" type="slidenum">
              <a:rPr lang="en-US" smtClean="0"/>
              <a:t>10</a:t>
            </a:fld>
            <a:endParaRPr lang="en-US"/>
          </a:p>
        </p:txBody>
      </p:sp>
    </p:spTree>
    <p:extLst>
      <p:ext uri="{BB962C8B-B14F-4D97-AF65-F5344CB8AC3E}">
        <p14:creationId xmlns:p14="http://schemas.microsoft.com/office/powerpoint/2010/main" val="2316513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3605" y="-38228"/>
            <a:ext cx="9355120" cy="560057"/>
          </a:xfrm>
        </p:spPr>
        <p:txBody>
          <a:bodyPr>
            <a:normAutofit fontScale="90000"/>
          </a:bodyPr>
          <a:lstStyle/>
          <a:p>
            <a:pPr algn="r" rtl="1"/>
            <a:r>
              <a:rPr lang="ar-IQ" dirty="0"/>
              <a:t> </a:t>
            </a:r>
            <a:r>
              <a:rPr lang="ar-IQ" sz="3200" dirty="0">
                <a:solidFill>
                  <a:srgbClr val="C00000"/>
                </a:solidFill>
              </a:rPr>
              <a:t/>
            </a:r>
            <a:br>
              <a:rPr lang="ar-IQ" sz="3200" dirty="0">
                <a:solidFill>
                  <a:srgbClr val="C00000"/>
                </a:solidFill>
              </a:rPr>
            </a:br>
            <a:r>
              <a:rPr lang="ar-IQ" sz="4000" b="1" dirty="0">
                <a:solidFill>
                  <a:srgbClr val="FF0000"/>
                </a:solidFill>
                <a:latin typeface="Arial" panose="020B0604020202020204" pitchFamily="34" charset="0"/>
                <a:cs typeface="Arial" panose="020B0604020202020204" pitchFamily="34" charset="0"/>
              </a:rPr>
              <a:t> </a:t>
            </a:r>
            <a:r>
              <a:rPr lang="en-US" sz="4000" b="1" dirty="0">
                <a:solidFill>
                  <a:srgbClr val="FF0000"/>
                </a:solidFill>
                <a:latin typeface="Arial" panose="020B0604020202020204" pitchFamily="34" charset="0"/>
                <a:cs typeface="Arial" panose="020B0604020202020204" pitchFamily="34" charset="0"/>
              </a:rPr>
              <a:t>4</a:t>
            </a:r>
            <a:r>
              <a:rPr lang="ar-IQ" sz="4000" b="1" dirty="0">
                <a:solidFill>
                  <a:srgbClr val="FF0000"/>
                </a:solidFill>
                <a:latin typeface="Arial" panose="020B0604020202020204" pitchFamily="34" charset="0"/>
                <a:cs typeface="Arial" panose="020B0604020202020204" pitchFamily="34" charset="0"/>
              </a:rPr>
              <a:t>- مزايا حلقات الجودة:</a:t>
            </a:r>
            <a:endParaRPr lang="en-US" sz="4000"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252602" y="1052186"/>
            <a:ext cx="10672175" cy="4997885"/>
          </a:xfrm>
        </p:spPr>
        <p:txBody>
          <a:bodyPr>
            <a:normAutofit fontScale="92500" lnSpcReduction="10000"/>
          </a:bodyPr>
          <a:lstStyle/>
          <a:p>
            <a:pPr marL="0" indent="0" algn="r" rtl="1">
              <a:buNone/>
            </a:pPr>
            <a:r>
              <a:rPr lang="ar-IQ" sz="3200" b="1" dirty="0">
                <a:latin typeface="Arial" panose="020B0604020202020204" pitchFamily="34" charset="0"/>
                <a:cs typeface="Arial" panose="020B0604020202020204" pitchFamily="34" charset="0"/>
              </a:rPr>
              <a:t>حققت المنظمات التي طبقت حلقات الجودة العديد من المزايا منها:</a:t>
            </a:r>
          </a:p>
          <a:p>
            <a:pPr marL="0" indent="0" algn="r" rtl="1">
              <a:buNone/>
            </a:pPr>
            <a:r>
              <a:rPr lang="ar-IQ" sz="3200" b="1" dirty="0">
                <a:latin typeface="Arial" panose="020B0604020202020204" pitchFamily="34" charset="0"/>
                <a:cs typeface="Arial" panose="020B0604020202020204" pitchFamily="34" charset="0"/>
              </a:rPr>
              <a:t>   1- تنمية اداء العاملين في المستويات الادارية المختلفة .</a:t>
            </a:r>
          </a:p>
          <a:p>
            <a:pPr marL="0" indent="0" algn="r" rtl="1">
              <a:buNone/>
            </a:pPr>
            <a:r>
              <a:rPr lang="ar-IQ" sz="3200" b="1" dirty="0">
                <a:latin typeface="Arial" panose="020B0604020202020204" pitchFamily="34" charset="0"/>
                <a:cs typeface="Arial" panose="020B0604020202020204" pitchFamily="34" charset="0"/>
              </a:rPr>
              <a:t>   2- زيادة الحصة السوقية للمنظمة من خلال تقديم منتوجات ذات جودة اعلى.</a:t>
            </a:r>
          </a:p>
          <a:p>
            <a:pPr marL="0" indent="0" algn="r" rtl="1">
              <a:buNone/>
            </a:pPr>
            <a:r>
              <a:rPr lang="ar-IQ" sz="3200" b="1" dirty="0">
                <a:latin typeface="Arial" panose="020B0604020202020204" pitchFamily="34" charset="0"/>
                <a:cs typeface="Arial" panose="020B0604020202020204" pitchFamily="34" charset="0"/>
              </a:rPr>
              <a:t>   3-تحسين انتاجية العاملين.</a:t>
            </a:r>
          </a:p>
          <a:p>
            <a:pPr marL="0" indent="0" algn="r" rtl="1">
              <a:buNone/>
            </a:pPr>
            <a:r>
              <a:rPr lang="ar-IQ" sz="3200" b="1" dirty="0">
                <a:latin typeface="Arial" panose="020B0604020202020204" pitchFamily="34" charset="0"/>
                <a:cs typeface="Arial" panose="020B0604020202020204" pitchFamily="34" charset="0"/>
              </a:rPr>
              <a:t>   4- تحفيز العاملين ورفع الروح المعنوية لديهم وتعزيز الثقة بأنفسهم اولا وبزملاء</a:t>
            </a:r>
          </a:p>
          <a:p>
            <a:pPr marL="0" indent="0" algn="r" rtl="1">
              <a:buNone/>
            </a:pPr>
            <a:r>
              <a:rPr lang="ar-IQ" sz="3200" b="1" dirty="0">
                <a:latin typeface="Arial" panose="020B0604020202020204" pitchFamily="34" charset="0"/>
                <a:cs typeface="Arial" panose="020B0604020202020204" pitchFamily="34" charset="0"/>
              </a:rPr>
              <a:t>       العمل ثانيا.</a:t>
            </a:r>
          </a:p>
          <a:p>
            <a:pPr marL="0" indent="0" algn="r" rtl="1">
              <a:buNone/>
            </a:pPr>
            <a:r>
              <a:rPr lang="ar-IQ" sz="3200" b="1" dirty="0">
                <a:latin typeface="Arial" panose="020B0604020202020204" pitchFamily="34" charset="0"/>
                <a:cs typeface="Arial" panose="020B0604020202020204" pitchFamily="34" charset="0"/>
              </a:rPr>
              <a:t>   5- تقليل الكلف التي تتحملها المظمة من خلال تخفيض عدد المعيبات. </a:t>
            </a:r>
          </a:p>
          <a:p>
            <a:pPr marL="0" indent="0" algn="r" rtl="1">
              <a:buNone/>
            </a:pPr>
            <a:r>
              <a:rPr lang="ar-IQ" sz="3200" b="1" dirty="0">
                <a:latin typeface="Arial" panose="020B0604020202020204" pitchFamily="34" charset="0"/>
                <a:cs typeface="Arial" panose="020B0604020202020204" pitchFamily="34" charset="0"/>
              </a:rPr>
              <a:t>   6-تشجيع العاملين نحو الابداع في اداء اعمالهم عبر تقديم افكار متميزة لحل</a:t>
            </a:r>
          </a:p>
          <a:p>
            <a:pPr marL="0" indent="0" algn="r" rtl="1">
              <a:buNone/>
            </a:pPr>
            <a:r>
              <a:rPr lang="ar-IQ" sz="3200" b="1" dirty="0">
                <a:latin typeface="Arial" panose="020B0604020202020204" pitchFamily="34" charset="0"/>
                <a:cs typeface="Arial" panose="020B0604020202020204" pitchFamily="34" charset="0"/>
              </a:rPr>
              <a:t>      المشاكل.</a:t>
            </a:r>
          </a:p>
          <a:p>
            <a:pPr marL="0" indent="0" algn="r" rtl="1">
              <a:buNone/>
            </a:pPr>
            <a:endParaRPr lang="ar-IQ" dirty="0"/>
          </a:p>
          <a:p>
            <a:pPr marL="0" indent="0" algn="r" rtl="1">
              <a:buNone/>
            </a:pPr>
            <a:endParaRPr lang="ar-IQ" dirty="0"/>
          </a:p>
          <a:p>
            <a:pPr marL="0" indent="0" algn="r" rtl="1">
              <a:buNone/>
            </a:pPr>
            <a:endParaRPr lang="ar-IQ" dirty="0"/>
          </a:p>
        </p:txBody>
      </p:sp>
      <p:sp>
        <p:nvSpPr>
          <p:cNvPr id="4" name="Date Placeholder 3"/>
          <p:cNvSpPr>
            <a:spLocks noGrp="1"/>
          </p:cNvSpPr>
          <p:nvPr>
            <p:ph type="dt" sz="half" idx="10"/>
          </p:nvPr>
        </p:nvSpPr>
        <p:spPr>
          <a:xfrm>
            <a:off x="1192560" y="155522"/>
            <a:ext cx="1146283" cy="370396"/>
          </a:xfrm>
        </p:spPr>
        <p:txBody>
          <a:bodyPr/>
          <a:lstStyle/>
          <a:p>
            <a:pPr algn="ctr"/>
            <a:fld id="{26D80785-B9A9-4204-9AAA-0377B19A0BB1}"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fld id="{152F0C74-CE5B-4E65-B4E3-462A82979804}" type="slidenum">
              <a:rPr lang="en-US" smtClean="0"/>
              <a:t>11</a:t>
            </a:fld>
            <a:endParaRPr lang="en-US"/>
          </a:p>
        </p:txBody>
      </p:sp>
    </p:spTree>
    <p:extLst>
      <p:ext uri="{BB962C8B-B14F-4D97-AF65-F5344CB8AC3E}">
        <p14:creationId xmlns:p14="http://schemas.microsoft.com/office/powerpoint/2010/main" val="806582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78450FF-53DB-460D-99DC-5B2C35B18A41}"/>
              </a:ext>
            </a:extLst>
          </p:cNvPr>
          <p:cNvSpPr>
            <a:spLocks noGrp="1"/>
          </p:cNvSpPr>
          <p:nvPr>
            <p:ph idx="1"/>
          </p:nvPr>
        </p:nvSpPr>
        <p:spPr>
          <a:xfrm>
            <a:off x="1052186" y="563671"/>
            <a:ext cx="10747331" cy="5347551"/>
          </a:xfrm>
        </p:spPr>
        <p:txBody>
          <a:bodyPr>
            <a:normAutofit/>
          </a:bodyPr>
          <a:lstStyle/>
          <a:p>
            <a:pPr marL="0" indent="0" algn="just" rtl="1">
              <a:buNone/>
            </a:pPr>
            <a:r>
              <a:rPr lang="ar-IQ" dirty="0"/>
              <a:t> </a:t>
            </a:r>
            <a:r>
              <a:rPr lang="ar-IQ" sz="3200" b="1" dirty="0">
                <a:latin typeface="Arial" panose="020B0604020202020204" pitchFamily="34" charset="0"/>
                <a:cs typeface="Arial" panose="020B0604020202020204" pitchFamily="34" charset="0"/>
              </a:rPr>
              <a:t>7- امكانية مشاركة العاملين في اتخاذ القرار وعدم حكر ذلك على الادارة العليا</a:t>
            </a:r>
          </a:p>
          <a:p>
            <a:pPr marL="0" indent="0" algn="just" rtl="1">
              <a:buNone/>
            </a:pPr>
            <a:r>
              <a:rPr lang="ar-IQ" sz="3200" b="1" dirty="0">
                <a:latin typeface="Arial" panose="020B0604020202020204" pitchFamily="34" charset="0"/>
                <a:cs typeface="Arial" panose="020B0604020202020204" pitchFamily="34" charset="0"/>
              </a:rPr>
              <a:t>      فقط.</a:t>
            </a:r>
          </a:p>
          <a:p>
            <a:pPr marL="0" indent="0" algn="just" rtl="1">
              <a:buNone/>
            </a:pPr>
            <a:r>
              <a:rPr lang="ar-IQ" sz="3200" b="1" dirty="0">
                <a:latin typeface="Arial" panose="020B0604020202020204" pitchFamily="34" charset="0"/>
                <a:cs typeface="Arial" panose="020B0604020202020204" pitchFamily="34" charset="0"/>
              </a:rPr>
              <a:t> 8- الوصول الى اعلى مستويات الجودة من خلال تقديم منتوجات تلبي حاجات </a:t>
            </a:r>
          </a:p>
          <a:p>
            <a:pPr marL="0" indent="0" algn="just" rtl="1">
              <a:buNone/>
            </a:pPr>
            <a:r>
              <a:rPr lang="ar-IQ" sz="3200" b="1" dirty="0">
                <a:latin typeface="Arial" panose="020B0604020202020204" pitchFamily="34" charset="0"/>
                <a:cs typeface="Arial" panose="020B0604020202020204" pitchFamily="34" charset="0"/>
              </a:rPr>
              <a:t>      ورغبات وتوقعات الزبون.</a:t>
            </a:r>
          </a:p>
          <a:p>
            <a:pPr marL="0" indent="0" algn="just" rtl="1">
              <a:buNone/>
            </a:pPr>
            <a:r>
              <a:rPr lang="ar-IQ" sz="3200" b="1" dirty="0">
                <a:latin typeface="Arial" panose="020B0604020202020204" pitchFamily="34" charset="0"/>
                <a:cs typeface="Arial" panose="020B0604020202020204" pitchFamily="34" charset="0"/>
              </a:rPr>
              <a:t> 9- رفع مستوى انتماء العامل للمنظمة وولاءه لها.</a:t>
            </a:r>
          </a:p>
          <a:p>
            <a:pPr marL="0" indent="0" algn="just" rtl="1">
              <a:buNone/>
            </a:pPr>
            <a:r>
              <a:rPr lang="ar-IQ" sz="3200" b="1" dirty="0">
                <a:latin typeface="Arial" panose="020B0604020202020204" pitchFamily="34" charset="0"/>
                <a:cs typeface="Arial" panose="020B0604020202020204" pitchFamily="34" charset="0"/>
              </a:rPr>
              <a:t>10- الاستخدام الامثل لموارد المنظمة عبر اللقاءات التي تتم بشكل دوري </a:t>
            </a:r>
          </a:p>
          <a:p>
            <a:pPr marL="0" indent="0" algn="just" rtl="1">
              <a:buNone/>
            </a:pPr>
            <a:r>
              <a:rPr lang="ar-IQ" sz="3200" b="1" dirty="0">
                <a:latin typeface="Arial" panose="020B0604020202020204" pitchFamily="34" charset="0"/>
                <a:cs typeface="Arial" panose="020B0604020202020204" pitchFamily="34" charset="0"/>
              </a:rPr>
              <a:t>      لحلقات الجودة ومشاركة الجميع في ايجاد حلا للمشاكل باتجاه تحقيق </a:t>
            </a:r>
          </a:p>
          <a:p>
            <a:pPr marL="0" indent="0" algn="just" rtl="1">
              <a:buNone/>
            </a:pPr>
            <a:r>
              <a:rPr lang="ar-IQ" sz="3200" b="1" dirty="0">
                <a:latin typeface="Arial" panose="020B0604020202020204" pitchFamily="34" charset="0"/>
                <a:cs typeface="Arial" panose="020B0604020202020204" pitchFamily="34" charset="0"/>
              </a:rPr>
              <a:t>      الاهداف المنظمية.</a:t>
            </a:r>
            <a:endParaRPr lang="en-US" sz="32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616363" y="130470"/>
            <a:ext cx="1146283" cy="370396"/>
          </a:xfrm>
        </p:spPr>
        <p:txBody>
          <a:bodyPr/>
          <a:lstStyle/>
          <a:p>
            <a:pPr algn="ctr"/>
            <a:fld id="{41E20F78-EA62-4037-B6A7-1C7E947BE3B2}" type="datetime3">
              <a:rPr lang="en-US" sz="1600" b="1" smtClean="0">
                <a:solidFill>
                  <a:srgbClr val="FF0000"/>
                </a:solidFill>
              </a:rPr>
              <a:pPr algn="ctr"/>
              <a:t>18 March 2024</a:t>
            </a:fld>
            <a:endParaRPr lang="en-US" sz="1600" b="1">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12</a:t>
            </a:fld>
            <a:endParaRPr lang="en-US" b="1" dirty="0"/>
          </a:p>
        </p:txBody>
      </p:sp>
    </p:spTree>
    <p:extLst>
      <p:ext uri="{BB962C8B-B14F-4D97-AF65-F5344CB8AC3E}">
        <p14:creationId xmlns:p14="http://schemas.microsoft.com/office/powerpoint/2010/main" val="22682421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A9049B3-9BBB-4480-9B17-AF4224D6D7DC}"/>
              </a:ext>
            </a:extLst>
          </p:cNvPr>
          <p:cNvSpPr>
            <a:spLocks noGrp="1"/>
          </p:cNvSpPr>
          <p:nvPr>
            <p:ph idx="1"/>
          </p:nvPr>
        </p:nvSpPr>
        <p:spPr>
          <a:xfrm>
            <a:off x="1034321" y="704538"/>
            <a:ext cx="10470291" cy="5206684"/>
          </a:xfrm>
        </p:spPr>
        <p:txBody>
          <a:bodyPr>
            <a:normAutofit/>
          </a:bodyPr>
          <a:lstStyle/>
          <a:p>
            <a:pPr algn="r" rtl="1"/>
            <a:r>
              <a:rPr lang="en-US" sz="3600" b="1" dirty="0">
                <a:solidFill>
                  <a:srgbClr val="FF0000"/>
                </a:solidFill>
                <a:latin typeface="Arial" panose="020B0604020202020204" pitchFamily="34" charset="0"/>
                <a:cs typeface="Arial" panose="020B0604020202020204" pitchFamily="34" charset="0"/>
              </a:rPr>
              <a:t>5</a:t>
            </a:r>
            <a:r>
              <a:rPr lang="ar-IQ" sz="3600" b="1" dirty="0">
                <a:solidFill>
                  <a:srgbClr val="FF0000"/>
                </a:solidFill>
                <a:latin typeface="Arial" panose="020B0604020202020204" pitchFamily="34" charset="0"/>
                <a:cs typeface="Arial" panose="020B0604020202020204" pitchFamily="34" charset="0"/>
              </a:rPr>
              <a:t>- هيكل حلقات الجودة</a:t>
            </a:r>
          </a:p>
          <a:p>
            <a:pPr marL="0" indent="0" algn="r" rtl="1">
              <a:buNone/>
            </a:pPr>
            <a:r>
              <a:rPr lang="ar-IQ" sz="3200" b="1" dirty="0">
                <a:latin typeface="Arial" panose="020B0604020202020204" pitchFamily="34" charset="0"/>
                <a:cs typeface="Arial" panose="020B0604020202020204" pitchFamily="34" charset="0"/>
              </a:rPr>
              <a:t>ان المكونات التنظيمية لحلقات الجودة تشمل العناصر الآتية:</a:t>
            </a:r>
          </a:p>
          <a:p>
            <a:pPr algn="r" rtl="1"/>
            <a:r>
              <a:rPr lang="ar-IQ" sz="3200" b="1" dirty="0">
                <a:latin typeface="Arial" panose="020B0604020202020204" pitchFamily="34" charset="0"/>
                <a:cs typeface="Arial" panose="020B0604020202020204" pitchFamily="34" charset="0"/>
              </a:rPr>
              <a:t>الإدارة العليا</a:t>
            </a:r>
          </a:p>
          <a:p>
            <a:pPr algn="r" rtl="1"/>
            <a:r>
              <a:rPr lang="ar-IQ" sz="3200" b="1" dirty="0">
                <a:latin typeface="Arial" panose="020B0604020202020204" pitchFamily="34" charset="0"/>
                <a:cs typeface="Arial" panose="020B0604020202020204" pitchFamily="34" charset="0"/>
              </a:rPr>
              <a:t>لجنة التوجيه</a:t>
            </a:r>
          </a:p>
          <a:p>
            <a:pPr algn="r" rtl="1"/>
            <a:r>
              <a:rPr lang="ar-IQ" sz="3200" b="1" dirty="0">
                <a:latin typeface="Arial" panose="020B0604020202020204" pitchFamily="34" charset="0"/>
                <a:cs typeface="Arial" panose="020B0604020202020204" pitchFamily="34" charset="0"/>
              </a:rPr>
              <a:t>المُنسق</a:t>
            </a:r>
          </a:p>
          <a:p>
            <a:pPr algn="r" rtl="1"/>
            <a:r>
              <a:rPr lang="ar-IQ" sz="3200" b="1" dirty="0">
                <a:latin typeface="Arial" panose="020B0604020202020204" pitchFamily="34" charset="0"/>
                <a:cs typeface="Arial" panose="020B0604020202020204" pitchFamily="34" charset="0"/>
              </a:rPr>
              <a:t>المساعد</a:t>
            </a:r>
          </a:p>
          <a:p>
            <a:pPr algn="r" rtl="1"/>
            <a:r>
              <a:rPr lang="ar-IQ" sz="3200" b="1" dirty="0">
                <a:latin typeface="Arial" panose="020B0604020202020204" pitchFamily="34" charset="0"/>
                <a:cs typeface="Arial" panose="020B0604020202020204" pitchFamily="34" charset="0"/>
              </a:rPr>
              <a:t>قادة الحلقات </a:t>
            </a:r>
          </a:p>
          <a:p>
            <a:pPr algn="r" rtl="1"/>
            <a:r>
              <a:rPr lang="ar-IQ" sz="3200" b="1" dirty="0">
                <a:latin typeface="Arial" panose="020B0604020202020204" pitchFamily="34" charset="0"/>
                <a:cs typeface="Arial" panose="020B0604020202020204" pitchFamily="34" charset="0"/>
              </a:rPr>
              <a:t>اعضاء الحلقات</a:t>
            </a:r>
            <a:endParaRPr lang="en-US" sz="32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641415" y="105418"/>
            <a:ext cx="1146283" cy="370396"/>
          </a:xfrm>
        </p:spPr>
        <p:txBody>
          <a:bodyPr/>
          <a:lstStyle/>
          <a:p>
            <a:pPr algn="ctr"/>
            <a:fld id="{F879A1CA-6C2E-4ABF-A8CA-6AEF9457375D}"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13</a:t>
            </a:fld>
            <a:endParaRPr lang="en-US" b="1" dirty="0"/>
          </a:p>
        </p:txBody>
      </p:sp>
    </p:spTree>
    <p:extLst>
      <p:ext uri="{BB962C8B-B14F-4D97-AF65-F5344CB8AC3E}">
        <p14:creationId xmlns:p14="http://schemas.microsoft.com/office/powerpoint/2010/main" val="24544788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845216F-D4CB-4DB3-809D-25BFE4AA7600}"/>
              </a:ext>
            </a:extLst>
          </p:cNvPr>
          <p:cNvSpPr>
            <a:spLocks noGrp="1"/>
          </p:cNvSpPr>
          <p:nvPr>
            <p:ph idx="1"/>
          </p:nvPr>
        </p:nvSpPr>
        <p:spPr>
          <a:xfrm>
            <a:off x="889348" y="150313"/>
            <a:ext cx="10972800" cy="6576164"/>
          </a:xfrm>
        </p:spPr>
        <p:txBody>
          <a:bodyPr>
            <a:noAutofit/>
          </a:bodyPr>
          <a:lstStyle/>
          <a:p>
            <a:pPr algn="r" rtl="1"/>
            <a:r>
              <a:rPr lang="ar-IQ" sz="2600" b="1" dirty="0">
                <a:solidFill>
                  <a:srgbClr val="FF0000"/>
                </a:solidFill>
                <a:latin typeface="Arial" panose="020B0604020202020204" pitchFamily="34" charset="0"/>
                <a:cs typeface="Arial" panose="020B0604020202020204" pitchFamily="34" charset="0"/>
              </a:rPr>
              <a:t>الإدارة العليا</a:t>
            </a:r>
          </a:p>
          <a:p>
            <a:pPr marL="0" indent="0" algn="just" rtl="1">
              <a:buNone/>
            </a:pPr>
            <a:r>
              <a:rPr lang="ar-IQ" sz="2600" b="1" dirty="0">
                <a:latin typeface="Arial" panose="020B0604020202020204" pitchFamily="34" charset="0"/>
                <a:cs typeface="Arial" panose="020B0604020202020204" pitchFamily="34" charset="0"/>
              </a:rPr>
              <a:t>- تتمثل الادارة العليا في حلقات الجودة بمعاون المدير العام للشؤون الفنية او ما يعادله من حيث الصلاحيات.</a:t>
            </a:r>
          </a:p>
          <a:p>
            <a:pPr marL="0" indent="0" algn="just" rtl="1">
              <a:buNone/>
            </a:pPr>
            <a:r>
              <a:rPr lang="ar-IQ" sz="2600" b="1" dirty="0">
                <a:latin typeface="Arial" panose="020B0604020202020204" pitchFamily="34" charset="0"/>
                <a:cs typeface="Arial" panose="020B0604020202020204" pitchFamily="34" charset="0"/>
              </a:rPr>
              <a:t> - مهمة الادارة العليا هي تقديم الدعم المادي والمعنوي لحلقات الجودة.</a:t>
            </a:r>
          </a:p>
          <a:p>
            <a:pPr algn="just" rtl="1"/>
            <a:r>
              <a:rPr lang="ar-IQ" sz="2600" b="1" dirty="0">
                <a:solidFill>
                  <a:srgbClr val="FF0000"/>
                </a:solidFill>
                <a:latin typeface="Arial" panose="020B0604020202020204" pitchFamily="34" charset="0"/>
                <a:cs typeface="Arial" panose="020B0604020202020204" pitchFamily="34" charset="0"/>
              </a:rPr>
              <a:t>لجنة التوجيه</a:t>
            </a:r>
          </a:p>
          <a:p>
            <a:pPr marL="0" indent="0" algn="just" rtl="1">
              <a:buNone/>
            </a:pPr>
            <a:r>
              <a:rPr lang="ar-IQ" sz="2600" b="1" dirty="0">
                <a:latin typeface="Arial" panose="020B0604020202020204" pitchFamily="34" charset="0"/>
                <a:cs typeface="Arial" panose="020B0604020202020204" pitchFamily="34" charset="0"/>
              </a:rPr>
              <a:t> - تضم لجنة التوجيه في عضويتها مديرين او ممثلين كبار عن الاقسام الاساسية في المنظمة وعدد من قادة الحلقات.</a:t>
            </a:r>
          </a:p>
          <a:p>
            <a:pPr algn="just" rtl="1">
              <a:buFontTx/>
              <a:buChar char="-"/>
            </a:pPr>
            <a:r>
              <a:rPr lang="ar-IQ" sz="2600" b="1" dirty="0">
                <a:latin typeface="Arial" panose="020B0604020202020204" pitchFamily="34" charset="0"/>
                <a:cs typeface="Arial" panose="020B0604020202020204" pitchFamily="34" charset="0"/>
              </a:rPr>
              <a:t>تنحصر مهمة اللجنة في وضع الخطط ورسم السياسات الكفيلة لتطوير حلقات الجودة، كما انها تقوم بتعيين منسق الحلقة.</a:t>
            </a:r>
          </a:p>
          <a:p>
            <a:pPr algn="just" rtl="1"/>
            <a:r>
              <a:rPr lang="ar-IQ" sz="2600" b="1" dirty="0">
                <a:solidFill>
                  <a:srgbClr val="FF0000"/>
                </a:solidFill>
                <a:latin typeface="Arial" panose="020B0604020202020204" pitchFamily="34" charset="0"/>
                <a:cs typeface="Arial" panose="020B0604020202020204" pitchFamily="34" charset="0"/>
              </a:rPr>
              <a:t>المُنسق</a:t>
            </a:r>
          </a:p>
          <a:p>
            <a:pPr marL="0" indent="0" algn="just" rtl="1">
              <a:buNone/>
            </a:pPr>
            <a:r>
              <a:rPr lang="ar-IQ" sz="2600" b="1" dirty="0">
                <a:latin typeface="Arial" panose="020B0604020202020204" pitchFamily="34" charset="0"/>
                <a:cs typeface="Arial" panose="020B0604020202020204" pitchFamily="34" charset="0"/>
              </a:rPr>
              <a:t>- يتولى المنسق الاشراف على من يقوم بتسهيل عمل المساعدين في حلقات الجودة كذلك يقوم باختيار الافراد الذين يعملون كمساعدين في حلقات الجودة، ويعتبر المنسق بمثابة حلقة الوصل بين لجنة التوجيه من جهة واقسام المنظمة والافراد الذين يقومون بالمساعدة في عمل حلقة الجودة من جهة اخرى. </a:t>
            </a:r>
            <a:endParaRPr lang="en-US" sz="26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578785" y="130470"/>
            <a:ext cx="1146283" cy="370396"/>
          </a:xfrm>
        </p:spPr>
        <p:txBody>
          <a:bodyPr/>
          <a:lstStyle/>
          <a:p>
            <a:pPr algn="ctr"/>
            <a:fld id="{82405502-85E7-4BA1-B2AE-26E1365280D4}"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2F0C74-CE5B-4E65-B4E3-462A82979804}" type="slidenum">
              <a:rPr lang="en-US" smtClean="0"/>
              <a:t>14</a:t>
            </a:fld>
            <a:endParaRPr lang="en-US"/>
          </a:p>
        </p:txBody>
      </p:sp>
    </p:spTree>
    <p:extLst>
      <p:ext uri="{BB962C8B-B14F-4D97-AF65-F5344CB8AC3E}">
        <p14:creationId xmlns:p14="http://schemas.microsoft.com/office/powerpoint/2010/main" val="1352769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0478BBC-7713-4508-B858-ADD19EE75C1A}"/>
              </a:ext>
            </a:extLst>
          </p:cNvPr>
          <p:cNvSpPr>
            <a:spLocks noGrp="1"/>
          </p:cNvSpPr>
          <p:nvPr>
            <p:ph idx="1"/>
          </p:nvPr>
        </p:nvSpPr>
        <p:spPr>
          <a:xfrm>
            <a:off x="751562" y="464234"/>
            <a:ext cx="11073008" cy="6024248"/>
          </a:xfrm>
        </p:spPr>
        <p:txBody>
          <a:bodyPr>
            <a:normAutofit fontScale="92500" lnSpcReduction="10000"/>
          </a:bodyPr>
          <a:lstStyle/>
          <a:p>
            <a:pPr algn="r" rtl="1"/>
            <a:r>
              <a:rPr lang="ar-IQ" sz="3500" b="1" dirty="0">
                <a:solidFill>
                  <a:srgbClr val="FF0000"/>
                </a:solidFill>
                <a:latin typeface="Arial" panose="020B0604020202020204" pitchFamily="34" charset="0"/>
                <a:cs typeface="Arial" panose="020B0604020202020204" pitchFamily="34" charset="0"/>
              </a:rPr>
              <a:t>المساعد</a:t>
            </a:r>
          </a:p>
          <a:p>
            <a:pPr marL="0" indent="0" algn="just" rtl="1">
              <a:buNone/>
            </a:pPr>
            <a:r>
              <a:rPr lang="ar-IQ" sz="2600" b="1" dirty="0">
                <a:latin typeface="Arial" panose="020B0604020202020204" pitchFamily="34" charset="0"/>
                <a:cs typeface="Arial" panose="020B0604020202020204" pitchFamily="34" charset="0"/>
              </a:rPr>
              <a:t>يتلخص عمل المساعد في النقاط الآتية:</a:t>
            </a:r>
          </a:p>
          <a:p>
            <a:pPr algn="just" rtl="1">
              <a:buFontTx/>
              <a:buChar char="-"/>
            </a:pPr>
            <a:r>
              <a:rPr lang="ar-IQ" sz="2600" b="1" dirty="0">
                <a:latin typeface="Arial" panose="020B0604020202020204" pitchFamily="34" charset="0"/>
                <a:cs typeface="Arial" panose="020B0604020202020204" pitchFamily="34" charset="0"/>
              </a:rPr>
              <a:t>المساهمة مع قائد الحلقة في الاعداد والتخطيط لاجتماعات الحلقة.</a:t>
            </a:r>
          </a:p>
          <a:p>
            <a:pPr algn="just" rtl="1">
              <a:buFontTx/>
              <a:buChar char="-"/>
            </a:pPr>
            <a:r>
              <a:rPr lang="ar-IQ" sz="2600" b="1" dirty="0">
                <a:latin typeface="Arial" panose="020B0604020202020204" pitchFamily="34" charset="0"/>
                <a:cs typeface="Arial" panose="020B0604020202020204" pitchFamily="34" charset="0"/>
              </a:rPr>
              <a:t>متابعة انشاء حلقة الجودة والعمل على تطويرها.</a:t>
            </a:r>
          </a:p>
          <a:p>
            <a:pPr algn="just" rtl="1">
              <a:buFontTx/>
              <a:buChar char="-"/>
            </a:pPr>
            <a:r>
              <a:rPr lang="ar-IQ" sz="2600" b="1" dirty="0">
                <a:latin typeface="Arial" panose="020B0604020202020204" pitchFamily="34" charset="0"/>
                <a:cs typeface="Arial" panose="020B0604020202020204" pitchFamily="34" charset="0"/>
              </a:rPr>
              <a:t>تقديم المشورة الفنية عند الضرورة.</a:t>
            </a:r>
          </a:p>
          <a:p>
            <a:pPr algn="just" rtl="1">
              <a:buFontTx/>
              <a:buChar char="-"/>
            </a:pPr>
            <a:r>
              <a:rPr lang="ar-IQ" sz="2600" b="1" dirty="0">
                <a:latin typeface="Arial" panose="020B0604020202020204" pitchFamily="34" charset="0"/>
                <a:cs typeface="Arial" panose="020B0604020202020204" pitchFamily="34" charset="0"/>
              </a:rPr>
              <a:t>ترويج وتعميم فكرة حلقات الجودة والحصول على متطوعين للعمل بها.</a:t>
            </a:r>
          </a:p>
          <a:p>
            <a:pPr algn="just" rtl="1">
              <a:buFontTx/>
              <a:buChar char="-"/>
            </a:pPr>
            <a:r>
              <a:rPr lang="ar-IQ" sz="2600" b="1" dirty="0">
                <a:latin typeface="Arial" panose="020B0604020202020204" pitchFamily="34" charset="0"/>
                <a:cs typeface="Arial" panose="020B0604020202020204" pitchFamily="34" charset="0"/>
              </a:rPr>
              <a:t>تنفيذ ومتابعة تقييم سياسات المنظمة بشأن عمل الحلقة.</a:t>
            </a:r>
          </a:p>
          <a:p>
            <a:pPr algn="just" rtl="1">
              <a:buFontTx/>
              <a:buChar char="-"/>
            </a:pPr>
            <a:r>
              <a:rPr lang="ar-IQ" sz="2600" b="1" dirty="0">
                <a:latin typeface="Arial" panose="020B0604020202020204" pitchFamily="34" charset="0"/>
                <a:cs typeface="Arial" panose="020B0604020202020204" pitchFamily="34" charset="0"/>
              </a:rPr>
              <a:t>توفير المعلومات اللازمة لمديري الاقسام حول ما يدور في حلقة الجودة من خلال التنسيق مع الفنيين والاختصاص</a:t>
            </a:r>
            <a:r>
              <a:rPr lang="ar-IQ" sz="2400" b="1" dirty="0">
                <a:latin typeface="Arial" panose="020B0604020202020204" pitchFamily="34" charset="0"/>
                <a:cs typeface="Arial" panose="020B0604020202020204" pitchFamily="34" charset="0"/>
              </a:rPr>
              <a:t>.</a:t>
            </a:r>
          </a:p>
          <a:p>
            <a:pPr algn="just" rtl="1"/>
            <a:r>
              <a:rPr lang="ar-IQ" sz="3500" b="1" dirty="0">
                <a:solidFill>
                  <a:srgbClr val="FF0000"/>
                </a:solidFill>
                <a:latin typeface="Arial" panose="020B0604020202020204" pitchFamily="34" charset="0"/>
                <a:cs typeface="Arial" panose="020B0604020202020204" pitchFamily="34" charset="0"/>
              </a:rPr>
              <a:t>قادة الحلقات</a:t>
            </a:r>
          </a:p>
          <a:p>
            <a:pPr marL="0" indent="0" algn="just" rtl="1">
              <a:buNone/>
            </a:pPr>
            <a:r>
              <a:rPr lang="ar-IQ" sz="2600" b="1" dirty="0">
                <a:latin typeface="Arial" panose="020B0604020202020204" pitchFamily="34" charset="0"/>
                <a:cs typeface="Arial" panose="020B0604020202020204" pitchFamily="34" charset="0"/>
              </a:rPr>
              <a:t> قائد حلقة الجودة يكون عادة احد المشرفين المباشرين لأعضاء الحلقة إلا انه داخل الحلقة لايملك اي سلطة رسمية واي هدف يرغب تحقيقه عليه اقناع اعضاء الحلقة باهميته وجدواه بالاضافة الى ان قائد الحلقة يقوم بتعليم اعضائها مجموعة من الاساليب الفنية المتعلقة بتحليل المشاكل وطريقة استخلاص الحلول الناجحة لها.</a:t>
            </a:r>
          </a:p>
          <a:p>
            <a:pPr marL="0" indent="0" algn="r" rtl="1">
              <a:buNone/>
            </a:pPr>
            <a:endParaRPr lang="en-US" sz="2000" b="1" dirty="0"/>
          </a:p>
        </p:txBody>
      </p:sp>
      <p:sp>
        <p:nvSpPr>
          <p:cNvPr id="2" name="Date Placeholder 1"/>
          <p:cNvSpPr>
            <a:spLocks noGrp="1"/>
          </p:cNvSpPr>
          <p:nvPr>
            <p:ph type="dt" sz="half" idx="10"/>
          </p:nvPr>
        </p:nvSpPr>
        <p:spPr>
          <a:xfrm>
            <a:off x="754149" y="180574"/>
            <a:ext cx="1146283" cy="370396"/>
          </a:xfrm>
        </p:spPr>
        <p:txBody>
          <a:bodyPr/>
          <a:lstStyle/>
          <a:p>
            <a:pPr algn="ctr"/>
            <a:fld id="{3BAAFB45-B518-4AA8-BF4B-C0583723BAC6}"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15</a:t>
            </a:fld>
            <a:endParaRPr lang="en-US" b="1" dirty="0"/>
          </a:p>
        </p:txBody>
      </p:sp>
    </p:spTree>
    <p:extLst>
      <p:ext uri="{BB962C8B-B14F-4D97-AF65-F5344CB8AC3E}">
        <p14:creationId xmlns:p14="http://schemas.microsoft.com/office/powerpoint/2010/main" val="16384865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E6EDB54-AC14-4B2B-8979-D3BAD16F176D}"/>
              </a:ext>
            </a:extLst>
          </p:cNvPr>
          <p:cNvSpPr>
            <a:spLocks noGrp="1"/>
          </p:cNvSpPr>
          <p:nvPr>
            <p:ph idx="1"/>
          </p:nvPr>
        </p:nvSpPr>
        <p:spPr>
          <a:xfrm>
            <a:off x="1125415" y="250521"/>
            <a:ext cx="10548843" cy="6607479"/>
          </a:xfrm>
        </p:spPr>
        <p:txBody>
          <a:bodyPr>
            <a:noAutofit/>
          </a:bodyPr>
          <a:lstStyle/>
          <a:p>
            <a:pPr algn="r" rtl="1"/>
            <a:r>
              <a:rPr lang="ar-IQ" sz="2500" b="1" dirty="0">
                <a:latin typeface="Arial" panose="020B0604020202020204" pitchFamily="34" charset="0"/>
                <a:cs typeface="Arial" panose="020B0604020202020204" pitchFamily="34" charset="0"/>
              </a:rPr>
              <a:t>هناك عدد من الصفات والمهارات القيادية الواجب توفرها في قائد الحلقة وهي:</a:t>
            </a:r>
          </a:p>
          <a:p>
            <a:pPr algn="r" rtl="1"/>
            <a:r>
              <a:rPr lang="ar-IQ" sz="2500" b="1" dirty="0">
                <a:solidFill>
                  <a:srgbClr val="FF0000"/>
                </a:solidFill>
                <a:latin typeface="Arial" panose="020B0604020202020204" pitchFamily="34" charset="0"/>
                <a:cs typeface="Arial" panose="020B0604020202020204" pitchFamily="34" charset="0"/>
              </a:rPr>
              <a:t>الصفات القيادية</a:t>
            </a:r>
          </a:p>
          <a:p>
            <a:pPr algn="r" rtl="1">
              <a:buFontTx/>
              <a:buChar char="-"/>
            </a:pPr>
            <a:r>
              <a:rPr lang="ar-IQ" sz="2500" b="1" dirty="0">
                <a:latin typeface="Arial" panose="020B0604020202020204" pitchFamily="34" charset="0"/>
                <a:cs typeface="Arial" panose="020B0604020202020204" pitchFamily="34" charset="0"/>
              </a:rPr>
              <a:t>حسن السيرة والمظهر</a:t>
            </a:r>
          </a:p>
          <a:p>
            <a:pPr algn="r" rtl="1">
              <a:buFontTx/>
              <a:buChar char="-"/>
            </a:pPr>
            <a:r>
              <a:rPr lang="ar-IQ" sz="2500" b="1" dirty="0">
                <a:latin typeface="Arial" panose="020B0604020202020204" pitchFamily="34" charset="0"/>
                <a:cs typeface="Arial" panose="020B0604020202020204" pitchFamily="34" charset="0"/>
              </a:rPr>
              <a:t>مؤمن باهمية الأفراد</a:t>
            </a:r>
          </a:p>
          <a:p>
            <a:pPr algn="r" rtl="1">
              <a:buFontTx/>
              <a:buChar char="-"/>
            </a:pPr>
            <a:r>
              <a:rPr lang="ar-IQ" sz="2500" b="1" dirty="0">
                <a:latin typeface="Arial" panose="020B0604020202020204" pitchFamily="34" charset="0"/>
                <a:cs typeface="Arial" panose="020B0604020202020204" pitchFamily="34" charset="0"/>
              </a:rPr>
              <a:t>مستمع جيد للاخرين</a:t>
            </a:r>
          </a:p>
          <a:p>
            <a:pPr algn="r" rtl="1">
              <a:buFontTx/>
              <a:buChar char="-"/>
            </a:pPr>
            <a:r>
              <a:rPr lang="ar-IQ" sz="2500" b="1" dirty="0">
                <a:latin typeface="Arial" panose="020B0604020202020204" pitchFamily="34" charset="0"/>
                <a:cs typeface="Arial" panose="020B0604020202020204" pitchFamily="34" charset="0"/>
              </a:rPr>
              <a:t>لديه الاستعداد للتطوير</a:t>
            </a:r>
          </a:p>
          <a:p>
            <a:pPr algn="r" rtl="1"/>
            <a:r>
              <a:rPr lang="ar-IQ" sz="2500" b="1" dirty="0">
                <a:solidFill>
                  <a:srgbClr val="FF0000"/>
                </a:solidFill>
                <a:latin typeface="Arial" panose="020B0604020202020204" pitchFamily="34" charset="0"/>
                <a:cs typeface="Arial" panose="020B0604020202020204" pitchFamily="34" charset="0"/>
              </a:rPr>
              <a:t>المهارات القيادية</a:t>
            </a:r>
          </a:p>
          <a:p>
            <a:pPr algn="r" rtl="1">
              <a:buFontTx/>
              <a:buChar char="-"/>
            </a:pPr>
            <a:r>
              <a:rPr lang="ar-IQ" sz="2500" b="1" dirty="0">
                <a:latin typeface="Arial" panose="020B0604020202020204" pitchFamily="34" charset="0"/>
                <a:cs typeface="Arial" panose="020B0604020202020204" pitchFamily="34" charset="0"/>
              </a:rPr>
              <a:t>القدرة على التفويض</a:t>
            </a:r>
          </a:p>
          <a:p>
            <a:pPr algn="r" rtl="1">
              <a:buFontTx/>
              <a:buChar char="-"/>
            </a:pPr>
            <a:r>
              <a:rPr lang="ar-IQ" sz="2500" b="1" dirty="0">
                <a:latin typeface="Arial" panose="020B0604020202020204" pitchFamily="34" charset="0"/>
                <a:cs typeface="Arial" panose="020B0604020202020204" pitchFamily="34" charset="0"/>
              </a:rPr>
              <a:t>القدرة على فض النزاعات </a:t>
            </a:r>
          </a:p>
          <a:p>
            <a:pPr algn="r" rtl="1">
              <a:buFontTx/>
              <a:buChar char="-"/>
            </a:pPr>
            <a:r>
              <a:rPr lang="ar-IQ" sz="2500" b="1" dirty="0">
                <a:latin typeface="Arial" panose="020B0604020202020204" pitchFamily="34" charset="0"/>
                <a:cs typeface="Arial" panose="020B0604020202020204" pitchFamily="34" charset="0"/>
              </a:rPr>
              <a:t>القدرة على التفاوض</a:t>
            </a:r>
          </a:p>
          <a:p>
            <a:pPr algn="r" rtl="1">
              <a:buFontTx/>
              <a:buChar char="-"/>
            </a:pPr>
            <a:r>
              <a:rPr lang="ar-IQ" sz="2500" b="1" dirty="0">
                <a:latin typeface="Arial" panose="020B0604020202020204" pitchFamily="34" charset="0"/>
                <a:cs typeface="Arial" panose="020B0604020202020204" pitchFamily="34" charset="0"/>
              </a:rPr>
              <a:t>القدرة على رفع الروح المعنوية للآخرين</a:t>
            </a:r>
          </a:p>
          <a:p>
            <a:pPr algn="r" rtl="1">
              <a:buFontTx/>
              <a:buChar char="-"/>
            </a:pPr>
            <a:r>
              <a:rPr lang="ar-IQ" sz="2500" b="1" dirty="0">
                <a:latin typeface="Arial" panose="020B0604020202020204" pitchFamily="34" charset="0"/>
                <a:cs typeface="Arial" panose="020B0604020202020204" pitchFamily="34" charset="0"/>
              </a:rPr>
              <a:t>القدرة على تطوير المساعدين </a:t>
            </a:r>
          </a:p>
          <a:p>
            <a:pPr algn="r" rtl="1">
              <a:buFontTx/>
              <a:buChar char="-"/>
            </a:pPr>
            <a:r>
              <a:rPr lang="ar-IQ" sz="2500" b="1" dirty="0">
                <a:latin typeface="Arial" panose="020B0604020202020204" pitchFamily="34" charset="0"/>
                <a:cs typeface="Arial" panose="020B0604020202020204" pitchFamily="34" charset="0"/>
              </a:rPr>
              <a:t>تشجيع الآخرين للمشاركة في اتخاذ القرارات</a:t>
            </a:r>
            <a:endParaRPr lang="en-US" sz="25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891935" y="142996"/>
            <a:ext cx="1146283" cy="370396"/>
          </a:xfrm>
        </p:spPr>
        <p:txBody>
          <a:bodyPr/>
          <a:lstStyle/>
          <a:p>
            <a:pPr algn="ctr"/>
            <a:fld id="{82B28662-B8C5-4F6F-AA5B-F138CB99B6F0}"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16</a:t>
            </a:fld>
            <a:endParaRPr lang="en-US" b="1" dirty="0"/>
          </a:p>
        </p:txBody>
      </p:sp>
    </p:spTree>
    <p:extLst>
      <p:ext uri="{BB962C8B-B14F-4D97-AF65-F5344CB8AC3E}">
        <p14:creationId xmlns:p14="http://schemas.microsoft.com/office/powerpoint/2010/main" val="2260601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475E345-B817-4343-98E3-B4786D87FF12}"/>
              </a:ext>
            </a:extLst>
          </p:cNvPr>
          <p:cNvSpPr>
            <a:spLocks noGrp="1"/>
          </p:cNvSpPr>
          <p:nvPr>
            <p:ph idx="1"/>
          </p:nvPr>
        </p:nvSpPr>
        <p:spPr>
          <a:xfrm>
            <a:off x="864297" y="413359"/>
            <a:ext cx="10947748" cy="6087649"/>
          </a:xfrm>
        </p:spPr>
        <p:txBody>
          <a:bodyPr>
            <a:normAutofit/>
          </a:bodyPr>
          <a:lstStyle/>
          <a:p>
            <a:pPr algn="r" rtl="1"/>
            <a:r>
              <a:rPr lang="ar-IQ" sz="3200" b="1" dirty="0">
                <a:solidFill>
                  <a:srgbClr val="FF0000"/>
                </a:solidFill>
                <a:latin typeface="Arial" panose="020B0604020202020204" pitchFamily="34" charset="0"/>
                <a:cs typeface="Arial" panose="020B0604020202020204" pitchFamily="34" charset="0"/>
              </a:rPr>
              <a:t>مهام قائد حلقة الجودة</a:t>
            </a:r>
          </a:p>
          <a:p>
            <a:pPr algn="r" rtl="1">
              <a:buFontTx/>
              <a:buChar char="-"/>
            </a:pPr>
            <a:r>
              <a:rPr lang="ar-IQ" sz="3200" b="1" dirty="0">
                <a:latin typeface="Arial" panose="020B0604020202020204" pitchFamily="34" charset="0"/>
                <a:cs typeface="Arial" panose="020B0604020202020204" pitchFamily="34" charset="0"/>
              </a:rPr>
              <a:t>خلق علاقات جيدة بين اعضاء الحلقة قائمة على اساس التعاون والتفاهم فيما بينهم.</a:t>
            </a:r>
          </a:p>
          <a:p>
            <a:pPr algn="r" rtl="1">
              <a:buFontTx/>
              <a:buChar char="-"/>
            </a:pPr>
            <a:r>
              <a:rPr lang="ar-IQ" sz="3200" b="1" dirty="0">
                <a:latin typeface="Arial" panose="020B0604020202020204" pitchFamily="34" charset="0"/>
                <a:cs typeface="Arial" panose="020B0604020202020204" pitchFamily="34" charset="0"/>
              </a:rPr>
              <a:t>منح الفرصة لجميع اعضاء الحلقة بالمناقشة وابداء الرأي بهدف التشجيع على المشاركة في اتخاذ القرارات وتعزيز الثقة بالنفس.</a:t>
            </a:r>
          </a:p>
          <a:p>
            <a:pPr algn="r" rtl="1">
              <a:buFontTx/>
              <a:buChar char="-"/>
            </a:pPr>
            <a:r>
              <a:rPr lang="ar-IQ" sz="3200" b="1" dirty="0">
                <a:latin typeface="Arial" panose="020B0604020202020204" pitchFamily="34" charset="0"/>
                <a:cs typeface="Arial" panose="020B0604020202020204" pitchFamily="34" charset="0"/>
              </a:rPr>
              <a:t>التعاون مع القادة والمساعدين في حلقات الجودة الاخرى.</a:t>
            </a:r>
          </a:p>
          <a:p>
            <a:pPr algn="r" rtl="1">
              <a:buFontTx/>
              <a:buChar char="-"/>
            </a:pPr>
            <a:r>
              <a:rPr lang="ar-IQ" sz="3200" b="1" dirty="0">
                <a:latin typeface="Arial" panose="020B0604020202020204" pitchFamily="34" charset="0"/>
                <a:cs typeface="Arial" panose="020B0604020202020204" pitchFamily="34" charset="0"/>
              </a:rPr>
              <a:t>التنسيق مع الادارة العليا وقادة المنظمة.</a:t>
            </a:r>
          </a:p>
          <a:p>
            <a:pPr algn="r" rtl="1">
              <a:buFontTx/>
              <a:buChar char="-"/>
            </a:pPr>
            <a:r>
              <a:rPr lang="ar-IQ" sz="3200" b="1" dirty="0">
                <a:latin typeface="Arial" panose="020B0604020202020204" pitchFamily="34" charset="0"/>
                <a:cs typeface="Arial" panose="020B0604020202020204" pitchFamily="34" charset="0"/>
              </a:rPr>
              <a:t>توجيه فعاليات الحلقة باتجاه ايجابي.</a:t>
            </a:r>
          </a:p>
          <a:p>
            <a:pPr algn="r" rtl="1">
              <a:buFontTx/>
              <a:buChar char="-"/>
            </a:pPr>
            <a:r>
              <a:rPr lang="ar-IQ" sz="3200" b="1" dirty="0">
                <a:latin typeface="Arial" panose="020B0604020202020204" pitchFamily="34" charset="0"/>
                <a:cs typeface="Arial" panose="020B0604020202020204" pitchFamily="34" charset="0"/>
              </a:rPr>
              <a:t>تدريب اعضاء الحلقة حول اداء العمل واستخدام الطرق الاحصائية اللازمة في ضبط الجودة، واي اساليب حديثة اخرى</a:t>
            </a:r>
            <a:r>
              <a:rPr lang="ar-IQ" sz="2400" dirty="0"/>
              <a:t>.</a:t>
            </a:r>
            <a:endParaRPr lang="en-US" sz="2400" dirty="0"/>
          </a:p>
        </p:txBody>
      </p:sp>
      <p:sp>
        <p:nvSpPr>
          <p:cNvPr id="2" name="Date Placeholder 1"/>
          <p:cNvSpPr>
            <a:spLocks noGrp="1"/>
          </p:cNvSpPr>
          <p:nvPr>
            <p:ph type="dt" sz="half" idx="10"/>
          </p:nvPr>
        </p:nvSpPr>
        <p:spPr>
          <a:xfrm>
            <a:off x="729097" y="168048"/>
            <a:ext cx="1146283" cy="370396"/>
          </a:xfrm>
        </p:spPr>
        <p:txBody>
          <a:bodyPr/>
          <a:lstStyle/>
          <a:p>
            <a:pPr algn="ctr"/>
            <a:fld id="{964D1405-11E1-413E-A890-42768EF1C6A4}"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17</a:t>
            </a:fld>
            <a:endParaRPr lang="en-US" b="1" dirty="0"/>
          </a:p>
        </p:txBody>
      </p:sp>
    </p:spTree>
    <p:extLst>
      <p:ext uri="{BB962C8B-B14F-4D97-AF65-F5344CB8AC3E}">
        <p14:creationId xmlns:p14="http://schemas.microsoft.com/office/powerpoint/2010/main" val="2523906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059061-33B2-4599-A8F1-8230EEEA1A85}"/>
              </a:ext>
            </a:extLst>
          </p:cNvPr>
          <p:cNvSpPr>
            <a:spLocks noGrp="1"/>
          </p:cNvSpPr>
          <p:nvPr>
            <p:ph idx="1"/>
          </p:nvPr>
        </p:nvSpPr>
        <p:spPr>
          <a:xfrm>
            <a:off x="970671" y="745588"/>
            <a:ext cx="10533941" cy="5567530"/>
          </a:xfrm>
        </p:spPr>
        <p:txBody>
          <a:bodyPr>
            <a:normAutofit/>
          </a:bodyPr>
          <a:lstStyle/>
          <a:p>
            <a:pPr algn="r" rtl="1"/>
            <a:r>
              <a:rPr lang="ar-IQ" sz="3600" b="1" dirty="0">
                <a:solidFill>
                  <a:srgbClr val="FF0000"/>
                </a:solidFill>
                <a:latin typeface="Arial" panose="020B0604020202020204" pitchFamily="34" charset="0"/>
                <a:cs typeface="Arial" panose="020B0604020202020204" pitchFamily="34" charset="0"/>
              </a:rPr>
              <a:t>اعضاء الحلقات</a:t>
            </a:r>
          </a:p>
          <a:p>
            <a:pPr marL="0" indent="0" algn="r" rtl="1">
              <a:buNone/>
            </a:pPr>
            <a:r>
              <a:rPr lang="ar-IQ" sz="3200" b="1" dirty="0">
                <a:latin typeface="Arial" panose="020B0604020202020204" pitchFamily="34" charset="0"/>
                <a:cs typeface="Arial" panose="020B0604020202020204" pitchFamily="34" charset="0"/>
              </a:rPr>
              <a:t>يتركز اهتمام اعضاء حلقة الجودة على المشاكل ذات العلاقة بالعمل، ويتم التأكيد داخل الحلقة على امور عديد اهمها:</a:t>
            </a:r>
          </a:p>
          <a:p>
            <a:pPr algn="r" rtl="1">
              <a:buFontTx/>
              <a:buChar char="-"/>
            </a:pPr>
            <a:r>
              <a:rPr lang="ar-IQ" sz="3200" b="1" dirty="0">
                <a:latin typeface="Arial" panose="020B0604020202020204" pitchFamily="34" charset="0"/>
                <a:cs typeface="Arial" panose="020B0604020202020204" pitchFamily="34" charset="0"/>
              </a:rPr>
              <a:t>المشاركة الجماعية في اتخاذ القرارت.</a:t>
            </a:r>
          </a:p>
          <a:p>
            <a:pPr algn="r" rtl="1">
              <a:buFontTx/>
              <a:buChar char="-"/>
            </a:pPr>
            <a:r>
              <a:rPr lang="ar-IQ" sz="3200" b="1" dirty="0">
                <a:latin typeface="Arial" panose="020B0604020202020204" pitchFamily="34" charset="0"/>
                <a:cs typeface="Arial" panose="020B0604020202020204" pitchFamily="34" charset="0"/>
              </a:rPr>
              <a:t>اخذ الأراء والافكار التي يطرحها اي عضو في الحلقة بعين الاعتبار بشكل جدي.</a:t>
            </a:r>
          </a:p>
          <a:p>
            <a:pPr algn="r" rtl="1">
              <a:buFontTx/>
              <a:buChar char="-"/>
            </a:pPr>
            <a:r>
              <a:rPr lang="ar-IQ" sz="3200" b="1" dirty="0">
                <a:latin typeface="Arial" panose="020B0604020202020204" pitchFamily="34" charset="0"/>
                <a:cs typeface="Arial" panose="020B0604020202020204" pitchFamily="34" charset="0"/>
              </a:rPr>
              <a:t>ضرورة استخدام الاساليب العلمية في تحليل وحل المشكلات المطروحة.</a:t>
            </a:r>
          </a:p>
          <a:p>
            <a:pPr algn="r" rtl="1">
              <a:buFontTx/>
              <a:buChar char="-"/>
            </a:pPr>
            <a:r>
              <a:rPr lang="ar-IQ" sz="3200" b="1" dirty="0">
                <a:latin typeface="Arial" panose="020B0604020202020204" pitchFamily="34" charset="0"/>
                <a:cs typeface="Arial" panose="020B0604020202020204" pitchFamily="34" charset="0"/>
              </a:rPr>
              <a:t>الانتساب للحلقة طوعي وبالامكان انسحاب في اي وقت. </a:t>
            </a:r>
          </a:p>
          <a:p>
            <a:pPr algn="r" rtl="1">
              <a:buFontTx/>
              <a:buChar char="-"/>
            </a:pPr>
            <a:endParaRPr lang="en-US" sz="2000" dirty="0"/>
          </a:p>
        </p:txBody>
      </p:sp>
      <p:sp>
        <p:nvSpPr>
          <p:cNvPr id="2" name="Date Placeholder 1"/>
          <p:cNvSpPr>
            <a:spLocks noGrp="1"/>
          </p:cNvSpPr>
          <p:nvPr>
            <p:ph type="dt" sz="half" idx="10"/>
          </p:nvPr>
        </p:nvSpPr>
        <p:spPr>
          <a:xfrm>
            <a:off x="616363" y="130470"/>
            <a:ext cx="1146283" cy="370396"/>
          </a:xfrm>
        </p:spPr>
        <p:txBody>
          <a:bodyPr/>
          <a:lstStyle/>
          <a:p>
            <a:pPr algn="ctr"/>
            <a:fld id="{4A7B850F-5116-4B42-9C2F-05BBA8B89F9D}"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18</a:t>
            </a:fld>
            <a:endParaRPr lang="en-US" b="1" dirty="0"/>
          </a:p>
        </p:txBody>
      </p:sp>
    </p:spTree>
    <p:extLst>
      <p:ext uri="{BB962C8B-B14F-4D97-AF65-F5344CB8AC3E}">
        <p14:creationId xmlns:p14="http://schemas.microsoft.com/office/powerpoint/2010/main" val="26815057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9C6C152-84A2-4379-84B0-D2C3208E3BF6}"/>
              </a:ext>
            </a:extLst>
          </p:cNvPr>
          <p:cNvSpPr>
            <a:spLocks noGrp="1"/>
          </p:cNvSpPr>
          <p:nvPr>
            <p:ph idx="1"/>
          </p:nvPr>
        </p:nvSpPr>
        <p:spPr>
          <a:xfrm>
            <a:off x="889348" y="713985"/>
            <a:ext cx="11010378" cy="5924810"/>
          </a:xfrm>
        </p:spPr>
        <p:txBody>
          <a:bodyPr>
            <a:normAutofit fontScale="92500"/>
          </a:bodyPr>
          <a:lstStyle/>
          <a:p>
            <a:pPr algn="r" rtl="1"/>
            <a:r>
              <a:rPr lang="ar-IQ" sz="2400" b="1" dirty="0">
                <a:solidFill>
                  <a:srgbClr val="FF0000"/>
                </a:solidFill>
              </a:rPr>
              <a:t>6-المشكلات التي تناقشها حلقات الجودة</a:t>
            </a:r>
          </a:p>
          <a:p>
            <a:pPr marL="0" indent="0" algn="r" rtl="1">
              <a:buNone/>
            </a:pPr>
            <a:r>
              <a:rPr lang="ar-IQ" sz="3200" b="1" dirty="0">
                <a:latin typeface="Arial" panose="020B0604020202020204" pitchFamily="34" charset="0"/>
                <a:cs typeface="Arial" panose="020B0604020202020204" pitchFamily="34" charset="0"/>
              </a:rPr>
              <a:t> 1- مشاكل تتعلق بالجودة</a:t>
            </a:r>
          </a:p>
          <a:p>
            <a:pPr marL="0" indent="0" algn="r" rtl="1">
              <a:buNone/>
            </a:pPr>
            <a:r>
              <a:rPr lang="ar-IQ" sz="3200" b="1" dirty="0">
                <a:latin typeface="Arial" panose="020B0604020202020204" pitchFamily="34" charset="0"/>
                <a:cs typeface="Arial" panose="020B0604020202020204" pitchFamily="34" charset="0"/>
              </a:rPr>
              <a:t>2- مشاكل تتعلق بالكلف</a:t>
            </a:r>
          </a:p>
          <a:p>
            <a:pPr marL="0" indent="0" algn="r" rtl="1">
              <a:buNone/>
            </a:pPr>
            <a:r>
              <a:rPr lang="ar-IQ" sz="3200" b="1" dirty="0">
                <a:latin typeface="Arial" panose="020B0604020202020204" pitchFamily="34" charset="0"/>
                <a:cs typeface="Arial" panose="020B0604020202020204" pitchFamily="34" charset="0"/>
              </a:rPr>
              <a:t>3- مشاكل تتعلق بالطاقة</a:t>
            </a:r>
          </a:p>
          <a:p>
            <a:pPr marL="0" indent="0" algn="r" rtl="1">
              <a:buNone/>
            </a:pPr>
            <a:r>
              <a:rPr lang="ar-IQ" sz="3200" b="1" dirty="0">
                <a:latin typeface="Arial" panose="020B0604020202020204" pitchFamily="34" charset="0"/>
                <a:cs typeface="Arial" panose="020B0604020202020204" pitchFamily="34" charset="0"/>
              </a:rPr>
              <a:t>4- مشاكل تتعلق بالانتاجية</a:t>
            </a:r>
          </a:p>
          <a:p>
            <a:pPr marL="0" indent="0" algn="r" rtl="1">
              <a:buNone/>
            </a:pPr>
            <a:r>
              <a:rPr lang="ar-IQ" sz="3200" b="1" dirty="0">
                <a:latin typeface="Arial" panose="020B0604020202020204" pitchFamily="34" charset="0"/>
                <a:cs typeface="Arial" panose="020B0604020202020204" pitchFamily="34" charset="0"/>
              </a:rPr>
              <a:t>5- مشاكل تتعلق بالسلامة والبيئة</a:t>
            </a:r>
          </a:p>
          <a:p>
            <a:pPr marL="0" indent="0" algn="r" rtl="1">
              <a:buNone/>
            </a:pPr>
            <a:r>
              <a:rPr lang="ar-IQ" sz="3200" b="1" dirty="0">
                <a:latin typeface="Arial" panose="020B0604020202020204" pitchFamily="34" charset="0"/>
                <a:cs typeface="Arial" panose="020B0604020202020204" pitchFamily="34" charset="0"/>
              </a:rPr>
              <a:t>6-مشاكل تتعلق بفاعلية التسليم في الوقت المحدد</a:t>
            </a:r>
          </a:p>
          <a:p>
            <a:pPr marL="0" indent="0" algn="r" rtl="1">
              <a:buNone/>
            </a:pPr>
            <a:r>
              <a:rPr lang="ar-IQ" sz="3200" b="1" dirty="0">
                <a:latin typeface="Arial" panose="020B0604020202020204" pitchFamily="34" charset="0"/>
                <a:cs typeface="Arial" panose="020B0604020202020204" pitchFamily="34" charset="0"/>
              </a:rPr>
              <a:t>7- مشاكل تتعلق بالأخطاء التي قد تحدث بسبب الإهمال, او اي حوادث طارئة</a:t>
            </a:r>
          </a:p>
          <a:p>
            <a:pPr marL="0" indent="0" algn="r" rtl="1">
              <a:buNone/>
            </a:pPr>
            <a:r>
              <a:rPr lang="ar-IQ" sz="3200" b="1" dirty="0">
                <a:latin typeface="Arial" panose="020B0604020202020204" pitchFamily="34" charset="0"/>
                <a:cs typeface="Arial" panose="020B0604020202020204" pitchFamily="34" charset="0"/>
              </a:rPr>
              <a:t>8- مشاكل تتعلق بالضبط من خلال اجراء التصحيحات اللازمة ومنع حدوث الانحرافات</a:t>
            </a:r>
          </a:p>
          <a:p>
            <a:pPr marL="0" indent="0" algn="r" rtl="1">
              <a:buNone/>
            </a:pPr>
            <a:r>
              <a:rPr lang="ar-IQ" sz="3200" b="1" dirty="0">
                <a:latin typeface="Arial" panose="020B0604020202020204" pitchFamily="34" charset="0"/>
                <a:cs typeface="Arial" panose="020B0604020202020204" pitchFamily="34" charset="0"/>
              </a:rPr>
              <a:t>9- مشاكل تتعلق بالتجهيزات وتوفير الموارد الضرورية</a:t>
            </a:r>
            <a:endParaRPr lang="en-US" sz="32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1054774" y="230678"/>
            <a:ext cx="1146283" cy="370396"/>
          </a:xfrm>
        </p:spPr>
        <p:txBody>
          <a:bodyPr/>
          <a:lstStyle/>
          <a:p>
            <a:pPr algn="ctr"/>
            <a:fld id="{B9678C47-A83D-41C9-BF69-0C616541E3FF}"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19</a:t>
            </a:fld>
            <a:endParaRPr lang="en-US" b="1" dirty="0"/>
          </a:p>
        </p:txBody>
      </p:sp>
    </p:spTree>
    <p:extLst>
      <p:ext uri="{BB962C8B-B14F-4D97-AF65-F5344CB8AC3E}">
        <p14:creationId xmlns:p14="http://schemas.microsoft.com/office/powerpoint/2010/main" val="10373838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484632"/>
            <a:ext cx="8911687" cy="924443"/>
          </a:xfrm>
        </p:spPr>
        <p:txBody>
          <a:bodyPr>
            <a:normAutofit/>
          </a:bodyPr>
          <a:lstStyle/>
          <a:p>
            <a:pPr algn="r" rtl="1"/>
            <a:r>
              <a:rPr lang="ar-IQ" b="1" dirty="0">
                <a:solidFill>
                  <a:schemeClr val="accent1">
                    <a:lumMod val="75000"/>
                  </a:schemeClr>
                </a:solidFill>
                <a:latin typeface="Arial" panose="020B0604020202020204" pitchFamily="34" charset="0"/>
                <a:cs typeface="Arial" panose="020B0604020202020204" pitchFamily="34" charset="0"/>
              </a:rPr>
              <a:t>موضوعات الفصل:</a:t>
            </a:r>
            <a:endParaRPr lang="en-US" b="1" dirty="0">
              <a:solidFill>
                <a:schemeClr val="accent1">
                  <a:lumMod val="75000"/>
                </a:schemeClr>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154242" y="1154244"/>
            <a:ext cx="10568065" cy="4979282"/>
          </a:xfrm>
        </p:spPr>
        <p:txBody>
          <a:bodyPr/>
          <a:lstStyle/>
          <a:p>
            <a:pPr algn="r" rtl="1"/>
            <a:r>
              <a:rPr lang="ar-IQ" sz="2800" b="1" dirty="0">
                <a:latin typeface="Arial" panose="020B0604020202020204" pitchFamily="34" charset="0"/>
                <a:cs typeface="Arial" panose="020B0604020202020204" pitchFamily="34" charset="0"/>
              </a:rPr>
              <a:t>نشوء حلقات الجودة</a:t>
            </a:r>
            <a:endParaRPr lang="en-US" sz="2800" b="1" dirty="0">
              <a:latin typeface="Arial" panose="020B0604020202020204" pitchFamily="34" charset="0"/>
              <a:cs typeface="Arial" panose="020B0604020202020204" pitchFamily="34" charset="0"/>
            </a:endParaRPr>
          </a:p>
          <a:p>
            <a:pPr algn="r" rtl="1"/>
            <a:r>
              <a:rPr lang="ar-IQ" sz="2800" b="1" dirty="0">
                <a:latin typeface="Arial" panose="020B0604020202020204" pitchFamily="34" charset="0"/>
                <a:cs typeface="Arial" panose="020B0604020202020204" pitchFamily="34" charset="0"/>
              </a:rPr>
              <a:t> مفهوم حلقات الجودة</a:t>
            </a:r>
            <a:endParaRPr lang="en-US" sz="2800" b="1" dirty="0">
              <a:latin typeface="Arial" panose="020B0604020202020204" pitchFamily="34" charset="0"/>
              <a:cs typeface="Arial" panose="020B0604020202020204" pitchFamily="34" charset="0"/>
            </a:endParaRPr>
          </a:p>
          <a:p>
            <a:pPr algn="r" rtl="1"/>
            <a:r>
              <a:rPr lang="ar-IQ" sz="2800" b="1" dirty="0">
                <a:latin typeface="Arial" panose="020B0604020202020204" pitchFamily="34" charset="0"/>
                <a:cs typeface="Arial" panose="020B0604020202020204" pitchFamily="34" charset="0"/>
              </a:rPr>
              <a:t>اهداف حلقات الجودة </a:t>
            </a:r>
          </a:p>
          <a:p>
            <a:pPr algn="r" rtl="1"/>
            <a:r>
              <a:rPr lang="ar-IQ" sz="2800" b="1" dirty="0">
                <a:latin typeface="Arial" panose="020B0604020202020204" pitchFamily="34" charset="0"/>
                <a:cs typeface="Arial" panose="020B0604020202020204" pitchFamily="34" charset="0"/>
              </a:rPr>
              <a:t>مزايا حلقات الجودة</a:t>
            </a:r>
          </a:p>
          <a:p>
            <a:pPr algn="r" rtl="1"/>
            <a:r>
              <a:rPr lang="ar-IQ" sz="2800" b="1" dirty="0">
                <a:latin typeface="Arial" panose="020B0604020202020204" pitchFamily="34" charset="0"/>
                <a:cs typeface="Arial" panose="020B0604020202020204" pitchFamily="34" charset="0"/>
              </a:rPr>
              <a:t>هيكل حلقات الجودة</a:t>
            </a:r>
          </a:p>
          <a:p>
            <a:pPr algn="r" rtl="1"/>
            <a:r>
              <a:rPr lang="ar-IQ" sz="2800" b="1" dirty="0">
                <a:latin typeface="Arial" panose="020B0604020202020204" pitchFamily="34" charset="0"/>
                <a:cs typeface="Arial" panose="020B0604020202020204" pitchFamily="34" charset="0"/>
              </a:rPr>
              <a:t>المشكلات التي تناقشها حلقات الجودة </a:t>
            </a:r>
          </a:p>
          <a:p>
            <a:pPr algn="r" rtl="1"/>
            <a:r>
              <a:rPr lang="ar-IQ" sz="2800" b="1" dirty="0">
                <a:latin typeface="Arial" panose="020B0604020202020204" pitchFamily="34" charset="0"/>
                <a:cs typeface="Arial" panose="020B0604020202020204" pitchFamily="34" charset="0"/>
              </a:rPr>
              <a:t>عملية حلقات الجودة</a:t>
            </a:r>
          </a:p>
          <a:p>
            <a:pPr algn="r" rtl="1"/>
            <a:r>
              <a:rPr lang="ar-IQ" sz="2800" b="1" dirty="0">
                <a:latin typeface="Arial" panose="020B0604020202020204" pitchFamily="34" charset="0"/>
                <a:cs typeface="Arial" panose="020B0604020202020204" pitchFamily="34" charset="0"/>
              </a:rPr>
              <a:t>العوامل المؤثرة في حلقات الجودة </a:t>
            </a:r>
          </a:p>
          <a:p>
            <a:pPr algn="r" rtl="1"/>
            <a:r>
              <a:rPr lang="ar-IQ" sz="2800" b="1" dirty="0">
                <a:latin typeface="Arial" panose="020B0604020202020204" pitchFamily="34" charset="0"/>
                <a:cs typeface="Arial" panose="020B0604020202020204" pitchFamily="34" charset="0"/>
              </a:rPr>
              <a:t>معوقات تطبيق</a:t>
            </a:r>
            <a:r>
              <a:rPr lang="en-US" sz="2800" b="1" dirty="0">
                <a:latin typeface="Arial" panose="020B0604020202020204" pitchFamily="34" charset="0"/>
                <a:cs typeface="Arial" panose="020B0604020202020204" pitchFamily="34" charset="0"/>
              </a:rPr>
              <a:t> </a:t>
            </a:r>
            <a:r>
              <a:rPr lang="ar-IQ" sz="2800" b="1" dirty="0">
                <a:latin typeface="Arial" panose="020B0604020202020204" pitchFamily="34" charset="0"/>
                <a:cs typeface="Arial" panose="020B0604020202020204" pitchFamily="34" charset="0"/>
              </a:rPr>
              <a:t>حلقات الجودة</a:t>
            </a:r>
          </a:p>
          <a:p>
            <a:endParaRPr lang="en-US" dirty="0"/>
          </a:p>
        </p:txBody>
      </p:sp>
      <p:sp>
        <p:nvSpPr>
          <p:cNvPr id="4" name="Date Placeholder 3"/>
          <p:cNvSpPr>
            <a:spLocks noGrp="1"/>
          </p:cNvSpPr>
          <p:nvPr>
            <p:ph type="dt" sz="half" idx="10"/>
          </p:nvPr>
        </p:nvSpPr>
        <p:spPr>
          <a:xfrm>
            <a:off x="929514" y="87682"/>
            <a:ext cx="1262541" cy="425710"/>
          </a:xfrm>
        </p:spPr>
        <p:txBody>
          <a:bodyPr/>
          <a:lstStyle/>
          <a:p>
            <a:pPr algn="ctr"/>
            <a:fld id="{108F9B5A-42AF-4523-8B0C-D94A2BD5EA90}"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2F0C74-CE5B-4E65-B4E3-462A82979804}" type="slidenum">
              <a:rPr lang="en-US" smtClean="0"/>
              <a:pPr algn="ctr"/>
              <a:t>2</a:t>
            </a:fld>
            <a:endParaRPr lang="en-US"/>
          </a:p>
        </p:txBody>
      </p:sp>
    </p:spTree>
    <p:extLst>
      <p:ext uri="{BB962C8B-B14F-4D97-AF65-F5344CB8AC3E}">
        <p14:creationId xmlns:p14="http://schemas.microsoft.com/office/powerpoint/2010/main" val="39842617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94480"/>
            <a:ext cx="9601200" cy="515203"/>
          </a:xfrm>
        </p:spPr>
        <p:txBody>
          <a:bodyPr>
            <a:noAutofit/>
          </a:bodyPr>
          <a:lstStyle/>
          <a:p>
            <a:pPr algn="ctr"/>
            <a:r>
              <a:rPr lang="ar-IQ" sz="2800" b="1" dirty="0">
                <a:solidFill>
                  <a:srgbClr val="FF0000"/>
                </a:solidFill>
                <a:latin typeface="Arial" panose="020B0604020202020204" pitchFamily="34" charset="0"/>
                <a:cs typeface="Arial" panose="020B0604020202020204" pitchFamily="34" charset="0"/>
              </a:rPr>
              <a:t>المشاكل التي يمكن ان تعالجها حلقات الجودة:</a:t>
            </a:r>
            <a:endParaRPr lang="en-US" sz="2800" b="1" dirty="0">
              <a:solidFill>
                <a:srgbClr val="FF0000"/>
              </a:solidFill>
              <a:latin typeface="Arial" panose="020B060402020202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02926507"/>
              </p:ext>
            </p:extLst>
          </p:nvPr>
        </p:nvGraphicFramePr>
        <p:xfrm>
          <a:off x="440788" y="709683"/>
          <a:ext cx="11310423" cy="5991058"/>
        </p:xfrm>
        <a:graphic>
          <a:graphicData uri="http://schemas.openxmlformats.org/drawingml/2006/table">
            <a:tbl>
              <a:tblPr firstRow="1" bandRow="1">
                <a:tableStyleId>{5C22544A-7EE6-4342-B048-85BDC9FD1C3A}</a:tableStyleId>
              </a:tblPr>
              <a:tblGrid>
                <a:gridCol w="9300753">
                  <a:extLst>
                    <a:ext uri="{9D8B030D-6E8A-4147-A177-3AD203B41FA5}">
                      <a16:colId xmlns:a16="http://schemas.microsoft.com/office/drawing/2014/main" xmlns="" val="20000"/>
                    </a:ext>
                  </a:extLst>
                </a:gridCol>
                <a:gridCol w="1543426">
                  <a:extLst>
                    <a:ext uri="{9D8B030D-6E8A-4147-A177-3AD203B41FA5}">
                      <a16:colId xmlns:a16="http://schemas.microsoft.com/office/drawing/2014/main" xmlns="" val="20001"/>
                    </a:ext>
                  </a:extLst>
                </a:gridCol>
                <a:gridCol w="466244">
                  <a:extLst>
                    <a:ext uri="{9D8B030D-6E8A-4147-A177-3AD203B41FA5}">
                      <a16:colId xmlns:a16="http://schemas.microsoft.com/office/drawing/2014/main" xmlns="" val="20002"/>
                    </a:ext>
                  </a:extLst>
                </a:gridCol>
              </a:tblGrid>
              <a:tr h="511108">
                <a:tc>
                  <a:txBody>
                    <a:bodyPr/>
                    <a:lstStyle/>
                    <a:p>
                      <a:pPr algn="ctr"/>
                      <a:r>
                        <a:rPr lang="ar-IQ" sz="2400" dirty="0">
                          <a:solidFill>
                            <a:srgbClr val="FF0000"/>
                          </a:solidFill>
                          <a:latin typeface="Arial" panose="020B0604020202020204" pitchFamily="34" charset="0"/>
                          <a:cs typeface="Arial" panose="020B0604020202020204" pitchFamily="34" charset="0"/>
                        </a:rPr>
                        <a:t>المعالجات</a:t>
                      </a:r>
                      <a:endParaRPr lang="en-US" sz="2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ar-IQ" sz="2400" dirty="0">
                          <a:solidFill>
                            <a:srgbClr val="FF0000"/>
                          </a:solidFill>
                          <a:latin typeface="Arial" panose="020B0604020202020204" pitchFamily="34" charset="0"/>
                          <a:cs typeface="Arial" panose="020B0604020202020204" pitchFamily="34" charset="0"/>
                        </a:rPr>
                        <a:t>المشكلة</a:t>
                      </a:r>
                      <a:r>
                        <a:rPr lang="ar-IQ" sz="2400" baseline="0" dirty="0">
                          <a:solidFill>
                            <a:srgbClr val="FF0000"/>
                          </a:solidFill>
                          <a:latin typeface="Arial" panose="020B0604020202020204" pitchFamily="34" charset="0"/>
                          <a:cs typeface="Arial" panose="020B0604020202020204" pitchFamily="34" charset="0"/>
                        </a:rPr>
                        <a:t> </a:t>
                      </a:r>
                      <a:endParaRPr lang="en-US" sz="2400" dirty="0">
                        <a:solidFill>
                          <a:srgbClr val="FF0000"/>
                        </a:solidFill>
                        <a:latin typeface="Arial" panose="020B0604020202020204" pitchFamily="34" charset="0"/>
                        <a:cs typeface="Arial" panose="020B0604020202020204" pitchFamily="34" charset="0"/>
                      </a:endParaRPr>
                    </a:p>
                  </a:txBody>
                  <a:tcPr/>
                </a:tc>
                <a:tc>
                  <a:txBody>
                    <a:bodyPr/>
                    <a:lstStyle/>
                    <a:p>
                      <a:pPr algn="ctr"/>
                      <a:r>
                        <a:rPr lang="ar-IQ" sz="2400" dirty="0">
                          <a:solidFill>
                            <a:srgbClr val="FF0000"/>
                          </a:solidFill>
                          <a:latin typeface="Arial" panose="020B0604020202020204" pitchFamily="34" charset="0"/>
                          <a:cs typeface="Arial" panose="020B0604020202020204" pitchFamily="34" charset="0"/>
                        </a:rPr>
                        <a:t>ت</a:t>
                      </a:r>
                      <a:endParaRPr lang="en-US" sz="2400" dirty="0">
                        <a:solidFill>
                          <a:srgbClr val="FF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000"/>
                  </a:ext>
                </a:extLst>
              </a:tr>
              <a:tr h="604746">
                <a:tc>
                  <a:txBody>
                    <a:bodyPr/>
                    <a:lstStyle/>
                    <a:p>
                      <a:pPr algn="r" rtl="1"/>
                      <a:r>
                        <a:rPr lang="ar-IQ" sz="2000" b="1" dirty="0">
                          <a:latin typeface="Arial" panose="020B0604020202020204" pitchFamily="34" charset="0"/>
                          <a:cs typeface="Arial" panose="020B0604020202020204" pitchFamily="34" charset="0"/>
                        </a:rPr>
                        <a:t>تخفيض</a:t>
                      </a:r>
                      <a:r>
                        <a:rPr lang="ar-IQ" sz="2000" b="1" baseline="0" dirty="0">
                          <a:latin typeface="Arial" panose="020B0604020202020204" pitchFamily="34" charset="0"/>
                          <a:cs typeface="Arial" panose="020B0604020202020204" pitchFamily="34" charset="0"/>
                        </a:rPr>
                        <a:t> المنتوجات المعيبة ،تحسين جودة المنتوج، منع الشكاوي، تخفيض حالات عدم الضبط ، تخفيض التشتت ، الاحتفاظ بحالة الضبط</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الجودة </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xmlns="" val="10001"/>
                  </a:ext>
                </a:extLst>
              </a:tr>
              <a:tr h="604746">
                <a:tc>
                  <a:txBody>
                    <a:bodyPr/>
                    <a:lstStyle/>
                    <a:p>
                      <a:pPr algn="r" rtl="1"/>
                      <a:r>
                        <a:rPr lang="ar-IQ" sz="2000" b="1" dirty="0">
                          <a:latin typeface="Arial" panose="020B0604020202020204" pitchFamily="34" charset="0"/>
                          <a:cs typeface="Arial" panose="020B0604020202020204" pitchFamily="34" charset="0"/>
                        </a:rPr>
                        <a:t>تخفيض</a:t>
                      </a:r>
                      <a:r>
                        <a:rPr lang="ar-IQ" sz="2000" b="1" baseline="0" dirty="0">
                          <a:latin typeface="Arial" panose="020B0604020202020204" pitchFamily="34" charset="0"/>
                          <a:cs typeface="Arial" panose="020B0604020202020204" pitchFamily="34" charset="0"/>
                        </a:rPr>
                        <a:t> النفقات ،تخفيض ساعات العمل عامل/ ساعة،الاستخدام الفعال للوقت ،خفض الوقت توفير المواد،الاستخدام الاقصى للمواد.</a:t>
                      </a:r>
                    </a:p>
                  </a:txBody>
                  <a:tcPr/>
                </a:tc>
                <a:tc>
                  <a:txBody>
                    <a:bodyPr/>
                    <a:lstStyle/>
                    <a:p>
                      <a:pPr algn="ctr"/>
                      <a:r>
                        <a:rPr lang="ar-IQ" sz="2000" b="1" dirty="0">
                          <a:latin typeface="Arial" panose="020B0604020202020204" pitchFamily="34" charset="0"/>
                          <a:cs typeface="Arial" panose="020B0604020202020204" pitchFamily="34" charset="0"/>
                        </a:rPr>
                        <a:t>الكلفة</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2</a:t>
                      </a:r>
                    </a:p>
                  </a:txBody>
                  <a:tcPr/>
                </a:tc>
                <a:extLst>
                  <a:ext uri="{0D108BD9-81ED-4DB2-BD59-A6C34878D82A}">
                    <a16:rowId xmlns:a16="http://schemas.microsoft.com/office/drawing/2014/main" xmlns="" val="10002"/>
                  </a:ext>
                </a:extLst>
              </a:tr>
              <a:tr h="554884">
                <a:tc>
                  <a:txBody>
                    <a:bodyPr/>
                    <a:lstStyle/>
                    <a:p>
                      <a:pPr algn="r" rtl="1"/>
                      <a:r>
                        <a:rPr lang="ar-IQ" sz="2000" b="1" dirty="0">
                          <a:latin typeface="Arial" panose="020B0604020202020204" pitchFamily="34" charset="0"/>
                          <a:cs typeface="Arial" panose="020B0604020202020204" pitchFamily="34" charset="0"/>
                        </a:rPr>
                        <a:t>تقليص</a:t>
                      </a:r>
                      <a:r>
                        <a:rPr lang="ar-IQ" sz="2000" b="1" baseline="0" dirty="0">
                          <a:latin typeface="Arial" panose="020B0604020202020204" pitchFamily="34" charset="0"/>
                          <a:cs typeface="Arial" panose="020B0604020202020204" pitchFamily="34" charset="0"/>
                        </a:rPr>
                        <a:t> :الاخطاء بسبب الاهمال ، حوادث (طارئة)،اخطاء الفحص ،اخطاء معلومات.</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الاخطاء</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xmlns="" val="10003"/>
                  </a:ext>
                </a:extLst>
              </a:tr>
              <a:tr h="554884">
                <a:tc>
                  <a:txBody>
                    <a:bodyPr/>
                    <a:lstStyle/>
                    <a:p>
                      <a:pPr algn="r" rtl="1"/>
                      <a:r>
                        <a:rPr lang="ar-IQ" sz="2000" b="1" dirty="0">
                          <a:latin typeface="Arial" panose="020B0604020202020204" pitchFamily="34" charset="0"/>
                          <a:cs typeface="Arial" panose="020B0604020202020204" pitchFamily="34" charset="0"/>
                        </a:rPr>
                        <a:t>منع</a:t>
                      </a:r>
                      <a:r>
                        <a:rPr lang="ar-IQ" sz="2000" b="1" baseline="0" dirty="0">
                          <a:latin typeface="Arial" panose="020B0604020202020204" pitchFamily="34" charset="0"/>
                          <a:cs typeface="Arial" panose="020B0604020202020204" pitchFamily="34" charset="0"/>
                        </a:rPr>
                        <a:t> الاعطال ، الاتمتة،تحسين الدلائل والادوات، تحسين موضع الالات والتجهيزات.</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التجهيزات</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4</a:t>
                      </a:r>
                    </a:p>
                  </a:txBody>
                  <a:tcPr/>
                </a:tc>
                <a:extLst>
                  <a:ext uri="{0D108BD9-81ED-4DB2-BD59-A6C34878D82A}">
                    <a16:rowId xmlns:a16="http://schemas.microsoft.com/office/drawing/2014/main" xmlns="" val="10004"/>
                  </a:ext>
                </a:extLst>
              </a:tr>
              <a:tr h="511108">
                <a:tc>
                  <a:txBody>
                    <a:bodyPr/>
                    <a:lstStyle/>
                    <a:p>
                      <a:pPr algn="r" rtl="1"/>
                      <a:r>
                        <a:rPr lang="ar-IQ" sz="2000" b="1" dirty="0">
                          <a:latin typeface="Arial" panose="020B0604020202020204" pitchFamily="34" charset="0"/>
                          <a:cs typeface="Arial" panose="020B0604020202020204" pitchFamily="34" charset="0"/>
                        </a:rPr>
                        <a:t>تحقيق المخرجات ، ضبط وقت العمل، ضبط الانتاج</a:t>
                      </a:r>
                      <a:r>
                        <a:rPr lang="ar-IQ" sz="2000" b="1" baseline="0" dirty="0">
                          <a:latin typeface="Arial" panose="020B0604020202020204" pitchFamily="34" charset="0"/>
                          <a:cs typeface="Arial" panose="020B0604020202020204" pitchFamily="34" charset="0"/>
                        </a:rPr>
                        <a:t> ،التسليم في الوقت المحدد</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الفاعلية</a:t>
                      </a:r>
                      <a:r>
                        <a:rPr lang="ar-IQ" sz="2000" b="1" baseline="0" dirty="0">
                          <a:latin typeface="Arial" panose="020B0604020202020204" pitchFamily="34" charset="0"/>
                          <a:cs typeface="Arial" panose="020B0604020202020204" pitchFamily="34" charset="0"/>
                        </a:rPr>
                        <a:t> </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5</a:t>
                      </a:r>
                    </a:p>
                  </a:txBody>
                  <a:tcPr/>
                </a:tc>
                <a:extLst>
                  <a:ext uri="{0D108BD9-81ED-4DB2-BD59-A6C34878D82A}">
                    <a16:rowId xmlns:a16="http://schemas.microsoft.com/office/drawing/2014/main" xmlns="" val="10005"/>
                  </a:ext>
                </a:extLst>
              </a:tr>
              <a:tr h="604746">
                <a:tc>
                  <a:txBody>
                    <a:bodyPr/>
                    <a:lstStyle/>
                    <a:p>
                      <a:pPr algn="r" rtl="1"/>
                      <a:r>
                        <a:rPr lang="ar-IQ" sz="2000" b="1" dirty="0">
                          <a:latin typeface="Arial" panose="020B0604020202020204" pitchFamily="34" charset="0"/>
                          <a:cs typeface="Arial" panose="020B0604020202020204" pitchFamily="34" charset="0"/>
                        </a:rPr>
                        <a:t>الاهتمام بالتقييس ، العمل التصحيحي، منع تكرار حدوث الاخطاء، التدقيق،الضبط المشدد.</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الضبط</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6</a:t>
                      </a:r>
                    </a:p>
                  </a:txBody>
                  <a:tcPr/>
                </a:tc>
                <a:extLst>
                  <a:ext uri="{0D108BD9-81ED-4DB2-BD59-A6C34878D82A}">
                    <a16:rowId xmlns:a16="http://schemas.microsoft.com/office/drawing/2014/main" xmlns="" val="10006"/>
                  </a:ext>
                </a:extLst>
              </a:tr>
              <a:tr h="585161">
                <a:tc>
                  <a:txBody>
                    <a:bodyPr/>
                    <a:lstStyle/>
                    <a:p>
                      <a:pPr algn="r" rtl="1"/>
                      <a:r>
                        <a:rPr lang="ar-IQ" sz="2000" b="1" dirty="0">
                          <a:latin typeface="Arial" panose="020B0604020202020204" pitchFamily="34" charset="0"/>
                          <a:cs typeface="Arial" panose="020B0604020202020204" pitchFamily="34" charset="0"/>
                        </a:rPr>
                        <a:t>طرق عقد</a:t>
                      </a:r>
                      <a:r>
                        <a:rPr lang="ar-IQ" sz="2000" b="1" baseline="0" dirty="0">
                          <a:latin typeface="Arial" panose="020B0604020202020204" pitchFamily="34" charset="0"/>
                          <a:cs typeface="Arial" panose="020B0604020202020204" pitchFamily="34" charset="0"/>
                        </a:rPr>
                        <a:t> الاجتماعات ، التعليم في مجال ضبط الجودة،التدريب التقني ، زيارة المعامل.</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التدريب </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7</a:t>
                      </a:r>
                    </a:p>
                  </a:txBody>
                  <a:tcPr/>
                </a:tc>
                <a:extLst>
                  <a:ext uri="{0D108BD9-81ED-4DB2-BD59-A6C34878D82A}">
                    <a16:rowId xmlns:a16="http://schemas.microsoft.com/office/drawing/2014/main" xmlns="" val="10007"/>
                  </a:ext>
                </a:extLst>
              </a:tr>
              <a:tr h="662341">
                <a:tc>
                  <a:txBody>
                    <a:bodyPr/>
                    <a:lstStyle/>
                    <a:p>
                      <a:pPr algn="r" rtl="1"/>
                      <a:r>
                        <a:rPr lang="ar-IQ" sz="2000" b="1" dirty="0">
                          <a:latin typeface="Arial" panose="020B0604020202020204" pitchFamily="34" charset="0"/>
                          <a:cs typeface="Arial" panose="020B0604020202020204" pitchFamily="34" charset="0"/>
                        </a:rPr>
                        <a:t>التأكيد على الترتيب الجيد</a:t>
                      </a:r>
                      <a:r>
                        <a:rPr lang="ar-IQ" sz="2000" b="1" baseline="0" dirty="0">
                          <a:latin typeface="Arial" panose="020B0604020202020204" pitchFamily="34" charset="0"/>
                          <a:cs typeface="Arial" panose="020B0604020202020204" pitchFamily="34" charset="0"/>
                        </a:rPr>
                        <a:t> ، تحسين البيئة ،السلامة والصحة العامة،تقليل التلوث</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السلامة</a:t>
                      </a:r>
                      <a:r>
                        <a:rPr lang="ar-IQ" sz="2000" b="1" baseline="0" dirty="0">
                          <a:latin typeface="Arial" panose="020B0604020202020204" pitchFamily="34" charset="0"/>
                          <a:cs typeface="Arial" panose="020B0604020202020204" pitchFamily="34" charset="0"/>
                        </a:rPr>
                        <a:t> و البيئة</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xmlns="" val="10008"/>
                  </a:ext>
                </a:extLst>
              </a:tr>
              <a:tr h="604746">
                <a:tc>
                  <a:txBody>
                    <a:bodyPr/>
                    <a:lstStyle/>
                    <a:p>
                      <a:pPr algn="r" rtl="1"/>
                      <a:r>
                        <a:rPr lang="ar-IQ" sz="2000" b="1" dirty="0">
                          <a:latin typeface="Arial" panose="020B0604020202020204" pitchFamily="34" charset="0"/>
                          <a:cs typeface="Arial" panose="020B0604020202020204" pitchFamily="34" charset="0"/>
                        </a:rPr>
                        <a:t>تحسين العلاقات</a:t>
                      </a:r>
                      <a:r>
                        <a:rPr lang="ar-IQ" sz="2000" b="1" baseline="0" dirty="0">
                          <a:latin typeface="Arial" panose="020B0604020202020204" pitchFamily="34" charset="0"/>
                          <a:cs typeface="Arial" panose="020B0604020202020204" pitchFamily="34" charset="0"/>
                        </a:rPr>
                        <a:t> الانسانية،تعزيز المعنويات ، الحوار البناء مع المشرفين ،تنشيط الاقتراحات، الحد من الغياب</a:t>
                      </a:r>
                      <a:endParaRPr lang="en-US" sz="2000" b="1" dirty="0">
                        <a:latin typeface="Arial" panose="020B0604020202020204" pitchFamily="34" charset="0"/>
                        <a:cs typeface="Arial" panose="020B0604020202020204" pitchFamily="34" charset="0"/>
                      </a:endParaRPr>
                    </a:p>
                  </a:txBody>
                  <a:tcPr/>
                </a:tc>
                <a:tc>
                  <a:txBody>
                    <a:bodyPr/>
                    <a:lstStyle/>
                    <a:p>
                      <a:pPr algn="ctr"/>
                      <a:r>
                        <a:rPr lang="ar-IQ" sz="2000" b="1" dirty="0">
                          <a:latin typeface="Arial" panose="020B0604020202020204" pitchFamily="34" charset="0"/>
                          <a:cs typeface="Arial" panose="020B0604020202020204" pitchFamily="34" charset="0"/>
                        </a:rPr>
                        <a:t>المعنويات</a:t>
                      </a:r>
                      <a:endParaRPr lang="en-US" sz="2000" b="1" dirty="0">
                        <a:latin typeface="Arial" panose="020B0604020202020204" pitchFamily="34" charset="0"/>
                        <a:cs typeface="Arial" panose="020B0604020202020204" pitchFamily="34" charset="0"/>
                      </a:endParaRPr>
                    </a:p>
                  </a:txBody>
                  <a:tcPr/>
                </a:tc>
                <a:tc>
                  <a:txBody>
                    <a:bodyPr/>
                    <a:lstStyle/>
                    <a:p>
                      <a:r>
                        <a:rPr lang="en-US" sz="2000" b="1" dirty="0">
                          <a:latin typeface="Arial" panose="020B0604020202020204" pitchFamily="34" charset="0"/>
                          <a:cs typeface="Arial" panose="020B0604020202020204" pitchFamily="34" charset="0"/>
                        </a:rPr>
                        <a:t>9</a:t>
                      </a:r>
                    </a:p>
                  </a:txBody>
                  <a:tcPr/>
                </a:tc>
                <a:extLst>
                  <a:ext uri="{0D108BD9-81ED-4DB2-BD59-A6C34878D82A}">
                    <a16:rowId xmlns:a16="http://schemas.microsoft.com/office/drawing/2014/main" xmlns="" val="10009"/>
                  </a:ext>
                </a:extLst>
              </a:tr>
            </a:tbl>
          </a:graphicData>
        </a:graphic>
      </p:graphicFrame>
      <p:sp>
        <p:nvSpPr>
          <p:cNvPr id="3" name="Date Placeholder 2"/>
          <p:cNvSpPr>
            <a:spLocks noGrp="1"/>
          </p:cNvSpPr>
          <p:nvPr>
            <p:ph type="dt" sz="half" idx="10"/>
          </p:nvPr>
        </p:nvSpPr>
        <p:spPr>
          <a:xfrm>
            <a:off x="779201" y="142996"/>
            <a:ext cx="1146283" cy="370396"/>
          </a:xfrm>
        </p:spPr>
        <p:txBody>
          <a:bodyPr/>
          <a:lstStyle/>
          <a:p>
            <a:pPr algn="ctr"/>
            <a:fld id="{8D48AF79-B0BD-4AB8-8B3B-BA5644D43D33}"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2F0C74-CE5B-4E65-B4E3-462A82979804}" type="slidenum">
              <a:rPr lang="en-US" b="1" smtClean="0"/>
              <a:pPr algn="ctr"/>
              <a:t>20</a:t>
            </a:fld>
            <a:endParaRPr lang="en-US" b="1" dirty="0"/>
          </a:p>
        </p:txBody>
      </p:sp>
    </p:spTree>
    <p:extLst>
      <p:ext uri="{BB962C8B-B14F-4D97-AF65-F5344CB8AC3E}">
        <p14:creationId xmlns:p14="http://schemas.microsoft.com/office/powerpoint/2010/main" val="282800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B202F42-A10D-43AE-8A74-2390228B34AC}"/>
              </a:ext>
            </a:extLst>
          </p:cNvPr>
          <p:cNvSpPr>
            <a:spLocks noGrp="1"/>
          </p:cNvSpPr>
          <p:nvPr>
            <p:ph idx="1"/>
          </p:nvPr>
        </p:nvSpPr>
        <p:spPr>
          <a:xfrm>
            <a:off x="889348" y="187890"/>
            <a:ext cx="11047956" cy="6400799"/>
          </a:xfrm>
        </p:spPr>
        <p:txBody>
          <a:bodyPr>
            <a:noAutofit/>
          </a:bodyPr>
          <a:lstStyle/>
          <a:p>
            <a:pPr algn="r" rtl="1"/>
            <a:r>
              <a:rPr lang="ar-IQ" sz="2800" b="1" dirty="0">
                <a:solidFill>
                  <a:srgbClr val="FF0000"/>
                </a:solidFill>
                <a:latin typeface="Arial" panose="020B0604020202020204" pitchFamily="34" charset="0"/>
                <a:cs typeface="Arial" panose="020B0604020202020204" pitchFamily="34" charset="0"/>
              </a:rPr>
              <a:t>7- عمليات حلقات الجودة</a:t>
            </a:r>
          </a:p>
          <a:p>
            <a:pPr marL="0" indent="0" algn="r" rtl="1">
              <a:buNone/>
            </a:pPr>
            <a:r>
              <a:rPr lang="ar-IQ" sz="2800" b="1" dirty="0">
                <a:latin typeface="Arial" panose="020B0604020202020204" pitchFamily="34" charset="0"/>
                <a:cs typeface="Arial" panose="020B0604020202020204" pitchFamily="34" charset="0"/>
              </a:rPr>
              <a:t>خطوات عمل حلقات الجودة تتضمن الآتي:</a:t>
            </a:r>
          </a:p>
          <a:p>
            <a:pPr marL="0" indent="0" algn="r" rtl="1">
              <a:buNone/>
            </a:pPr>
            <a:r>
              <a:rPr lang="ar-IQ" sz="2800" b="1" dirty="0">
                <a:solidFill>
                  <a:srgbClr val="FF0000"/>
                </a:solidFill>
                <a:latin typeface="Arial" panose="020B0604020202020204" pitchFamily="34" charset="0"/>
                <a:cs typeface="Arial" panose="020B0604020202020204" pitchFamily="34" charset="0"/>
              </a:rPr>
              <a:t>اولاً: تحديد المشكلة</a:t>
            </a:r>
          </a:p>
          <a:p>
            <a:pPr marL="0" indent="0" algn="just" rtl="1">
              <a:buNone/>
            </a:pPr>
            <a:r>
              <a:rPr lang="ar-IQ" sz="2800" b="1" dirty="0">
                <a:latin typeface="Arial" panose="020B0604020202020204" pitchFamily="34" charset="0"/>
                <a:cs typeface="Arial" panose="020B0604020202020204" pitchFamily="34" charset="0"/>
              </a:rPr>
              <a:t> - حلقات الجودة تحاول ايجاد الحلول للمشاكل التي تتعلق بالجودة او بغيرها، وتبدأ حلقات الجودة بمعالجة المشاكل الأكثر تأثيرا على المنظمة حسب رأي اغلبية اعضاء الحلقة، حيث يجري تشخيصها وتحديد حجمها وأسباب حصولها.</a:t>
            </a:r>
          </a:p>
          <a:p>
            <a:pPr algn="just" rtl="1">
              <a:buFontTx/>
              <a:buChar char="-"/>
            </a:pPr>
            <a:r>
              <a:rPr lang="ar-IQ" sz="2800" b="1" dirty="0">
                <a:latin typeface="Arial" panose="020B0604020202020204" pitchFamily="34" charset="0"/>
                <a:cs typeface="Arial" panose="020B0604020202020204" pitchFamily="34" charset="0"/>
              </a:rPr>
              <a:t>جميع الاقسام متساوية في الاهمية بالنسبة لحلقة الجودة لذلك لايتم الاهتمام بمشاكل قسم دون الأقسام الاخرى.</a:t>
            </a:r>
          </a:p>
          <a:p>
            <a:pPr algn="just" rtl="1">
              <a:buFontTx/>
              <a:buChar char="-"/>
            </a:pPr>
            <a:r>
              <a:rPr lang="ar-IQ" sz="2800" b="1" dirty="0">
                <a:latin typeface="Arial" panose="020B0604020202020204" pitchFamily="34" charset="0"/>
                <a:cs typeface="Arial" panose="020B0604020202020204" pitchFamily="34" charset="0"/>
              </a:rPr>
              <a:t>ان الهدف الاساسي للحلقة هو المنظمة وليس جزءاً منها.</a:t>
            </a:r>
          </a:p>
          <a:p>
            <a:pPr marL="0" indent="0" algn="just" rtl="1">
              <a:buNone/>
            </a:pPr>
            <a:r>
              <a:rPr lang="ar-IQ" sz="2800" b="1" dirty="0">
                <a:solidFill>
                  <a:srgbClr val="FF0000"/>
                </a:solidFill>
                <a:latin typeface="Arial" panose="020B0604020202020204" pitchFamily="34" charset="0"/>
                <a:cs typeface="Arial" panose="020B0604020202020204" pitchFamily="34" charset="0"/>
              </a:rPr>
              <a:t>ثانياً: تحليل المشكلة</a:t>
            </a:r>
          </a:p>
          <a:p>
            <a:pPr marL="0" indent="0" algn="just" rtl="1">
              <a:buNone/>
            </a:pPr>
            <a:r>
              <a:rPr lang="ar-IQ" sz="2800" b="1" dirty="0">
                <a:latin typeface="Arial" panose="020B0604020202020204" pitchFamily="34" charset="0"/>
                <a:cs typeface="Arial" panose="020B0604020202020204" pitchFamily="34" charset="0"/>
              </a:rPr>
              <a:t>- في هذه المرحلة وقبل ان يتم جمع البيانات اللازمة بهدف تحليلها، ينبغي معرفة من اين يتم جمع البيانات؟ ومتى؟ وماهي كمية البيانات اللازمة ونوعها. </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691519" y="168048"/>
            <a:ext cx="1146283" cy="370396"/>
          </a:xfrm>
        </p:spPr>
        <p:txBody>
          <a:bodyPr/>
          <a:lstStyle/>
          <a:p>
            <a:pPr algn="ctr"/>
            <a:fld id="{0FEE693F-A74C-412A-8DFA-11CDD8EE7169}"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21</a:t>
            </a:fld>
            <a:endParaRPr lang="en-US" b="1" dirty="0"/>
          </a:p>
        </p:txBody>
      </p:sp>
    </p:spTree>
    <p:extLst>
      <p:ext uri="{BB962C8B-B14F-4D97-AF65-F5344CB8AC3E}">
        <p14:creationId xmlns:p14="http://schemas.microsoft.com/office/powerpoint/2010/main" val="941693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2C6D6FF-02E3-445F-BD0F-53BCF014FE07}"/>
              </a:ext>
            </a:extLst>
          </p:cNvPr>
          <p:cNvSpPr>
            <a:spLocks noGrp="1"/>
          </p:cNvSpPr>
          <p:nvPr>
            <p:ph idx="1"/>
          </p:nvPr>
        </p:nvSpPr>
        <p:spPr>
          <a:xfrm>
            <a:off x="1266092" y="275573"/>
            <a:ext cx="10238520" cy="6438378"/>
          </a:xfrm>
        </p:spPr>
        <p:txBody>
          <a:bodyPr>
            <a:noAutofit/>
          </a:bodyPr>
          <a:lstStyle/>
          <a:p>
            <a:pPr algn="r" rtl="1"/>
            <a:r>
              <a:rPr lang="ar-IQ" sz="2800" b="1" dirty="0">
                <a:solidFill>
                  <a:srgbClr val="FF0000"/>
                </a:solidFill>
                <a:latin typeface="Arial" panose="020B0604020202020204" pitchFamily="34" charset="0"/>
                <a:cs typeface="Arial" panose="020B0604020202020204" pitchFamily="34" charset="0"/>
              </a:rPr>
              <a:t>هناك نوعان من البيانات المطلوب جمعها هي:</a:t>
            </a:r>
          </a:p>
          <a:p>
            <a:pPr algn="just" rtl="1">
              <a:buFontTx/>
              <a:buChar char="-"/>
            </a:pPr>
            <a:r>
              <a:rPr lang="ar-IQ" sz="2800" b="1" dirty="0">
                <a:latin typeface="Arial" panose="020B0604020202020204" pitchFamily="34" charset="0"/>
                <a:cs typeface="Arial" panose="020B0604020202020204" pitchFamily="34" charset="0"/>
              </a:rPr>
              <a:t>بيانات عن المتغيرات وهي ذات قيم مستمرة مثل الطول والحرارة والوزن والزمن.</a:t>
            </a:r>
          </a:p>
          <a:p>
            <a:pPr algn="just" rtl="1">
              <a:buFontTx/>
              <a:buChar char="-"/>
            </a:pPr>
            <a:r>
              <a:rPr lang="ar-IQ" sz="2800" b="1" dirty="0">
                <a:latin typeface="Arial" panose="020B0604020202020204" pitchFamily="34" charset="0"/>
                <a:cs typeface="Arial" panose="020B0604020202020204" pitchFamily="34" charset="0"/>
              </a:rPr>
              <a:t>بيانات عن الخصائص او الصفات وهي تكون على شكل قيم صحيحية مثل عدد العيوب في منتوج ما. وصلاحية المنتوج (يعمل/ لايعمل)</a:t>
            </a:r>
          </a:p>
          <a:p>
            <a:pPr algn="just" rtl="1"/>
            <a:r>
              <a:rPr lang="ar-IQ" sz="2800" b="1" dirty="0">
                <a:solidFill>
                  <a:srgbClr val="FF0000"/>
                </a:solidFill>
                <a:latin typeface="Arial" panose="020B0604020202020204" pitchFamily="34" charset="0"/>
                <a:cs typeface="Arial" panose="020B0604020202020204" pitchFamily="34" charset="0"/>
              </a:rPr>
              <a:t>يكون جمع البيانات :</a:t>
            </a:r>
          </a:p>
          <a:p>
            <a:pPr algn="just" rtl="1">
              <a:buFontTx/>
              <a:buChar char="-"/>
            </a:pPr>
            <a:r>
              <a:rPr lang="ar-IQ" sz="2800" b="1" dirty="0">
                <a:latin typeface="Arial" panose="020B0604020202020204" pitchFamily="34" charset="0"/>
                <a:cs typeface="Arial" panose="020B0604020202020204" pitchFamily="34" charset="0"/>
              </a:rPr>
              <a:t>عندما يكون المطلوب جمع البيانات عن انخفاض جودة منتوج، فيمكن الحصول على البيانات عن طريق الفحص الشامل او الفحص بالعينات.</a:t>
            </a:r>
          </a:p>
          <a:p>
            <a:pPr algn="just" rtl="1">
              <a:buFontTx/>
              <a:buChar char="-"/>
            </a:pPr>
            <a:r>
              <a:rPr lang="ar-IQ" sz="2800" b="1" dirty="0">
                <a:latin typeface="Arial" panose="020B0604020202020204" pitchFamily="34" charset="0"/>
                <a:cs typeface="Arial" panose="020B0604020202020204" pitchFamily="34" charset="0"/>
              </a:rPr>
              <a:t>يمكن استخدام قوائم الفحص لجمع البيانات عن مشكلة ما.</a:t>
            </a:r>
          </a:p>
          <a:p>
            <a:pPr algn="just" rtl="1">
              <a:buFontTx/>
              <a:buChar char="-"/>
            </a:pPr>
            <a:r>
              <a:rPr lang="ar-IQ" sz="2800" b="1" dirty="0">
                <a:latin typeface="Arial" panose="020B0604020202020204" pitchFamily="34" charset="0"/>
                <a:cs typeface="Arial" panose="020B0604020202020204" pitchFamily="34" charset="0"/>
              </a:rPr>
              <a:t>يمكن استخدام المقابلات الشخصية داخل وخارج الشركة لجمع البيانات.</a:t>
            </a:r>
          </a:p>
          <a:p>
            <a:pPr algn="just" rtl="1">
              <a:buFontTx/>
              <a:buChar char="-"/>
            </a:pPr>
            <a:r>
              <a:rPr lang="ar-IQ" sz="2800" b="1" dirty="0">
                <a:latin typeface="Arial" panose="020B0604020202020204" pitchFamily="34" charset="0"/>
                <a:cs typeface="Arial" panose="020B0604020202020204" pitchFamily="34" charset="0"/>
              </a:rPr>
              <a:t>يمكن استخلاص البيانات من خلال الاطلاع على البيانات الموثقة في سجلات الشركة.</a:t>
            </a:r>
          </a:p>
          <a:p>
            <a:pPr algn="just" rtl="1">
              <a:buFontTx/>
              <a:buChar char="-"/>
            </a:pPr>
            <a:r>
              <a:rPr lang="ar-IQ" sz="2800" b="1" dirty="0">
                <a:latin typeface="Arial" panose="020B0604020202020204" pitchFamily="34" charset="0"/>
                <a:cs typeface="Arial" panose="020B0604020202020204" pitchFamily="34" charset="0"/>
              </a:rPr>
              <a:t>يمكن جمع البيانات وتحليلها من خلال العصف الذهني.</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653940" y="130470"/>
            <a:ext cx="1146283" cy="370396"/>
          </a:xfrm>
        </p:spPr>
        <p:txBody>
          <a:bodyPr/>
          <a:lstStyle/>
          <a:p>
            <a:pPr algn="ctr"/>
            <a:fld id="{C19DD79E-72A9-4E2E-BFA8-6BC5F4A3EB64}"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22</a:t>
            </a:fld>
            <a:endParaRPr lang="en-US" b="1" dirty="0"/>
          </a:p>
        </p:txBody>
      </p:sp>
    </p:spTree>
    <p:extLst>
      <p:ext uri="{BB962C8B-B14F-4D97-AF65-F5344CB8AC3E}">
        <p14:creationId xmlns:p14="http://schemas.microsoft.com/office/powerpoint/2010/main" val="1210837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CBC739B-FE25-4CA4-A74F-170960C8AB16}"/>
              </a:ext>
            </a:extLst>
          </p:cNvPr>
          <p:cNvSpPr>
            <a:spLocks noGrp="1"/>
          </p:cNvSpPr>
          <p:nvPr>
            <p:ph idx="1"/>
          </p:nvPr>
        </p:nvSpPr>
        <p:spPr>
          <a:xfrm>
            <a:off x="1012874" y="956603"/>
            <a:ext cx="10491738" cy="5106572"/>
          </a:xfrm>
        </p:spPr>
        <p:txBody>
          <a:bodyPr>
            <a:normAutofit lnSpcReduction="10000"/>
          </a:bodyPr>
          <a:lstStyle/>
          <a:p>
            <a:pPr algn="r" rtl="1"/>
            <a:r>
              <a:rPr lang="ar-IQ" sz="2800" b="1" dirty="0">
                <a:solidFill>
                  <a:srgbClr val="FF0000"/>
                </a:solidFill>
                <a:latin typeface="Arial" panose="020B0604020202020204" pitchFamily="34" charset="0"/>
                <a:cs typeface="Arial" panose="020B0604020202020204" pitchFamily="34" charset="0"/>
              </a:rPr>
              <a:t>العصف الذهني</a:t>
            </a:r>
          </a:p>
          <a:p>
            <a:pPr algn="just" rtl="1">
              <a:buFontTx/>
              <a:buChar char="-"/>
            </a:pPr>
            <a:r>
              <a:rPr lang="ar-IQ" sz="2800" b="1" dirty="0">
                <a:latin typeface="Arial" panose="020B0604020202020204" pitchFamily="34" charset="0"/>
                <a:cs typeface="Arial" panose="020B0604020202020204" pitchFamily="34" charset="0"/>
              </a:rPr>
              <a:t>وهو اسخدام قوة التفكير الجماعي لمجموعة من الافراد للوصول الى افكار لايمكن الوصول اليها لو عمل كل فرد بمفرده.</a:t>
            </a:r>
          </a:p>
          <a:p>
            <a:pPr marL="0" indent="0" algn="just" rtl="1">
              <a:buNone/>
            </a:pPr>
            <a:r>
              <a:rPr lang="ar-IQ" sz="2800" b="1" dirty="0">
                <a:latin typeface="Arial" panose="020B0604020202020204" pitchFamily="34" charset="0"/>
                <a:cs typeface="Arial" panose="020B0604020202020204" pitchFamily="34" charset="0"/>
              </a:rPr>
              <a:t>يعتمد اسلوب العصف الذهني على المبادئ الآتية:</a:t>
            </a:r>
          </a:p>
          <a:p>
            <a:pPr marL="0" indent="0" algn="just" rtl="1">
              <a:buNone/>
            </a:pPr>
            <a:r>
              <a:rPr lang="ar-IQ" sz="2800" b="1" dirty="0">
                <a:latin typeface="Arial" panose="020B0604020202020204" pitchFamily="34" charset="0"/>
                <a:cs typeface="Arial" panose="020B0604020202020204" pitchFamily="34" charset="0"/>
              </a:rPr>
              <a:t>1- تسجيل افكار اعضاء الحلقة بشكل واضح للجميع.</a:t>
            </a:r>
          </a:p>
          <a:p>
            <a:pPr marL="0" indent="0" algn="just" rtl="1">
              <a:buNone/>
            </a:pPr>
            <a:r>
              <a:rPr lang="ar-IQ" sz="2800" b="1" dirty="0">
                <a:latin typeface="Arial" panose="020B0604020202020204" pitchFamily="34" charset="0"/>
                <a:cs typeface="Arial" panose="020B0604020202020204" pitchFamily="34" charset="0"/>
              </a:rPr>
              <a:t>2- لايجوز تقديم اكثر من فكرة لكل عضو في الجلسة.</a:t>
            </a:r>
          </a:p>
          <a:p>
            <a:pPr marL="0" indent="0" algn="just" rtl="1">
              <a:buNone/>
            </a:pPr>
            <a:r>
              <a:rPr lang="ar-IQ" sz="2800" b="1" dirty="0">
                <a:latin typeface="Arial" panose="020B0604020202020204" pitchFamily="34" charset="0"/>
                <a:cs typeface="Arial" panose="020B0604020202020204" pitchFamily="34" charset="0"/>
              </a:rPr>
              <a:t>3-لا يُسمح للاعضاء بانتقاد افكار بعضهم للبعض الآخر اثناء عرض وتقديم الافكار.</a:t>
            </a:r>
          </a:p>
          <a:p>
            <a:pPr marL="0" indent="0" algn="just" rtl="1">
              <a:buNone/>
            </a:pPr>
            <a:r>
              <a:rPr lang="ar-IQ" sz="2800" b="1" dirty="0">
                <a:latin typeface="Arial" panose="020B0604020202020204" pitchFamily="34" charset="0"/>
                <a:cs typeface="Arial" panose="020B0604020202020204" pitchFamily="34" charset="0"/>
              </a:rPr>
              <a:t>4- التركيز على كمية الافكار المقدمة.</a:t>
            </a:r>
          </a:p>
          <a:p>
            <a:pPr marL="0" indent="0" algn="just" rtl="1">
              <a:buNone/>
            </a:pPr>
            <a:r>
              <a:rPr lang="ar-IQ" sz="2800" b="1" dirty="0">
                <a:latin typeface="Arial" panose="020B0604020202020204" pitchFamily="34" charset="0"/>
                <a:cs typeface="Arial" panose="020B0604020202020204" pitchFamily="34" charset="0"/>
              </a:rPr>
              <a:t>5- تأجيل الحكم على الافكار وتقييمها الى ما بعد ان يتم توليد جميع الافكار.</a:t>
            </a:r>
          </a:p>
          <a:p>
            <a:pPr algn="just" rtl="1"/>
            <a:r>
              <a:rPr lang="ar-IQ" sz="2800" b="1" dirty="0">
                <a:solidFill>
                  <a:srgbClr val="FF0000"/>
                </a:solidFill>
                <a:latin typeface="Arial" panose="020B0604020202020204" pitchFamily="34" charset="0"/>
                <a:cs typeface="Arial" panose="020B0604020202020204" pitchFamily="34" charset="0"/>
              </a:rPr>
              <a:t>لغرض تحليل البيانات التي تم جمعها تستخدم ادوات ضبط الجودة التقليدية. </a:t>
            </a:r>
          </a:p>
          <a:p>
            <a:pPr marL="0" indent="0" algn="r" rtl="1">
              <a:buNone/>
            </a:pPr>
            <a:endParaRPr lang="en-US" sz="2400" dirty="0"/>
          </a:p>
        </p:txBody>
      </p:sp>
      <p:sp>
        <p:nvSpPr>
          <p:cNvPr id="2" name="Date Placeholder 1"/>
          <p:cNvSpPr>
            <a:spLocks noGrp="1"/>
          </p:cNvSpPr>
          <p:nvPr>
            <p:ph type="dt" sz="half" idx="10"/>
          </p:nvPr>
        </p:nvSpPr>
        <p:spPr>
          <a:xfrm>
            <a:off x="503628" y="180574"/>
            <a:ext cx="1146283" cy="370396"/>
          </a:xfrm>
        </p:spPr>
        <p:txBody>
          <a:bodyPr/>
          <a:lstStyle/>
          <a:p>
            <a:pPr algn="ctr"/>
            <a:fld id="{7EC36835-4179-461B-A099-F6B3DDEF360A}" type="datetime3">
              <a:rPr lang="en-US" sz="1600" b="1" smtClean="0">
                <a:solidFill>
                  <a:srgbClr val="FF0000"/>
                </a:solidFill>
              </a:rPr>
              <a:pPr algn="ctr"/>
              <a:t>18 March 2024</a:t>
            </a:fld>
            <a:endParaRPr lang="en-US" sz="1600" b="1">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23</a:t>
            </a:fld>
            <a:endParaRPr lang="en-US" b="1" dirty="0"/>
          </a:p>
        </p:txBody>
      </p:sp>
    </p:spTree>
    <p:extLst>
      <p:ext uri="{BB962C8B-B14F-4D97-AF65-F5344CB8AC3E}">
        <p14:creationId xmlns:p14="http://schemas.microsoft.com/office/powerpoint/2010/main" val="34292504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7426EDD-7E30-49FE-A35C-1B701C257BAA}"/>
              </a:ext>
            </a:extLst>
          </p:cNvPr>
          <p:cNvSpPr>
            <a:spLocks noGrp="1"/>
          </p:cNvSpPr>
          <p:nvPr>
            <p:ph idx="1"/>
          </p:nvPr>
        </p:nvSpPr>
        <p:spPr>
          <a:xfrm>
            <a:off x="1223889" y="250521"/>
            <a:ext cx="10280723" cy="6450903"/>
          </a:xfrm>
        </p:spPr>
        <p:txBody>
          <a:bodyPr>
            <a:noAutofit/>
          </a:bodyPr>
          <a:lstStyle/>
          <a:p>
            <a:pPr algn="r" rtl="1"/>
            <a:r>
              <a:rPr lang="ar-IQ" sz="2800" b="1" dirty="0">
                <a:solidFill>
                  <a:srgbClr val="FF0000"/>
                </a:solidFill>
                <a:latin typeface="Arial" panose="020B0604020202020204" pitchFamily="34" charset="0"/>
                <a:cs typeface="Arial" panose="020B0604020202020204" pitchFamily="34" charset="0"/>
              </a:rPr>
              <a:t>ثالثاً: تحديد بدائل الحلول </a:t>
            </a:r>
          </a:p>
          <a:p>
            <a:pPr algn="just" rtl="1">
              <a:buFontTx/>
              <a:buChar char="-"/>
            </a:pPr>
            <a:r>
              <a:rPr lang="ar-IQ" sz="2800" b="1" dirty="0">
                <a:latin typeface="Arial" panose="020B0604020202020204" pitchFamily="34" charset="0"/>
                <a:cs typeface="Arial" panose="020B0604020202020204" pitchFamily="34" charset="0"/>
              </a:rPr>
              <a:t>في هذه الخطوة يتم تقديم مجموعة مقترحات وحلول للمشكلات التي تتم مناقشتها من قبل اعضاء الحلقة والموافقة على بعضها من قبل اغلبية الاعضاء او جميعهم.</a:t>
            </a:r>
          </a:p>
          <a:p>
            <a:pPr algn="just" rtl="1"/>
            <a:r>
              <a:rPr lang="ar-IQ" sz="2800" b="1" dirty="0">
                <a:solidFill>
                  <a:srgbClr val="FF0000"/>
                </a:solidFill>
                <a:latin typeface="Arial" panose="020B0604020202020204" pitchFamily="34" charset="0"/>
                <a:cs typeface="Arial" panose="020B0604020202020204" pitchFamily="34" charset="0"/>
              </a:rPr>
              <a:t>رابعاً: اختيار البديل الأمثل</a:t>
            </a:r>
          </a:p>
          <a:p>
            <a:pPr algn="just" rtl="1">
              <a:buFontTx/>
              <a:buChar char="-"/>
            </a:pPr>
            <a:r>
              <a:rPr lang="ar-IQ" sz="2800" b="1" dirty="0">
                <a:latin typeface="Arial" panose="020B0604020202020204" pitchFamily="34" charset="0"/>
                <a:cs typeface="Arial" panose="020B0604020202020204" pitchFamily="34" charset="0"/>
              </a:rPr>
              <a:t>في هذه الخطوة تتم مقارنة مجموعة البدائل واختيار البديل الذي تزيد فيه الايجابيات عن السلبيات ومن ثم كتابة النتائج وتقديمها الى الادارة العليا.</a:t>
            </a:r>
          </a:p>
          <a:p>
            <a:pPr algn="just" rtl="1"/>
            <a:r>
              <a:rPr lang="ar-IQ" sz="2800" b="1" dirty="0">
                <a:solidFill>
                  <a:srgbClr val="FF0000"/>
                </a:solidFill>
                <a:latin typeface="Arial" panose="020B0604020202020204" pitchFamily="34" charset="0"/>
                <a:cs typeface="Arial" panose="020B0604020202020204" pitchFamily="34" charset="0"/>
              </a:rPr>
              <a:t>خامساً: تطبيق ومتابعة الحل الأمثل</a:t>
            </a:r>
          </a:p>
          <a:p>
            <a:pPr algn="just" rtl="1">
              <a:buFontTx/>
              <a:buChar char="-"/>
            </a:pPr>
            <a:r>
              <a:rPr lang="ar-IQ" sz="2800" b="1" dirty="0">
                <a:latin typeface="Arial" panose="020B0604020202020204" pitchFamily="34" charset="0"/>
                <a:cs typeface="Arial" panose="020B0604020202020204" pitchFamily="34" charset="0"/>
              </a:rPr>
              <a:t>بعد موافقة الادارة العليا يتم تطبيق الحل الذي تم اختياره من بين مجموعة البدائل ومتابعة تنفيذه وفق برنامج زمني محدد يضمن الوصول الى تحقيق الاهداف المطلوبة.</a:t>
            </a:r>
          </a:p>
          <a:p>
            <a:pPr marL="0" indent="0" algn="just" rtl="1">
              <a:buNone/>
            </a:pPr>
            <a:r>
              <a:rPr lang="ar-IQ" sz="2800" b="1" dirty="0">
                <a:latin typeface="Arial" panose="020B0604020202020204" pitchFamily="34" charset="0"/>
                <a:cs typeface="Arial" panose="020B0604020202020204" pitchFamily="34" charset="0"/>
              </a:rPr>
              <a:t>- في حال ظهور عدم مطابقة الحل مع الاهداف المطلوبة لحل المشكلة ينبغي اعادة تقييم البدائل واختيار بديلاً اخر لحل المشكلة من قبل اعضاء الحلقة.</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440998" y="255730"/>
            <a:ext cx="1146283" cy="370396"/>
          </a:xfrm>
        </p:spPr>
        <p:txBody>
          <a:bodyPr/>
          <a:lstStyle/>
          <a:p>
            <a:pPr algn="ctr"/>
            <a:fld id="{369D267E-6A33-4B94-8665-224D1C70269D}"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24</a:t>
            </a:fld>
            <a:endParaRPr lang="en-US" b="1" dirty="0"/>
          </a:p>
        </p:txBody>
      </p:sp>
    </p:spTree>
    <p:extLst>
      <p:ext uri="{BB962C8B-B14F-4D97-AF65-F5344CB8AC3E}">
        <p14:creationId xmlns:p14="http://schemas.microsoft.com/office/powerpoint/2010/main" val="29618612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DABBB0E6-ACD9-4755-AAC3-C499E53FBB7E}"/>
              </a:ext>
            </a:extLst>
          </p:cNvPr>
          <p:cNvSpPr>
            <a:spLocks noGrp="1"/>
          </p:cNvSpPr>
          <p:nvPr>
            <p:ph idx="1"/>
          </p:nvPr>
        </p:nvSpPr>
        <p:spPr>
          <a:xfrm>
            <a:off x="1477108" y="300625"/>
            <a:ext cx="10027504" cy="5987441"/>
          </a:xfrm>
        </p:spPr>
        <p:txBody>
          <a:bodyPr>
            <a:normAutofit/>
          </a:bodyPr>
          <a:lstStyle/>
          <a:p>
            <a:pPr algn="just" rtl="1"/>
            <a:r>
              <a:rPr lang="ar-IQ" sz="2800" b="1" dirty="0">
                <a:solidFill>
                  <a:srgbClr val="FF0000"/>
                </a:solidFill>
                <a:latin typeface="Arial" panose="020B0604020202020204" pitchFamily="34" charset="0"/>
                <a:cs typeface="Arial" panose="020B0604020202020204" pitchFamily="34" charset="0"/>
              </a:rPr>
              <a:t>يمكن حصر عملية حلقات الجودة بثلاث خطوات هي:</a:t>
            </a:r>
          </a:p>
          <a:p>
            <a:pPr marL="0" indent="0" algn="just" rtl="1">
              <a:buNone/>
            </a:pPr>
            <a:r>
              <a:rPr lang="ar-IQ" sz="2800" b="1" dirty="0">
                <a:latin typeface="Arial" panose="020B0604020202020204" pitchFamily="34" charset="0"/>
                <a:cs typeface="Arial" panose="020B0604020202020204" pitchFamily="34" charset="0"/>
              </a:rPr>
              <a:t>1- تحديد المشكلة: وضع قائمة بالمشاكل واختيار مشكلة ومناقشتها.</a:t>
            </a:r>
          </a:p>
          <a:p>
            <a:pPr marL="0" indent="0" algn="just" rtl="1">
              <a:buNone/>
            </a:pPr>
            <a:r>
              <a:rPr lang="ar-IQ" sz="2800" b="1" dirty="0">
                <a:latin typeface="Arial" panose="020B0604020202020204" pitchFamily="34" charset="0"/>
                <a:cs typeface="Arial" panose="020B0604020202020204" pitchFamily="34" charset="0"/>
              </a:rPr>
              <a:t>2- تحليل المشكلة: جمع البيانات بالاساليب المختلفة مثل (الفحص بالعينات، الفحص الشامل، قوائم الفحص ، المقابلات ، سجلات ووثائق الشركة وتحليل المشكلة باستخدام العصف الذهني ومخطط باريتو ومخطط اشييكاوا ومخطط التبعثر وتحديد الاسباب.</a:t>
            </a:r>
          </a:p>
          <a:p>
            <a:pPr marL="0" indent="0" algn="just" rtl="1">
              <a:buNone/>
            </a:pPr>
            <a:r>
              <a:rPr lang="ar-IQ" sz="2800" b="1" dirty="0">
                <a:latin typeface="Arial" panose="020B0604020202020204" pitchFamily="34" charset="0"/>
                <a:cs typeface="Arial" panose="020B0604020202020204" pitchFamily="34" charset="0"/>
              </a:rPr>
              <a:t>3- حل المشكلة: تقديم بدائل الحلول ، تقييم البدائل واختيار الحل الأنسب، وضع خطة للتطبيق، تطبيق الحل ومطابقته.</a:t>
            </a:r>
            <a:endParaRPr lang="en-US" sz="28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929514" y="180574"/>
            <a:ext cx="1146283" cy="370396"/>
          </a:xfrm>
        </p:spPr>
        <p:txBody>
          <a:bodyPr/>
          <a:lstStyle/>
          <a:p>
            <a:pPr algn="ctr"/>
            <a:fld id="{FBC51BD0-EE36-4BAB-AAD2-AEDFA39EA251}"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25</a:t>
            </a:fld>
            <a:endParaRPr lang="en-US" b="1" dirty="0"/>
          </a:p>
        </p:txBody>
      </p:sp>
    </p:spTree>
    <p:extLst>
      <p:ext uri="{BB962C8B-B14F-4D97-AF65-F5344CB8AC3E}">
        <p14:creationId xmlns:p14="http://schemas.microsoft.com/office/powerpoint/2010/main" val="33414144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1661" y="211015"/>
            <a:ext cx="9826388" cy="808920"/>
          </a:xfrm>
        </p:spPr>
        <p:txBody>
          <a:bodyPr>
            <a:normAutofit fontScale="90000"/>
          </a:bodyPr>
          <a:lstStyle/>
          <a:p>
            <a:pPr algn="r" rtl="1"/>
            <a:r>
              <a:rPr lang="ar-IQ" sz="4000" b="1" dirty="0">
                <a:solidFill>
                  <a:srgbClr val="FF0000"/>
                </a:solidFill>
                <a:latin typeface="Arial" panose="020B0604020202020204" pitchFamily="34" charset="0"/>
                <a:cs typeface="Arial" panose="020B0604020202020204" pitchFamily="34" charset="0"/>
              </a:rPr>
              <a:t>اولا: عوامل متعلقة بالادارة:</a:t>
            </a:r>
            <a:r>
              <a:rPr lang="ar-IQ" dirty="0"/>
              <a:t/>
            </a:r>
            <a:br>
              <a:rPr lang="ar-IQ" dirty="0"/>
            </a:br>
            <a:endParaRPr lang="en-US" dirty="0"/>
          </a:p>
        </p:txBody>
      </p:sp>
      <p:sp>
        <p:nvSpPr>
          <p:cNvPr id="3" name="Content Placeholder 2"/>
          <p:cNvSpPr>
            <a:spLocks noGrp="1"/>
          </p:cNvSpPr>
          <p:nvPr>
            <p:ph idx="1"/>
          </p:nvPr>
        </p:nvSpPr>
        <p:spPr>
          <a:xfrm>
            <a:off x="548640" y="1019935"/>
            <a:ext cx="11643359" cy="6042048"/>
          </a:xfrm>
        </p:spPr>
        <p:txBody>
          <a:bodyPr>
            <a:normAutofit fontScale="92500" lnSpcReduction="20000"/>
          </a:bodyPr>
          <a:lstStyle/>
          <a:p>
            <a:pPr marL="0" indent="0" algn="r" rtl="1">
              <a:buNone/>
            </a:pPr>
            <a:r>
              <a:rPr lang="ar-IQ" sz="2600" b="1" dirty="0">
                <a:solidFill>
                  <a:srgbClr val="FF0000"/>
                </a:solidFill>
                <a:latin typeface="Arial" panose="020B0604020202020204" pitchFamily="34" charset="0"/>
                <a:cs typeface="Arial" panose="020B0604020202020204" pitchFamily="34" charset="0"/>
              </a:rPr>
              <a:t>هناك مجموعة من العناصر يجب على الادارة العليا توفيرها لنجاح حلقات الجودة ،هي:</a:t>
            </a:r>
          </a:p>
          <a:p>
            <a:pPr algn="just" rtl="1"/>
            <a:r>
              <a:rPr lang="ar-IQ" sz="2200" b="1" dirty="0">
                <a:latin typeface="Arial" panose="020B0604020202020204" pitchFamily="34" charset="0"/>
                <a:cs typeface="Arial" panose="020B0604020202020204" pitchFamily="34" charset="0"/>
              </a:rPr>
              <a:t>وجود فلسفة وفهم واضح لحلقات الجودة من لدن الادارة العليا.</a:t>
            </a:r>
          </a:p>
          <a:p>
            <a:pPr algn="just" rtl="1"/>
            <a:r>
              <a:rPr lang="ar-IQ" sz="2200" b="1" dirty="0">
                <a:latin typeface="Arial" panose="020B0604020202020204" pitchFamily="34" charset="0"/>
                <a:cs typeface="Arial" panose="020B0604020202020204" pitchFamily="34" charset="0"/>
              </a:rPr>
              <a:t>توفير قادة يؤمنون بقدرة الافراد على الابداع والتجديد وتعبئة جهود الافراد وطاقاتهم.</a:t>
            </a:r>
          </a:p>
          <a:p>
            <a:pPr algn="just" rtl="1"/>
            <a:r>
              <a:rPr lang="ar-IQ" sz="2200" b="1" dirty="0">
                <a:latin typeface="Arial" panose="020B0604020202020204" pitchFamily="34" charset="0"/>
                <a:cs typeface="Arial" panose="020B0604020202020204" pitchFamily="34" charset="0"/>
              </a:rPr>
              <a:t>توفير الموارد المادية والمالية لدعم عمل حلقات الجودة.</a:t>
            </a:r>
          </a:p>
          <a:p>
            <a:pPr algn="just" rtl="1"/>
            <a:r>
              <a:rPr lang="ar-IQ" sz="2200" b="1" dirty="0">
                <a:latin typeface="Arial" panose="020B0604020202020204" pitchFamily="34" charset="0"/>
                <a:cs typeface="Arial" panose="020B0604020202020204" pitchFamily="34" charset="0"/>
              </a:rPr>
              <a:t>تركز اهتمام الادارة العليا على تحسين الجودة اولا وزيادة الانتاج ثانيا ، لكي تثبت الادارة ان مبتغاها هو الجودة في المرتبة الاولى.</a:t>
            </a:r>
          </a:p>
          <a:p>
            <a:pPr algn="just" rtl="1"/>
            <a:r>
              <a:rPr lang="ar-IQ" sz="2200" b="1" dirty="0">
                <a:latin typeface="Arial" panose="020B0604020202020204" pitchFamily="34" charset="0"/>
                <a:cs typeface="Arial" panose="020B0604020202020204" pitchFamily="34" charset="0"/>
              </a:rPr>
              <a:t>التدريب: يجب توفر ترجمة حقيقية للاحتياجات التدريبية التي تسهم في تنمية مهارات العاملين في حلقات الجودة على استخدام الاساليب العلمية لتشخيص وحل مشاكل الجودة.</a:t>
            </a:r>
          </a:p>
          <a:p>
            <a:pPr marL="0" indent="0" algn="just" rtl="1">
              <a:buNone/>
            </a:pPr>
            <a:r>
              <a:rPr lang="ar-IQ" sz="2200" b="1" dirty="0">
                <a:latin typeface="Arial" panose="020B0604020202020204" pitchFamily="34" charset="0"/>
                <a:cs typeface="Arial" panose="020B0604020202020204" pitchFamily="34" charset="0"/>
              </a:rPr>
              <a:t>    - يمكن اجراء التدريب اثناء العمل بالاستعانة بخبرات العاملين ممن يهتم بموضوع الجودة، كما يمكن تكليف قسم التدريب بمهمة التدريب بالتعاون مع الاقسام الانتاجية الاخرى، كذلك التدريب يمكن ان يشمل الادارة العليا بهدف تنمية قدراتهم على التخطيط ورسم سياسات المنظمة والتنسيق بين اقسامها بهدف تحقيق الاهداف الاسترتيجية للمنظمة. كما يشمل التدريب الادارات الوسطى والمساعدين وقادة واعضاء حلقات الجودة بهدف رفع كفاءة العاملين وتنمية مهاراتهم وتعريفهم بمشاكل الجودة وطرق التعامل معها وتوضيح النقاط المهمة للتحكم بجودة الانتاج. </a:t>
            </a:r>
          </a:p>
          <a:p>
            <a:pPr algn="just" rtl="1"/>
            <a:r>
              <a:rPr lang="ar-IQ" sz="2200" b="1" dirty="0">
                <a:latin typeface="Arial" panose="020B0604020202020204" pitchFamily="34" charset="0"/>
                <a:cs typeface="Arial" panose="020B0604020202020204" pitchFamily="34" charset="0"/>
              </a:rPr>
              <a:t>وجود نظام للمعلومات: يحقق نظام المعلومات عدة فوائد لحلقات الجودة وهي:</a:t>
            </a:r>
          </a:p>
          <a:p>
            <a:pPr marL="0" indent="0" algn="just" rtl="1">
              <a:buNone/>
            </a:pPr>
            <a:r>
              <a:rPr lang="ar-IQ" sz="2200" b="1" dirty="0">
                <a:latin typeface="Arial" panose="020B0604020202020204" pitchFamily="34" charset="0"/>
                <a:cs typeface="Arial" panose="020B0604020202020204" pitchFamily="34" charset="0"/>
              </a:rPr>
              <a:t>                               - تسهيل مهمة التنبؤ لمواجهة احتمالات التغيير في بيئة العمل.</a:t>
            </a:r>
          </a:p>
          <a:p>
            <a:pPr marL="0" indent="0" algn="just" rtl="1">
              <a:buNone/>
            </a:pPr>
            <a:r>
              <a:rPr lang="ar-IQ" sz="2200" b="1" dirty="0">
                <a:latin typeface="Arial" panose="020B0604020202020204" pitchFamily="34" charset="0"/>
                <a:cs typeface="Arial" panose="020B0604020202020204" pitchFamily="34" charset="0"/>
              </a:rPr>
              <a:t>                              - قياس مدى التقدم الذي حققته حلقات الجودة.</a:t>
            </a:r>
          </a:p>
          <a:p>
            <a:pPr marL="0" indent="0" algn="just" rtl="1">
              <a:buNone/>
            </a:pPr>
            <a:r>
              <a:rPr lang="ar-IQ" sz="2200" b="1" dirty="0">
                <a:latin typeface="Arial" panose="020B0604020202020204" pitchFamily="34" charset="0"/>
                <a:cs typeface="Arial" panose="020B0604020202020204" pitchFamily="34" charset="0"/>
              </a:rPr>
              <a:t>                              - تحسين الاتصالات بين الاقسام.</a:t>
            </a:r>
          </a:p>
          <a:p>
            <a:pPr marL="0" indent="0" algn="r" rtl="1">
              <a:buNone/>
            </a:pPr>
            <a:r>
              <a:rPr lang="ar-IQ" dirty="0"/>
              <a:t>                                    </a:t>
            </a:r>
          </a:p>
        </p:txBody>
      </p:sp>
      <p:sp>
        <p:nvSpPr>
          <p:cNvPr id="4" name="Date Placeholder 3"/>
          <p:cNvSpPr>
            <a:spLocks noGrp="1"/>
          </p:cNvSpPr>
          <p:nvPr>
            <p:ph type="dt" sz="half" idx="10"/>
          </p:nvPr>
        </p:nvSpPr>
        <p:spPr>
          <a:xfrm>
            <a:off x="628888" y="218152"/>
            <a:ext cx="1146283" cy="370396"/>
          </a:xfrm>
        </p:spPr>
        <p:txBody>
          <a:bodyPr/>
          <a:lstStyle/>
          <a:p>
            <a:pPr algn="ctr"/>
            <a:fld id="{DF97E749-C789-450D-8E1C-6112FCECEDF7}"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2F0C74-CE5B-4E65-B4E3-462A82979804}" type="slidenum">
              <a:rPr lang="en-US" b="1" smtClean="0"/>
              <a:pPr algn="ctr"/>
              <a:t>26</a:t>
            </a:fld>
            <a:endParaRPr lang="en-US" b="1" dirty="0"/>
          </a:p>
        </p:txBody>
      </p:sp>
    </p:spTree>
    <p:extLst>
      <p:ext uri="{BB962C8B-B14F-4D97-AF65-F5344CB8AC3E}">
        <p14:creationId xmlns:p14="http://schemas.microsoft.com/office/powerpoint/2010/main" val="20962973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AEF3EB6-6628-4A6D-86F7-8D341ECF8462}"/>
              </a:ext>
            </a:extLst>
          </p:cNvPr>
          <p:cNvSpPr>
            <a:spLocks noGrp="1"/>
          </p:cNvSpPr>
          <p:nvPr>
            <p:ph idx="1"/>
          </p:nvPr>
        </p:nvSpPr>
        <p:spPr>
          <a:xfrm>
            <a:off x="1514007" y="509666"/>
            <a:ext cx="9990605" cy="5876144"/>
          </a:xfrm>
        </p:spPr>
        <p:txBody>
          <a:bodyPr>
            <a:normAutofit/>
          </a:bodyPr>
          <a:lstStyle/>
          <a:p>
            <a:pPr marL="0" indent="0" algn="r" rtl="1">
              <a:buNone/>
            </a:pPr>
            <a:r>
              <a:rPr lang="ar-IQ" sz="3600" b="1" dirty="0">
                <a:solidFill>
                  <a:srgbClr val="FF0000"/>
                </a:solidFill>
                <a:latin typeface="Arial" panose="020B0604020202020204" pitchFamily="34" charset="0"/>
                <a:cs typeface="Arial" panose="020B0604020202020204" pitchFamily="34" charset="0"/>
              </a:rPr>
              <a:t>1- نشوء حلقات الجودة</a:t>
            </a:r>
          </a:p>
          <a:p>
            <a:pPr algn="just" rtl="1">
              <a:buFontTx/>
              <a:buChar char="-"/>
            </a:pPr>
            <a:r>
              <a:rPr lang="ar-IQ" sz="3200" b="1" dirty="0">
                <a:latin typeface="Arial" panose="020B0604020202020204" pitchFamily="34" charset="0"/>
                <a:cs typeface="Arial" panose="020B0604020202020204" pitchFamily="34" charset="0"/>
              </a:rPr>
              <a:t>اتسمت السلع اليابانية بتدني مستوى جودها قبل وبعد الحرب العالمية الثانية لفترة من الزمن. فضلا عن ارتفاع اسعار البعض منها.</a:t>
            </a:r>
          </a:p>
          <a:p>
            <a:pPr algn="just" rtl="1">
              <a:buFontTx/>
              <a:buChar char="-"/>
            </a:pPr>
            <a:r>
              <a:rPr lang="ar-IQ" sz="3200" b="1" dirty="0">
                <a:latin typeface="Arial" panose="020B0604020202020204" pitchFamily="34" charset="0"/>
                <a:cs typeface="Arial" panose="020B0604020202020204" pitchFamily="34" charset="0"/>
              </a:rPr>
              <a:t>بعد انتهاء الحرب العالمية الثانية ادركت الشركات اليابانية ضرورة الاهتمام بتحسين جودة منتجاتها، باعتبار ذلك هو الطريق الوحيد لخروج اليابان من مخلفات الحرب العالمية الثانية. </a:t>
            </a:r>
          </a:p>
          <a:p>
            <a:pPr algn="just" rtl="1">
              <a:buFontTx/>
              <a:buChar char="-"/>
            </a:pPr>
            <a:r>
              <a:rPr lang="ar-IQ" sz="3200" b="1" dirty="0">
                <a:latin typeface="Arial" panose="020B0604020202020204" pitchFamily="34" charset="0"/>
                <a:cs typeface="Arial" panose="020B0604020202020204" pitchFamily="34" charset="0"/>
              </a:rPr>
              <a:t>لغرض تعزيز مكانة اليابان الاقتصادية شرع اليابانيون بتأسيس بنى تحتية صناعية متقدمة تهدف الى تصدير منتجات شركاته الى الخارج.</a:t>
            </a:r>
          </a:p>
          <a:p>
            <a:pPr algn="just" rtl="1">
              <a:buFontTx/>
              <a:buChar char="-"/>
            </a:pPr>
            <a:r>
              <a:rPr lang="ar-IQ" sz="3200" b="1" dirty="0">
                <a:latin typeface="Arial" panose="020B0604020202020204" pitchFamily="34" charset="0"/>
                <a:cs typeface="Arial" panose="020B0604020202020204" pitchFamily="34" charset="0"/>
              </a:rPr>
              <a:t>ادرك اليابانيون ان الدخول الى الاسواق الاجنبية يتطلب منهم استخدام طرق حديثة تؤدي للنهوض بجودة منتجاتهم وتكون بداية للتغيير.</a:t>
            </a:r>
          </a:p>
          <a:p>
            <a:pPr algn="r" rtl="1">
              <a:buFontTx/>
              <a:buChar char="-"/>
            </a:pPr>
            <a:endParaRPr lang="en-US" sz="3200" dirty="0"/>
          </a:p>
        </p:txBody>
      </p:sp>
      <p:sp>
        <p:nvSpPr>
          <p:cNvPr id="2" name="Date Placeholder 1"/>
          <p:cNvSpPr>
            <a:spLocks noGrp="1"/>
          </p:cNvSpPr>
          <p:nvPr>
            <p:ph type="dt" sz="half" idx="10"/>
          </p:nvPr>
        </p:nvSpPr>
        <p:spPr>
          <a:xfrm>
            <a:off x="729097" y="105418"/>
            <a:ext cx="1146283" cy="370396"/>
          </a:xfrm>
        </p:spPr>
        <p:txBody>
          <a:bodyPr/>
          <a:lstStyle/>
          <a:p>
            <a:pPr algn="ctr"/>
            <a:fld id="{E330B69C-9111-4B5B-819C-9A06A5949A41}"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2F0C74-CE5B-4E65-B4E3-462A82979804}" type="slidenum">
              <a:rPr lang="en-US" smtClean="0"/>
              <a:t>3</a:t>
            </a:fld>
            <a:endParaRPr lang="en-US"/>
          </a:p>
        </p:txBody>
      </p:sp>
    </p:spTree>
    <p:extLst>
      <p:ext uri="{BB962C8B-B14F-4D97-AF65-F5344CB8AC3E}">
        <p14:creationId xmlns:p14="http://schemas.microsoft.com/office/powerpoint/2010/main" val="2614227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073B4D4-0D5C-4FC2-AA57-BB99DDC35F7B}"/>
              </a:ext>
            </a:extLst>
          </p:cNvPr>
          <p:cNvSpPr>
            <a:spLocks noGrp="1"/>
          </p:cNvSpPr>
          <p:nvPr>
            <p:ph idx="1"/>
          </p:nvPr>
        </p:nvSpPr>
        <p:spPr>
          <a:xfrm>
            <a:off x="1331660" y="498782"/>
            <a:ext cx="10185478" cy="5751706"/>
          </a:xfrm>
        </p:spPr>
        <p:txBody>
          <a:bodyPr>
            <a:normAutofit/>
          </a:bodyPr>
          <a:lstStyle/>
          <a:p>
            <a:pPr algn="just" rtl="1">
              <a:buFontTx/>
              <a:buChar char="-"/>
            </a:pPr>
            <a:r>
              <a:rPr lang="ar-IQ" sz="3200" b="1" dirty="0">
                <a:latin typeface="Arial" panose="020B0604020202020204" pitchFamily="34" charset="0"/>
                <a:cs typeface="Arial" panose="020B0604020202020204" pitchFamily="34" charset="0"/>
              </a:rPr>
              <a:t>بدأ العمل في حلقات الجودة خلال الفترة 1946-1950 بعد ان عقد مجموعة من الاساتذة في جامعة طوكيو دورة دراسية حول ضبط الجودة استمرت لعدة اشهر وحضرها اكثر من عشرة الاف مشارك.</a:t>
            </a:r>
          </a:p>
          <a:p>
            <a:pPr algn="just" rtl="1">
              <a:buFontTx/>
              <a:buChar char="-"/>
            </a:pPr>
            <a:r>
              <a:rPr lang="ar-IQ" sz="3200" b="1" dirty="0">
                <a:latin typeface="Arial" panose="020B0604020202020204" pitchFamily="34" charset="0"/>
                <a:cs typeface="Arial" panose="020B0604020202020204" pitchFamily="34" charset="0"/>
              </a:rPr>
              <a:t>على اثر الدورة قامت جمعية المقاييس اليابانية (</a:t>
            </a:r>
            <a:r>
              <a:rPr lang="en-US" sz="3200" b="1" dirty="0">
                <a:latin typeface="Arial" panose="020B0604020202020204" pitchFamily="34" charset="0"/>
                <a:cs typeface="Arial" panose="020B0604020202020204" pitchFamily="34" charset="0"/>
              </a:rPr>
              <a:t>JSA</a:t>
            </a:r>
            <a:r>
              <a:rPr lang="ar-IQ" sz="3200" b="1" dirty="0">
                <a:latin typeface="Arial" panose="020B0604020202020204" pitchFamily="34" charset="0"/>
                <a:cs typeface="Arial" panose="020B0604020202020204" pitchFamily="34" charset="0"/>
              </a:rPr>
              <a:t>) بوضع معايير لمواصفت اكثر من </a:t>
            </a:r>
            <a:r>
              <a:rPr lang="ar-IQ" sz="3200" b="1" dirty="0" smtClean="0">
                <a:latin typeface="Arial" panose="020B0604020202020204" pitchFamily="34" charset="0"/>
                <a:cs typeface="Arial" panose="020B0604020202020204" pitchFamily="34" charset="0"/>
              </a:rPr>
              <a:t>(</a:t>
            </a:r>
            <a:r>
              <a:rPr lang="en-US" sz="3200" b="1" dirty="0" smtClean="0">
                <a:latin typeface="Arial" panose="020B0604020202020204" pitchFamily="34" charset="0"/>
                <a:cs typeface="Arial" panose="020B0604020202020204" pitchFamily="34" charset="0"/>
              </a:rPr>
              <a:t>30</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منتوج صناعي واصدار مجلة التقييس وضبط الجودة.</a:t>
            </a:r>
          </a:p>
          <a:p>
            <a:pPr algn="just" rtl="1">
              <a:buFontTx/>
              <a:buChar char="-"/>
            </a:pPr>
            <a:r>
              <a:rPr lang="ar-IQ" sz="3200" b="1" dirty="0">
                <a:latin typeface="Arial" panose="020B0604020202020204" pitchFamily="34" charset="0"/>
                <a:cs typeface="Arial" panose="020B0604020202020204" pitchFamily="34" charset="0"/>
              </a:rPr>
              <a:t>اصدر اتحاد العلماء والمهندسين اليابانيين خلال تلك الفترة مجلة الضبط الاحصائي.</a:t>
            </a:r>
            <a:endParaRPr lang="en-US" sz="32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478577" y="180574"/>
            <a:ext cx="1146283" cy="370396"/>
          </a:xfrm>
        </p:spPr>
        <p:txBody>
          <a:bodyPr/>
          <a:lstStyle/>
          <a:p>
            <a:pPr algn="ctr"/>
            <a:fld id="{B79A7F5A-506E-4179-B25C-A458FC5D15FB}"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2F0C74-CE5B-4E65-B4E3-462A82979804}" type="slidenum">
              <a:rPr lang="en-US" smtClean="0"/>
              <a:t>4</a:t>
            </a:fld>
            <a:endParaRPr lang="en-US"/>
          </a:p>
        </p:txBody>
      </p:sp>
    </p:spTree>
    <p:extLst>
      <p:ext uri="{BB962C8B-B14F-4D97-AF65-F5344CB8AC3E}">
        <p14:creationId xmlns:p14="http://schemas.microsoft.com/office/powerpoint/2010/main" val="23633567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3DB80E0-5096-4400-8744-4B04D8698AB3}"/>
              </a:ext>
            </a:extLst>
          </p:cNvPr>
          <p:cNvSpPr>
            <a:spLocks noGrp="1"/>
          </p:cNvSpPr>
          <p:nvPr>
            <p:ph idx="1"/>
          </p:nvPr>
        </p:nvSpPr>
        <p:spPr>
          <a:xfrm>
            <a:off x="739036" y="475989"/>
            <a:ext cx="11073008" cy="5887233"/>
          </a:xfrm>
        </p:spPr>
        <p:txBody>
          <a:bodyPr>
            <a:normAutofit/>
          </a:bodyPr>
          <a:lstStyle/>
          <a:p>
            <a:pPr algn="just" rtl="1"/>
            <a:r>
              <a:rPr lang="ar-IQ" sz="3200" b="1" u="sng" dirty="0" smtClean="0">
                <a:latin typeface="Arial" panose="020B0604020202020204" pitchFamily="34" charset="0"/>
                <a:cs typeface="Arial" panose="020B0604020202020204" pitchFamily="34" charset="0"/>
              </a:rPr>
              <a:t>الاجراءات </a:t>
            </a:r>
            <a:r>
              <a:rPr lang="ar-IQ" sz="3200" b="1" u="sng" dirty="0">
                <a:latin typeface="Arial" panose="020B0604020202020204" pitchFamily="34" charset="0"/>
                <a:cs typeface="Arial" panose="020B0604020202020204" pitchFamily="34" charset="0"/>
              </a:rPr>
              <a:t>المعتمدة في اليابان خلال خمسينات القرن الماضي لتطوير الجودة</a:t>
            </a:r>
            <a:r>
              <a:rPr lang="ar-IQ" sz="3200" b="1" dirty="0">
                <a:latin typeface="Arial" panose="020B0604020202020204" pitchFamily="34" charset="0"/>
                <a:cs typeface="Arial" panose="020B0604020202020204" pitchFamily="34" charset="0"/>
              </a:rPr>
              <a:t>.</a:t>
            </a:r>
          </a:p>
          <a:p>
            <a:pPr algn="just" rtl="1">
              <a:buFontTx/>
              <a:buChar char="-"/>
            </a:pPr>
            <a:r>
              <a:rPr lang="ar-IQ" sz="3200" b="1" dirty="0">
                <a:latin typeface="Arial" panose="020B0604020202020204" pitchFamily="34" charset="0"/>
                <a:cs typeface="Arial" panose="020B0604020202020204" pitchFamily="34" charset="0"/>
              </a:rPr>
              <a:t>الاستعانة بالخبرات الاجنبية للتدريب على الطرق الاحصائية والاساليب الادارية لضبط الجودة. </a:t>
            </a:r>
          </a:p>
          <a:p>
            <a:pPr algn="just" rtl="1">
              <a:buFontTx/>
              <a:buChar char="-"/>
            </a:pPr>
            <a:r>
              <a:rPr lang="ar-IQ" sz="3200" b="1" dirty="0">
                <a:latin typeface="Arial" panose="020B0604020202020204" pitchFamily="34" charset="0"/>
                <a:cs typeface="Arial" panose="020B0604020202020204" pitchFamily="34" charset="0"/>
              </a:rPr>
              <a:t>تهيئة الاختصاصيين في مجال ضبط الجودة من خلال برامج التدريب التي شملت مستويات ادارية متعددة في الشركات اليابانية.</a:t>
            </a:r>
          </a:p>
          <a:p>
            <a:pPr algn="just" rtl="1">
              <a:buFontTx/>
              <a:buChar char="-"/>
            </a:pPr>
            <a:r>
              <a:rPr lang="ar-IQ" sz="3200" b="1" dirty="0">
                <a:latin typeface="Arial" panose="020B0604020202020204" pitchFamily="34" charset="0"/>
                <a:cs typeface="Arial" panose="020B0604020202020204" pitchFamily="34" charset="0"/>
              </a:rPr>
              <a:t>انشاء اقسام ومختبرات متخصصة لضبط المنتجات المُعدة للتصدير.</a:t>
            </a:r>
          </a:p>
          <a:p>
            <a:pPr algn="just" rtl="1"/>
            <a:r>
              <a:rPr lang="ar-IQ" sz="3200" b="1" dirty="0">
                <a:latin typeface="Arial" panose="020B0604020202020204" pitchFamily="34" charset="0"/>
                <a:cs typeface="Arial" panose="020B0604020202020204" pitchFamily="34" charset="0"/>
              </a:rPr>
              <a:t>عام </a:t>
            </a:r>
            <a:r>
              <a:rPr lang="ar-IQ" sz="3200" b="1" dirty="0">
                <a:solidFill>
                  <a:srgbClr val="FF0000"/>
                </a:solidFill>
                <a:latin typeface="Arial" panose="020B0604020202020204" pitchFamily="34" charset="0"/>
                <a:cs typeface="Arial" panose="020B0604020202020204" pitchFamily="34" charset="0"/>
              </a:rPr>
              <a:t>1962</a:t>
            </a:r>
            <a:r>
              <a:rPr lang="ar-IQ" sz="3200" b="1" dirty="0">
                <a:latin typeface="Arial" panose="020B0604020202020204" pitchFamily="34" charset="0"/>
                <a:cs typeface="Arial" panose="020B0604020202020204" pitchFamily="34" charset="0"/>
              </a:rPr>
              <a:t> بفضل ايشكاوا وبالاعتماد على الخبرة التي اكتسبها من ديمنغ وجوران تم إنشاء تجمعات صغيرة تضم مجموعة من العاملين المباشرين والمشرفين في الشركات هدفهم البحث عن طرق لتحسين الجودة اطلق على عليها </a:t>
            </a:r>
            <a:r>
              <a:rPr lang="ar-IQ" sz="3200" b="1" u="sng" dirty="0">
                <a:latin typeface="Arial" panose="020B0604020202020204" pitchFamily="34" charset="0"/>
                <a:cs typeface="Arial" panose="020B0604020202020204" pitchFamily="34" charset="0"/>
              </a:rPr>
              <a:t>حلقات الجودة</a:t>
            </a:r>
            <a:r>
              <a:rPr lang="ar-IQ" sz="3200" b="1" dirty="0">
                <a:latin typeface="Arial" panose="020B0604020202020204" pitchFamily="34" charset="0"/>
                <a:cs typeface="Arial" panose="020B0604020202020204" pitchFamily="34" charset="0"/>
              </a:rPr>
              <a:t>.</a:t>
            </a:r>
          </a:p>
        </p:txBody>
      </p:sp>
      <p:sp>
        <p:nvSpPr>
          <p:cNvPr id="2" name="Date Placeholder 1"/>
          <p:cNvSpPr>
            <a:spLocks noGrp="1"/>
          </p:cNvSpPr>
          <p:nvPr>
            <p:ph type="dt" sz="half" idx="10"/>
          </p:nvPr>
        </p:nvSpPr>
        <p:spPr>
          <a:xfrm>
            <a:off x="766675" y="193100"/>
            <a:ext cx="1146283" cy="370396"/>
          </a:xfrm>
        </p:spPr>
        <p:txBody>
          <a:bodyPr/>
          <a:lstStyle/>
          <a:p>
            <a:pPr algn="ctr"/>
            <a:fld id="{06CE58DB-5A5B-4E5B-B807-3B2752A9592C}"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b="1" smtClean="0"/>
              <a:pPr algn="ctr"/>
              <a:t>5</a:t>
            </a:fld>
            <a:endParaRPr lang="en-US" b="1" dirty="0"/>
          </a:p>
        </p:txBody>
      </p:sp>
    </p:spTree>
    <p:extLst>
      <p:ext uri="{BB962C8B-B14F-4D97-AF65-F5344CB8AC3E}">
        <p14:creationId xmlns:p14="http://schemas.microsoft.com/office/powerpoint/2010/main" val="9349157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FA8D92D-BDC0-4B05-A9C1-2B540DBD1603}"/>
              </a:ext>
            </a:extLst>
          </p:cNvPr>
          <p:cNvSpPr>
            <a:spLocks noGrp="1"/>
          </p:cNvSpPr>
          <p:nvPr>
            <p:ph idx="1"/>
          </p:nvPr>
        </p:nvSpPr>
        <p:spPr>
          <a:xfrm>
            <a:off x="764498" y="413359"/>
            <a:ext cx="11135228" cy="6187857"/>
          </a:xfrm>
        </p:spPr>
        <p:txBody>
          <a:bodyPr>
            <a:normAutofit fontScale="92500" lnSpcReduction="10000"/>
          </a:bodyPr>
          <a:lstStyle/>
          <a:p>
            <a:pPr algn="just" rtl="1"/>
            <a:r>
              <a:rPr lang="ar-IQ" sz="3200" b="1" dirty="0">
                <a:latin typeface="Arial" panose="020B0604020202020204" pitchFamily="34" charset="0"/>
                <a:cs typeface="Arial" panose="020B0604020202020204" pitchFamily="34" charset="0"/>
              </a:rPr>
              <a:t>عام  1964 انشأ في اليابان المقر الرئيسي لحلقات الجودة وله فروع تتولى تقديم الخدمات المجانية للاعضاء.</a:t>
            </a:r>
          </a:p>
          <a:p>
            <a:pPr algn="just" rtl="1"/>
            <a:r>
              <a:rPr lang="ar-IQ" sz="3200" b="1" dirty="0">
                <a:latin typeface="Arial" panose="020B0604020202020204" pitchFamily="34" charset="0"/>
                <a:cs typeface="Arial" panose="020B0604020202020204" pitchFamily="34" charset="0"/>
              </a:rPr>
              <a:t>عام 1974 بلغ عدد حلقات الجودة في اليابان 30000 حلقة لترتفع الى مليون حلقة في عام 1982.</a:t>
            </a:r>
          </a:p>
          <a:p>
            <a:pPr algn="just" rtl="1"/>
            <a:r>
              <a:rPr lang="ar-IQ" sz="3200" b="1" dirty="0">
                <a:latin typeface="Arial" panose="020B0604020202020204" pitchFamily="34" charset="0"/>
                <a:cs typeface="Arial" panose="020B0604020202020204" pitchFamily="34" charset="0"/>
              </a:rPr>
              <a:t>منذ عام 1966 انتشر تطبيق حلقات الجودة في الولايات المتحدة </a:t>
            </a:r>
            <a:r>
              <a:rPr lang="ar-IQ" sz="3200" b="1" dirty="0" smtClean="0">
                <a:latin typeface="Arial" panose="020B0604020202020204" pitchFamily="34" charset="0"/>
                <a:cs typeface="Arial" panose="020B0604020202020204" pitchFamily="34" charset="0"/>
              </a:rPr>
              <a:t>وبريطانيا </a:t>
            </a:r>
            <a:r>
              <a:rPr lang="ar-IQ" sz="3200" b="1" dirty="0">
                <a:latin typeface="Arial" panose="020B0604020202020204" pitchFamily="34" charset="0"/>
                <a:cs typeface="Arial" panose="020B0604020202020204" pitchFamily="34" charset="0"/>
              </a:rPr>
              <a:t>بضوء النجاح الذي حققته في اليابان.</a:t>
            </a:r>
          </a:p>
          <a:p>
            <a:pPr algn="just" rtl="1"/>
            <a:r>
              <a:rPr lang="ar-IQ" sz="3200" b="1" dirty="0">
                <a:latin typeface="Arial" panose="020B0604020202020204" pitchFamily="34" charset="0"/>
                <a:cs typeface="Arial" panose="020B0604020202020204" pitchFamily="34" charset="0"/>
              </a:rPr>
              <a:t>عام 1977 انشأت الولايات المتحدة الامريكية الجمعية الدولية لحلقات الجودة (</a:t>
            </a:r>
            <a:r>
              <a:rPr lang="en-US" sz="3200" b="1" dirty="0">
                <a:latin typeface="Arial" panose="020B0604020202020204" pitchFamily="34" charset="0"/>
                <a:cs typeface="Arial" panose="020B0604020202020204" pitchFamily="34" charset="0"/>
              </a:rPr>
              <a:t>IAQC</a:t>
            </a:r>
            <a:r>
              <a:rPr lang="ar-IQ" sz="3200" b="1" dirty="0">
                <a:latin typeface="Arial" panose="020B0604020202020204" pitchFamily="34" charset="0"/>
                <a:cs typeface="Arial" panose="020B0604020202020204" pitchFamily="34" charset="0"/>
              </a:rPr>
              <a:t>) ، هدفها تدريب اعضائها على اسس حلقات الجودة ونشر مفاهيمها.</a:t>
            </a:r>
          </a:p>
          <a:p>
            <a:pPr algn="just" rtl="1"/>
            <a:r>
              <a:rPr lang="ar-IQ" sz="3200" b="1" dirty="0">
                <a:latin typeface="Arial" panose="020B0604020202020204" pitchFamily="34" charset="0"/>
                <a:cs typeface="Arial" panose="020B0604020202020204" pitchFamily="34" charset="0"/>
              </a:rPr>
              <a:t>اظهرت دراسة على احدى الشركات الامريكية التي ستخدمت حلقات الجودة بانها قد حققت الآتي:</a:t>
            </a:r>
          </a:p>
          <a:p>
            <a:pPr marL="0" indent="0" algn="r" rtl="1">
              <a:buNone/>
            </a:pPr>
            <a:r>
              <a:rPr lang="ar-IQ" sz="3200" b="1" dirty="0">
                <a:latin typeface="Arial" panose="020B0604020202020204" pitchFamily="34" charset="0"/>
                <a:cs typeface="Arial" panose="020B0604020202020204" pitchFamily="34" charset="0"/>
              </a:rPr>
              <a:t> - انخفاض نسبة المعيب الى 67%.      - زيادة الانتاجية       - تحقيق رضا العمل</a:t>
            </a:r>
          </a:p>
          <a:p>
            <a:pPr algn="r" rtl="1">
              <a:buFontTx/>
              <a:buChar char="-"/>
            </a:pPr>
            <a:r>
              <a:rPr lang="ar-IQ" sz="3200" b="1" dirty="0">
                <a:latin typeface="Arial" panose="020B0604020202020204" pitchFamily="34" charset="0"/>
                <a:cs typeface="Arial" panose="020B0604020202020204" pitchFamily="34" charset="0"/>
              </a:rPr>
              <a:t>انخفاض معدل دوران العمل.</a:t>
            </a:r>
          </a:p>
          <a:p>
            <a:pPr algn="r" rtl="1">
              <a:buFontTx/>
              <a:buChar char="-"/>
            </a:pPr>
            <a:endParaRPr lang="en-US" dirty="0"/>
          </a:p>
        </p:txBody>
      </p:sp>
      <p:sp>
        <p:nvSpPr>
          <p:cNvPr id="2" name="Date Placeholder 1"/>
          <p:cNvSpPr>
            <a:spLocks noGrp="1"/>
          </p:cNvSpPr>
          <p:nvPr>
            <p:ph type="dt" sz="half" idx="10"/>
          </p:nvPr>
        </p:nvSpPr>
        <p:spPr>
          <a:xfrm>
            <a:off x="603836" y="117944"/>
            <a:ext cx="1146283" cy="370396"/>
          </a:xfrm>
        </p:spPr>
        <p:txBody>
          <a:bodyPr/>
          <a:lstStyle/>
          <a:p>
            <a:pPr algn="ctr"/>
            <a:fld id="{B7690790-467A-455D-8836-0E744729A72B}"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2F0C74-CE5B-4E65-B4E3-462A82979804}" type="slidenum">
              <a:rPr lang="en-US" smtClean="0"/>
              <a:t>6</a:t>
            </a:fld>
            <a:endParaRPr lang="en-US"/>
          </a:p>
        </p:txBody>
      </p:sp>
    </p:spTree>
    <p:extLst>
      <p:ext uri="{BB962C8B-B14F-4D97-AF65-F5344CB8AC3E}">
        <p14:creationId xmlns:p14="http://schemas.microsoft.com/office/powerpoint/2010/main" val="18626678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640AB5B-118E-4E1E-9AAC-50444353A5F6}"/>
              </a:ext>
            </a:extLst>
          </p:cNvPr>
          <p:cNvSpPr>
            <a:spLocks noGrp="1"/>
          </p:cNvSpPr>
          <p:nvPr>
            <p:ph idx="1"/>
          </p:nvPr>
        </p:nvSpPr>
        <p:spPr>
          <a:xfrm>
            <a:off x="1199213" y="644577"/>
            <a:ext cx="10700513" cy="5266645"/>
          </a:xfrm>
        </p:spPr>
        <p:txBody>
          <a:bodyPr>
            <a:normAutofit/>
          </a:bodyPr>
          <a:lstStyle/>
          <a:p>
            <a:pPr algn="just" rtl="1"/>
            <a:r>
              <a:rPr lang="ar-IQ" sz="3200" b="1" dirty="0">
                <a:latin typeface="Arial" panose="020B0604020202020204" pitchFamily="34" charset="0"/>
                <a:cs typeface="Arial" panose="020B0604020202020204" pitchFamily="34" charset="0"/>
              </a:rPr>
              <a:t>ان تميز نجاح حلقات الجودة في اليابان على الرغم من نجاحها في دول اخرى في العالم ومنها دول في اوروبا، يعود الى طبيعة وثقافة المجتمع الياباني الذي يمتلك انتماء عالي للمنظمة التي يعمل فيها ويفضل العمل على شكل فرق.</a:t>
            </a:r>
          </a:p>
          <a:p>
            <a:pPr marL="0" indent="0" algn="just" rtl="1">
              <a:buNone/>
            </a:pPr>
            <a:endParaRPr lang="ar-IQ" sz="3200" b="1" dirty="0">
              <a:latin typeface="Arial" panose="020B0604020202020204" pitchFamily="34" charset="0"/>
              <a:cs typeface="Arial" panose="020B0604020202020204" pitchFamily="34" charset="0"/>
            </a:endParaRPr>
          </a:p>
          <a:p>
            <a:pPr algn="just" rtl="1"/>
            <a:r>
              <a:rPr lang="ar-IQ" sz="3200" b="1" dirty="0">
                <a:latin typeface="Arial" panose="020B0604020202020204" pitchFamily="34" charset="0"/>
                <a:cs typeface="Arial" panose="020B0604020202020204" pitchFamily="34" charset="0"/>
              </a:rPr>
              <a:t>اشار اشيكاوا الى ان نجاح حلقات الجودة في اليابان يرجع الى تركيز المنظمة باكملها على الاهتمام بتحسين الجودة </a:t>
            </a:r>
            <a:r>
              <a:rPr lang="ar-IQ" sz="3200" b="1" u="sng" dirty="0">
                <a:latin typeface="Arial" panose="020B0604020202020204" pitchFamily="34" charset="0"/>
                <a:cs typeface="Arial" panose="020B0604020202020204" pitchFamily="34" charset="0"/>
              </a:rPr>
              <a:t>اكثر</a:t>
            </a:r>
            <a:r>
              <a:rPr lang="ar-IQ" sz="3200" b="1" dirty="0">
                <a:latin typeface="Arial" panose="020B0604020202020204" pitchFamily="34" charset="0"/>
                <a:cs typeface="Arial" panose="020B0604020202020204" pitchFamily="34" charset="0"/>
              </a:rPr>
              <a:t> من التركيز على زيادة الارباح.</a:t>
            </a:r>
            <a:endParaRPr lang="en-US" sz="3200" b="1" dirty="0">
              <a:latin typeface="Arial" panose="020B0604020202020204" pitchFamily="34" charset="0"/>
              <a:cs typeface="Arial" panose="020B0604020202020204" pitchFamily="34" charset="0"/>
            </a:endParaRPr>
          </a:p>
        </p:txBody>
      </p:sp>
      <p:sp>
        <p:nvSpPr>
          <p:cNvPr id="2" name="Date Placeholder 1"/>
          <p:cNvSpPr>
            <a:spLocks noGrp="1"/>
          </p:cNvSpPr>
          <p:nvPr>
            <p:ph type="dt" sz="half" idx="10"/>
          </p:nvPr>
        </p:nvSpPr>
        <p:spPr>
          <a:xfrm>
            <a:off x="453525" y="117944"/>
            <a:ext cx="1146283" cy="370396"/>
          </a:xfrm>
        </p:spPr>
        <p:txBody>
          <a:bodyPr/>
          <a:lstStyle/>
          <a:p>
            <a:pPr algn="ctr"/>
            <a:fld id="{C1D12D39-A2E5-489F-B581-0BCC15B49990}"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fld id="{152F0C74-CE5B-4E65-B4E3-462A82979804}" type="slidenum">
              <a:rPr lang="en-US" smtClean="0"/>
              <a:t>7</a:t>
            </a:fld>
            <a:endParaRPr lang="en-US"/>
          </a:p>
        </p:txBody>
      </p:sp>
    </p:spTree>
    <p:extLst>
      <p:ext uri="{BB962C8B-B14F-4D97-AF65-F5344CB8AC3E}">
        <p14:creationId xmlns:p14="http://schemas.microsoft.com/office/powerpoint/2010/main" val="9043432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0586" y="358726"/>
            <a:ext cx="10058400" cy="975879"/>
          </a:xfrm>
        </p:spPr>
        <p:txBody>
          <a:bodyPr>
            <a:normAutofit/>
          </a:bodyPr>
          <a:lstStyle/>
          <a:p>
            <a:pPr algn="r" rtl="1"/>
            <a:r>
              <a:rPr lang="en-US" b="1" dirty="0">
                <a:solidFill>
                  <a:srgbClr val="FF0000"/>
                </a:solidFill>
                <a:latin typeface="Arial" panose="020B0604020202020204" pitchFamily="34" charset="0"/>
                <a:cs typeface="Arial" panose="020B0604020202020204" pitchFamily="34" charset="0"/>
              </a:rPr>
              <a:t>2</a:t>
            </a:r>
            <a:r>
              <a:rPr lang="ar-IQ" b="1" dirty="0">
                <a:solidFill>
                  <a:srgbClr val="FF0000"/>
                </a:solidFill>
                <a:latin typeface="Arial" panose="020B0604020202020204" pitchFamily="34" charset="0"/>
                <a:cs typeface="Arial" panose="020B0604020202020204" pitchFamily="34" charset="0"/>
              </a:rPr>
              <a:t>-مفهوم حلقات الجودة:</a:t>
            </a:r>
            <a:endParaRPr lang="en-US" b="1" dirty="0">
              <a:solidFill>
                <a:srgbClr val="FF00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83212" y="1151725"/>
            <a:ext cx="10765774" cy="5347549"/>
          </a:xfrm>
        </p:spPr>
        <p:txBody>
          <a:bodyPr>
            <a:normAutofit fontScale="77500" lnSpcReduction="20000"/>
          </a:bodyPr>
          <a:lstStyle/>
          <a:p>
            <a:pPr marL="0" indent="0" algn="ctr" rtl="1">
              <a:buNone/>
            </a:pPr>
            <a:r>
              <a:rPr lang="ar-IQ" sz="3200" b="1" dirty="0">
                <a:latin typeface="Arial" panose="020B0604020202020204" pitchFamily="34" charset="0"/>
                <a:cs typeface="Arial" panose="020B0604020202020204" pitchFamily="34" charset="0"/>
              </a:rPr>
              <a:t>هناك عدة مفاهيم لحلقات الجودة منها:</a:t>
            </a:r>
          </a:p>
          <a:p>
            <a:pPr algn="ctr" rtl="1">
              <a:buFont typeface="Wingdings" panose="05000000000000000000" pitchFamily="2" charset="2"/>
              <a:buChar char="Ø"/>
            </a:pPr>
            <a:r>
              <a:rPr lang="ar-IQ" sz="3800" b="1" dirty="0">
                <a:latin typeface="Arial" panose="020B0604020202020204" pitchFamily="34" charset="0"/>
                <a:cs typeface="Arial" panose="020B0604020202020204" pitchFamily="34" charset="0"/>
              </a:rPr>
              <a:t> ان  إنجاح برامج الجودة يرتكز على مشاركة العاملين الذي يتم باستخدام فرق العمل وهناك ثلاث انواع لفرق العمل التي تستند على مدخل تمكين العاملين، وهذه الفرق هي:</a:t>
            </a:r>
          </a:p>
          <a:p>
            <a:pPr marL="0" indent="0" algn="ctr" rtl="1">
              <a:buNone/>
            </a:pPr>
            <a:r>
              <a:rPr lang="ar-IQ" sz="3800" b="1" dirty="0">
                <a:latin typeface="Arial" panose="020B0604020202020204" pitchFamily="34" charset="0"/>
                <a:cs typeface="Arial" panose="020B0604020202020204" pitchFamily="34" charset="0"/>
              </a:rPr>
              <a:t>1-فرق حل المشاكل </a:t>
            </a:r>
            <a:r>
              <a:rPr lang="en-US" sz="3800" b="1" dirty="0">
                <a:latin typeface="Arial" panose="020B0604020202020204" pitchFamily="34" charset="0"/>
                <a:cs typeface="Arial" panose="020B0604020202020204" pitchFamily="34" charset="0"/>
              </a:rPr>
              <a:t>Problem – Solving Teams     </a:t>
            </a:r>
            <a:endParaRPr lang="ar-IQ" sz="3800" b="1" dirty="0">
              <a:latin typeface="Arial" panose="020B0604020202020204" pitchFamily="34" charset="0"/>
              <a:cs typeface="Arial" panose="020B0604020202020204" pitchFamily="34" charset="0"/>
            </a:endParaRPr>
          </a:p>
          <a:p>
            <a:pPr marL="0" indent="0" algn="ctr" rtl="1">
              <a:buNone/>
            </a:pPr>
            <a:r>
              <a:rPr lang="ar-IQ" sz="3800" b="1" dirty="0">
                <a:latin typeface="Arial" panose="020B0604020202020204" pitchFamily="34" charset="0"/>
                <a:cs typeface="Arial" panose="020B0604020202020204" pitchFamily="34" charset="0"/>
              </a:rPr>
              <a:t>2-فرق الاهداف الخاصة </a:t>
            </a:r>
            <a:r>
              <a:rPr lang="en-US" sz="3800" b="1" dirty="0">
                <a:latin typeface="Arial" panose="020B0604020202020204" pitchFamily="34" charset="0"/>
                <a:cs typeface="Arial" panose="020B0604020202020204" pitchFamily="34" charset="0"/>
              </a:rPr>
              <a:t> </a:t>
            </a:r>
            <a:r>
              <a:rPr lang="ar-IQ" sz="3800" b="1" dirty="0">
                <a:latin typeface="Arial" panose="020B0604020202020204" pitchFamily="34" charset="0"/>
                <a:cs typeface="Arial" panose="020B0604020202020204" pitchFamily="34" charset="0"/>
              </a:rPr>
              <a:t> </a:t>
            </a:r>
            <a:r>
              <a:rPr lang="en-US" sz="3800" b="1" dirty="0">
                <a:latin typeface="Arial" panose="020B0604020202020204" pitchFamily="34" charset="0"/>
                <a:cs typeface="Arial" panose="020B0604020202020204" pitchFamily="34" charset="0"/>
              </a:rPr>
              <a:t>Special –Purpose Teams</a:t>
            </a:r>
          </a:p>
          <a:p>
            <a:pPr marL="0" indent="0" algn="ctr" rtl="1">
              <a:buNone/>
            </a:pPr>
            <a:r>
              <a:rPr lang="ar-IQ" sz="3800" b="1" dirty="0">
                <a:latin typeface="Arial" panose="020B0604020202020204" pitchFamily="34" charset="0"/>
                <a:cs typeface="Arial" panose="020B0604020202020204" pitchFamily="34" charset="0"/>
              </a:rPr>
              <a:t>3- الفرق الموجهة ذاتيا </a:t>
            </a:r>
            <a:r>
              <a:rPr lang="en-US" sz="3800" b="1" dirty="0">
                <a:latin typeface="Arial" panose="020B0604020202020204" pitchFamily="34" charset="0"/>
                <a:cs typeface="Arial" panose="020B0604020202020204" pitchFamily="34" charset="0"/>
              </a:rPr>
              <a:t>Self – Managed Teams     </a:t>
            </a:r>
            <a:endParaRPr lang="ar-IQ" sz="3800" b="1" dirty="0">
              <a:latin typeface="Arial" panose="020B0604020202020204" pitchFamily="34" charset="0"/>
              <a:cs typeface="Arial" panose="020B0604020202020204" pitchFamily="34" charset="0"/>
            </a:endParaRPr>
          </a:p>
          <a:p>
            <a:pPr algn="ctr" rtl="1"/>
            <a:r>
              <a:rPr lang="ar-IQ" sz="3800" b="1" dirty="0">
                <a:latin typeface="Arial" panose="020B0604020202020204" pitchFamily="34" charset="0"/>
                <a:cs typeface="Arial" panose="020B0604020202020204" pitchFamily="34" charset="0"/>
              </a:rPr>
              <a:t>تنطلق فكرة حلقات الجودة من مبدأ اساسي هو ان العاملين القريبين من عمليات الانتاج يكونوا اكثر دقة من تحديد البديل الانسب لحل المشكلة التي تواجههم بجميع المجالات.</a:t>
            </a:r>
            <a:endParaRPr lang="en-US" sz="3800" b="1" dirty="0">
              <a:latin typeface="Arial" panose="020B0604020202020204" pitchFamily="34" charset="0"/>
              <a:cs typeface="Arial" panose="020B0604020202020204" pitchFamily="34" charset="0"/>
            </a:endParaRPr>
          </a:p>
          <a:p>
            <a:pPr algn="ctr" rtl="1"/>
            <a:r>
              <a:rPr lang="ar-IQ" sz="3800" b="1" dirty="0">
                <a:latin typeface="Arial" panose="020B0604020202020204" pitchFamily="34" charset="0"/>
                <a:cs typeface="Arial" panose="020B0604020202020204" pitchFamily="34" charset="0"/>
              </a:rPr>
              <a:t>حلقات الجودة: هي عبارة عن مجموعات من المشرفين والعاملين يلتقون بشكل دوري لتحديد وتحليل وحل مشاكل الجودة والعمليات، كما انها تعتبر تسمية اخرى لفرق حل المشاكل.</a:t>
            </a:r>
          </a:p>
          <a:p>
            <a:pPr marL="0" indent="0" algn="ctr" rtl="1">
              <a:buNone/>
            </a:pPr>
            <a:endParaRPr lang="ar-IQ" sz="2400" dirty="0"/>
          </a:p>
          <a:p>
            <a:pPr marL="0" indent="0" algn="ctr" rtl="1">
              <a:buNone/>
            </a:pPr>
            <a:endParaRPr lang="en-US" dirty="0"/>
          </a:p>
        </p:txBody>
      </p:sp>
      <p:sp>
        <p:nvSpPr>
          <p:cNvPr id="4" name="Date Placeholder 3"/>
          <p:cNvSpPr>
            <a:spLocks noGrp="1"/>
          </p:cNvSpPr>
          <p:nvPr>
            <p:ph type="dt" sz="half" idx="10"/>
          </p:nvPr>
        </p:nvSpPr>
        <p:spPr>
          <a:xfrm>
            <a:off x="365842" y="92892"/>
            <a:ext cx="1146283" cy="370396"/>
          </a:xfrm>
        </p:spPr>
        <p:txBody>
          <a:bodyPr/>
          <a:lstStyle/>
          <a:p>
            <a:pPr algn="ctr"/>
            <a:fld id="{C4CACA5C-0475-4A43-8EAD-D21D757AF92B}" type="datetime3">
              <a:rPr lang="en-US" sz="1600" b="1" smtClean="0">
                <a:solidFill>
                  <a:srgbClr val="FF0000"/>
                </a:solidFill>
              </a:rPr>
              <a:pPr algn="ctr"/>
              <a:t>18 March 2024</a:t>
            </a:fld>
            <a:endParaRPr lang="en-US" sz="1600" b="1" dirty="0">
              <a:solidFill>
                <a:srgbClr val="FF0000"/>
              </a:solidFill>
            </a:endParaRPr>
          </a:p>
        </p:txBody>
      </p:sp>
      <p:sp>
        <p:nvSpPr>
          <p:cNvPr id="5" name="Slide Number Placeholder 4"/>
          <p:cNvSpPr>
            <a:spLocks noGrp="1"/>
          </p:cNvSpPr>
          <p:nvPr>
            <p:ph type="sldNum" sz="quarter" idx="12"/>
          </p:nvPr>
        </p:nvSpPr>
        <p:spPr/>
        <p:txBody>
          <a:bodyPr/>
          <a:lstStyle/>
          <a:p>
            <a:pPr algn="ctr"/>
            <a:fld id="{152F0C74-CE5B-4E65-B4E3-462A82979804}" type="slidenum">
              <a:rPr lang="en-US" b="1" smtClean="0"/>
              <a:pPr algn="ctr"/>
              <a:t>8</a:t>
            </a:fld>
            <a:endParaRPr lang="en-US" b="1" dirty="0"/>
          </a:p>
        </p:txBody>
      </p:sp>
    </p:spTree>
    <p:extLst>
      <p:ext uri="{BB962C8B-B14F-4D97-AF65-F5344CB8AC3E}">
        <p14:creationId xmlns:p14="http://schemas.microsoft.com/office/powerpoint/2010/main" val="25932129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AB057CD-AF1F-4532-84FD-96881B2E10EE}"/>
              </a:ext>
            </a:extLst>
          </p:cNvPr>
          <p:cNvSpPr>
            <a:spLocks noGrp="1"/>
          </p:cNvSpPr>
          <p:nvPr>
            <p:ph idx="1"/>
          </p:nvPr>
        </p:nvSpPr>
        <p:spPr>
          <a:xfrm>
            <a:off x="764089" y="400833"/>
            <a:ext cx="11047956" cy="5924811"/>
          </a:xfrm>
        </p:spPr>
        <p:txBody>
          <a:bodyPr>
            <a:normAutofit fontScale="85000" lnSpcReduction="20000"/>
          </a:bodyPr>
          <a:lstStyle/>
          <a:p>
            <a:pPr algn="just" rtl="1"/>
            <a:r>
              <a:rPr lang="ar-IQ" sz="3500" b="1" dirty="0">
                <a:latin typeface="Arial" panose="020B0604020202020204" pitchFamily="34" charset="0"/>
                <a:cs typeface="Arial" panose="020B0604020202020204" pitchFamily="34" charset="0"/>
              </a:rPr>
              <a:t>هي تشكيل تنظيمي او فريق عمل يضم مجموعة صغيرة من العاملين والمشرفين يتراوح عددهم من </a:t>
            </a:r>
            <a:r>
              <a:rPr lang="en-US" sz="3500" b="1" smtClean="0">
                <a:solidFill>
                  <a:srgbClr val="FF0000"/>
                </a:solidFill>
                <a:latin typeface="Arial" panose="020B0604020202020204" pitchFamily="34" charset="0"/>
                <a:cs typeface="Arial" panose="020B0604020202020204" pitchFamily="34" charset="0"/>
              </a:rPr>
              <a:t>15-3</a:t>
            </a:r>
            <a:r>
              <a:rPr lang="ar-IQ" sz="3500" b="1" dirty="0" smtClean="0">
                <a:latin typeface="Arial" panose="020B0604020202020204" pitchFamily="34" charset="0"/>
                <a:cs typeface="Arial" panose="020B0604020202020204" pitchFamily="34" charset="0"/>
              </a:rPr>
              <a:t> </a:t>
            </a:r>
            <a:r>
              <a:rPr lang="ar-IQ" sz="3500" b="1" dirty="0">
                <a:latin typeface="Arial" panose="020B0604020202020204" pitchFamily="34" charset="0"/>
                <a:cs typeface="Arial" panose="020B0604020202020204" pitchFamily="34" charset="0"/>
              </a:rPr>
              <a:t>يعملون بشكل جماعي في قسم واحد او اقسام </a:t>
            </a:r>
            <a:r>
              <a:rPr lang="ar-IQ" sz="3500" b="1" dirty="0" smtClean="0">
                <a:latin typeface="Arial" panose="020B0604020202020204" pitchFamily="34" charset="0"/>
                <a:cs typeface="Arial" panose="020B0604020202020204" pitchFamily="34" charset="0"/>
              </a:rPr>
              <a:t>مختلفة </a:t>
            </a:r>
            <a:r>
              <a:rPr lang="ar-IQ" sz="3500" b="1" dirty="0">
                <a:latin typeface="Arial" panose="020B0604020202020204" pitchFamily="34" charset="0"/>
                <a:cs typeface="Arial" panose="020B0604020202020204" pitchFamily="34" charset="0"/>
              </a:rPr>
              <a:t>ويعقدون اجتماعات دورية </a:t>
            </a:r>
            <a:r>
              <a:rPr lang="ar-IQ" sz="3500" b="1" dirty="0">
                <a:solidFill>
                  <a:srgbClr val="FF0000"/>
                </a:solidFill>
                <a:latin typeface="Arial" panose="020B0604020202020204" pitchFamily="34" charset="0"/>
                <a:cs typeface="Arial" panose="020B0604020202020204" pitchFamily="34" charset="0"/>
              </a:rPr>
              <a:t>بعد اوقات </a:t>
            </a:r>
            <a:r>
              <a:rPr lang="ar-IQ" sz="3500" b="1" dirty="0">
                <a:latin typeface="Arial" panose="020B0604020202020204" pitchFamily="34" charset="0"/>
                <a:cs typeface="Arial" panose="020B0604020202020204" pitchFamily="34" charset="0"/>
              </a:rPr>
              <a:t>الدوام الرسمي وبدون اجر ويقومون بدراسة وحل المشكلات المتعلقة باقسامهم خاصة مشاكل الجودة وتقديم المقترحات بشانها باستخدام الاساليب العلمية في حل المشاكل.</a:t>
            </a:r>
          </a:p>
          <a:p>
            <a:pPr algn="just" rtl="1"/>
            <a:r>
              <a:rPr lang="ar-IQ" sz="3500" b="1" dirty="0">
                <a:latin typeface="Arial" panose="020B0604020202020204" pitchFamily="34" charset="0"/>
                <a:cs typeface="Arial" panose="020B0604020202020204" pitchFamily="34" charset="0"/>
              </a:rPr>
              <a:t>هي مجموعة صغيرة تتكون من </a:t>
            </a:r>
            <a:r>
              <a:rPr lang="en-US" sz="3500" b="1" dirty="0" smtClean="0">
                <a:solidFill>
                  <a:srgbClr val="FF0000"/>
                </a:solidFill>
                <a:latin typeface="Arial" panose="020B0604020202020204" pitchFamily="34" charset="0"/>
                <a:cs typeface="Arial" panose="020B0604020202020204" pitchFamily="34" charset="0"/>
              </a:rPr>
              <a:t>6</a:t>
            </a:r>
            <a:r>
              <a:rPr lang="ar-IQ" sz="3500" b="1" dirty="0" smtClean="0">
                <a:solidFill>
                  <a:srgbClr val="FF0000"/>
                </a:solidFill>
                <a:latin typeface="Arial" panose="020B0604020202020204" pitchFamily="34" charset="0"/>
                <a:cs typeface="Arial" panose="020B0604020202020204" pitchFamily="34" charset="0"/>
              </a:rPr>
              <a:t>-</a:t>
            </a:r>
            <a:r>
              <a:rPr lang="en-US" sz="3500" b="1" dirty="0" smtClean="0">
                <a:solidFill>
                  <a:srgbClr val="FF0000"/>
                </a:solidFill>
                <a:latin typeface="Arial" panose="020B0604020202020204" pitchFamily="34" charset="0"/>
                <a:cs typeface="Arial" panose="020B0604020202020204" pitchFamily="34" charset="0"/>
              </a:rPr>
              <a:t>12</a:t>
            </a:r>
            <a:r>
              <a:rPr lang="ar-IQ" sz="3500" b="1" dirty="0" smtClean="0">
                <a:latin typeface="Arial" panose="020B0604020202020204" pitchFamily="34" charset="0"/>
                <a:cs typeface="Arial" panose="020B0604020202020204" pitchFamily="34" charset="0"/>
              </a:rPr>
              <a:t> </a:t>
            </a:r>
            <a:r>
              <a:rPr lang="ar-IQ" sz="3500" b="1" dirty="0">
                <a:latin typeface="Arial" panose="020B0604020202020204" pitchFamily="34" charset="0"/>
                <a:cs typeface="Arial" panose="020B0604020202020204" pitchFamily="34" charset="0"/>
              </a:rPr>
              <a:t>عامل تلتقي بموعد محدد هدفها تحديد وتحليل واقتراح حلول لمشاكل تؤثر على جودة المنتوجات والعمليات.</a:t>
            </a:r>
          </a:p>
          <a:p>
            <a:pPr algn="just" rtl="1"/>
            <a:r>
              <a:rPr lang="ar-IQ" sz="3500" b="1" dirty="0">
                <a:latin typeface="Arial" panose="020B0604020202020204" pitchFamily="34" charset="0"/>
                <a:cs typeface="Arial" panose="020B0604020202020204" pitchFamily="34" charset="0"/>
              </a:rPr>
              <a:t>هي مجموعة صغيرة </a:t>
            </a:r>
            <a:r>
              <a:rPr lang="ar-IQ" sz="3500" b="1" dirty="0" smtClean="0">
                <a:latin typeface="Arial" panose="020B0604020202020204" pitchFamily="34" charset="0"/>
                <a:cs typeface="Arial" panose="020B0604020202020204" pitchFamily="34" charset="0"/>
              </a:rPr>
              <a:t>من </a:t>
            </a:r>
            <a:r>
              <a:rPr lang="ar-IQ" sz="3500" b="1" dirty="0">
                <a:latin typeface="Arial" panose="020B0604020202020204" pitchFamily="34" charset="0"/>
                <a:cs typeface="Arial" panose="020B0604020202020204" pitchFamily="34" charset="0"/>
              </a:rPr>
              <a:t>الاشخاص يقومون بنفس العمل او باعمال مشابهة تجتمع بشكل طوعي </a:t>
            </a:r>
            <a:r>
              <a:rPr lang="ar-IQ" sz="3500" b="1" dirty="0">
                <a:solidFill>
                  <a:srgbClr val="FF0000"/>
                </a:solidFill>
                <a:latin typeface="Arial" panose="020B0604020202020204" pitchFamily="34" charset="0"/>
                <a:cs typeface="Arial" panose="020B0604020202020204" pitchFamily="34" charset="0"/>
              </a:rPr>
              <a:t>خلال وقت </a:t>
            </a:r>
            <a:r>
              <a:rPr lang="ar-IQ" sz="3500" b="1" dirty="0">
                <a:latin typeface="Arial" panose="020B0604020202020204" pitchFamily="34" charset="0"/>
                <a:cs typeface="Arial" panose="020B0604020202020204" pitchFamily="34" charset="0"/>
              </a:rPr>
              <a:t>الدوام او خارج اوقات الدوام بقيادة المشرف على الحلقة او نائبه او احد افراد الحلقة، وهي مدربة لتحديد وتحليل وحل مشاكل العمل وتقديم الحلول الى الادارة ومن ثم تطبيق هذه الحلول عندما يكون ذلك ممكناً.</a:t>
            </a:r>
          </a:p>
          <a:p>
            <a:pPr algn="just" rtl="1"/>
            <a:r>
              <a:rPr lang="ar-IQ" sz="3500" b="1" dirty="0">
                <a:latin typeface="Arial" panose="020B0604020202020204" pitchFamily="34" charset="0"/>
                <a:cs typeface="Arial" panose="020B0604020202020204" pitchFamily="34" charset="0"/>
              </a:rPr>
              <a:t>ان عمل حلقات الجودة لايقتصر على حل مشاكل الجودة فقط بل يتعدى ذلك الى مشاكل اخرى منها تطوير المنظمة واكتساب الأفراد المنتسبين اليها المهارات المطلوبة لتشخيص وتحليل المشكلات.</a:t>
            </a:r>
          </a:p>
          <a:p>
            <a:pPr marL="0" indent="0" algn="just" rtl="1">
              <a:buNone/>
            </a:pPr>
            <a:endParaRPr lang="ar-IQ" sz="2400" dirty="0"/>
          </a:p>
          <a:p>
            <a:endParaRPr lang="en-US" dirty="0"/>
          </a:p>
        </p:txBody>
      </p:sp>
      <p:sp>
        <p:nvSpPr>
          <p:cNvPr id="2" name="Date Placeholder 1"/>
          <p:cNvSpPr>
            <a:spLocks noGrp="1"/>
          </p:cNvSpPr>
          <p:nvPr>
            <p:ph type="dt" sz="half" idx="10"/>
          </p:nvPr>
        </p:nvSpPr>
        <p:spPr>
          <a:xfrm>
            <a:off x="453524" y="50104"/>
            <a:ext cx="1146283" cy="370396"/>
          </a:xfrm>
        </p:spPr>
        <p:txBody>
          <a:bodyPr/>
          <a:lstStyle/>
          <a:p>
            <a:pPr algn="ctr"/>
            <a:fld id="{CA8B0347-49CA-4067-8C83-90A4D9C8A6CA}" type="datetime3">
              <a:rPr lang="en-US" sz="1600" b="1" smtClean="0">
                <a:solidFill>
                  <a:srgbClr val="FF0000"/>
                </a:solidFill>
              </a:rPr>
              <a:pPr algn="ctr"/>
              <a:t>18 March 2024</a:t>
            </a:fld>
            <a:endParaRPr lang="en-US" sz="1600" b="1" dirty="0">
              <a:solidFill>
                <a:srgbClr val="FF0000"/>
              </a:solidFill>
            </a:endParaRPr>
          </a:p>
        </p:txBody>
      </p:sp>
      <p:sp>
        <p:nvSpPr>
          <p:cNvPr id="4" name="Slide Number Placeholder 3"/>
          <p:cNvSpPr>
            <a:spLocks noGrp="1"/>
          </p:cNvSpPr>
          <p:nvPr>
            <p:ph type="sldNum" sz="quarter" idx="12"/>
          </p:nvPr>
        </p:nvSpPr>
        <p:spPr/>
        <p:txBody>
          <a:bodyPr/>
          <a:lstStyle/>
          <a:p>
            <a:pPr algn="ctr"/>
            <a:fld id="{152F0C74-CE5B-4E65-B4E3-462A82979804}" type="slidenum">
              <a:rPr lang="en-US" smtClean="0"/>
              <a:pPr algn="ctr"/>
              <a:t>9</a:t>
            </a:fld>
            <a:endParaRPr lang="en-US" dirty="0"/>
          </a:p>
        </p:txBody>
      </p:sp>
    </p:spTree>
    <p:extLst>
      <p:ext uri="{BB962C8B-B14F-4D97-AF65-F5344CB8AC3E}">
        <p14:creationId xmlns:p14="http://schemas.microsoft.com/office/powerpoint/2010/main" val="160768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1491</TotalTime>
  <Words>2500</Words>
  <Application>Microsoft Office PowerPoint</Application>
  <PresentationFormat>مخصص</PresentationFormat>
  <Paragraphs>273</Paragraphs>
  <Slides>26</Slides>
  <Notes>1</Notes>
  <HiddenSlides>0</HiddenSlides>
  <MMClips>0</MMClips>
  <ScaleCrop>false</ScaleCrop>
  <HeadingPairs>
    <vt:vector size="4" baseType="variant">
      <vt:variant>
        <vt:lpstr>نسق</vt:lpstr>
      </vt:variant>
      <vt:variant>
        <vt:i4>1</vt:i4>
      </vt:variant>
      <vt:variant>
        <vt:lpstr>عناوين الشرائح</vt:lpstr>
      </vt:variant>
      <vt:variant>
        <vt:i4>26</vt:i4>
      </vt:variant>
    </vt:vector>
  </HeadingPairs>
  <TitlesOfParts>
    <vt:vector size="27" baseType="lpstr">
      <vt:lpstr>Wisp</vt:lpstr>
      <vt:lpstr>الفصل الرابع..ص89  حلقات الجودة </vt:lpstr>
      <vt:lpstr>موضوعات الفصل:</vt:lpstr>
      <vt:lpstr>عرض تقديمي في PowerPoint</vt:lpstr>
      <vt:lpstr>عرض تقديمي في PowerPoint</vt:lpstr>
      <vt:lpstr>عرض تقديمي في PowerPoint</vt:lpstr>
      <vt:lpstr>عرض تقديمي في PowerPoint</vt:lpstr>
      <vt:lpstr>عرض تقديمي في PowerPoint</vt:lpstr>
      <vt:lpstr>2-مفهوم حلقات الجودة:</vt:lpstr>
      <vt:lpstr>عرض تقديمي في PowerPoint</vt:lpstr>
      <vt:lpstr>3- اهداف حلقات الجودة:</vt:lpstr>
      <vt:lpstr>   4- مزايا حلقات الجودة: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المشاكل التي يمكن ان تعالجها حلقات الجودة:</vt:lpstr>
      <vt:lpstr>عرض تقديمي في PowerPoint</vt:lpstr>
      <vt:lpstr>عرض تقديمي في PowerPoint</vt:lpstr>
      <vt:lpstr>عرض تقديمي في PowerPoint</vt:lpstr>
      <vt:lpstr>عرض تقديمي في PowerPoint</vt:lpstr>
      <vt:lpstr>عرض تقديمي في PowerPoint</vt:lpstr>
      <vt:lpstr>اولا: عوامل متعلقة بالادارة: </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المحاضرة الثامنة: </dc:title>
  <dc:creator>DR.Ahmed Saker 2O14</dc:creator>
  <cp:lastModifiedBy>Maher</cp:lastModifiedBy>
  <cp:revision>144</cp:revision>
  <dcterms:created xsi:type="dcterms:W3CDTF">2019-02-02T04:11:09Z</dcterms:created>
  <dcterms:modified xsi:type="dcterms:W3CDTF">2024-03-18T17:24:14Z</dcterms:modified>
</cp:coreProperties>
</file>