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6" r:id="rId2"/>
    <p:sldId id="267" r:id="rId3"/>
    <p:sldId id="269" r:id="rId4"/>
    <p:sldId id="268" r:id="rId5"/>
    <p:sldId id="270" r:id="rId6"/>
    <p:sldId id="273" r:id="rId7"/>
    <p:sldId id="289" r:id="rId8"/>
    <p:sldId id="271" r:id="rId9"/>
    <p:sldId id="272" r:id="rId10"/>
    <p:sldId id="263" r:id="rId11"/>
    <p:sldId id="264" r:id="rId12"/>
    <p:sldId id="265" r:id="rId13"/>
    <p:sldId id="274" r:id="rId14"/>
    <p:sldId id="275" r:id="rId15"/>
    <p:sldId id="285" r:id="rId16"/>
    <p:sldId id="256" r:id="rId17"/>
    <p:sldId id="25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barrak" initials="a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>
        <p:scale>
          <a:sx n="76" d="100"/>
          <a:sy n="76" d="100"/>
        </p:scale>
        <p:origin x="-2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IQ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BF-4100-9392-632CE7E728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BF-4100-9392-632CE7E728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BF-4100-9392-632CE7E728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BF-4100-9392-632CE7E728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BF-4100-9392-632CE7E728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BF-4100-9392-632CE7E728E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60</c:v>
                </c:pt>
                <c:pt idx="3">
                  <c:v>75</c:v>
                </c:pt>
                <c:pt idx="4">
                  <c:v>44</c:v>
                </c:pt>
                <c:pt idx="5">
                  <c:v>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83</c:v>
                </c:pt>
                <c:pt idx="2">
                  <c:v>65</c:v>
                </c:pt>
                <c:pt idx="3">
                  <c:v>79</c:v>
                </c:pt>
                <c:pt idx="4">
                  <c:v>47</c:v>
                </c:pt>
                <c:pt idx="5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3BF-4100-9392-632CE7E72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IQ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ar-IQ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0.56404</cdr:x>
      <cdr:y>0.05889</cdr:y>
    </cdr:from>
    <cdr:to>
      <cdr:x>0.64192</cdr:x>
      <cdr:y>0.12705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47AD465-104E-4580-99D0-B1AED461075C}"/>
            </a:ext>
          </a:extLst>
        </cdr:cNvPr>
        <cdr:cNvSpPr txBox="1"/>
      </cdr:nvSpPr>
      <cdr:spPr>
        <a:xfrm xmlns:a="http://schemas.openxmlformats.org/drawingml/2006/main">
          <a:off x="4584504" y="319128"/>
          <a:ext cx="63304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0.61115</cdr:x>
      <cdr:y>0</cdr:y>
    </cdr:from>
    <cdr:to>
      <cdr:x>0.67173</cdr:x>
      <cdr:y>0.11928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EBE55684-42E9-4D72-80CD-C99D6F885EE7}"/>
            </a:ext>
          </a:extLst>
        </cdr:cNvPr>
        <cdr:cNvSpPr txBox="1"/>
      </cdr:nvSpPr>
      <cdr:spPr>
        <a:xfrm xmlns:a="http://schemas.openxmlformats.org/drawingml/2006/main">
          <a:off x="4967457" y="0"/>
          <a:ext cx="492369" cy="646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1</a:t>
          </a:r>
        </a:p>
        <a:p xmlns:a="http://schemas.openxmlformats.org/drawingml/2006/main">
          <a:r>
            <a:rPr lang="en-US" sz="1800" dirty="0"/>
            <a:t>32</a:t>
          </a:r>
        </a:p>
      </cdr:txBody>
    </cdr:sp>
  </cdr:relSizeAnchor>
  <cdr:relSizeAnchor xmlns:cdr="http://schemas.openxmlformats.org/drawingml/2006/chartDrawing">
    <cdr:from>
      <cdr:x>0.77115</cdr:x>
      <cdr:y>0.26594</cdr:y>
    </cdr:from>
    <cdr:to>
      <cdr:x>0.8525</cdr:x>
      <cdr:y>0.44849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77664197-8ADA-4DC5-9DF5-954F734F858E}"/>
            </a:ext>
          </a:extLst>
        </cdr:cNvPr>
        <cdr:cNvSpPr txBox="1"/>
      </cdr:nvSpPr>
      <cdr:spPr>
        <a:xfrm xmlns:a="http://schemas.openxmlformats.org/drawingml/2006/main">
          <a:off x="6267937" y="1441027"/>
          <a:ext cx="661182" cy="989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2</a:t>
          </a:r>
        </a:p>
        <a:p xmlns:a="http://schemas.openxmlformats.org/drawingml/2006/main">
          <a:r>
            <a:rPr lang="en-US" sz="1600" dirty="0"/>
            <a:t>85</a:t>
          </a:r>
        </a:p>
      </cdr:txBody>
    </cdr:sp>
  </cdr:relSizeAnchor>
  <cdr:relSizeAnchor xmlns:cdr="http://schemas.openxmlformats.org/drawingml/2006/chartDrawing">
    <cdr:from>
      <cdr:x>0.67769</cdr:x>
      <cdr:y>0.81844</cdr:y>
    </cdr:from>
    <cdr:to>
      <cdr:x>0.77981</cdr:x>
      <cdr:y>0.9755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BD6F6E38-0801-426F-B162-C7C9DD793EBF}"/>
            </a:ext>
          </a:extLst>
        </cdr:cNvPr>
        <cdr:cNvSpPr txBox="1"/>
      </cdr:nvSpPr>
      <cdr:spPr>
        <a:xfrm xmlns:a="http://schemas.openxmlformats.org/drawingml/2006/main">
          <a:off x="5508283" y="4434840"/>
          <a:ext cx="829993" cy="851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3</a:t>
          </a:r>
        </a:p>
        <a:p xmlns:a="http://schemas.openxmlformats.org/drawingml/2006/main">
          <a:r>
            <a:rPr lang="en-US" sz="1800" dirty="0"/>
            <a:t>64</a:t>
          </a:r>
        </a:p>
      </cdr:txBody>
    </cdr:sp>
  </cdr:relSizeAnchor>
  <cdr:relSizeAnchor xmlns:cdr="http://schemas.openxmlformats.org/drawingml/2006/chartDrawing">
    <cdr:from>
      <cdr:x>0.17577</cdr:x>
      <cdr:y>0.78582</cdr:y>
    </cdr:from>
    <cdr:to>
      <cdr:x>0.28135</cdr:x>
      <cdr:y>0.89745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21278372-359B-4E6A-8B81-93ED92095EAF}"/>
            </a:ext>
          </a:extLst>
        </cdr:cNvPr>
        <cdr:cNvSpPr txBox="1"/>
      </cdr:nvSpPr>
      <cdr:spPr>
        <a:xfrm xmlns:a="http://schemas.openxmlformats.org/drawingml/2006/main">
          <a:off x="1428652" y="4258082"/>
          <a:ext cx="858129" cy="604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0.2476</cdr:x>
      <cdr:y>0.78582</cdr:y>
    </cdr:from>
    <cdr:to>
      <cdr:x>0.34279</cdr:x>
      <cdr:y>0.92683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BB37EDD3-5091-44D7-A191-CC3E3A21B1E5}"/>
            </a:ext>
          </a:extLst>
        </cdr:cNvPr>
        <cdr:cNvSpPr txBox="1"/>
      </cdr:nvSpPr>
      <cdr:spPr>
        <a:xfrm xmlns:a="http://schemas.openxmlformats.org/drawingml/2006/main">
          <a:off x="2012461" y="4258082"/>
          <a:ext cx="773723" cy="76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4</a:t>
          </a:r>
        </a:p>
        <a:p xmlns:a="http://schemas.openxmlformats.org/drawingml/2006/main">
          <a:r>
            <a:rPr lang="en-US" sz="1800" dirty="0"/>
            <a:t>80</a:t>
          </a:r>
        </a:p>
      </cdr:txBody>
    </cdr:sp>
  </cdr:relSizeAnchor>
  <cdr:relSizeAnchor xmlns:cdr="http://schemas.openxmlformats.org/drawingml/2006/chartDrawing">
    <cdr:from>
      <cdr:x>0.16019</cdr:x>
      <cdr:y>0.34163</cdr:y>
    </cdr:from>
    <cdr:to>
      <cdr:x>0.25538</cdr:x>
      <cdr:y>0.5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872BAF4C-AA92-419D-8324-F2E3EDE4F61A}"/>
            </a:ext>
          </a:extLst>
        </cdr:cNvPr>
        <cdr:cNvSpPr txBox="1"/>
      </cdr:nvSpPr>
      <cdr:spPr>
        <a:xfrm xmlns:a="http://schemas.openxmlformats.org/drawingml/2006/main">
          <a:off x="1302042" y="1851204"/>
          <a:ext cx="773724" cy="858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5</a:t>
          </a:r>
        </a:p>
        <a:p xmlns:a="http://schemas.openxmlformats.org/drawingml/2006/main">
          <a:r>
            <a:rPr lang="en-US" sz="2000" dirty="0"/>
            <a:t>47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2D97-E090-4CBF-A8C5-6F6377BCD2B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0F07-467E-421F-8324-9A578D05F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A0F07-467E-421F-8324-9A578D05F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8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A0F07-467E-421F-8324-9A578D05F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r-IQ"/>
              <a:t>ادارة الجودة / المرحلة الرابعة – ف2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6E977D-7C73-4825-AB5C-3ACE60176F48}" type="datetime8">
              <a:rPr lang="ar-IQ" smtClean="0"/>
              <a:t>18 آذار،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87D11C-B197-4C18-BA7E-ED614404D39B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367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8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89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2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2486-161E-47B2-BB58-62BACAD004F1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A3C2CA-1849-433C-B850-7C9464DC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C86E9-7E7B-4F6A-AEC9-89A371D3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71770"/>
            <a:ext cx="9974572" cy="481629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400" dirty="0"/>
              <a:t> </a:t>
            </a:r>
            <a:r>
              <a:rPr lang="ar-IQ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المخططات البيانية: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تعريف: هي وسائل لعرض وتوضيح البيانات بأشكال وأُطر متنوعة تهدف الى مساعدة مدير 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العمليات في تشخيص المشكلة او صفة الجودة من خلال توضيحها بطرق بيانية 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مختلفة وموزعة على فئات زمنية </a:t>
            </a:r>
            <a:r>
              <a:rPr lang="ar-IQ" sz="2400" b="1">
                <a:latin typeface="Arial" panose="020B0604020202020204" pitchFamily="34" charset="0"/>
                <a:cs typeface="Arial" panose="020B0604020202020204" pitchFamily="34" charset="0"/>
              </a:rPr>
              <a:t>متشابهة </a:t>
            </a:r>
            <a:r>
              <a:rPr lang="ar-IQ" sz="2400" b="1" smtClean="0">
                <a:latin typeface="Arial" panose="020B0604020202020204" pitchFamily="34" charset="0"/>
                <a:cs typeface="Arial" panose="020B0604020202020204" pitchFamily="34" charset="0"/>
              </a:rPr>
              <a:t>كأن 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تكون أيام...الخ</a:t>
            </a:r>
          </a:p>
          <a:p>
            <a:pPr marL="0" indent="0" algn="r" rtl="1">
              <a:buNone/>
            </a:pPr>
            <a:r>
              <a:rPr lang="ar-IQ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أشكال المخططات البيانية: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- الرسم البياني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- مخطط الأعمدة المنفردة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- مخطط الأعمدة المزدوجة</a:t>
            </a:r>
          </a:p>
          <a:p>
            <a:pPr marL="0" indent="0" algn="r" rtl="1">
              <a:buNone/>
            </a:pP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  - مخطط الشطيرة</a:t>
            </a:r>
          </a:p>
          <a:p>
            <a:pPr mar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6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7372F-2BE6-41D6-A32F-4BE8D97A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773723"/>
            <a:ext cx="10972800" cy="495850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000" dirty="0"/>
              <a:t>  4- مخطط باريتو:</a:t>
            </a:r>
          </a:p>
          <a:p>
            <a:pPr marL="0" indent="0" algn="just" rtl="1">
              <a:buNone/>
            </a:pPr>
            <a:r>
              <a:rPr lang="ar-IQ" sz="2000" dirty="0"/>
              <a:t>     تعريف : هو الأداة التي تمكٌن الإدارة من تشخيص وتمييز العوامل ذات التأثير الكبير عن</a:t>
            </a:r>
          </a:p>
          <a:p>
            <a:pPr marL="0" indent="0" algn="just" rtl="1">
              <a:buNone/>
            </a:pPr>
            <a:r>
              <a:rPr lang="ar-IQ" sz="2000" dirty="0"/>
              <a:t>              العوامل ذات التأثير الأقل في مشاكل الجودة.</a:t>
            </a:r>
          </a:p>
          <a:p>
            <a:pPr algn="just" rtl="1">
              <a:buFontTx/>
              <a:buChar char="-"/>
            </a:pPr>
            <a:r>
              <a:rPr lang="ar-IQ" sz="2000" dirty="0"/>
              <a:t>اطلق على مفهوم باريتو نسبة الى العالم الإيطالي </a:t>
            </a:r>
            <a:r>
              <a:rPr lang="en-US" sz="2000" dirty="0"/>
              <a:t>Vilfredo Pareto</a:t>
            </a:r>
            <a:r>
              <a:rPr lang="ar-IQ" sz="2000" dirty="0"/>
              <a:t> تسمية قانون </a:t>
            </a:r>
            <a:r>
              <a:rPr lang="en-US" sz="2000" dirty="0"/>
              <a:t>80:20</a:t>
            </a:r>
            <a:r>
              <a:rPr lang="ar-IQ" sz="2000" dirty="0"/>
              <a:t>  </a:t>
            </a:r>
          </a:p>
          <a:p>
            <a:pPr marL="0" indent="0" algn="just" rtl="1">
              <a:buNone/>
            </a:pPr>
            <a:r>
              <a:rPr lang="ar-IQ" sz="2000" dirty="0"/>
              <a:t>   وانسحبت تطبيقاته على الأنشطة الإدارية.</a:t>
            </a:r>
          </a:p>
          <a:p>
            <a:pPr algn="just" rtl="1">
              <a:buFontTx/>
              <a:buChar char="-"/>
            </a:pPr>
            <a:r>
              <a:rPr lang="ar-IQ" sz="2000" dirty="0"/>
              <a:t>وقد تأيد فيما بعد ان </a:t>
            </a:r>
            <a:r>
              <a:rPr lang="en-US" sz="2000" dirty="0"/>
              <a:t>80% </a:t>
            </a:r>
            <a:r>
              <a:rPr lang="ar-IQ" sz="2000" dirty="0"/>
              <a:t> من المشاكل في المنظمات تحدث بسبب </a:t>
            </a:r>
            <a:r>
              <a:rPr lang="en-US" sz="2000" dirty="0"/>
              <a:t>20%</a:t>
            </a:r>
            <a:r>
              <a:rPr lang="ar-IQ" sz="2000" dirty="0"/>
              <a:t> من العوامل.</a:t>
            </a:r>
          </a:p>
          <a:p>
            <a:pPr algn="just" rtl="1">
              <a:buFontTx/>
              <a:buChar char="-"/>
            </a:pPr>
            <a:r>
              <a:rPr lang="ar-IQ" sz="2000" dirty="0"/>
              <a:t>اي ان تركيز الإدارة على القلة من العوامل البالغة </a:t>
            </a:r>
            <a:r>
              <a:rPr lang="en-US" sz="2000" dirty="0"/>
              <a:t>20% </a:t>
            </a:r>
            <a:r>
              <a:rPr lang="ar-IQ" sz="2000" dirty="0"/>
              <a:t> تتمكن الإدارة من معالجة </a:t>
            </a:r>
            <a:r>
              <a:rPr lang="en-US" sz="2000" dirty="0"/>
              <a:t>80%</a:t>
            </a:r>
            <a:r>
              <a:rPr lang="ar-IQ" sz="2000" dirty="0"/>
              <a:t> من مشاكل الجودة.</a:t>
            </a:r>
          </a:p>
          <a:p>
            <a:pPr algn="just" rtl="1">
              <a:buFontTx/>
              <a:buChar char="-"/>
            </a:pPr>
            <a:r>
              <a:rPr lang="ar-IQ" sz="2000" dirty="0"/>
              <a:t>اما الـ </a:t>
            </a:r>
            <a:r>
              <a:rPr lang="en-US" sz="2000" dirty="0"/>
              <a:t>20%</a:t>
            </a:r>
            <a:r>
              <a:rPr lang="ar-IQ" sz="2000" dirty="0"/>
              <a:t> من المشاكل فان سببها يعود الى </a:t>
            </a:r>
            <a:r>
              <a:rPr lang="en-US" sz="2000" dirty="0"/>
              <a:t>80%</a:t>
            </a:r>
            <a:r>
              <a:rPr lang="ar-IQ" sz="2000" dirty="0"/>
              <a:t> من العوامل، وتسمى بالكثرة قليلة التأثير.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225F4-E770-404A-AD56-22FE87F3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3551"/>
            <a:ext cx="9268524" cy="4887811"/>
          </a:xfrm>
        </p:spPr>
        <p:txBody>
          <a:bodyPr>
            <a:normAutofit/>
          </a:bodyPr>
          <a:lstStyle/>
          <a:p>
            <a:pPr algn="r" rtl="1"/>
            <a:r>
              <a:rPr lang="ar-IQ" sz="2400" b="1" u="sng" dirty="0"/>
              <a:t>فوائد استخدام مخطط باريتو</a:t>
            </a:r>
          </a:p>
          <a:p>
            <a:pPr marL="0" indent="0" algn="r" rtl="1">
              <a:buNone/>
            </a:pPr>
            <a:r>
              <a:rPr lang="ar-IQ" sz="2400" dirty="0"/>
              <a:t>1- عرض المشكلة الأكثر خطورة بصورة واضحة.</a:t>
            </a:r>
          </a:p>
          <a:p>
            <a:pPr marL="0" indent="0" algn="r" rtl="1">
              <a:buNone/>
            </a:pPr>
            <a:r>
              <a:rPr lang="ar-IQ" sz="2400" dirty="0"/>
              <a:t>2- يمكن استخدام المخطط لإجراء التحسينات في جميع المجالات ومنها جودة السلع والخدمات.</a:t>
            </a:r>
          </a:p>
          <a:p>
            <a:pPr marL="0" indent="0" algn="r" rtl="1">
              <a:buNone/>
            </a:pPr>
            <a:r>
              <a:rPr lang="ar-IQ" sz="2400" dirty="0"/>
              <a:t>3- تقليل حجم المشكلة الكبيرة وذلك لتحليلها بشكل أمثل.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45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0BD37-CE21-406D-B78D-8E7377A1B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886265"/>
            <a:ext cx="9889587" cy="5528603"/>
          </a:xfrm>
        </p:spPr>
        <p:txBody>
          <a:bodyPr>
            <a:normAutofit/>
          </a:bodyPr>
          <a:lstStyle/>
          <a:p>
            <a:pPr algn="r" rtl="1"/>
            <a:r>
              <a:rPr lang="ar-IQ" sz="2000" b="1" u="sng" dirty="0"/>
              <a:t>خطوات اعداد مخطط باريتو</a:t>
            </a:r>
          </a:p>
          <a:p>
            <a:pPr marL="0" indent="0" algn="just" rtl="1">
              <a:buNone/>
            </a:pPr>
            <a:r>
              <a:rPr lang="ar-IQ" sz="2000" dirty="0"/>
              <a:t>1- تحديد المشكلات او الفقرات المراد تحليلها.</a:t>
            </a:r>
          </a:p>
          <a:p>
            <a:pPr marL="0" indent="0" algn="just" rtl="1">
              <a:buNone/>
            </a:pPr>
            <a:r>
              <a:rPr lang="ar-IQ" sz="2000" dirty="0"/>
              <a:t>2- جمع المعلومات لفترة من الزمن.</a:t>
            </a:r>
          </a:p>
          <a:p>
            <a:pPr marL="0" indent="0" algn="just" rtl="1">
              <a:buNone/>
            </a:pPr>
            <a:r>
              <a:rPr lang="ar-IQ" sz="2000" dirty="0"/>
              <a:t>3- ترتيب المعلومات في جدول بشكل تنازلي، ومن ثم جمع الأرقام بشكل تراكمي.</a:t>
            </a:r>
          </a:p>
          <a:p>
            <a:pPr marL="0" indent="0" algn="just" rtl="1">
              <a:buNone/>
            </a:pPr>
            <a:r>
              <a:rPr lang="ar-IQ" sz="2000" dirty="0"/>
              <a:t>4- رسم المحورين (س) &amp; (ص).</a:t>
            </a:r>
          </a:p>
          <a:p>
            <a:pPr marL="0" indent="0" algn="just" rtl="1">
              <a:buNone/>
            </a:pPr>
            <a:r>
              <a:rPr lang="ar-IQ" sz="2000" dirty="0"/>
              <a:t>5- رسم مستطيلات على المحور السيني مرتبة بشكل تنازلي تبدأ من المركز، ويمثل ارتفاع المستطيل تكرار العيوب. وتوضع النسب المئوية لكل عيب على العمود المقابل للمحور الصادي من الجهة اليمنى.</a:t>
            </a:r>
          </a:p>
          <a:p>
            <a:pPr marL="0" indent="0" algn="just" rtl="1">
              <a:buNone/>
            </a:pPr>
            <a:r>
              <a:rPr lang="ar-IQ" sz="2000" dirty="0"/>
              <a:t>6- تحديد النقطة التي تمثل النسبة المئوية والرقم التراكمي للنسب المئوية لكل عيب.</a:t>
            </a:r>
          </a:p>
          <a:p>
            <a:pPr marL="0" indent="0" algn="just" rtl="1">
              <a:buNone/>
            </a:pPr>
            <a:r>
              <a:rPr lang="ar-IQ" sz="2000" dirty="0"/>
              <a:t>7- التوصيل بين نقاط النسب المئوية على ان تبدأ من الصفر وتنتهي بنسبة </a:t>
            </a:r>
            <a:r>
              <a:rPr lang="en-US" sz="2000" dirty="0"/>
              <a:t>100%</a:t>
            </a:r>
            <a:r>
              <a:rPr lang="ar-IQ" sz="2000" dirty="0"/>
              <a:t>.</a:t>
            </a:r>
          </a:p>
          <a:p>
            <a:pPr marL="0" indent="0" algn="just" rtl="1">
              <a:buNone/>
            </a:pPr>
            <a:r>
              <a:rPr lang="ar-IQ" sz="2000" dirty="0"/>
              <a:t>8- كتابة عنوان المخطط وبشكل اختياري، كما ويمكن اضافة تاريخ جمع البيانات واسم المنظم والغرض من تحليل البيانات.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793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21304-24DD-443A-9757-D2366CAA0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4696"/>
            <a:ext cx="8596668" cy="5516706"/>
          </a:xfrm>
        </p:spPr>
        <p:txBody>
          <a:bodyPr/>
          <a:lstStyle/>
          <a:p>
            <a:pPr algn="r" rtl="1"/>
            <a:r>
              <a:rPr lang="ar-IQ" sz="2400" dirty="0"/>
              <a:t>مثال:</a:t>
            </a:r>
          </a:p>
          <a:p>
            <a:pPr marL="0" indent="0" algn="r" rtl="1">
              <a:buNone/>
            </a:pPr>
            <a:r>
              <a:rPr lang="ar-IQ" sz="2400" dirty="0"/>
              <a:t>قام صاحب مطعم باستطلاع اراء (89) زبون حول مشاكل الجودة من وجهة نظرهم وكانت النتائج كالآتي:</a:t>
            </a:r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A25BB4B-C2D1-4DCB-9A51-2709E49D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35309"/>
              </p:ext>
            </p:extLst>
          </p:nvPr>
        </p:nvGraphicFramePr>
        <p:xfrm>
          <a:off x="3417756" y="2038662"/>
          <a:ext cx="5516382" cy="316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191">
                  <a:extLst>
                    <a:ext uri="{9D8B030D-6E8A-4147-A177-3AD203B41FA5}">
                      <a16:colId xmlns:a16="http://schemas.microsoft.com/office/drawing/2014/main" xmlns="" val="1891494704"/>
                    </a:ext>
                  </a:extLst>
                </a:gridCol>
                <a:gridCol w="2758191">
                  <a:extLst>
                    <a:ext uri="{9D8B030D-6E8A-4147-A177-3AD203B41FA5}">
                      <a16:colId xmlns:a16="http://schemas.microsoft.com/office/drawing/2014/main" xmlns="" val="18193561"/>
                    </a:ext>
                  </a:extLst>
                </a:gridCol>
              </a:tblGrid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التكرارات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نوع الشكوى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078134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400" dirty="0"/>
                        <a:t>الخدمة بطيئة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146524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400" dirty="0"/>
                        <a:t>عدم لياقة العامل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0312579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400" dirty="0"/>
                        <a:t>الوجبة المقدمة باردة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085869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400" dirty="0"/>
                        <a:t>الطاولة غير مرتبة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948696"/>
                  </a:ext>
                </a:extLst>
              </a:tr>
              <a:tr h="527154"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400" dirty="0"/>
                        <a:t>رداءة التهوية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073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9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E93E59-0B02-4A8E-A498-7FA6A2EEA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7453"/>
            <a:ext cx="9676488" cy="5323910"/>
          </a:xfrm>
        </p:spPr>
        <p:txBody>
          <a:bodyPr/>
          <a:lstStyle/>
          <a:p>
            <a:pPr algn="r" rtl="1"/>
            <a:r>
              <a:rPr lang="ar-IQ" sz="2400" dirty="0"/>
              <a:t>الحل:</a:t>
            </a:r>
          </a:p>
          <a:p>
            <a:pPr algn="r" rtl="1"/>
            <a:r>
              <a:rPr lang="ar-IQ" sz="2400" dirty="0">
                <a:solidFill>
                  <a:srgbClr val="FF0000"/>
                </a:solidFill>
              </a:rPr>
              <a:t>يتم ترتيب مشاكل الجودة تنازلياً </a:t>
            </a:r>
            <a:r>
              <a:rPr lang="ar-IQ" sz="2400" dirty="0"/>
              <a:t>حسب تكرارها وكالآتي:</a:t>
            </a:r>
          </a:p>
          <a:p>
            <a:pPr algn="r" rt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55292A1-35AA-4913-84D1-74FF0F43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42771"/>
              </p:ext>
            </p:extLst>
          </p:nvPr>
        </p:nvGraphicFramePr>
        <p:xfrm>
          <a:off x="2011680" y="1716258"/>
          <a:ext cx="8148320" cy="401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20">
                  <a:extLst>
                    <a:ext uri="{9D8B030D-6E8A-4147-A177-3AD203B41FA5}">
                      <a16:colId xmlns:a16="http://schemas.microsoft.com/office/drawing/2014/main" xmlns="" val="21357472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625084488"/>
                    </a:ext>
                  </a:extLst>
                </a:gridCol>
                <a:gridCol w="1599028">
                  <a:extLst>
                    <a:ext uri="{9D8B030D-6E8A-4147-A177-3AD203B41FA5}">
                      <a16:colId xmlns:a16="http://schemas.microsoft.com/office/drawing/2014/main" xmlns="" val="235141914"/>
                    </a:ext>
                  </a:extLst>
                </a:gridCol>
                <a:gridCol w="2464972">
                  <a:extLst>
                    <a:ext uri="{9D8B030D-6E8A-4147-A177-3AD203B41FA5}">
                      <a16:colId xmlns:a16="http://schemas.microsoft.com/office/drawing/2014/main" xmlns="" val="2554609463"/>
                    </a:ext>
                  </a:extLst>
                </a:gridCol>
              </a:tblGrid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النسبة المئوية التراكمية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النسبة المئوية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التكرارات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نوع الشكوى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050912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47%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الخدمة بطيئة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9924743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22%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الطاولة غير مرتبة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455485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13%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عدم لياقة العامل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086542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11%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رداءة التهوية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903234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الوجبة المقدمة باردة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1883734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>
                          <a:solidFill>
                            <a:srgbClr val="7030A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dirty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المجموع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7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54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177679" y="891994"/>
            <a:ext cx="7836642" cy="5202743"/>
            <a:chOff x="883761" y="1224640"/>
            <a:chExt cx="7836642" cy="5202743"/>
          </a:xfrm>
        </p:grpSpPr>
        <p:sp>
          <p:nvSpPr>
            <p:cNvPr id="3" name="Rectangle 2"/>
            <p:cNvSpPr/>
            <p:nvPr/>
          </p:nvSpPr>
          <p:spPr>
            <a:xfrm>
              <a:off x="1777525" y="1341690"/>
              <a:ext cx="5990602" cy="44352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02272" y="4195986"/>
              <a:ext cx="487110" cy="155391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42</a:t>
              </a:r>
              <a:endParaRPr lang="ar-IQ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63080" y="4990745"/>
              <a:ext cx="487110" cy="759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20</a:t>
              </a:r>
              <a:endParaRPr lang="ar-IQ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06793" y="5281302"/>
              <a:ext cx="487110" cy="4685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12</a:t>
              </a:r>
              <a:endParaRPr lang="ar-IQ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0236" y="5375305"/>
              <a:ext cx="487110" cy="37459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10</a:t>
              </a:r>
              <a:endParaRPr lang="ar-IQ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03598" y="5580404"/>
              <a:ext cx="487110" cy="16949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5</a:t>
              </a:r>
              <a:endParaRPr lang="ar-IQ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71529" y="1931350"/>
              <a:ext cx="5275624" cy="3818546"/>
              <a:chOff x="1871529" y="1931350"/>
              <a:chExt cx="5275624" cy="3818546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1871529" y="3990886"/>
                <a:ext cx="474298" cy="1759010"/>
              </a:xfrm>
              <a:prstGeom prst="straightConnector1">
                <a:avLst/>
              </a:prstGeom>
              <a:ln w="34925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352233" y="3213931"/>
                <a:ext cx="1154402" cy="776955"/>
              </a:xfrm>
              <a:prstGeom prst="straightConnector1">
                <a:avLst/>
              </a:prstGeom>
              <a:ln w="34925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504142" y="2700471"/>
                <a:ext cx="1146206" cy="526975"/>
              </a:xfrm>
              <a:prstGeom prst="straightConnector1">
                <a:avLst/>
              </a:prstGeom>
              <a:ln w="34925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4647855" y="2221907"/>
                <a:ext cx="1235936" cy="492080"/>
              </a:xfrm>
              <a:prstGeom prst="straightConnector1">
                <a:avLst/>
              </a:prstGeom>
              <a:ln w="34925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870975" y="1931350"/>
                <a:ext cx="1276178" cy="290558"/>
              </a:xfrm>
              <a:prstGeom prst="straightConnector1">
                <a:avLst/>
              </a:prstGeom>
              <a:ln w="34925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162248" y="1224640"/>
              <a:ext cx="615277" cy="4668837"/>
              <a:chOff x="1162248" y="1224640"/>
              <a:chExt cx="615277" cy="466883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613753" y="5524145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0</a:t>
                </a:r>
                <a:endParaRPr lang="ar-IQ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66198" y="4807560"/>
                <a:ext cx="45150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20</a:t>
                </a:r>
                <a:endParaRPr lang="ar-IQ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273317" y="4090976"/>
                <a:ext cx="45150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40</a:t>
                </a:r>
                <a:endParaRPr lang="ar-IQ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56226" y="3374392"/>
                <a:ext cx="45150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60</a:t>
                </a:r>
                <a:endParaRPr lang="ar-IQ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56225" y="2657808"/>
                <a:ext cx="45150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80</a:t>
                </a:r>
                <a:endParaRPr lang="ar-IQ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62248" y="1941224"/>
                <a:ext cx="61527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100</a:t>
                </a:r>
                <a:endParaRPr lang="ar-IQ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62248" y="1224640"/>
                <a:ext cx="61527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120</a:t>
                </a:r>
                <a:endParaRPr lang="ar-IQ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8502" y="5781052"/>
              <a:ext cx="10800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الوجبة باردة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2630" y="5781052"/>
              <a:ext cx="126063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التهوية ردئية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2564" y="5781052"/>
              <a:ext cx="10800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لياقة العامل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89513" y="5781052"/>
              <a:ext cx="15120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الطاولة غير مرتبة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7407" y="5781052"/>
              <a:ext cx="11160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تأخر  الخدمة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77808" y="1766522"/>
              <a:ext cx="6149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100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59" y="2156313"/>
              <a:ext cx="6149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93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86429" y="2601384"/>
              <a:ext cx="6149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82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8778" y="3149436"/>
              <a:ext cx="6149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69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56832" y="3879507"/>
              <a:ext cx="61494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47%</a:t>
              </a:r>
              <a:endParaRPr lang="ar-IQ" b="1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784123" y="1778245"/>
              <a:ext cx="617879" cy="1181156"/>
              <a:chOff x="7784123" y="1778245"/>
              <a:chExt cx="617879" cy="1181156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784123" y="1778245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100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87055" y="2590069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80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795846" y="3346204"/>
              <a:ext cx="617879" cy="1110820"/>
              <a:chOff x="7784123" y="1848581"/>
              <a:chExt cx="617879" cy="111082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784123" y="1848581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60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787055" y="2590069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40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804641" y="4638670"/>
              <a:ext cx="617879" cy="978935"/>
              <a:chOff x="7784123" y="1619982"/>
              <a:chExt cx="617879" cy="97893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7784123" y="1619982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20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787055" y="2229585"/>
                <a:ext cx="61494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10</a:t>
                </a:r>
                <a:endParaRPr lang="ar-IQ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640403" y="5929321"/>
              <a:ext cx="1080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الشكاوي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-446781" y="3029264"/>
              <a:ext cx="30304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التكرارات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6958302" y="3711458"/>
              <a:ext cx="30304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dirty="0"/>
                <a:t>النسب المئوية التراكمية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43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FD19E-F23B-4334-858C-614CCD7E6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735" y="636917"/>
            <a:ext cx="9144000" cy="5623205"/>
          </a:xfrm>
        </p:spPr>
        <p:txBody>
          <a:bodyPr>
            <a:noAutofit/>
          </a:bodyPr>
          <a:lstStyle/>
          <a:p>
            <a:pPr algn="r" rtl="1"/>
            <a:r>
              <a:rPr lang="en-US" sz="2000" dirty="0">
                <a:solidFill>
                  <a:schemeClr val="tx1"/>
                </a:solidFill>
              </a:rPr>
              <a:t>5</a:t>
            </a:r>
            <a:r>
              <a:rPr lang="ar-IQ" sz="2000" dirty="0">
                <a:solidFill>
                  <a:schemeClr val="tx1"/>
                </a:solidFill>
              </a:rPr>
              <a:t>- مخطط السبب – الأثر</a:t>
            </a:r>
          </a:p>
          <a:p>
            <a:pPr algn="just" rtl="1"/>
            <a:r>
              <a:rPr lang="ar-IQ" sz="2000" dirty="0">
                <a:solidFill>
                  <a:schemeClr val="tx1"/>
                </a:solidFill>
              </a:rPr>
              <a:t>-هذا المخطط له عدة تسميات اضافة الى ماهو مذكور منها مخطط ايشيكاوا اسم العالم الذي قام بتطوير هذا المخطط، ومخطط السبب- النتيجة، مخطط عظم السمكة </a:t>
            </a:r>
            <a:r>
              <a:rPr lang="en-US" sz="2000" dirty="0">
                <a:solidFill>
                  <a:schemeClr val="tx1"/>
                </a:solidFill>
              </a:rPr>
              <a:t>Fishbone</a:t>
            </a:r>
            <a:r>
              <a:rPr lang="ar-IQ" sz="2000" dirty="0">
                <a:solidFill>
                  <a:schemeClr val="tx1"/>
                </a:solidFill>
              </a:rPr>
              <a:t> نسبة الى شكله.</a:t>
            </a:r>
          </a:p>
          <a:p>
            <a:pPr algn="just" rtl="1"/>
            <a:r>
              <a:rPr lang="ar-IQ" sz="2000" dirty="0">
                <a:solidFill>
                  <a:schemeClr val="tx1"/>
                </a:solidFill>
              </a:rPr>
              <a:t>هدف المخطط: بيان الاسباب المحتملة للمشكلة او لنتيجة معينة واستنباط تفاصيلها.</a:t>
            </a:r>
          </a:p>
          <a:p>
            <a:pPr algn="just" rtl="1"/>
            <a:r>
              <a:rPr lang="ar-IQ" sz="2000" u="sng" dirty="0">
                <a:solidFill>
                  <a:schemeClr val="tx1"/>
                </a:solidFill>
              </a:rPr>
              <a:t>يعتمد</a:t>
            </a:r>
            <a:r>
              <a:rPr lang="ar-IQ" sz="2000" dirty="0">
                <a:solidFill>
                  <a:schemeClr val="tx1"/>
                </a:solidFill>
              </a:rPr>
              <a:t> المخطط على فكرة تشبه تناسق عظم السمكة، اذ يمثل رأس السمكة مشكلة الجودة، وتمثل عظام الهيكل الأسباب الرئيسية للمشكلة.اما الأسهم التي تتفرع من الاسباب الرئيسية فهي تشير الى جذور الأسباب.</a:t>
            </a:r>
          </a:p>
          <a:p>
            <a:pPr marL="342900" indent="-342900" algn="just" rtl="1">
              <a:buFontTx/>
              <a:buChar char="-"/>
            </a:pPr>
            <a:r>
              <a:rPr lang="ar-IQ" b="1" u="sng" dirty="0">
                <a:solidFill>
                  <a:schemeClr val="tx1"/>
                </a:solidFill>
              </a:rPr>
              <a:t>على الأغلب تندرج الأسباب الرئيسية لمشكلة الجودة تحت واحدة من الأسباب الأربعة الآتية:</a:t>
            </a:r>
          </a:p>
          <a:p>
            <a:pPr algn="r" rtl="1"/>
            <a:r>
              <a:rPr lang="ar-IQ" sz="2000" dirty="0">
                <a:solidFill>
                  <a:schemeClr val="tx1"/>
                </a:solidFill>
              </a:rPr>
              <a:t>   - العاملون</a:t>
            </a:r>
          </a:p>
          <a:p>
            <a:pPr algn="r" rtl="1"/>
            <a:r>
              <a:rPr lang="ar-IQ" sz="2000" dirty="0">
                <a:solidFill>
                  <a:schemeClr val="tx1"/>
                </a:solidFill>
              </a:rPr>
              <a:t>   - المواد الأولية </a:t>
            </a:r>
          </a:p>
          <a:p>
            <a:pPr algn="r" rtl="1"/>
            <a:r>
              <a:rPr lang="ar-IQ" sz="2000" dirty="0">
                <a:solidFill>
                  <a:schemeClr val="tx1"/>
                </a:solidFill>
              </a:rPr>
              <a:t>   - المكائن</a:t>
            </a:r>
          </a:p>
          <a:p>
            <a:pPr algn="r" rtl="1"/>
            <a:r>
              <a:rPr lang="ar-IQ" sz="2000" dirty="0">
                <a:solidFill>
                  <a:schemeClr val="tx1"/>
                </a:solidFill>
              </a:rPr>
              <a:t>   - الإدارة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2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57FF46-0362-4C15-920D-55BE4922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82" y="1488281"/>
            <a:ext cx="7979183" cy="3881437"/>
          </a:xfrm>
        </p:spPr>
      </p:pic>
    </p:spTree>
    <p:extLst>
      <p:ext uri="{BB962C8B-B14F-4D97-AF65-F5344CB8AC3E}">
        <p14:creationId xmlns:p14="http://schemas.microsoft.com/office/powerpoint/2010/main" val="376339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D4B31-1FAB-4789-95C5-FDBC7613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392703"/>
            <a:ext cx="9734843" cy="4958150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/>
              <a:t>خطوات اعداد مخطط السبب- الأثر</a:t>
            </a:r>
          </a:p>
          <a:p>
            <a:pPr marL="0" indent="0" algn="just" rtl="1">
              <a:buNone/>
            </a:pPr>
            <a:r>
              <a:rPr lang="ar-IQ" sz="2000" dirty="0"/>
              <a:t>1- كتابة المشكلة المراد التحري عن اسبابها داخل مربع على الجانب الأيمن ثم رسم سهم</a:t>
            </a:r>
          </a:p>
          <a:p>
            <a:pPr marL="0" indent="0" algn="just" rtl="1">
              <a:buNone/>
            </a:pPr>
            <a:r>
              <a:rPr lang="ar-IQ" sz="2000" dirty="0"/>
              <a:t>    سميك يبدأ من الجانب الأيسر باتجاه المشكلة، يمثل السهم محور المخطط.</a:t>
            </a:r>
          </a:p>
          <a:p>
            <a:pPr marL="0" indent="0" algn="just" rtl="1">
              <a:buNone/>
            </a:pPr>
            <a:r>
              <a:rPr lang="ar-IQ" sz="2000" dirty="0"/>
              <a:t>2- تحديد الأسباب الأساسية وكتابتها داخل مستطيلات وبشكل متناسق ومتناظر اعلى واسفل السهم السميك وايصالها بالسهم.</a:t>
            </a:r>
          </a:p>
          <a:p>
            <a:pPr marL="0" indent="0" algn="just" rtl="1">
              <a:buNone/>
            </a:pPr>
            <a:r>
              <a:rPr lang="ar-IQ" sz="2000" dirty="0"/>
              <a:t>3- تحديد الأسباب الفرعية لكل مسبب رئيسي من خلال وضع اسهم فرعية قرب كل مسبب </a:t>
            </a:r>
          </a:p>
          <a:p>
            <a:pPr marL="0" indent="0" algn="just" rtl="1">
              <a:buNone/>
            </a:pPr>
            <a:r>
              <a:rPr lang="ar-IQ" sz="2000" dirty="0"/>
              <a:t>    رئيسي وباتجاه السهم الذي يربط بالسهم الرئسي (المحور)</a:t>
            </a:r>
          </a:p>
          <a:p>
            <a:pPr marL="0" indent="0" algn="r" rtl="1">
              <a:buNone/>
            </a:pPr>
            <a:r>
              <a:rPr lang="ar-IQ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9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2E8496-9AD2-4729-9BF7-565D3186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07" y="375782"/>
            <a:ext cx="9254457" cy="5715530"/>
          </a:xfrm>
        </p:spPr>
        <p:txBody>
          <a:bodyPr/>
          <a:lstStyle/>
          <a:p>
            <a:pPr marL="514350" indent="-514350" algn="r" rtl="1">
              <a:buAutoNum type="arabic1Minus"/>
            </a:pPr>
            <a:r>
              <a:rPr lang="ar-IQ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الرسم البياني:</a:t>
            </a:r>
          </a:p>
          <a:p>
            <a:pPr marL="0" indent="0" algn="just" rtl="1">
              <a:buNone/>
            </a:pPr>
            <a:r>
              <a:rPr lang="ar-IQ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تعريف: يعبر عن سلسلة من البيانات المتصلة بخطوط مستقيمة للتعبير عن التطور التاريخي او للاشارة الى الإتجاه في ظاهرة معينة.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1">
              <a:buNone/>
            </a:pPr>
            <a:r>
              <a:rPr lang="ar-IQ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الجدول التالي يبين طول المدة بين اصدار ايعاز الإتصال وتحقق الإجابة من مركز خدمة </a:t>
            </a:r>
          </a:p>
          <a:p>
            <a:pPr marL="0" indent="0" algn="just" rtl="1">
              <a:buNone/>
            </a:pPr>
            <a:r>
              <a:rPr lang="ar-IQ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الزبون في احدى شركات الهاتف النقال الـ (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ar-IQ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مكالمة</a:t>
            </a:r>
            <a:r>
              <a:rPr lang="ar-IQ" sz="2000" dirty="0">
                <a:solidFill>
                  <a:schemeClr val="tx1"/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IQ" sz="2000" dirty="0">
                <a:solidFill>
                  <a:schemeClr val="tx1"/>
                </a:solidFill>
              </a:rPr>
              <a:t>        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6EF6317F-EC18-48E8-A22D-E0AF14636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41649"/>
              </p:ext>
            </p:extLst>
          </p:nvPr>
        </p:nvGraphicFramePr>
        <p:xfrm>
          <a:off x="775807" y="3727939"/>
          <a:ext cx="8959038" cy="19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173">
                  <a:extLst>
                    <a:ext uri="{9D8B030D-6E8A-4147-A177-3AD203B41FA5}">
                      <a16:colId xmlns:a16="http://schemas.microsoft.com/office/drawing/2014/main" xmlns="" val="3408803033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xmlns="" val="2505701166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xmlns="" val="4238507357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xmlns="" val="214631705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xmlns="" val="1075391067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xmlns="" val="2225998877"/>
                    </a:ext>
                  </a:extLst>
                </a:gridCol>
              </a:tblGrid>
              <a:tr h="7379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المدة بالثواني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910485"/>
                  </a:ext>
                </a:extLst>
              </a:tr>
              <a:tr h="104163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المكالمات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232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756165-B21B-4B0B-96F4-69186FCA4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" y="1119580"/>
            <a:ext cx="8097556" cy="4859190"/>
          </a:xfrm>
        </p:spPr>
      </p:pic>
    </p:spTree>
    <p:extLst>
      <p:ext uri="{BB962C8B-B14F-4D97-AF65-F5344CB8AC3E}">
        <p14:creationId xmlns:p14="http://schemas.microsoft.com/office/powerpoint/2010/main" val="3271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2BBC1-C5F2-4791-A59C-4E194B59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95" y="1099191"/>
            <a:ext cx="9746826" cy="5357881"/>
          </a:xfrm>
        </p:spPr>
        <p:txBody>
          <a:bodyPr/>
          <a:lstStyle/>
          <a:p>
            <a:pPr marL="0" indent="0" algn="r" rtl="1">
              <a:buNone/>
            </a:pPr>
            <a:r>
              <a:rPr lang="ar-IQ" sz="2000" dirty="0"/>
              <a:t> ب- مخطط الأعمدة المنفردة</a:t>
            </a:r>
          </a:p>
          <a:p>
            <a:pPr marL="0" indent="0" algn="r" rtl="1">
              <a:buNone/>
            </a:pPr>
            <a:r>
              <a:rPr lang="ar-IQ" sz="2000" dirty="0"/>
              <a:t>     تعريف: هي سلسلة من الأعمدة المُتساوية في العرض غير المتصلة تُمثل تكرار حدوث</a:t>
            </a:r>
          </a:p>
          <a:p>
            <a:pPr marL="0" indent="0" algn="r" rtl="1">
              <a:buNone/>
            </a:pPr>
            <a:r>
              <a:rPr lang="ar-IQ" sz="2000" dirty="0"/>
              <a:t>               خاصية معينة او مشكلة ما في الجودة. اما ارتفاع العمود فيتم تحديده بمقدار</a:t>
            </a:r>
          </a:p>
          <a:p>
            <a:pPr marL="0" indent="0" algn="r" rtl="1">
              <a:buNone/>
            </a:pPr>
            <a:r>
              <a:rPr lang="ar-IQ" sz="2000" dirty="0"/>
              <a:t>               تكرار خاصية الجودة المطلوب تمثيلها.</a:t>
            </a:r>
            <a:endParaRPr lang="en-US" sz="2000" dirty="0"/>
          </a:p>
          <a:p>
            <a:pPr marL="0" indent="0" algn="r" rtl="1">
              <a:buNone/>
            </a:pPr>
            <a:endParaRPr lang="ar-IQ" sz="2000" dirty="0"/>
          </a:p>
          <a:p>
            <a:pPr marL="0" indent="0" algn="ctr" rtl="1">
              <a:buNone/>
            </a:pPr>
            <a:r>
              <a:rPr lang="ar-IQ" sz="2000" dirty="0">
                <a:solidFill>
                  <a:schemeClr val="tx1"/>
                </a:solidFill>
              </a:rPr>
              <a:t>   جدول يمثل كميات التلف في الإنتاج لمدة (6) اشهر</a:t>
            </a:r>
          </a:p>
          <a:p>
            <a:pPr marL="0" indent="0" algn="ctr" rtl="1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5EC0BB9-37BF-45F2-8753-8848B30E3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92179"/>
              </p:ext>
            </p:extLst>
          </p:nvPr>
        </p:nvGraphicFramePr>
        <p:xfrm>
          <a:off x="2307101" y="4037427"/>
          <a:ext cx="6974846" cy="143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4076464608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xmlns="" val="3262921262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xmlns="" val="2209956904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xmlns="" val="4127814134"/>
                    </a:ext>
                  </a:extLst>
                </a:gridCol>
                <a:gridCol w="1026942">
                  <a:extLst>
                    <a:ext uri="{9D8B030D-6E8A-4147-A177-3AD203B41FA5}">
                      <a16:colId xmlns:a16="http://schemas.microsoft.com/office/drawing/2014/main" xmlns="" val="2941183219"/>
                    </a:ext>
                  </a:extLst>
                </a:gridCol>
                <a:gridCol w="908495">
                  <a:extLst>
                    <a:ext uri="{9D8B030D-6E8A-4147-A177-3AD203B41FA5}">
                      <a16:colId xmlns:a16="http://schemas.microsoft.com/office/drawing/2014/main" xmlns="" val="2017779767"/>
                    </a:ext>
                  </a:extLst>
                </a:gridCol>
                <a:gridCol w="1044185">
                  <a:extLst>
                    <a:ext uri="{9D8B030D-6E8A-4147-A177-3AD203B41FA5}">
                      <a16:colId xmlns:a16="http://schemas.microsoft.com/office/drawing/2014/main" xmlns="" val="1804782923"/>
                    </a:ext>
                  </a:extLst>
                </a:gridCol>
              </a:tblGrid>
              <a:tr h="717453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الأشهر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4366453"/>
                  </a:ext>
                </a:extLst>
              </a:tr>
              <a:tr h="717453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كميات التلف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51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090B1B-BED9-4D6E-AE6F-0C310B5F5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6" y="999405"/>
            <a:ext cx="7256212" cy="4859190"/>
          </a:xfrm>
        </p:spPr>
      </p:pic>
    </p:spTree>
    <p:extLst>
      <p:ext uri="{BB962C8B-B14F-4D97-AF65-F5344CB8AC3E}">
        <p14:creationId xmlns:p14="http://schemas.microsoft.com/office/powerpoint/2010/main" val="392477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1B8A6A-FFF5-44CF-9CC4-43E4C78A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3676" y="1308295"/>
            <a:ext cx="10689362" cy="48174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000" dirty="0"/>
              <a:t> </a:t>
            </a:r>
            <a:r>
              <a:rPr lang="ar-IQ" sz="2000" b="1" u="sng" dirty="0"/>
              <a:t>د- مخطط الشطيرة</a:t>
            </a:r>
          </a:p>
          <a:p>
            <a:pPr marL="0" indent="0" algn="just" rtl="1">
              <a:buNone/>
            </a:pPr>
            <a:r>
              <a:rPr lang="ar-IQ" sz="2000" dirty="0"/>
              <a:t>   تعريف: هو عبارة عن دائرة يتم تجزئتها الى قطاعات بحسب نسبة البيانات الى مجموع</a:t>
            </a:r>
          </a:p>
          <a:p>
            <a:pPr marL="0" indent="0" algn="just" rtl="1">
              <a:buNone/>
            </a:pPr>
            <a:r>
              <a:rPr lang="ar-IQ" sz="2000" dirty="0"/>
              <a:t>             درجات الدائرة البالغة </a:t>
            </a:r>
            <a:r>
              <a:rPr lang="en-US" sz="2000" dirty="0"/>
              <a:t>360</a:t>
            </a:r>
            <a:r>
              <a:rPr lang="ar-IQ" sz="2000" dirty="0"/>
              <a:t> درجة اذ تحصل كل فئة من البيانات على جزء من </a:t>
            </a:r>
          </a:p>
          <a:p>
            <a:pPr marL="0" indent="0" algn="just" rtl="1">
              <a:buNone/>
            </a:pPr>
            <a:r>
              <a:rPr lang="ar-IQ" sz="2000" dirty="0"/>
              <a:t>             الدائرة على وفق القاعدة الآتية:</a:t>
            </a:r>
          </a:p>
          <a:p>
            <a:pPr marL="0" indent="0" algn="just" rtl="1">
              <a:buNone/>
            </a:pPr>
            <a:r>
              <a:rPr lang="ar-IQ" sz="2000" dirty="0"/>
              <a:t>       مساحة الجزء= (بيانات الجزء / المجموع الكلي للبيانات) </a:t>
            </a:r>
            <a:r>
              <a:rPr lang="en-US" sz="2000" dirty="0"/>
              <a:t>x</a:t>
            </a:r>
            <a:r>
              <a:rPr lang="ar-IQ" sz="2000" dirty="0"/>
              <a:t> </a:t>
            </a:r>
            <a:r>
              <a:rPr lang="en-US" sz="2000" dirty="0"/>
              <a:t>360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ED67F7B-59C2-469A-BC6C-FC5316B1D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42352"/>
              </p:ext>
            </p:extLst>
          </p:nvPr>
        </p:nvGraphicFramePr>
        <p:xfrm>
          <a:off x="914400" y="3671668"/>
          <a:ext cx="894705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95">
                  <a:extLst>
                    <a:ext uri="{9D8B030D-6E8A-4147-A177-3AD203B41FA5}">
                      <a16:colId xmlns:a16="http://schemas.microsoft.com/office/drawing/2014/main" xmlns="" val="3380386544"/>
                    </a:ext>
                  </a:extLst>
                </a:gridCol>
                <a:gridCol w="979374">
                  <a:extLst>
                    <a:ext uri="{9D8B030D-6E8A-4147-A177-3AD203B41FA5}">
                      <a16:colId xmlns:a16="http://schemas.microsoft.com/office/drawing/2014/main" xmlns="" val="4076464608"/>
                    </a:ext>
                  </a:extLst>
                </a:gridCol>
                <a:gridCol w="1130047">
                  <a:extLst>
                    <a:ext uri="{9D8B030D-6E8A-4147-A177-3AD203B41FA5}">
                      <a16:colId xmlns:a16="http://schemas.microsoft.com/office/drawing/2014/main" xmlns="" val="3262921262"/>
                    </a:ext>
                  </a:extLst>
                </a:gridCol>
                <a:gridCol w="1054710">
                  <a:extLst>
                    <a:ext uri="{9D8B030D-6E8A-4147-A177-3AD203B41FA5}">
                      <a16:colId xmlns:a16="http://schemas.microsoft.com/office/drawing/2014/main" xmlns="" val="2209956904"/>
                    </a:ext>
                  </a:extLst>
                </a:gridCol>
                <a:gridCol w="1114980">
                  <a:extLst>
                    <a:ext uri="{9D8B030D-6E8A-4147-A177-3AD203B41FA5}">
                      <a16:colId xmlns:a16="http://schemas.microsoft.com/office/drawing/2014/main" xmlns="" val="4127814134"/>
                    </a:ext>
                  </a:extLst>
                </a:gridCol>
                <a:gridCol w="1099913">
                  <a:extLst>
                    <a:ext uri="{9D8B030D-6E8A-4147-A177-3AD203B41FA5}">
                      <a16:colId xmlns:a16="http://schemas.microsoft.com/office/drawing/2014/main" xmlns="" val="2941183219"/>
                    </a:ext>
                  </a:extLst>
                </a:gridCol>
                <a:gridCol w="973050">
                  <a:extLst>
                    <a:ext uri="{9D8B030D-6E8A-4147-A177-3AD203B41FA5}">
                      <a16:colId xmlns:a16="http://schemas.microsoft.com/office/drawing/2014/main" xmlns="" val="2017779767"/>
                    </a:ext>
                  </a:extLst>
                </a:gridCol>
                <a:gridCol w="1118382">
                  <a:extLst>
                    <a:ext uri="{9D8B030D-6E8A-4147-A177-3AD203B41FA5}">
                      <a16:colId xmlns:a16="http://schemas.microsoft.com/office/drawing/2014/main" xmlns="" val="180478292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ar-IQ" sz="2000" dirty="0"/>
                        <a:t>المجموع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الأشهر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43664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كميات التلف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51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4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F8EFB493-2634-49E1-A28B-BB2A04318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355219"/>
              </p:ext>
            </p:extLst>
          </p:nvPr>
        </p:nvGraphicFramePr>
        <p:xfrm>
          <a:off x="1455225" y="9988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03E0C9-0551-4A42-815F-075A9CCC0539}"/>
              </a:ext>
            </a:extLst>
          </p:cNvPr>
          <p:cNvSpPr txBox="1"/>
          <p:nvPr/>
        </p:nvSpPr>
        <p:spPr>
          <a:xfrm>
            <a:off x="3924886" y="998806"/>
            <a:ext cx="63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6E9C0C-0A70-4855-A61E-469306C71C0C}"/>
              </a:ext>
            </a:extLst>
          </p:cNvPr>
          <p:cNvSpPr/>
          <p:nvPr/>
        </p:nvSpPr>
        <p:spPr>
          <a:xfrm>
            <a:off x="4843976" y="774897"/>
            <a:ext cx="13504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Defect</a:t>
            </a:r>
          </a:p>
        </p:txBody>
      </p:sp>
    </p:spTree>
    <p:extLst>
      <p:ext uri="{BB962C8B-B14F-4D97-AF65-F5344CB8AC3E}">
        <p14:creationId xmlns:p14="http://schemas.microsoft.com/office/powerpoint/2010/main" val="164829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C6BFE-662D-4C23-9126-FB0CEED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1979"/>
            <a:ext cx="9212254" cy="3880773"/>
          </a:xfrm>
        </p:spPr>
        <p:txBody>
          <a:bodyPr/>
          <a:lstStyle/>
          <a:p>
            <a:pPr marL="0" indent="0" algn="r" rtl="1">
              <a:buNone/>
            </a:pPr>
            <a:r>
              <a:rPr lang="ar-IQ" sz="2000" dirty="0"/>
              <a:t> ج- مخطط الأعمدة المزدوجة: هذا المخطط يشابه مخطط الأعمدة المنفردة باستثناء انها </a:t>
            </a:r>
          </a:p>
          <a:p>
            <a:pPr marL="0" indent="0" algn="r" rtl="1">
              <a:buNone/>
            </a:pPr>
            <a:r>
              <a:rPr lang="ar-IQ" sz="2000" dirty="0"/>
              <a:t>              تختص بعرض مشكلة من مشاكل الجودة</a:t>
            </a:r>
            <a:r>
              <a:rPr lang="en-US" sz="2000" dirty="0"/>
              <a:t> </a:t>
            </a:r>
            <a:r>
              <a:rPr lang="ar-IQ" sz="2000" dirty="0"/>
              <a:t>لمتغيرين او أكثر.</a:t>
            </a:r>
          </a:p>
          <a:p>
            <a:pPr marL="0" indent="0" algn="ctr" rtl="1">
              <a:buNone/>
            </a:pPr>
            <a:r>
              <a:rPr lang="ar-IQ" sz="2000" dirty="0"/>
              <a:t>         جدول يمثل كميات التلف للمنتوجين (س) و (ص)</a:t>
            </a:r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0CCA357-E53A-4842-9C1D-9BA77687E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5318"/>
              </p:ext>
            </p:extLst>
          </p:nvPr>
        </p:nvGraphicFramePr>
        <p:xfrm>
          <a:off x="759656" y="2653260"/>
          <a:ext cx="8049846" cy="280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551">
                  <a:extLst>
                    <a:ext uri="{9D8B030D-6E8A-4147-A177-3AD203B41FA5}">
                      <a16:colId xmlns:a16="http://schemas.microsoft.com/office/drawing/2014/main" xmlns="" val="3068842905"/>
                    </a:ext>
                  </a:extLst>
                </a:gridCol>
                <a:gridCol w="1146405">
                  <a:extLst>
                    <a:ext uri="{9D8B030D-6E8A-4147-A177-3AD203B41FA5}">
                      <a16:colId xmlns:a16="http://schemas.microsoft.com/office/drawing/2014/main" xmlns="" val="2554385555"/>
                    </a:ext>
                  </a:extLst>
                </a:gridCol>
                <a:gridCol w="1149978">
                  <a:extLst>
                    <a:ext uri="{9D8B030D-6E8A-4147-A177-3AD203B41FA5}">
                      <a16:colId xmlns:a16="http://schemas.microsoft.com/office/drawing/2014/main" xmlns="" val="970782431"/>
                    </a:ext>
                  </a:extLst>
                </a:gridCol>
                <a:gridCol w="1149978">
                  <a:extLst>
                    <a:ext uri="{9D8B030D-6E8A-4147-A177-3AD203B41FA5}">
                      <a16:colId xmlns:a16="http://schemas.microsoft.com/office/drawing/2014/main" xmlns="" val="111574980"/>
                    </a:ext>
                  </a:extLst>
                </a:gridCol>
                <a:gridCol w="1149978">
                  <a:extLst>
                    <a:ext uri="{9D8B030D-6E8A-4147-A177-3AD203B41FA5}">
                      <a16:colId xmlns:a16="http://schemas.microsoft.com/office/drawing/2014/main" xmlns="" val="1718553527"/>
                    </a:ext>
                  </a:extLst>
                </a:gridCol>
                <a:gridCol w="1149978">
                  <a:extLst>
                    <a:ext uri="{9D8B030D-6E8A-4147-A177-3AD203B41FA5}">
                      <a16:colId xmlns:a16="http://schemas.microsoft.com/office/drawing/2014/main" xmlns="" val="3974881927"/>
                    </a:ext>
                  </a:extLst>
                </a:gridCol>
                <a:gridCol w="1149978">
                  <a:extLst>
                    <a:ext uri="{9D8B030D-6E8A-4147-A177-3AD203B41FA5}">
                      <a16:colId xmlns:a16="http://schemas.microsoft.com/office/drawing/2014/main" xmlns="" val="1967703866"/>
                    </a:ext>
                  </a:extLst>
                </a:gridCol>
              </a:tblGrid>
              <a:tr h="938278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الأشهر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0719368"/>
                  </a:ext>
                </a:extLst>
              </a:tr>
              <a:tr h="926591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المنتوج 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708908"/>
                  </a:ext>
                </a:extLst>
              </a:tr>
              <a:tr h="938278"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000" dirty="0"/>
                        <a:t>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IQ" dirty="0"/>
                        <a:t>المنتوج  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55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1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9238A0-4270-4F5D-86C0-6DF32A8B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93" y="928469"/>
            <a:ext cx="8009223" cy="5141142"/>
          </a:xfrm>
        </p:spPr>
      </p:pic>
    </p:spTree>
    <p:extLst>
      <p:ext uri="{BB962C8B-B14F-4D97-AF65-F5344CB8AC3E}">
        <p14:creationId xmlns:p14="http://schemas.microsoft.com/office/powerpoint/2010/main" val="16234502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965</TotalTime>
  <Words>970</Words>
  <Application>Microsoft Office PowerPoint</Application>
  <PresentationFormat>مخصص</PresentationFormat>
  <Paragraphs>221</Paragraphs>
  <Slides>18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barrak</dc:creator>
  <cp:lastModifiedBy>Maher</cp:lastModifiedBy>
  <cp:revision>80</cp:revision>
  <dcterms:created xsi:type="dcterms:W3CDTF">2020-04-11T16:43:08Z</dcterms:created>
  <dcterms:modified xsi:type="dcterms:W3CDTF">2024-03-18T17:38:16Z</dcterms:modified>
</cp:coreProperties>
</file>