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29"/>
  </p:notesMasterIdLst>
  <p:sldIdLst>
    <p:sldId id="257" r:id="rId2"/>
    <p:sldId id="275" r:id="rId3"/>
    <p:sldId id="276" r:id="rId4"/>
    <p:sldId id="259" r:id="rId5"/>
    <p:sldId id="277" r:id="rId6"/>
    <p:sldId id="260" r:id="rId7"/>
    <p:sldId id="278" r:id="rId8"/>
    <p:sldId id="261" r:id="rId9"/>
    <p:sldId id="279" r:id="rId10"/>
    <p:sldId id="262" r:id="rId11"/>
    <p:sldId id="280" r:id="rId12"/>
    <p:sldId id="263" r:id="rId13"/>
    <p:sldId id="264" r:id="rId14"/>
    <p:sldId id="265" r:id="rId15"/>
    <p:sldId id="281" r:id="rId16"/>
    <p:sldId id="266" r:id="rId17"/>
    <p:sldId id="267" r:id="rId18"/>
    <p:sldId id="268" r:id="rId19"/>
    <p:sldId id="269" r:id="rId20"/>
    <p:sldId id="270" r:id="rId21"/>
    <p:sldId id="282" r:id="rId22"/>
    <p:sldId id="271" r:id="rId23"/>
    <p:sldId id="283" r:id="rId24"/>
    <p:sldId id="272" r:id="rId25"/>
    <p:sldId id="284" r:id="rId26"/>
    <p:sldId id="273" r:id="rId27"/>
    <p:sldId id="274"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3" d="100"/>
          <a:sy n="43" d="100"/>
        </p:scale>
        <p:origin x="-31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8C1C175-578D-4262-A7FC-B2AB2D528495}" type="datetimeFigureOut">
              <a:rPr lang="ar-IQ" smtClean="0"/>
              <a:t>23/08/1445</a:t>
            </a:fld>
            <a:endParaRPr lang="ar-IQ"/>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FFF4BA5-E76F-4336-A0CF-9197ABD4C143}" type="slidenum">
              <a:rPr lang="ar-IQ" smtClean="0"/>
              <a:t>‹#›</a:t>
            </a:fld>
            <a:endParaRPr lang="ar-IQ"/>
          </a:p>
        </p:txBody>
      </p:sp>
    </p:spTree>
    <p:extLst>
      <p:ext uri="{BB962C8B-B14F-4D97-AF65-F5344CB8AC3E}">
        <p14:creationId xmlns:p14="http://schemas.microsoft.com/office/powerpoint/2010/main" val="185808920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76B99FAC-6570-4AD1-8659-DE6E621D5B03}" type="datetime8">
              <a:rPr lang="ar-IQ" smtClean="0"/>
              <a:t>03 آذار، 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186F5A9-711E-4401-9D8E-473B9969182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76B99FAC-6570-4AD1-8659-DE6E621D5B03}" type="datetime8">
              <a:rPr lang="ar-IQ" smtClean="0"/>
              <a:t>03 آذار، 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86F5A9-711E-4401-9D8E-473B9969182C}" type="slidenum">
              <a:rPr lang="en-US" smtClean="0"/>
              <a:t>‹#›</a:t>
            </a:fld>
            <a:endParaRPr lang="en-US"/>
          </a:p>
        </p:txBody>
      </p:sp>
    </p:spTree>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76B99FAC-6570-4AD1-8659-DE6E621D5B03}" type="datetime8">
              <a:rPr lang="ar-IQ" smtClean="0"/>
              <a:t>03 آذار، 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86F5A9-711E-4401-9D8E-473B9969182C}" type="slidenum">
              <a:rPr lang="en-US" smtClean="0"/>
              <a:t>‹#›</a:t>
            </a:fld>
            <a:endParaRPr lang="en-US"/>
          </a:p>
        </p:txBody>
      </p:sp>
    </p:spTree>
  </p:cSld>
  <p:clrMapOvr>
    <a:masterClrMapping/>
  </p:clrMapOvr>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76B99FAC-6570-4AD1-8659-DE6E621D5B03}" type="datetime8">
              <a:rPr lang="ar-IQ" smtClean="0"/>
              <a:t>03 آذار، 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86F5A9-711E-4401-9D8E-473B9969182C}" type="slidenum">
              <a:rPr lang="en-US" smtClean="0"/>
              <a:t>‹#›</a:t>
            </a:fld>
            <a:endParaRPr lang="en-US"/>
          </a:p>
        </p:txBody>
      </p:sp>
    </p:spTree>
  </p:cSld>
  <p:clrMapOvr>
    <a:masterClrMapping/>
  </p:clrMapOvr>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76B99FAC-6570-4AD1-8659-DE6E621D5B03}" type="datetime8">
              <a:rPr lang="ar-IQ" smtClean="0"/>
              <a:t>03 آذار، 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86F5A9-711E-4401-9D8E-473B9969182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hf hdr="0" ft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76B99FAC-6570-4AD1-8659-DE6E621D5B03}" type="datetime8">
              <a:rPr lang="ar-IQ" smtClean="0"/>
              <a:t>03 آذار، 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86F5A9-711E-4401-9D8E-473B9969182C}" type="slidenum">
              <a:rPr lang="en-US" smtClean="0"/>
              <a:t>‹#›</a:t>
            </a:fld>
            <a:endParaRPr lang="en-US"/>
          </a:p>
        </p:txBody>
      </p:sp>
    </p:spTree>
  </p:cSld>
  <p:clrMapOvr>
    <a:masterClrMapping/>
  </p:clrMapOvr>
  <p:hf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76B99FAC-6570-4AD1-8659-DE6E621D5B03}" type="datetime8">
              <a:rPr lang="ar-IQ" smtClean="0"/>
              <a:t>03 آذار، 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86F5A9-711E-4401-9D8E-473B9969182C}" type="slidenum">
              <a:rPr lang="en-US" smtClean="0"/>
              <a:t>‹#›</a:t>
            </a:fld>
            <a:endParaRPr lang="en-US"/>
          </a:p>
        </p:txBody>
      </p:sp>
    </p:spTree>
  </p:cSld>
  <p:clrMapOvr>
    <a:masterClrMapping/>
  </p:clrMapOvr>
  <p:hf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76B99FAC-6570-4AD1-8659-DE6E621D5B03}" type="datetime8">
              <a:rPr lang="ar-IQ" smtClean="0"/>
              <a:t>03 آذار، 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86F5A9-711E-4401-9D8E-473B9969182C}" type="slidenum">
              <a:rPr lang="en-US" smtClean="0"/>
              <a:t>‹#›</a:t>
            </a:fld>
            <a:endParaRPr lang="en-US"/>
          </a:p>
        </p:txBody>
      </p:sp>
    </p:spTree>
  </p:cSld>
  <p:clrMapOvr>
    <a:masterClrMapping/>
  </p:clrMapOvr>
  <p:hf hdr="0" ft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B99FAC-6570-4AD1-8659-DE6E621D5B03}" type="datetime8">
              <a:rPr lang="ar-IQ" smtClean="0"/>
              <a:t>03 آذار، 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86F5A9-711E-4401-9D8E-473B9969182C}" type="slidenum">
              <a:rPr lang="en-US" smtClean="0"/>
              <a:t>‹#›</a:t>
            </a:fld>
            <a:endParaRPr lang="en-US"/>
          </a:p>
        </p:txBody>
      </p:sp>
    </p:spTree>
  </p:cSld>
  <p:clrMapOvr>
    <a:masterClrMapping/>
  </p:clrMapOvr>
  <p:hf hdr="0" ft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76B99FAC-6570-4AD1-8659-DE6E621D5B03}" type="datetime8">
              <a:rPr lang="ar-IQ" smtClean="0"/>
              <a:t>03 آذار، 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86F5A9-711E-4401-9D8E-473B9969182C}" type="slidenum">
              <a:rPr lang="en-US" smtClean="0"/>
              <a:t>‹#›</a:t>
            </a:fld>
            <a:endParaRPr lang="en-US"/>
          </a:p>
        </p:txBody>
      </p:sp>
    </p:spTree>
  </p:cSld>
  <p:clrMapOvr>
    <a:masterClrMapping/>
  </p:clrMapOvr>
  <p:hf hdr="0" ftr="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76B99FAC-6570-4AD1-8659-DE6E621D5B03}" type="datetime8">
              <a:rPr lang="ar-IQ" smtClean="0"/>
              <a:t>03 آذار، 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6186F5A9-711E-4401-9D8E-473B9969182C}" type="slidenum">
              <a:rPr lang="en-US" smtClean="0"/>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hf hdr="0" ft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6B99FAC-6570-4AD1-8659-DE6E621D5B03}" type="datetime8">
              <a:rPr lang="ar-IQ" smtClean="0"/>
              <a:t>03 آذار، 24</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186F5A9-711E-4401-9D8E-473B9969182C}" type="slidenum">
              <a:rPr lang="en-US" smtClean="0"/>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hdr="0" ftr="0"/>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21194" y="1705325"/>
            <a:ext cx="5023959" cy="1646302"/>
          </a:xfrm>
        </p:spPr>
        <p:txBody>
          <a:bodyPr>
            <a:normAutofit/>
          </a:bodyPr>
          <a:lstStyle/>
          <a:p>
            <a:r>
              <a:rPr lang="ar-IQ" sz="3200" b="1" dirty="0" smtClean="0">
                <a:solidFill>
                  <a:srgbClr val="FF0000"/>
                </a:solidFill>
                <a:latin typeface="Arial" panose="020B0604020202020204" pitchFamily="34" charset="0"/>
                <a:cs typeface="Arial" panose="020B0604020202020204" pitchFamily="34" charset="0"/>
              </a:rPr>
              <a:t>الفصل الثاني / اساسيات </a:t>
            </a:r>
            <a:r>
              <a:rPr lang="ar-IQ" sz="3200" b="1" dirty="0">
                <a:solidFill>
                  <a:srgbClr val="FF0000"/>
                </a:solidFill>
                <a:latin typeface="Arial" panose="020B0604020202020204" pitchFamily="34" charset="0"/>
                <a:cs typeface="Arial" panose="020B0604020202020204" pitchFamily="34" charset="0"/>
              </a:rPr>
              <a:t>الجودة</a:t>
            </a:r>
            <a:endParaRPr lang="en-US" sz="3200" b="1" dirty="0">
              <a:solidFill>
                <a:srgbClr val="FF000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104374" y="3736370"/>
            <a:ext cx="9343968" cy="1778166"/>
          </a:xfrm>
        </p:spPr>
        <p:txBody>
          <a:bodyPr>
            <a:normAutofit/>
          </a:bodyPr>
          <a:lstStyle/>
          <a:p>
            <a:pPr algn="r"/>
            <a:r>
              <a:rPr lang="ar-IQ" sz="2400" b="1" dirty="0">
                <a:latin typeface="Arial" panose="020B0604020202020204" pitchFamily="34" charset="0"/>
                <a:cs typeface="Arial" panose="020B0604020202020204" pitchFamily="34" charset="0"/>
              </a:rPr>
              <a:t>1- مفهوم الجودة                                   4- ابعاد الجودة</a:t>
            </a:r>
          </a:p>
          <a:p>
            <a:pPr algn="r"/>
            <a:r>
              <a:rPr lang="ar-IQ" sz="2400" b="1" dirty="0">
                <a:latin typeface="Arial" panose="020B0604020202020204" pitchFamily="34" charset="0"/>
                <a:cs typeface="Arial" panose="020B0604020202020204" pitchFamily="34" charset="0"/>
              </a:rPr>
              <a:t>2- التطور التاريخي للجودة                        5- العوامل المؤثرة بالجودة</a:t>
            </a:r>
          </a:p>
          <a:p>
            <a:pPr algn="r"/>
            <a:r>
              <a:rPr lang="ar-IQ" sz="2400" b="1" dirty="0">
                <a:latin typeface="Arial" panose="020B0604020202020204" pitchFamily="34" charset="0"/>
                <a:cs typeface="Arial" panose="020B0604020202020204" pitchFamily="34" charset="0"/>
              </a:rPr>
              <a:t>3- اهمية الجودة                                6- موقع ادارة الجودة ضمن الهيكل التنظيمي</a:t>
            </a:r>
            <a:endParaRPr lang="en-US" sz="2400" b="1"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a:xfrm>
            <a:off x="1215024" y="100207"/>
            <a:ext cx="1465545" cy="450937"/>
          </a:xfrm>
        </p:spPr>
        <p:txBody>
          <a:bodyPr/>
          <a:lstStyle/>
          <a:p>
            <a:pPr algn="ctr"/>
            <a:fld id="{AFFB8403-2E01-4B04-A096-DC3A340071AB}" type="datetime8">
              <a:rPr lang="ar-IQ" sz="1400" b="1" smtClean="0">
                <a:solidFill>
                  <a:srgbClr val="FF0000"/>
                </a:solidFill>
              </a:rPr>
              <a:pPr algn="ctr"/>
              <a:t>03 آذار، 24</a:t>
            </a:fld>
            <a:endParaRPr lang="en-US" sz="1400" b="1" dirty="0">
              <a:solidFill>
                <a:srgbClr val="FF0000"/>
              </a:solidFill>
            </a:endParaRPr>
          </a:p>
        </p:txBody>
      </p:sp>
      <p:sp>
        <p:nvSpPr>
          <p:cNvPr id="6" name="Slide Number Placeholder 5"/>
          <p:cNvSpPr>
            <a:spLocks noGrp="1"/>
          </p:cNvSpPr>
          <p:nvPr>
            <p:ph type="sldNum" sz="quarter" idx="12"/>
          </p:nvPr>
        </p:nvSpPr>
        <p:spPr/>
        <p:txBody>
          <a:bodyPr/>
          <a:lstStyle/>
          <a:p>
            <a:fld id="{6186F5A9-711E-4401-9D8E-473B9969182C}" type="slidenum">
              <a:rPr lang="en-US" smtClean="0"/>
              <a:t>1</a:t>
            </a:fld>
            <a:endParaRPr lang="en-US"/>
          </a:p>
        </p:txBody>
      </p:sp>
    </p:spTree>
    <p:extLst>
      <p:ext uri="{BB962C8B-B14F-4D97-AF65-F5344CB8AC3E}">
        <p14:creationId xmlns:p14="http://schemas.microsoft.com/office/powerpoint/2010/main" val="3572248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0665" y="863589"/>
            <a:ext cx="10047725" cy="5888904"/>
          </a:xfrm>
        </p:spPr>
        <p:txBody>
          <a:bodyPr>
            <a:normAutofit/>
          </a:bodyPr>
          <a:lstStyle/>
          <a:p>
            <a:pPr marL="0" indent="0" algn="r" rtl="1">
              <a:buNone/>
            </a:pPr>
            <a:r>
              <a:rPr lang="ar-IQ" sz="2000" b="1" u="sng" dirty="0"/>
              <a:t>4- مدخل المنتوج </a:t>
            </a:r>
            <a:r>
              <a:rPr lang="en-US" sz="2400" dirty="0"/>
              <a:t>Product Approach</a:t>
            </a:r>
            <a:endParaRPr lang="ar-IQ" sz="2400" dirty="0"/>
          </a:p>
          <a:p>
            <a:pPr marL="0" indent="0" algn="just" rtl="1">
              <a:buNone/>
            </a:pPr>
            <a:r>
              <a:rPr lang="ar-IQ" sz="2400" dirty="0"/>
              <a:t>الجودة هنا تمثل القدرة في قياس خصائص المنتوج لاشباع حاجات ورغبات الزبون،  وهذا يطابق المبدأ الأول من الاسس التي اقترحها كروسبي ضمن ثوابت</a:t>
            </a:r>
          </a:p>
          <a:p>
            <a:pPr marL="0" indent="0" algn="just" rtl="1">
              <a:buNone/>
            </a:pPr>
            <a:r>
              <a:rPr lang="ar-IQ" sz="2400" dirty="0"/>
              <a:t>ادارة الجودة والتي يؤكد فيها على </a:t>
            </a:r>
            <a:r>
              <a:rPr lang="ar-IQ" sz="2400" dirty="0">
                <a:solidFill>
                  <a:srgbClr val="FF0000"/>
                </a:solidFill>
              </a:rPr>
              <a:t>مطابقة المواصفات بدقة</a:t>
            </a:r>
            <a:r>
              <a:rPr lang="ar-IQ" sz="2400" dirty="0"/>
              <a:t>.</a:t>
            </a:r>
          </a:p>
          <a:p>
            <a:pPr marL="0" indent="0" algn="just" rtl="1">
              <a:buNone/>
            </a:pPr>
            <a:r>
              <a:rPr lang="ar-IQ" sz="2400" dirty="0"/>
              <a:t>  - في الواقع الزبون يُقييم العمليات التي انتجت او قدمت السلعة، اي ان</a:t>
            </a:r>
          </a:p>
          <a:p>
            <a:pPr marL="0" indent="0" algn="just" rtl="1">
              <a:buNone/>
            </a:pPr>
            <a:r>
              <a:rPr lang="ar-IQ" sz="2400" dirty="0"/>
              <a:t> فشل العمليات سيؤدي الى عدم قدرة المنتوج على تأدية وظائفه الضمنية والمعلنة</a:t>
            </a:r>
            <a:r>
              <a:rPr lang="ar-IQ" sz="2400" dirty="0" smtClean="0"/>
              <a:t>.</a:t>
            </a:r>
            <a:endParaRPr lang="ar-IQ" sz="2400" dirty="0"/>
          </a:p>
        </p:txBody>
      </p:sp>
      <p:sp>
        <p:nvSpPr>
          <p:cNvPr id="2" name="Date Placeholder 1"/>
          <p:cNvSpPr>
            <a:spLocks noGrp="1"/>
          </p:cNvSpPr>
          <p:nvPr>
            <p:ph type="dt" sz="half" idx="10"/>
          </p:nvPr>
        </p:nvSpPr>
        <p:spPr>
          <a:xfrm>
            <a:off x="1355398" y="0"/>
            <a:ext cx="1146283" cy="370396"/>
          </a:xfrm>
        </p:spPr>
        <p:txBody>
          <a:bodyPr/>
          <a:lstStyle/>
          <a:p>
            <a:pPr algn="ctr"/>
            <a:fld id="{71B6052D-6222-40FC-9201-960C40AA56EE}" type="datetime8">
              <a:rPr lang="ar-IQ" sz="1400" b="1" smtClean="0">
                <a:solidFill>
                  <a:srgbClr val="FF0000"/>
                </a:solidFill>
                <a:latin typeface="Arial" panose="020B0604020202020204" pitchFamily="34" charset="0"/>
                <a:cs typeface="Arial" panose="020B0604020202020204" pitchFamily="34" charset="0"/>
              </a:rPr>
              <a:pPr algn="ctr"/>
              <a:t>03 آذار، 24</a:t>
            </a:fld>
            <a:endParaRPr lang="en-US" sz="1400" b="1" dirty="0">
              <a:solidFill>
                <a:srgbClr val="FF0000"/>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6186F5A9-711E-4401-9D8E-473B9969182C}" type="slidenum">
              <a:rPr lang="en-US" smtClean="0"/>
              <a:t>10</a:t>
            </a:fld>
            <a:endParaRPr lang="en-US"/>
          </a:p>
        </p:txBody>
      </p:sp>
    </p:spTree>
    <p:extLst>
      <p:ext uri="{BB962C8B-B14F-4D97-AF65-F5344CB8AC3E}">
        <p14:creationId xmlns:p14="http://schemas.microsoft.com/office/powerpoint/2010/main" val="29442459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752" y="624111"/>
            <a:ext cx="11564471" cy="4942972"/>
          </a:xfrm>
        </p:spPr>
        <p:txBody>
          <a:bodyPr>
            <a:normAutofit/>
          </a:bodyPr>
          <a:lstStyle/>
          <a:p>
            <a:pPr algn="r" rtl="1"/>
            <a:r>
              <a:rPr lang="ar-IQ" dirty="0" smtClean="0"/>
              <a:t>5</a:t>
            </a:r>
            <a:r>
              <a:rPr lang="ar-IQ" sz="3200" dirty="0" smtClean="0"/>
              <a:t>- </a:t>
            </a:r>
            <a:r>
              <a:rPr lang="ar-IQ" sz="3200" b="1" dirty="0" smtClean="0">
                <a:solidFill>
                  <a:srgbClr val="FF0000"/>
                </a:solidFill>
                <a:latin typeface="Arial" panose="020B0604020202020204" pitchFamily="34" charset="0"/>
                <a:cs typeface="Arial" panose="020B0604020202020204" pitchFamily="34" charset="0"/>
              </a:rPr>
              <a:t>مدخل </a:t>
            </a:r>
            <a:r>
              <a:rPr lang="ar-IQ" sz="3200" b="1" dirty="0">
                <a:solidFill>
                  <a:srgbClr val="FF0000"/>
                </a:solidFill>
                <a:latin typeface="Arial" panose="020B0604020202020204" pitchFamily="34" charset="0"/>
                <a:cs typeface="Arial" panose="020B0604020202020204" pitchFamily="34" charset="0"/>
              </a:rPr>
              <a:t>القيمة </a:t>
            </a:r>
            <a:r>
              <a:rPr lang="en-US" sz="3200" b="1" dirty="0">
                <a:solidFill>
                  <a:srgbClr val="FF0000"/>
                </a:solidFill>
                <a:latin typeface="Arial" panose="020B0604020202020204" pitchFamily="34" charset="0"/>
                <a:cs typeface="Arial" panose="020B0604020202020204" pitchFamily="34" charset="0"/>
              </a:rPr>
              <a:t>Value </a:t>
            </a:r>
            <a:r>
              <a:rPr lang="en-US" sz="3200" b="1" dirty="0" smtClean="0">
                <a:solidFill>
                  <a:srgbClr val="FF0000"/>
                </a:solidFill>
                <a:latin typeface="Arial" panose="020B0604020202020204" pitchFamily="34" charset="0"/>
                <a:cs typeface="Arial" panose="020B0604020202020204" pitchFamily="34" charset="0"/>
              </a:rPr>
              <a:t>Approach </a:t>
            </a:r>
            <a:r>
              <a:rPr lang="en-US" sz="3200" dirty="0"/>
              <a:t/>
            </a:r>
            <a:br>
              <a:rPr lang="en-US" sz="3200" dirty="0"/>
            </a:br>
            <a:r>
              <a:rPr lang="ar-IQ" sz="3200" dirty="0" smtClean="0">
                <a:solidFill>
                  <a:schemeClr val="tx1"/>
                </a:solidFill>
              </a:rPr>
              <a:t>- </a:t>
            </a:r>
            <a:r>
              <a:rPr lang="ar-IQ" sz="3200" b="1" dirty="0" smtClean="0">
                <a:solidFill>
                  <a:schemeClr val="tx1"/>
                </a:solidFill>
                <a:latin typeface="Arial" panose="020B0604020202020204" pitchFamily="34" charset="0"/>
                <a:cs typeface="Arial" panose="020B0604020202020204" pitchFamily="34" charset="0"/>
              </a:rPr>
              <a:t>تفهم </a:t>
            </a:r>
            <a:r>
              <a:rPr lang="ar-IQ" sz="3200" b="1" dirty="0">
                <a:solidFill>
                  <a:schemeClr val="tx1"/>
                </a:solidFill>
                <a:latin typeface="Arial" panose="020B0604020202020204" pitchFamily="34" charset="0"/>
                <a:cs typeface="Arial" panose="020B0604020202020204" pitchFamily="34" charset="0"/>
              </a:rPr>
              <a:t>الجودة بدلالة السعر/ وهذا يطابق المبدأ الرابع لكروسبي والذي يشير الى ان الجودة تعني السعر المتحقق جراء المطابقة</a:t>
            </a:r>
            <a:r>
              <a:rPr lang="ar-IQ" sz="3200" b="1" dirty="0" smtClean="0">
                <a:solidFill>
                  <a:schemeClr val="tx1"/>
                </a:solidFill>
                <a:latin typeface="Arial" panose="020B0604020202020204" pitchFamily="34" charset="0"/>
                <a:cs typeface="Arial" panose="020B0604020202020204" pitchFamily="34" charset="0"/>
              </a:rPr>
              <a:t>.</a:t>
            </a:r>
            <a:r>
              <a:rPr lang="ar-IQ" sz="3200" dirty="0" smtClean="0">
                <a:solidFill>
                  <a:schemeClr val="tx1"/>
                </a:solidFill>
              </a:rPr>
              <a:t/>
            </a:r>
            <a:br>
              <a:rPr lang="ar-IQ" sz="3200" dirty="0" smtClean="0">
                <a:solidFill>
                  <a:schemeClr val="tx1"/>
                </a:solidFill>
              </a:rPr>
            </a:br>
            <a:r>
              <a:rPr lang="ar-IQ" sz="3200" dirty="0">
                <a:solidFill>
                  <a:schemeClr val="tx1"/>
                </a:solidFill>
              </a:rPr>
              <a:t/>
            </a:r>
            <a:br>
              <a:rPr lang="ar-IQ" sz="3200" dirty="0">
                <a:solidFill>
                  <a:schemeClr val="tx1"/>
                </a:solidFill>
              </a:rPr>
            </a:br>
            <a:r>
              <a:rPr lang="ar-IQ" sz="3200" dirty="0">
                <a:solidFill>
                  <a:schemeClr val="tx1"/>
                </a:solidFill>
              </a:rPr>
              <a:t>- </a:t>
            </a:r>
            <a:r>
              <a:rPr lang="ar-IQ" sz="3200" b="1" dirty="0">
                <a:solidFill>
                  <a:schemeClr val="tx1"/>
                </a:solidFill>
                <a:latin typeface="Arial" panose="020B0604020202020204" pitchFamily="34" charset="0"/>
                <a:cs typeface="Arial" panose="020B0604020202020204" pitchFamily="34" charset="0"/>
              </a:rPr>
              <a:t>يعني مدى ادراك الزبون لقيمة المنتوج الذي يرغب بالحصول عليه من خلال مقارنة خصائص المنتج ومدى ملائمته لحاجاته وتلبية رغباته مع سعر الشراء الذي يرغب ويتمكن من دفعه.</a:t>
            </a:r>
            <a:r>
              <a:rPr lang="ar-IQ" sz="3200" dirty="0">
                <a:solidFill>
                  <a:schemeClr val="tx1"/>
                </a:solidFill>
              </a:rPr>
              <a:t/>
            </a:r>
            <a:br>
              <a:rPr lang="ar-IQ" sz="3200" dirty="0">
                <a:solidFill>
                  <a:schemeClr val="tx1"/>
                </a:solidFill>
              </a:rPr>
            </a:br>
            <a:endParaRPr lang="ar-IQ" sz="3200" dirty="0">
              <a:solidFill>
                <a:schemeClr val="tx1"/>
              </a:solidFill>
            </a:endParaRPr>
          </a:p>
        </p:txBody>
      </p:sp>
      <p:sp>
        <p:nvSpPr>
          <p:cNvPr id="4" name="Date Placeholder 3"/>
          <p:cNvSpPr>
            <a:spLocks noGrp="1"/>
          </p:cNvSpPr>
          <p:nvPr>
            <p:ph type="dt" sz="half" idx="10"/>
          </p:nvPr>
        </p:nvSpPr>
        <p:spPr>
          <a:xfrm>
            <a:off x="9633527" y="5321306"/>
            <a:ext cx="1984732" cy="370396"/>
          </a:xfrm>
        </p:spPr>
        <p:txBody>
          <a:bodyPr/>
          <a:lstStyle/>
          <a:p>
            <a:pPr algn="ctr"/>
            <a:endParaRPr lang="en-US" sz="1400" b="1" dirty="0">
              <a:solidFill>
                <a:srgbClr val="FF0000"/>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6186F5A9-711E-4401-9D8E-473B9969182C}" type="slidenum">
              <a:rPr lang="en-US" smtClean="0"/>
              <a:t>11</a:t>
            </a:fld>
            <a:endParaRPr lang="en-US"/>
          </a:p>
        </p:txBody>
      </p:sp>
    </p:spTree>
    <p:extLst>
      <p:ext uri="{BB962C8B-B14F-4D97-AF65-F5344CB8AC3E}">
        <p14:creationId xmlns:p14="http://schemas.microsoft.com/office/powerpoint/2010/main" val="27212997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2811" y="739035"/>
            <a:ext cx="10672176" cy="5110619"/>
          </a:xfrm>
        </p:spPr>
        <p:txBody>
          <a:bodyPr>
            <a:noAutofit/>
          </a:bodyPr>
          <a:lstStyle/>
          <a:p>
            <a:pPr algn="just" rtl="1"/>
            <a:r>
              <a:rPr lang="ar-IQ" sz="3600" b="1" dirty="0">
                <a:latin typeface="Arial" panose="020B0604020202020204" pitchFamily="34" charset="0"/>
                <a:cs typeface="Arial" panose="020B0604020202020204" pitchFamily="34" charset="0"/>
              </a:rPr>
              <a:t>ان عملية تصميم سلعة او خدمة يتأثر بالأسبقيات التنافسية للشركة عند تصميم واختيار العمليات لأنتاج منتوج إما بجودة عالية او جودة منخفضة وينبغي خلق موازنة بين هذين الطرفين.</a:t>
            </a:r>
            <a:endParaRPr lang="en-US" sz="3600" b="1" dirty="0">
              <a:latin typeface="Arial" panose="020B0604020202020204" pitchFamily="34" charset="0"/>
              <a:cs typeface="Arial" panose="020B0604020202020204" pitchFamily="34" charset="0"/>
            </a:endParaRPr>
          </a:p>
          <a:p>
            <a:pPr marL="0" indent="0" algn="just" rtl="1">
              <a:buNone/>
            </a:pPr>
            <a:endParaRPr lang="ar-IQ" sz="3600" b="1" dirty="0">
              <a:latin typeface="Arial" panose="020B0604020202020204" pitchFamily="34" charset="0"/>
              <a:cs typeface="Arial" panose="020B0604020202020204" pitchFamily="34" charset="0"/>
            </a:endParaRPr>
          </a:p>
          <a:p>
            <a:pPr algn="just" rtl="1"/>
            <a:r>
              <a:rPr lang="ar-IQ" sz="3600" b="1" dirty="0">
                <a:latin typeface="Arial" panose="020B0604020202020204" pitchFamily="34" charset="0"/>
                <a:cs typeface="Arial" panose="020B0604020202020204" pitchFamily="34" charset="0"/>
              </a:rPr>
              <a:t>ان قيمة السلعة في ذهن الزبون تعتمد على توقعاته مما سيحصل عليه من السلعة قبل شرائها.</a:t>
            </a:r>
          </a:p>
          <a:p>
            <a:pPr marL="0" indent="0" algn="just" rtl="1">
              <a:buNone/>
            </a:pPr>
            <a:endParaRPr lang="ar-IQ" sz="3600" b="1" dirty="0">
              <a:latin typeface="Arial" panose="020B0604020202020204" pitchFamily="34" charset="0"/>
              <a:cs typeface="Arial" panose="020B0604020202020204" pitchFamily="34" charset="0"/>
            </a:endParaRPr>
          </a:p>
          <a:p>
            <a:pPr algn="just" rtl="1"/>
            <a:r>
              <a:rPr lang="ar-IQ" sz="3600" b="1" dirty="0">
                <a:latin typeface="Arial" panose="020B0604020202020204" pitchFamily="34" charset="0"/>
                <a:cs typeface="Arial" panose="020B0604020202020204" pitchFamily="34" charset="0"/>
              </a:rPr>
              <a:t>مهما اختلفت تعاريف الجودة الا انها ينبغي ان تشير الى ما يحقق الهدف الاساس المتضمن كسب رضا الزبون. </a:t>
            </a:r>
            <a:endParaRPr lang="en-US" sz="3600" b="1"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a:xfrm>
            <a:off x="9337964" y="6290998"/>
            <a:ext cx="1876139" cy="370396"/>
          </a:xfrm>
        </p:spPr>
        <p:txBody>
          <a:bodyPr/>
          <a:lstStyle/>
          <a:p>
            <a:pPr algn="ctr"/>
            <a:fld id="{47AFB77C-6040-42A8-8E86-C6FE6C72DA46}" type="datetime8">
              <a:rPr lang="ar-IQ" sz="1400" b="1" smtClean="0">
                <a:solidFill>
                  <a:srgbClr val="FF0000"/>
                </a:solidFill>
                <a:latin typeface="Arial" panose="020B0604020202020204" pitchFamily="34" charset="0"/>
                <a:cs typeface="Arial" panose="020B0604020202020204" pitchFamily="34" charset="0"/>
              </a:rPr>
              <a:pPr algn="ctr"/>
              <a:t>03 آذار، 24</a:t>
            </a:fld>
            <a:endParaRPr lang="en-US" sz="1400" b="1" dirty="0">
              <a:solidFill>
                <a:srgbClr val="FF0000"/>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6186F5A9-711E-4401-9D8E-473B9969182C}" type="slidenum">
              <a:rPr lang="en-US" smtClean="0"/>
              <a:t>12</a:t>
            </a:fld>
            <a:endParaRPr lang="en-US"/>
          </a:p>
        </p:txBody>
      </p:sp>
    </p:spTree>
    <p:extLst>
      <p:ext uri="{BB962C8B-B14F-4D97-AF65-F5344CB8AC3E}">
        <p14:creationId xmlns:p14="http://schemas.microsoft.com/office/powerpoint/2010/main" val="20014029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1399" y="400833"/>
            <a:ext cx="8911687" cy="1478071"/>
          </a:xfrm>
        </p:spPr>
        <p:txBody>
          <a:bodyPr/>
          <a:lstStyle/>
          <a:p>
            <a:pPr algn="r" rtl="1"/>
            <a:r>
              <a:rPr lang="en-US" sz="4000" b="1" dirty="0">
                <a:solidFill>
                  <a:srgbClr val="FF0000"/>
                </a:solidFill>
                <a:latin typeface="Arial" panose="020B0604020202020204" pitchFamily="34" charset="0"/>
                <a:cs typeface="Arial" panose="020B0604020202020204" pitchFamily="34" charset="0"/>
              </a:rPr>
              <a:t>2</a:t>
            </a:r>
            <a:r>
              <a:rPr lang="ar-IQ" sz="4000" b="1" dirty="0">
                <a:solidFill>
                  <a:srgbClr val="FF0000"/>
                </a:solidFill>
                <a:latin typeface="Arial" panose="020B0604020202020204" pitchFamily="34" charset="0"/>
                <a:cs typeface="Arial" panose="020B0604020202020204" pitchFamily="34" charset="0"/>
              </a:rPr>
              <a:t>- التطور التاريخي للجودة</a:t>
            </a:r>
            <a:r>
              <a:rPr lang="en-US" dirty="0"/>
              <a:t>: </a:t>
            </a:r>
            <a:r>
              <a:rPr lang="ar-IQ" dirty="0" smtClean="0"/>
              <a:t>ص34</a:t>
            </a:r>
            <a:endParaRPr lang="en-US" dirty="0"/>
          </a:p>
        </p:txBody>
      </p:sp>
      <p:sp>
        <p:nvSpPr>
          <p:cNvPr id="3" name="Content Placeholder 2"/>
          <p:cNvSpPr>
            <a:spLocks noGrp="1"/>
          </p:cNvSpPr>
          <p:nvPr>
            <p:ph idx="1"/>
          </p:nvPr>
        </p:nvSpPr>
        <p:spPr/>
        <p:txBody>
          <a:bodyPr>
            <a:normAutofit/>
          </a:bodyPr>
          <a:lstStyle/>
          <a:p>
            <a:pPr marL="0" indent="0" algn="r" rtl="1">
              <a:buNone/>
            </a:pPr>
            <a:r>
              <a:rPr lang="ar-IQ" sz="3600" b="1" dirty="0">
                <a:solidFill>
                  <a:schemeClr val="tx1"/>
                </a:solidFill>
                <a:latin typeface="Arial" panose="020B0604020202020204" pitchFamily="34" charset="0"/>
                <a:cs typeface="Arial" panose="020B0604020202020204" pitchFamily="34" charset="0"/>
              </a:rPr>
              <a:t>1- الجودة في مرحلة ما قبل الميلاد </a:t>
            </a:r>
          </a:p>
          <a:p>
            <a:pPr marL="0" indent="0" algn="r" rtl="1">
              <a:buNone/>
            </a:pPr>
            <a:r>
              <a:rPr lang="ar-IQ" sz="3600" b="1" dirty="0">
                <a:solidFill>
                  <a:schemeClr val="tx1"/>
                </a:solidFill>
                <a:latin typeface="Arial" panose="020B0604020202020204" pitchFamily="34" charset="0"/>
                <a:cs typeface="Arial" panose="020B0604020202020204" pitchFamily="34" charset="0"/>
              </a:rPr>
              <a:t>2- الجودة في مرحلة العصر الاسلامي</a:t>
            </a:r>
          </a:p>
          <a:p>
            <a:pPr marL="0" indent="0" algn="r" rtl="1">
              <a:buNone/>
            </a:pPr>
            <a:r>
              <a:rPr lang="ar-IQ" sz="3600" b="1" dirty="0">
                <a:solidFill>
                  <a:schemeClr val="tx1"/>
                </a:solidFill>
                <a:latin typeface="Arial" panose="020B0604020202020204" pitchFamily="34" charset="0"/>
                <a:cs typeface="Arial" panose="020B0604020202020204" pitchFamily="34" charset="0"/>
              </a:rPr>
              <a:t>3- القرن العشرين- عصر الجودة </a:t>
            </a:r>
            <a:endParaRPr lang="en-US" sz="3600" b="1" dirty="0">
              <a:solidFill>
                <a:schemeClr val="tx1"/>
              </a:solidFill>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a:xfrm>
            <a:off x="1305295" y="180574"/>
            <a:ext cx="1146283" cy="370396"/>
          </a:xfrm>
        </p:spPr>
        <p:txBody>
          <a:bodyPr/>
          <a:lstStyle/>
          <a:p>
            <a:pPr algn="ctr"/>
            <a:fld id="{27394AC2-F284-4330-86F1-D8B2DCDB1988}" type="datetime8">
              <a:rPr lang="ar-IQ" sz="1400" b="1" smtClean="0">
                <a:solidFill>
                  <a:srgbClr val="FF0000"/>
                </a:solidFill>
                <a:latin typeface="Arial" panose="020B0604020202020204" pitchFamily="34" charset="0"/>
                <a:cs typeface="Arial" panose="020B0604020202020204" pitchFamily="34" charset="0"/>
              </a:rPr>
              <a:pPr algn="ctr"/>
              <a:t>03 آذار، 24</a:t>
            </a:fld>
            <a:endParaRPr lang="en-US" sz="1400" b="1" dirty="0">
              <a:solidFill>
                <a:srgbClr val="FF0000"/>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6186F5A9-711E-4401-9D8E-473B9969182C}" type="slidenum">
              <a:rPr lang="en-US" smtClean="0"/>
              <a:t>13</a:t>
            </a:fld>
            <a:endParaRPr lang="en-US"/>
          </a:p>
        </p:txBody>
      </p:sp>
    </p:spTree>
    <p:extLst>
      <p:ext uri="{BB962C8B-B14F-4D97-AF65-F5344CB8AC3E}">
        <p14:creationId xmlns:p14="http://schemas.microsoft.com/office/powerpoint/2010/main" val="40082054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4279" y="863260"/>
            <a:ext cx="8911687" cy="602469"/>
          </a:xfrm>
        </p:spPr>
        <p:txBody>
          <a:bodyPr>
            <a:normAutofit/>
          </a:bodyPr>
          <a:lstStyle/>
          <a:p>
            <a:pPr algn="r" rtl="1"/>
            <a:r>
              <a:rPr lang="en-US" sz="2400" b="1" dirty="0">
                <a:latin typeface="Arial" panose="020B0604020202020204" pitchFamily="34" charset="0"/>
                <a:cs typeface="Arial" panose="020B0604020202020204" pitchFamily="34" charset="0"/>
              </a:rPr>
              <a:t> -1</a:t>
            </a:r>
            <a:r>
              <a:rPr lang="ar-IQ" sz="2400" b="1" dirty="0">
                <a:latin typeface="Arial" panose="020B0604020202020204" pitchFamily="34" charset="0"/>
                <a:cs typeface="Arial" panose="020B0604020202020204" pitchFamily="34" charset="0"/>
              </a:rPr>
              <a:t>الجودة في مرحلة ما قبل الميلاد</a:t>
            </a:r>
            <a:r>
              <a:rPr lang="en-US" sz="2400" dirty="0"/>
              <a:t>:</a:t>
            </a:r>
          </a:p>
        </p:txBody>
      </p:sp>
      <p:sp>
        <p:nvSpPr>
          <p:cNvPr id="3" name="Content Placeholder 2"/>
          <p:cNvSpPr>
            <a:spLocks noGrp="1"/>
          </p:cNvSpPr>
          <p:nvPr>
            <p:ph idx="1"/>
          </p:nvPr>
        </p:nvSpPr>
        <p:spPr>
          <a:xfrm>
            <a:off x="1308294" y="1503704"/>
            <a:ext cx="10280723" cy="5009829"/>
          </a:xfrm>
        </p:spPr>
        <p:txBody>
          <a:bodyPr>
            <a:noAutofit/>
          </a:bodyPr>
          <a:lstStyle/>
          <a:p>
            <a:pPr marL="514350" indent="-514350" algn="just" rtl="1">
              <a:buAutoNum type="arabic1Minus"/>
            </a:pPr>
            <a:r>
              <a:rPr lang="ar-IQ" sz="2400" b="1" u="sng" dirty="0">
                <a:solidFill>
                  <a:srgbClr val="FF0000"/>
                </a:solidFill>
                <a:latin typeface="Arial" panose="020B0604020202020204" pitchFamily="34" charset="0"/>
                <a:cs typeface="Arial" panose="020B0604020202020204" pitchFamily="34" charset="0"/>
              </a:rPr>
              <a:t>حضارة وادي </a:t>
            </a:r>
            <a:r>
              <a:rPr lang="ar-IQ" sz="2400" b="1" u="sng" dirty="0" smtClean="0">
                <a:solidFill>
                  <a:srgbClr val="FF0000"/>
                </a:solidFill>
                <a:latin typeface="Arial" panose="020B0604020202020204" pitchFamily="34" charset="0"/>
                <a:cs typeface="Arial" panose="020B0604020202020204" pitchFamily="34" charset="0"/>
              </a:rPr>
              <a:t>الرافدين ص34</a:t>
            </a:r>
            <a:endParaRPr lang="ar-IQ" sz="2400" b="1" u="sng" dirty="0">
              <a:solidFill>
                <a:srgbClr val="FF0000"/>
              </a:solidFill>
              <a:latin typeface="Arial" panose="020B0604020202020204" pitchFamily="34" charset="0"/>
              <a:cs typeface="Arial" panose="020B0604020202020204" pitchFamily="34" charset="0"/>
            </a:endParaRPr>
          </a:p>
          <a:p>
            <a:pPr marL="0" indent="0" algn="just" rtl="1">
              <a:buNone/>
            </a:pPr>
            <a:r>
              <a:rPr lang="ar-IQ" sz="2400" b="1" dirty="0">
                <a:latin typeface="Arial" panose="020B0604020202020204" pitchFamily="34" charset="0"/>
                <a:cs typeface="Arial" panose="020B0604020202020204" pitchFamily="34" charset="0"/>
              </a:rPr>
              <a:t>      - الكتابة    : اختراع الكتابة من قبل السومريين للفترة </a:t>
            </a:r>
            <a:r>
              <a:rPr lang="en-US" sz="2400" b="1" dirty="0">
                <a:latin typeface="Arial" panose="020B0604020202020204" pitchFamily="34" charset="0"/>
                <a:cs typeface="Arial" panose="020B0604020202020204" pitchFamily="34" charset="0"/>
              </a:rPr>
              <a:t>3200</a:t>
            </a:r>
            <a:r>
              <a:rPr lang="ar-IQ" sz="2400" b="1" dirty="0">
                <a:latin typeface="Arial" panose="020B0604020202020204" pitchFamily="34" charset="0"/>
                <a:cs typeface="Arial" panose="020B0604020202020204" pitchFamily="34" charset="0"/>
              </a:rPr>
              <a:t>- </a:t>
            </a:r>
            <a:r>
              <a:rPr lang="en-US" sz="2400" b="1" dirty="0">
                <a:latin typeface="Arial" panose="020B0604020202020204" pitchFamily="34" charset="0"/>
                <a:cs typeface="Arial" panose="020B0604020202020204" pitchFamily="34" charset="0"/>
              </a:rPr>
              <a:t>3000</a:t>
            </a:r>
            <a:r>
              <a:rPr lang="ar-IQ" sz="2400" b="1" dirty="0">
                <a:latin typeface="Arial" panose="020B0604020202020204" pitchFamily="34" charset="0"/>
                <a:cs typeface="Arial" panose="020B0604020202020204" pitchFamily="34" charset="0"/>
              </a:rPr>
              <a:t> ق.م</a:t>
            </a:r>
          </a:p>
          <a:p>
            <a:pPr marL="0" indent="0" algn="just" rtl="1">
              <a:buNone/>
            </a:pPr>
            <a:r>
              <a:rPr lang="ar-IQ" sz="2400" b="1" dirty="0">
                <a:latin typeface="Arial" panose="020B0604020202020204" pitchFamily="34" charset="0"/>
                <a:cs typeface="Arial" panose="020B0604020202020204" pitchFamily="34" charset="0"/>
              </a:rPr>
              <a:t>      - العمران  : مثل اثار بابل وآشور.</a:t>
            </a:r>
          </a:p>
          <a:p>
            <a:pPr marL="0" indent="0" algn="just" rtl="1">
              <a:buNone/>
            </a:pPr>
            <a:r>
              <a:rPr lang="ar-IQ" sz="2400" b="1" dirty="0">
                <a:latin typeface="Arial" panose="020B0604020202020204" pitchFamily="34" charset="0"/>
                <a:cs typeface="Arial" panose="020B0604020202020204" pitchFamily="34" charset="0"/>
              </a:rPr>
              <a:t>      - القوانين  :  سُنت العديد من القوانين التي تحكم الأفراد بهدف العمل وفقاً لصيغة  معينة،</a:t>
            </a:r>
          </a:p>
          <a:p>
            <a:pPr marL="0" indent="0" algn="just" rtl="1">
              <a:buNone/>
            </a:pPr>
            <a:r>
              <a:rPr lang="ar-IQ" sz="2400" b="1" dirty="0">
                <a:latin typeface="Arial" panose="020B0604020202020204" pitchFamily="34" charset="0"/>
                <a:cs typeface="Arial" panose="020B0604020202020204" pitchFamily="34" charset="0"/>
              </a:rPr>
              <a:t>                 تقود الى تحقيق جودة عالية في العمل ومن اشهرها قوانين حمورابي (1792 - 1750 قبل الميلاد).</a:t>
            </a:r>
            <a:r>
              <a:rPr lang="ar-IQ" sz="2400" b="1" dirty="0" smtClean="0">
                <a:latin typeface="Arial" panose="020B0604020202020204" pitchFamily="34" charset="0"/>
                <a:cs typeface="Arial" panose="020B0604020202020204" pitchFamily="34" charset="0"/>
              </a:rPr>
              <a:t> </a:t>
            </a:r>
            <a:r>
              <a:rPr lang="ar-IQ" sz="2400" b="1" dirty="0">
                <a:latin typeface="Arial" panose="020B0604020202020204" pitchFamily="34" charset="0"/>
                <a:cs typeface="Arial" panose="020B0604020202020204" pitchFamily="34" charset="0"/>
              </a:rPr>
              <a:t>ق.م</a:t>
            </a:r>
            <a:r>
              <a:rPr lang="ar-IQ" sz="2400" b="1" dirty="0" smtClean="0">
                <a:latin typeface="Arial" panose="020B0604020202020204" pitchFamily="34" charset="0"/>
                <a:cs typeface="Arial" panose="020B0604020202020204" pitchFamily="34" charset="0"/>
              </a:rPr>
              <a:t>. وكان عدد مواد لقانون هي 282 مادة .</a:t>
            </a:r>
            <a:endParaRPr lang="ar-IQ" sz="2400" b="1" dirty="0">
              <a:latin typeface="Arial" panose="020B0604020202020204" pitchFamily="34" charset="0"/>
              <a:cs typeface="Arial" panose="020B0604020202020204" pitchFamily="34" charset="0"/>
            </a:endParaRPr>
          </a:p>
          <a:p>
            <a:pPr marL="0" indent="0" algn="just" rtl="1">
              <a:buNone/>
            </a:pPr>
            <a:endParaRPr lang="ar-IQ" sz="2400" b="1" dirty="0">
              <a:latin typeface="Arial" panose="020B0604020202020204" pitchFamily="34" charset="0"/>
              <a:cs typeface="Arial" panose="020B0604020202020204" pitchFamily="34" charset="0"/>
            </a:endParaRPr>
          </a:p>
          <a:p>
            <a:pPr algn="just" rtl="1"/>
            <a:r>
              <a:rPr lang="ar-IQ" sz="2400" b="1" dirty="0">
                <a:latin typeface="Arial" panose="020B0604020202020204" pitchFamily="34" charset="0"/>
                <a:cs typeface="Arial" panose="020B0604020202020204" pitchFamily="34" charset="0"/>
              </a:rPr>
              <a:t> </a:t>
            </a:r>
            <a:r>
              <a:rPr lang="ar-IQ" sz="2400" b="1" dirty="0">
                <a:solidFill>
                  <a:srgbClr val="FF0000"/>
                </a:solidFill>
                <a:latin typeface="Arial" panose="020B0604020202020204" pitchFamily="34" charset="0"/>
                <a:cs typeface="Arial" panose="020B0604020202020204" pitchFamily="34" charset="0"/>
              </a:rPr>
              <a:t>المادة </a:t>
            </a:r>
            <a:r>
              <a:rPr lang="en-US" sz="2400" b="1" dirty="0">
                <a:solidFill>
                  <a:srgbClr val="FF0000"/>
                </a:solidFill>
                <a:latin typeface="Arial" panose="020B0604020202020204" pitchFamily="34" charset="0"/>
                <a:cs typeface="Arial" panose="020B0604020202020204" pitchFamily="34" charset="0"/>
              </a:rPr>
              <a:t>229</a:t>
            </a:r>
            <a:r>
              <a:rPr lang="ar-IQ" sz="2400" b="1" dirty="0">
                <a:solidFill>
                  <a:srgbClr val="FF0000"/>
                </a:solidFill>
                <a:latin typeface="Arial" panose="020B0604020202020204" pitchFamily="34" charset="0"/>
                <a:cs typeface="Arial" panose="020B0604020202020204" pitchFamily="34" charset="0"/>
              </a:rPr>
              <a:t> تنص</a:t>
            </a:r>
            <a:r>
              <a:rPr lang="ar-IQ" sz="2400" b="1" dirty="0">
                <a:latin typeface="Arial" panose="020B0604020202020204" pitchFamily="34" charset="0"/>
                <a:cs typeface="Arial" panose="020B0604020202020204" pitchFamily="34" charset="0"/>
              </a:rPr>
              <a:t>: اذا كان بناءاً قد بنى بيتاً لرجل، ولم يحسن عمله، بحيث انهار البيت</a:t>
            </a:r>
          </a:p>
          <a:p>
            <a:pPr marL="0" indent="0" algn="just" rtl="1">
              <a:buNone/>
            </a:pPr>
            <a:r>
              <a:rPr lang="ar-IQ" sz="2400" b="1" dirty="0">
                <a:latin typeface="Arial" panose="020B0604020202020204" pitchFamily="34" charset="0"/>
                <a:cs typeface="Arial" panose="020B0604020202020204" pitchFamily="34" charset="0"/>
              </a:rPr>
              <a:t>                           الذي بناه وسبب موت صاحب البيت فسوف يقتل ذلك البناء.</a:t>
            </a:r>
          </a:p>
          <a:p>
            <a:pPr marL="0" indent="0" algn="just" rtl="1">
              <a:buNone/>
            </a:pPr>
            <a:r>
              <a:rPr lang="ar-IQ" sz="2400" b="1" dirty="0">
                <a:solidFill>
                  <a:schemeClr val="accent1"/>
                </a:solidFill>
                <a:latin typeface="Arial" panose="020B0604020202020204" pitchFamily="34" charset="0"/>
                <a:cs typeface="Arial" panose="020B0604020202020204" pitchFamily="34" charset="0"/>
              </a:rPr>
              <a:t>                           وهذا يشابه مفهوم المعيب الصفري </a:t>
            </a:r>
            <a:r>
              <a:rPr lang="en-US" sz="2400" b="1" dirty="0">
                <a:solidFill>
                  <a:schemeClr val="accent1"/>
                </a:solidFill>
                <a:latin typeface="Arial" panose="020B0604020202020204" pitchFamily="34" charset="0"/>
                <a:cs typeface="Arial" panose="020B0604020202020204" pitchFamily="34" charset="0"/>
              </a:rPr>
              <a:t>Zero defect</a:t>
            </a:r>
            <a:r>
              <a:rPr lang="ar-IQ" sz="2400" b="1" dirty="0">
                <a:solidFill>
                  <a:schemeClr val="accent1"/>
                </a:solidFill>
                <a:latin typeface="Arial" panose="020B0604020202020204" pitchFamily="34" charset="0"/>
                <a:cs typeface="Arial" panose="020B0604020202020204" pitchFamily="34" charset="0"/>
              </a:rPr>
              <a:t>. </a:t>
            </a:r>
            <a:endParaRPr lang="en-US" sz="2400" b="1" dirty="0">
              <a:solidFill>
                <a:schemeClr val="accent1"/>
              </a:solidFill>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a:xfrm>
            <a:off x="1230139" y="168048"/>
            <a:ext cx="1146283" cy="370396"/>
          </a:xfrm>
        </p:spPr>
        <p:txBody>
          <a:bodyPr/>
          <a:lstStyle/>
          <a:p>
            <a:pPr algn="ctr"/>
            <a:fld id="{9DACB5F7-1886-48C5-8B65-6CC938B906B7}" type="datetime8">
              <a:rPr lang="ar-IQ" sz="1400" b="1" smtClean="0">
                <a:solidFill>
                  <a:srgbClr val="FF0000"/>
                </a:solidFill>
              </a:rPr>
              <a:pPr algn="ctr"/>
              <a:t>03 آذار، 24</a:t>
            </a:fld>
            <a:endParaRPr lang="en-US" sz="1400" b="1" dirty="0">
              <a:solidFill>
                <a:srgbClr val="FF0000"/>
              </a:solidFill>
            </a:endParaRPr>
          </a:p>
        </p:txBody>
      </p:sp>
      <p:sp>
        <p:nvSpPr>
          <p:cNvPr id="6" name="Slide Number Placeholder 5"/>
          <p:cNvSpPr>
            <a:spLocks noGrp="1"/>
          </p:cNvSpPr>
          <p:nvPr>
            <p:ph type="sldNum" sz="quarter" idx="12"/>
          </p:nvPr>
        </p:nvSpPr>
        <p:spPr/>
        <p:txBody>
          <a:bodyPr/>
          <a:lstStyle/>
          <a:p>
            <a:fld id="{6186F5A9-711E-4401-9D8E-473B9969182C}" type="slidenum">
              <a:rPr lang="en-US" smtClean="0"/>
              <a:t>14</a:t>
            </a:fld>
            <a:endParaRPr lang="en-US"/>
          </a:p>
        </p:txBody>
      </p:sp>
    </p:spTree>
    <p:extLst>
      <p:ext uri="{BB962C8B-B14F-4D97-AF65-F5344CB8AC3E}">
        <p14:creationId xmlns:p14="http://schemas.microsoft.com/office/powerpoint/2010/main" val="15040906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9974" y="413359"/>
            <a:ext cx="10737568" cy="6444641"/>
          </a:xfrm>
        </p:spPr>
        <p:txBody>
          <a:bodyPr>
            <a:normAutofit/>
          </a:bodyPr>
          <a:lstStyle/>
          <a:p>
            <a:pPr algn="r" rtl="1"/>
            <a:r>
              <a:rPr lang="ar-IQ" sz="3600" b="1" dirty="0">
                <a:solidFill>
                  <a:schemeClr val="tx1"/>
                </a:solidFill>
                <a:latin typeface="Arial" panose="020B0604020202020204" pitchFamily="34" charset="0"/>
                <a:cs typeface="Arial" panose="020B0604020202020204" pitchFamily="34" charset="0"/>
              </a:rPr>
              <a:t>شريعة حمورابي أو قوانين حمورابي هي مجموعة قوانين بابلية يبلغ عددها 282 مادة قانونية سجلها الملك حمورابي سادس ملوك بابل (حكم من سنة 1792 </a:t>
            </a:r>
            <a:r>
              <a:rPr lang="ar-IQ" sz="3600" b="1" dirty="0" smtClean="0">
                <a:solidFill>
                  <a:schemeClr val="tx1"/>
                </a:solidFill>
                <a:latin typeface="Arial" panose="020B0604020202020204" pitchFamily="34" charset="0"/>
                <a:cs typeface="Arial" panose="020B0604020202020204" pitchFamily="34" charset="0"/>
              </a:rPr>
              <a:t>ق م إلى سنة 1750ق م</a:t>
            </a:r>
            <a:r>
              <a:rPr lang="ar-IQ" sz="3600" dirty="0">
                <a:solidFill>
                  <a:schemeClr val="tx1"/>
                </a:solidFill>
              </a:rPr>
              <a:t/>
            </a:r>
            <a:br>
              <a:rPr lang="ar-IQ" sz="3600" dirty="0">
                <a:solidFill>
                  <a:schemeClr val="tx1"/>
                </a:solidFill>
              </a:rPr>
            </a:br>
            <a:endParaRPr lang="ar-IQ" sz="3600" dirty="0">
              <a:solidFill>
                <a:schemeClr val="tx1"/>
              </a:solidFill>
            </a:endParaRPr>
          </a:p>
        </p:txBody>
      </p:sp>
      <p:sp>
        <p:nvSpPr>
          <p:cNvPr id="4" name="Date Placeholder 3"/>
          <p:cNvSpPr>
            <a:spLocks noGrp="1"/>
          </p:cNvSpPr>
          <p:nvPr>
            <p:ph type="dt" sz="half" idx="10"/>
          </p:nvPr>
        </p:nvSpPr>
        <p:spPr>
          <a:xfrm>
            <a:off x="1242664" y="105418"/>
            <a:ext cx="1146283" cy="370396"/>
          </a:xfrm>
        </p:spPr>
        <p:txBody>
          <a:bodyPr/>
          <a:lstStyle/>
          <a:p>
            <a:pPr algn="ctr"/>
            <a:fld id="{76DF303B-F147-4C3A-9164-0E3709A5F4C7}" type="datetime8">
              <a:rPr lang="ar-IQ" sz="1400" b="1" smtClean="0">
                <a:solidFill>
                  <a:srgbClr val="FF0000"/>
                </a:solidFill>
              </a:rPr>
              <a:pPr algn="ctr"/>
              <a:t>03 آذار، 24</a:t>
            </a:fld>
            <a:endParaRPr lang="en-US" sz="1400" b="1" dirty="0">
              <a:solidFill>
                <a:srgbClr val="FF0000"/>
              </a:solidFill>
            </a:endParaRPr>
          </a:p>
        </p:txBody>
      </p:sp>
      <p:sp>
        <p:nvSpPr>
          <p:cNvPr id="6" name="Slide Number Placeholder 5"/>
          <p:cNvSpPr>
            <a:spLocks noGrp="1"/>
          </p:cNvSpPr>
          <p:nvPr>
            <p:ph type="sldNum" sz="quarter" idx="12"/>
          </p:nvPr>
        </p:nvSpPr>
        <p:spPr/>
        <p:txBody>
          <a:bodyPr/>
          <a:lstStyle/>
          <a:p>
            <a:fld id="{6186F5A9-711E-4401-9D8E-473B9969182C}" type="slidenum">
              <a:rPr lang="en-US" smtClean="0"/>
              <a:t>15</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0274" y="739589"/>
            <a:ext cx="5250471" cy="2716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08593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7135" y="438411"/>
            <a:ext cx="10829170" cy="6212909"/>
          </a:xfrm>
        </p:spPr>
        <p:txBody>
          <a:bodyPr>
            <a:normAutofit/>
          </a:bodyPr>
          <a:lstStyle/>
          <a:p>
            <a:pPr marL="0" indent="0" algn="r" rtl="1">
              <a:buNone/>
            </a:pPr>
            <a:r>
              <a:rPr lang="ar-IQ" sz="3600" b="1" dirty="0">
                <a:solidFill>
                  <a:schemeClr val="accent1"/>
                </a:solidFill>
                <a:latin typeface="Arial" panose="020B0604020202020204" pitchFamily="34" charset="0"/>
                <a:cs typeface="Arial" panose="020B0604020202020204" pitchFamily="34" charset="0"/>
              </a:rPr>
              <a:t>ب-</a:t>
            </a:r>
            <a:r>
              <a:rPr lang="ar-IQ" sz="3600" b="1" dirty="0">
                <a:latin typeface="Arial" panose="020B0604020202020204" pitchFamily="34" charset="0"/>
                <a:cs typeface="Arial" panose="020B0604020202020204" pitchFamily="34" charset="0"/>
              </a:rPr>
              <a:t> </a:t>
            </a:r>
            <a:r>
              <a:rPr lang="ar-IQ" sz="3600" b="1" u="sng" dirty="0">
                <a:latin typeface="Arial" panose="020B0604020202020204" pitchFamily="34" charset="0"/>
                <a:cs typeface="Arial" panose="020B0604020202020204" pitchFamily="34" charset="0"/>
              </a:rPr>
              <a:t>حضارة وادي </a:t>
            </a:r>
            <a:r>
              <a:rPr lang="ar-IQ" sz="3600" b="1" u="sng" dirty="0" smtClean="0">
                <a:latin typeface="Arial" panose="020B0604020202020204" pitchFamily="34" charset="0"/>
                <a:cs typeface="Arial" panose="020B0604020202020204" pitchFamily="34" charset="0"/>
              </a:rPr>
              <a:t>النيل ص35</a:t>
            </a:r>
            <a:endParaRPr lang="ar-IQ" sz="3600" b="1" u="sng" dirty="0">
              <a:latin typeface="Arial" panose="020B0604020202020204" pitchFamily="34" charset="0"/>
              <a:cs typeface="Arial" panose="020B0604020202020204" pitchFamily="34" charset="0"/>
            </a:endParaRPr>
          </a:p>
          <a:p>
            <a:pPr marL="0" indent="0" algn="r" rtl="1">
              <a:buNone/>
            </a:pPr>
            <a:r>
              <a:rPr lang="ar-IQ" sz="3600" b="1" dirty="0">
                <a:latin typeface="Arial" panose="020B0604020202020204" pitchFamily="34" charset="0"/>
                <a:cs typeface="Arial" panose="020B0604020202020204" pitchFamily="34" charset="0"/>
              </a:rPr>
              <a:t>     - الإهرامات</a:t>
            </a:r>
          </a:p>
          <a:p>
            <a:pPr marL="0" indent="0" algn="r" rtl="1">
              <a:buNone/>
            </a:pPr>
            <a:r>
              <a:rPr lang="ar-IQ" sz="3600" b="1" dirty="0">
                <a:latin typeface="Arial" panose="020B0604020202020204" pitchFamily="34" charset="0"/>
                <a:cs typeface="Arial" panose="020B0604020202020204" pitchFamily="34" charset="0"/>
              </a:rPr>
              <a:t>     - بناء ودهان جدران المعابد عام </a:t>
            </a:r>
            <a:r>
              <a:rPr lang="en-US" sz="3600" b="1" dirty="0">
                <a:latin typeface="Arial" panose="020B0604020202020204" pitchFamily="34" charset="0"/>
                <a:cs typeface="Arial" panose="020B0604020202020204" pitchFamily="34" charset="0"/>
              </a:rPr>
              <a:t>1450</a:t>
            </a:r>
            <a:r>
              <a:rPr lang="ar-IQ" sz="3600" b="1" dirty="0">
                <a:latin typeface="Arial" panose="020B0604020202020204" pitchFamily="34" charset="0"/>
                <a:cs typeface="Arial" panose="020B0604020202020204" pitchFamily="34" charset="0"/>
              </a:rPr>
              <a:t> ق.م. كانت تتضمن فحص ومراقبة العمليات </a:t>
            </a:r>
            <a:r>
              <a:rPr lang="ar-IQ" sz="3600" b="1" dirty="0" smtClean="0">
                <a:latin typeface="Arial" panose="020B0604020202020204" pitchFamily="34" charset="0"/>
                <a:cs typeface="Arial" panose="020B0604020202020204" pitchFamily="34" charset="0"/>
              </a:rPr>
              <a:t>الإنتاجية </a:t>
            </a:r>
            <a:r>
              <a:rPr lang="ar-IQ" sz="3600" b="1" dirty="0">
                <a:latin typeface="Arial" panose="020B0604020202020204" pitchFamily="34" charset="0"/>
                <a:cs typeface="Arial" panose="020B0604020202020204" pitchFamily="34" charset="0"/>
              </a:rPr>
              <a:t>لغرض التأكد من مستوى الأداء والجودة فيها.</a:t>
            </a:r>
          </a:p>
          <a:p>
            <a:pPr marL="0" indent="0" algn="r" rtl="1">
              <a:buNone/>
            </a:pPr>
            <a:r>
              <a:rPr lang="ar-IQ" sz="3600" b="1" dirty="0">
                <a:latin typeface="Arial" panose="020B0604020202020204" pitchFamily="34" charset="0"/>
                <a:cs typeface="Arial" panose="020B0604020202020204" pitchFamily="34" charset="0"/>
              </a:rPr>
              <a:t>  استخدم المصريون القابليات الذاتية والإيمان بالعمل الذي يؤدونه لإقامة الصرح الذي </a:t>
            </a:r>
            <a:r>
              <a:rPr lang="ar-IQ" sz="3600" b="1" dirty="0" smtClean="0">
                <a:latin typeface="Arial" panose="020B0604020202020204" pitchFamily="34" charset="0"/>
                <a:cs typeface="Arial" panose="020B0604020202020204" pitchFamily="34" charset="0"/>
              </a:rPr>
              <a:t>نراه قائما</a:t>
            </a:r>
            <a:r>
              <a:rPr lang="ar-IQ" sz="3600" b="1" dirty="0">
                <a:latin typeface="Arial" panose="020B0604020202020204" pitchFamily="34" charset="0"/>
                <a:cs typeface="Arial" panose="020B0604020202020204" pitchFamily="34" charset="0"/>
              </a:rPr>
              <a:t>.</a:t>
            </a:r>
          </a:p>
          <a:p>
            <a:pPr marL="0" indent="0" algn="r" rtl="1">
              <a:buNone/>
            </a:pPr>
            <a:r>
              <a:rPr lang="ar-IQ" sz="2400" dirty="0"/>
              <a:t>    </a:t>
            </a:r>
          </a:p>
          <a:p>
            <a:pPr marL="0" indent="0" algn="r" rtl="1">
              <a:buNone/>
            </a:pPr>
            <a:endParaRPr lang="ar-IQ" sz="2400" dirty="0"/>
          </a:p>
          <a:p>
            <a:pPr marL="0" indent="0" algn="r" rtl="1">
              <a:buNone/>
            </a:pPr>
            <a:endParaRPr lang="ar-IQ" sz="2400" dirty="0"/>
          </a:p>
          <a:p>
            <a:pPr marL="0" indent="0" algn="r" rtl="1">
              <a:buNone/>
            </a:pPr>
            <a:endParaRPr lang="ar-IQ" sz="2400" dirty="0"/>
          </a:p>
          <a:p>
            <a:pPr marL="0" indent="0" algn="r" rtl="1">
              <a:buNone/>
            </a:pPr>
            <a:endParaRPr lang="ar-IQ" sz="2400" dirty="0"/>
          </a:p>
          <a:p>
            <a:pPr marL="0" indent="0" algn="r" rtl="1">
              <a:buNone/>
            </a:pPr>
            <a:endParaRPr lang="ar-IQ" sz="2400" dirty="0"/>
          </a:p>
          <a:p>
            <a:pPr marL="0" indent="0" algn="r" rtl="1">
              <a:buNone/>
            </a:pPr>
            <a:endParaRPr lang="ar-IQ" sz="2400" dirty="0"/>
          </a:p>
          <a:p>
            <a:pPr marL="0" indent="0" algn="r" rtl="1">
              <a:buNone/>
            </a:pPr>
            <a:endParaRPr lang="ar-IQ" sz="2400" dirty="0"/>
          </a:p>
          <a:p>
            <a:pPr marL="0" indent="0" algn="r" rtl="1">
              <a:buNone/>
            </a:pPr>
            <a:endParaRPr lang="ar-IQ" sz="2400" dirty="0"/>
          </a:p>
          <a:p>
            <a:pPr marL="0" indent="0" algn="r" rtl="1">
              <a:buNone/>
            </a:pPr>
            <a:endParaRPr lang="ar-IQ" sz="2400" dirty="0"/>
          </a:p>
          <a:p>
            <a:pPr marL="0" indent="0" algn="r" rtl="1">
              <a:buNone/>
            </a:pPr>
            <a:endParaRPr lang="ar-IQ" sz="2400" dirty="0"/>
          </a:p>
          <a:p>
            <a:pPr marL="0" indent="0" algn="r" rtl="1">
              <a:buNone/>
            </a:pPr>
            <a:endParaRPr lang="ar-IQ" sz="2400" dirty="0"/>
          </a:p>
          <a:p>
            <a:pPr marL="0" indent="0" algn="r" rtl="1">
              <a:buNone/>
            </a:pPr>
            <a:endParaRPr lang="en-US" sz="2400" dirty="0"/>
          </a:p>
        </p:txBody>
      </p:sp>
      <p:sp>
        <p:nvSpPr>
          <p:cNvPr id="2" name="Date Placeholder 1"/>
          <p:cNvSpPr>
            <a:spLocks noGrp="1"/>
          </p:cNvSpPr>
          <p:nvPr>
            <p:ph type="dt" sz="half" idx="10"/>
          </p:nvPr>
        </p:nvSpPr>
        <p:spPr>
          <a:xfrm>
            <a:off x="1405502" y="142996"/>
            <a:ext cx="1146283" cy="370396"/>
          </a:xfrm>
        </p:spPr>
        <p:txBody>
          <a:bodyPr/>
          <a:lstStyle/>
          <a:p>
            <a:pPr algn="ctr"/>
            <a:fld id="{38BD5E47-AAD7-4C66-9779-9F89A6534FF1}" type="datetime8">
              <a:rPr lang="ar-IQ" sz="1400" b="1" smtClean="0">
                <a:solidFill>
                  <a:srgbClr val="FF0000"/>
                </a:solidFill>
                <a:latin typeface="Arial" panose="020B0604020202020204" pitchFamily="34" charset="0"/>
                <a:cs typeface="Arial" panose="020B0604020202020204" pitchFamily="34" charset="0"/>
              </a:rPr>
              <a:pPr algn="ctr"/>
              <a:t>03 آذار، 24</a:t>
            </a:fld>
            <a:endParaRPr lang="en-US" sz="1400" b="1" dirty="0">
              <a:solidFill>
                <a:srgbClr val="FF0000"/>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6186F5A9-711E-4401-9D8E-473B9969182C}" type="slidenum">
              <a:rPr lang="en-US" smtClean="0"/>
              <a:t>16</a:t>
            </a:fld>
            <a:endParaRPr lang="en-US"/>
          </a:p>
        </p:txBody>
      </p:sp>
    </p:spTree>
    <p:extLst>
      <p:ext uri="{BB962C8B-B14F-4D97-AF65-F5344CB8AC3E}">
        <p14:creationId xmlns:p14="http://schemas.microsoft.com/office/powerpoint/2010/main" val="38369970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sz="2800" dirty="0"/>
              <a:t>2- </a:t>
            </a:r>
            <a:r>
              <a:rPr lang="ar-IQ" b="1" dirty="0">
                <a:solidFill>
                  <a:srgbClr val="FF0000"/>
                </a:solidFill>
                <a:latin typeface="Arial" panose="020B0604020202020204" pitchFamily="34" charset="0"/>
                <a:cs typeface="Arial" panose="020B0604020202020204" pitchFamily="34" charset="0"/>
              </a:rPr>
              <a:t>مرحلة العصر </a:t>
            </a:r>
            <a:r>
              <a:rPr lang="ar-IQ" b="1" dirty="0" smtClean="0">
                <a:solidFill>
                  <a:srgbClr val="FF0000"/>
                </a:solidFill>
                <a:latin typeface="Arial" panose="020B0604020202020204" pitchFamily="34" charset="0"/>
                <a:cs typeface="Arial" panose="020B0604020202020204" pitchFamily="34" charset="0"/>
              </a:rPr>
              <a:t>الإسلامي ص35</a:t>
            </a:r>
            <a:endParaRPr lang="en-US"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26926" y="1634932"/>
            <a:ext cx="10577686" cy="4390087"/>
          </a:xfrm>
        </p:spPr>
        <p:txBody>
          <a:bodyPr>
            <a:noAutofit/>
          </a:bodyPr>
          <a:lstStyle/>
          <a:p>
            <a:pPr marL="0" indent="0" algn="r" rtl="1">
              <a:buNone/>
            </a:pPr>
            <a:r>
              <a:rPr lang="ar-IQ" sz="3200" b="1" dirty="0">
                <a:solidFill>
                  <a:schemeClr val="accent1"/>
                </a:solidFill>
                <a:latin typeface="Arial" panose="020B0604020202020204" pitchFamily="34" charset="0"/>
                <a:cs typeface="Arial" panose="020B0604020202020204" pitchFamily="34" charset="0"/>
              </a:rPr>
              <a:t> ذكر الله عز وجل في محكم كتابه المجيد القران الكريم </a:t>
            </a:r>
            <a:r>
              <a:rPr lang="en-US" sz="3200" b="1" dirty="0">
                <a:solidFill>
                  <a:schemeClr val="accent1"/>
                </a:solidFill>
                <a:latin typeface="Arial" panose="020B0604020202020204" pitchFamily="34" charset="0"/>
                <a:cs typeface="Arial" panose="020B0604020202020204" pitchFamily="34" charset="0"/>
              </a:rPr>
              <a:t>355</a:t>
            </a:r>
            <a:r>
              <a:rPr lang="ar-IQ" sz="3200" b="1" dirty="0">
                <a:solidFill>
                  <a:schemeClr val="accent1"/>
                </a:solidFill>
                <a:latin typeface="Arial" panose="020B0604020202020204" pitchFamily="34" charset="0"/>
                <a:cs typeface="Arial" panose="020B0604020202020204" pitchFamily="34" charset="0"/>
              </a:rPr>
              <a:t> آية عن العمل</a:t>
            </a:r>
            <a:r>
              <a:rPr lang="ar-IQ" sz="3200" b="1" dirty="0">
                <a:latin typeface="Arial" panose="020B0604020202020204" pitchFamily="34" charset="0"/>
                <a:cs typeface="Arial" panose="020B0604020202020204" pitchFamily="34" charset="0"/>
              </a:rPr>
              <a:t>.</a:t>
            </a:r>
          </a:p>
          <a:p>
            <a:pPr marL="0" indent="0" algn="r" rtl="1">
              <a:buNone/>
            </a:pPr>
            <a:r>
              <a:rPr lang="ar-IQ" sz="3200" b="1" dirty="0">
                <a:latin typeface="Arial" panose="020B0604020202020204" pitchFamily="34" charset="0"/>
                <a:cs typeface="Arial" panose="020B0604020202020204" pitchFamily="34" charset="0"/>
              </a:rPr>
              <a:t>  - وقل اعملوا فسيرى الله عملكم ورسوله والمؤمنون وستردون الى عالم الغيب والشهادة فينبئكم بما كنتم تعملون. (التوبة </a:t>
            </a:r>
            <a:r>
              <a:rPr lang="en-US" sz="3200" b="1" dirty="0">
                <a:latin typeface="Arial" panose="020B0604020202020204" pitchFamily="34" charset="0"/>
                <a:cs typeface="Arial" panose="020B0604020202020204" pitchFamily="34" charset="0"/>
              </a:rPr>
              <a:t>105</a:t>
            </a:r>
            <a:r>
              <a:rPr lang="ar-IQ" sz="3200" b="1" dirty="0">
                <a:latin typeface="Arial" panose="020B0604020202020204" pitchFamily="34" charset="0"/>
                <a:cs typeface="Arial" panose="020B0604020202020204" pitchFamily="34" charset="0"/>
              </a:rPr>
              <a:t>)</a:t>
            </a:r>
          </a:p>
          <a:p>
            <a:pPr marL="0" indent="0" algn="r" rtl="1">
              <a:buNone/>
            </a:pPr>
            <a:r>
              <a:rPr lang="ar-IQ" sz="3200" b="1" dirty="0">
                <a:latin typeface="Arial" panose="020B0604020202020204" pitchFamily="34" charset="0"/>
                <a:cs typeface="Arial" panose="020B0604020202020204" pitchFamily="34" charset="0"/>
              </a:rPr>
              <a:t>  - إنٌا لانضيع أجر من أحسن عملا. (الكهف </a:t>
            </a:r>
            <a:r>
              <a:rPr lang="en-US" sz="3200" b="1" dirty="0">
                <a:latin typeface="Arial" panose="020B0604020202020204" pitchFamily="34" charset="0"/>
                <a:cs typeface="Arial" panose="020B0604020202020204" pitchFamily="34" charset="0"/>
              </a:rPr>
              <a:t>30</a:t>
            </a:r>
            <a:r>
              <a:rPr lang="ar-IQ" sz="3200" b="1" dirty="0">
                <a:latin typeface="Arial" panose="020B0604020202020204" pitchFamily="34" charset="0"/>
                <a:cs typeface="Arial" panose="020B0604020202020204" pitchFamily="34" charset="0"/>
              </a:rPr>
              <a:t>)</a:t>
            </a:r>
          </a:p>
          <a:p>
            <a:pPr marL="0" indent="0" algn="r" rtl="1">
              <a:buNone/>
            </a:pPr>
            <a:endParaRPr lang="ar-IQ" sz="3200" b="1" dirty="0">
              <a:latin typeface="Arial" panose="020B0604020202020204" pitchFamily="34" charset="0"/>
              <a:cs typeface="Arial" panose="020B0604020202020204" pitchFamily="34" charset="0"/>
            </a:endParaRPr>
          </a:p>
          <a:p>
            <a:pPr marL="0" indent="0" algn="r" rtl="1">
              <a:buNone/>
            </a:pPr>
            <a:r>
              <a:rPr lang="ar-IQ" sz="3200" b="1" dirty="0">
                <a:solidFill>
                  <a:schemeClr val="accent1"/>
                </a:solidFill>
                <a:latin typeface="Arial" panose="020B0604020202020204" pitchFamily="34" charset="0"/>
                <a:cs typeface="Arial" panose="020B0604020202020204" pitchFamily="34" charset="0"/>
              </a:rPr>
              <a:t>في الحديث الشريف</a:t>
            </a:r>
          </a:p>
          <a:p>
            <a:pPr marL="0" indent="0" algn="r" rtl="1">
              <a:buNone/>
            </a:pPr>
            <a:r>
              <a:rPr lang="ar-IQ" sz="3200" b="1" dirty="0">
                <a:latin typeface="Arial" panose="020B0604020202020204" pitchFamily="34" charset="0"/>
                <a:cs typeface="Arial" panose="020B0604020202020204" pitchFamily="34" charset="0"/>
              </a:rPr>
              <a:t>- إن الله يحب إذا عمل أحدكم عملاً أن يتقنه.</a:t>
            </a:r>
            <a:endParaRPr lang="en-US" sz="3200" b="1"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a:xfrm>
            <a:off x="1618445" y="343413"/>
            <a:ext cx="1146283" cy="370396"/>
          </a:xfrm>
        </p:spPr>
        <p:txBody>
          <a:bodyPr/>
          <a:lstStyle/>
          <a:p>
            <a:pPr algn="ctr"/>
            <a:fld id="{3E74519A-2DC0-4FE0-A31A-C83CB41F5C64}" type="datetime8">
              <a:rPr lang="ar-IQ" sz="1400" b="1" smtClean="0">
                <a:solidFill>
                  <a:srgbClr val="FF0000"/>
                </a:solidFill>
              </a:rPr>
              <a:pPr algn="ctr"/>
              <a:t>03 آذار، 24</a:t>
            </a:fld>
            <a:endParaRPr lang="en-US" sz="1400" b="1">
              <a:solidFill>
                <a:srgbClr val="FF0000"/>
              </a:solidFill>
            </a:endParaRPr>
          </a:p>
        </p:txBody>
      </p:sp>
      <p:sp>
        <p:nvSpPr>
          <p:cNvPr id="6" name="Slide Number Placeholder 5"/>
          <p:cNvSpPr>
            <a:spLocks noGrp="1"/>
          </p:cNvSpPr>
          <p:nvPr>
            <p:ph type="sldNum" sz="quarter" idx="12"/>
          </p:nvPr>
        </p:nvSpPr>
        <p:spPr/>
        <p:txBody>
          <a:bodyPr/>
          <a:lstStyle/>
          <a:p>
            <a:fld id="{6186F5A9-711E-4401-9D8E-473B9969182C}" type="slidenum">
              <a:rPr lang="en-US" smtClean="0"/>
              <a:t>17</a:t>
            </a:fld>
            <a:endParaRPr lang="en-US"/>
          </a:p>
        </p:txBody>
      </p:sp>
    </p:spTree>
    <p:extLst>
      <p:ext uri="{BB962C8B-B14F-4D97-AF65-F5344CB8AC3E}">
        <p14:creationId xmlns:p14="http://schemas.microsoft.com/office/powerpoint/2010/main" val="424992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0732" y="952727"/>
            <a:ext cx="8596668" cy="552516"/>
          </a:xfrm>
        </p:spPr>
        <p:txBody>
          <a:bodyPr>
            <a:normAutofit/>
          </a:bodyPr>
          <a:lstStyle/>
          <a:p>
            <a:pPr algn="r" rtl="1"/>
            <a:r>
              <a:rPr lang="ar-IQ" sz="2800" b="1" u="sng" dirty="0">
                <a:solidFill>
                  <a:srgbClr val="FF0000"/>
                </a:solidFill>
                <a:latin typeface="Arial" panose="020B0604020202020204" pitchFamily="34" charset="0"/>
                <a:cs typeface="Arial" panose="020B0604020202020204" pitchFamily="34" charset="0"/>
              </a:rPr>
              <a:t>3- القرن العشرين- عصر </a:t>
            </a:r>
            <a:r>
              <a:rPr lang="ar-IQ" sz="2800" b="1" u="sng" dirty="0" smtClean="0">
                <a:solidFill>
                  <a:srgbClr val="FF0000"/>
                </a:solidFill>
                <a:latin typeface="Arial" panose="020B0604020202020204" pitchFamily="34" charset="0"/>
                <a:cs typeface="Arial" panose="020B0604020202020204" pitchFamily="34" charset="0"/>
              </a:rPr>
              <a:t>الجودة ص36</a:t>
            </a:r>
            <a:endParaRPr lang="en-US" sz="2800" b="1" u="sng"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39037" y="1465546"/>
            <a:ext cx="11251244" cy="4622104"/>
          </a:xfrm>
        </p:spPr>
        <p:txBody>
          <a:bodyPr>
            <a:noAutofit/>
          </a:bodyPr>
          <a:lstStyle/>
          <a:p>
            <a:pPr algn="just" rtl="1"/>
            <a:r>
              <a:rPr lang="ar-IQ" sz="2800" b="1" dirty="0">
                <a:latin typeface="Arial" panose="020B0604020202020204" pitchFamily="34" charset="0"/>
                <a:cs typeface="Arial" panose="020B0604020202020204" pitchFamily="34" charset="0"/>
              </a:rPr>
              <a:t>تمييز القرن العشرين بالإهتمام بالجودة وظهرت عدة مفاهيم تهدف الى </a:t>
            </a:r>
            <a:r>
              <a:rPr lang="ar-IQ" sz="2800" b="1" dirty="0" smtClean="0">
                <a:latin typeface="Arial" panose="020B0604020202020204" pitchFamily="34" charset="0"/>
                <a:cs typeface="Arial" panose="020B0604020202020204" pitchFamily="34" charset="0"/>
              </a:rPr>
              <a:t>تحسين مستوى </a:t>
            </a:r>
            <a:r>
              <a:rPr lang="ar-IQ" sz="2800" b="1" dirty="0">
                <a:latin typeface="Arial" panose="020B0604020202020204" pitchFamily="34" charset="0"/>
                <a:cs typeface="Arial" panose="020B0604020202020204" pitchFamily="34" charset="0"/>
              </a:rPr>
              <a:t>جودة المنتج واداء المنظمة.</a:t>
            </a:r>
          </a:p>
          <a:p>
            <a:pPr marL="0" indent="0" algn="just" rtl="1">
              <a:buNone/>
            </a:pPr>
            <a:r>
              <a:rPr lang="ar-IQ" sz="2800" b="1" dirty="0">
                <a:latin typeface="Arial" panose="020B0604020202020204" pitchFamily="34" charset="0"/>
                <a:cs typeface="Arial" panose="020B0604020202020204" pitchFamily="34" charset="0"/>
              </a:rPr>
              <a:t>   حيث اشار فايجنباوم في كتابـــه ضبط الجودة الشاملة على ان مفاهيم الجودة </a:t>
            </a:r>
            <a:r>
              <a:rPr lang="ar-IQ" sz="2800" b="1" dirty="0" smtClean="0">
                <a:latin typeface="Arial" panose="020B0604020202020204" pitchFamily="34" charset="0"/>
                <a:cs typeface="Arial" panose="020B0604020202020204" pitchFamily="34" charset="0"/>
              </a:rPr>
              <a:t>غالباً ما </a:t>
            </a:r>
            <a:r>
              <a:rPr lang="ar-IQ" sz="2800" b="1" dirty="0">
                <a:latin typeface="Arial" panose="020B0604020202020204" pitchFamily="34" charset="0"/>
                <a:cs typeface="Arial" panose="020B0604020202020204" pitchFamily="34" charset="0"/>
              </a:rPr>
              <a:t>تظهر كل (20) سنة وكالآتي:</a:t>
            </a:r>
          </a:p>
          <a:p>
            <a:pPr algn="just" rtl="1"/>
            <a:r>
              <a:rPr lang="ar-IQ" sz="2800" b="1" dirty="0">
                <a:latin typeface="Arial" panose="020B0604020202020204" pitchFamily="34" charset="0"/>
                <a:cs typeface="Arial" panose="020B0604020202020204" pitchFamily="34" charset="0"/>
              </a:rPr>
              <a:t>الفحص او التفتيش</a:t>
            </a:r>
          </a:p>
          <a:p>
            <a:pPr algn="just" rtl="1"/>
            <a:r>
              <a:rPr lang="ar-IQ" sz="2800" b="1" dirty="0">
                <a:latin typeface="Arial" panose="020B0604020202020204" pitchFamily="34" charset="0"/>
                <a:cs typeface="Arial" panose="020B0604020202020204" pitchFamily="34" charset="0"/>
              </a:rPr>
              <a:t>ضبط الجودة</a:t>
            </a:r>
          </a:p>
          <a:p>
            <a:pPr algn="just" rtl="1"/>
            <a:r>
              <a:rPr lang="ar-IQ" sz="2800" b="1" dirty="0">
                <a:latin typeface="Arial" panose="020B0604020202020204" pitchFamily="34" charset="0"/>
                <a:cs typeface="Arial" panose="020B0604020202020204" pitchFamily="34" charset="0"/>
              </a:rPr>
              <a:t>ضمان الجودة</a:t>
            </a:r>
          </a:p>
          <a:p>
            <a:pPr algn="just" rtl="1"/>
            <a:r>
              <a:rPr lang="ar-IQ" sz="2800" b="1" dirty="0">
                <a:latin typeface="Arial" panose="020B0604020202020204" pitchFamily="34" charset="0"/>
                <a:cs typeface="Arial" panose="020B0604020202020204" pitchFamily="34" charset="0"/>
              </a:rPr>
              <a:t>ادارة الجودة الشاملة</a:t>
            </a:r>
          </a:p>
          <a:p>
            <a:pPr algn="just" rtl="1"/>
            <a:r>
              <a:rPr lang="ar-IQ" sz="2800" b="1" dirty="0">
                <a:latin typeface="Arial" panose="020B0604020202020204" pitchFamily="34" charset="0"/>
                <a:cs typeface="Arial" panose="020B0604020202020204" pitchFamily="34" charset="0"/>
              </a:rPr>
              <a:t>مرحلة اسعاد الزبون</a:t>
            </a:r>
            <a:endParaRPr lang="en-US" sz="2800" b="1"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a:xfrm>
            <a:off x="1843914" y="819402"/>
            <a:ext cx="1146283" cy="370396"/>
          </a:xfrm>
        </p:spPr>
        <p:txBody>
          <a:bodyPr/>
          <a:lstStyle/>
          <a:p>
            <a:pPr algn="ctr"/>
            <a:fld id="{F4A94986-C27A-4652-AF53-4A5FA4291D59}" type="datetime8">
              <a:rPr lang="ar-IQ" sz="1400" b="1" smtClean="0">
                <a:solidFill>
                  <a:srgbClr val="FF0000"/>
                </a:solidFill>
              </a:rPr>
              <a:pPr algn="ctr"/>
              <a:t>03 آذار، 24</a:t>
            </a:fld>
            <a:endParaRPr lang="en-US" sz="1400" b="1" dirty="0">
              <a:solidFill>
                <a:srgbClr val="FF0000"/>
              </a:solidFill>
            </a:endParaRPr>
          </a:p>
        </p:txBody>
      </p:sp>
      <p:sp>
        <p:nvSpPr>
          <p:cNvPr id="6" name="Slide Number Placeholder 5"/>
          <p:cNvSpPr>
            <a:spLocks noGrp="1"/>
          </p:cNvSpPr>
          <p:nvPr>
            <p:ph type="sldNum" sz="quarter" idx="12"/>
          </p:nvPr>
        </p:nvSpPr>
        <p:spPr/>
        <p:txBody>
          <a:bodyPr/>
          <a:lstStyle/>
          <a:p>
            <a:fld id="{6186F5A9-711E-4401-9D8E-473B9969182C}" type="slidenum">
              <a:rPr lang="en-US" smtClean="0"/>
              <a:t>18</a:t>
            </a:fld>
            <a:endParaRPr lang="en-US"/>
          </a:p>
        </p:txBody>
      </p:sp>
    </p:spTree>
    <p:extLst>
      <p:ext uri="{BB962C8B-B14F-4D97-AF65-F5344CB8AC3E}">
        <p14:creationId xmlns:p14="http://schemas.microsoft.com/office/powerpoint/2010/main" val="37843617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9036" y="676404"/>
            <a:ext cx="11173539" cy="5414905"/>
          </a:xfrm>
        </p:spPr>
        <p:txBody>
          <a:bodyPr>
            <a:normAutofit lnSpcReduction="10000"/>
          </a:bodyPr>
          <a:lstStyle/>
          <a:p>
            <a:pPr marL="0" indent="0" algn="just" rtl="1">
              <a:buNone/>
            </a:pPr>
            <a:r>
              <a:rPr lang="ar-IQ" sz="2000" dirty="0"/>
              <a:t>1</a:t>
            </a:r>
            <a:r>
              <a:rPr lang="ar-IQ" sz="2000" dirty="0">
                <a:solidFill>
                  <a:schemeClr val="accent1"/>
                </a:solidFill>
              </a:rPr>
              <a:t>- </a:t>
            </a:r>
            <a:r>
              <a:rPr lang="ar-IQ" sz="3600" b="1" dirty="0">
                <a:solidFill>
                  <a:srgbClr val="FF0000"/>
                </a:solidFill>
                <a:latin typeface="Arial" panose="020B0604020202020204" pitchFamily="34" charset="0"/>
                <a:cs typeface="Arial" panose="020B0604020202020204" pitchFamily="34" charset="0"/>
              </a:rPr>
              <a:t>الفحص أو التفتيش : </a:t>
            </a:r>
            <a:r>
              <a:rPr lang="ar-IQ" sz="3200" b="1" dirty="0">
                <a:latin typeface="Arial" panose="020B0604020202020204" pitchFamily="34" charset="0"/>
                <a:cs typeface="Arial" panose="020B0604020202020204" pitchFamily="34" charset="0"/>
              </a:rPr>
              <a:t>هو وسيلة لضمان ان العمليات تُنتج بمستوى الجودة المتوقع.</a:t>
            </a:r>
          </a:p>
          <a:p>
            <a:pPr marL="0" indent="0" algn="just" rtl="1">
              <a:buNone/>
            </a:pPr>
            <a:r>
              <a:rPr lang="ar-IQ" sz="3200" b="1" dirty="0">
                <a:latin typeface="Arial" panose="020B0604020202020204" pitchFamily="34" charset="0"/>
                <a:cs typeface="Arial" panose="020B0604020202020204" pitchFamily="34" charset="0"/>
              </a:rPr>
              <a:t>    - هو نشاط لاختبار صفة أو متغير بالمنتوج مثل الطول...وخلو المنتوج من </a:t>
            </a:r>
            <a:r>
              <a:rPr lang="ar-IQ" sz="3200" b="1" dirty="0" smtClean="0">
                <a:latin typeface="Arial" panose="020B0604020202020204" pitchFamily="34" charset="0"/>
                <a:cs typeface="Arial" panose="020B0604020202020204" pitchFamily="34" charset="0"/>
              </a:rPr>
              <a:t>المعيب ومقارنة </a:t>
            </a:r>
            <a:r>
              <a:rPr lang="ar-IQ" sz="3200" b="1" dirty="0">
                <a:latin typeface="Arial" panose="020B0604020202020204" pitchFamily="34" charset="0"/>
                <a:cs typeface="Arial" panose="020B0604020202020204" pitchFamily="34" charset="0"/>
              </a:rPr>
              <a:t>النتائج بمتطلبات محددة لكي تحقق المطابقة مع كل صفة </a:t>
            </a:r>
            <a:r>
              <a:rPr lang="ar-JO" sz="3200" b="1" dirty="0">
                <a:latin typeface="Arial" panose="020B0604020202020204" pitchFamily="34" charset="0"/>
                <a:cs typeface="Arial" panose="020B0604020202020204" pitchFamily="34" charset="0"/>
              </a:rPr>
              <a:t>او </a:t>
            </a:r>
            <a:r>
              <a:rPr lang="ar-IQ" sz="3200" b="1" dirty="0">
                <a:latin typeface="Arial" panose="020B0604020202020204" pitchFamily="34" charset="0"/>
                <a:cs typeface="Arial" panose="020B0604020202020204" pitchFamily="34" charset="0"/>
              </a:rPr>
              <a:t>متغير</a:t>
            </a:r>
            <a:r>
              <a:rPr lang="ar-IQ" sz="3200" b="1" dirty="0" smtClean="0">
                <a:latin typeface="Arial" panose="020B0604020202020204" pitchFamily="34" charset="0"/>
                <a:cs typeface="Arial" panose="020B0604020202020204" pitchFamily="34" charset="0"/>
              </a:rPr>
              <a:t>.</a:t>
            </a:r>
          </a:p>
          <a:p>
            <a:pPr marL="0" indent="0" algn="just" rtl="1">
              <a:buNone/>
            </a:pPr>
            <a:endParaRPr lang="ar-IQ" sz="3200" b="1" dirty="0">
              <a:latin typeface="Arial" panose="020B0604020202020204" pitchFamily="34" charset="0"/>
              <a:cs typeface="Arial" panose="020B0604020202020204" pitchFamily="34" charset="0"/>
            </a:endParaRPr>
          </a:p>
          <a:p>
            <a:pPr marL="0" indent="0" algn="just" rtl="1">
              <a:buNone/>
            </a:pPr>
            <a:r>
              <a:rPr lang="ar-IQ" sz="2400" dirty="0"/>
              <a:t> </a:t>
            </a:r>
            <a:r>
              <a:rPr lang="ar-IQ" sz="3600" b="1" dirty="0">
                <a:latin typeface="Arial" panose="020B0604020202020204" pitchFamily="34" charset="0"/>
                <a:cs typeface="Arial" panose="020B0604020202020204" pitchFamily="34" charset="0"/>
              </a:rPr>
              <a:t> </a:t>
            </a:r>
            <a:r>
              <a:rPr lang="ar-IQ" sz="3600" b="1" dirty="0">
                <a:solidFill>
                  <a:srgbClr val="FF0000"/>
                </a:solidFill>
                <a:latin typeface="Arial" panose="020B0604020202020204" pitchFamily="34" charset="0"/>
                <a:cs typeface="Arial" panose="020B0604020202020204" pitchFamily="34" charset="0"/>
              </a:rPr>
              <a:t>الهدف: هو التمييز بين المنتوج الصالح والردئ</a:t>
            </a:r>
            <a:r>
              <a:rPr lang="ar-IQ" sz="3600" b="1" dirty="0">
                <a:latin typeface="Arial" panose="020B0604020202020204" pitchFamily="34" charset="0"/>
                <a:cs typeface="Arial" panose="020B0604020202020204" pitchFamily="34" charset="0"/>
              </a:rPr>
              <a:t>،</a:t>
            </a:r>
            <a:r>
              <a:rPr lang="ar-IQ" sz="2400" dirty="0"/>
              <a:t> </a:t>
            </a:r>
            <a:r>
              <a:rPr lang="ar-IQ" sz="3200" b="1" dirty="0">
                <a:latin typeface="Arial" panose="020B0604020202020204" pitchFamily="34" charset="0"/>
                <a:cs typeface="Arial" panose="020B0604020202020204" pitchFamily="34" charset="0"/>
              </a:rPr>
              <a:t>لذا فهو ليس </a:t>
            </a:r>
            <a:r>
              <a:rPr lang="ar-IQ" sz="3200" b="1" dirty="0">
                <a:solidFill>
                  <a:srgbClr val="C00000"/>
                </a:solidFill>
                <a:latin typeface="Arial" panose="020B0604020202020204" pitchFamily="34" charset="0"/>
                <a:cs typeface="Arial" panose="020B0604020202020204" pitchFamily="34" charset="0"/>
              </a:rPr>
              <a:t>اجراءاً تصحيحياً.</a:t>
            </a:r>
          </a:p>
          <a:p>
            <a:pPr algn="just" rtl="1">
              <a:buFont typeface="Wingdings" panose="05000000000000000000" pitchFamily="2" charset="2"/>
              <a:buChar char="v"/>
            </a:pPr>
            <a:r>
              <a:rPr lang="ar-IQ" sz="3200" b="1" dirty="0" smtClean="0">
                <a:latin typeface="Arial" panose="020B0604020202020204" pitchFamily="34" charset="0"/>
                <a:cs typeface="Arial" panose="020B0604020202020204" pitchFamily="34" charset="0"/>
              </a:rPr>
              <a:t>ظهور </a:t>
            </a:r>
            <a:r>
              <a:rPr lang="ar-IQ" sz="3200" b="1" dirty="0">
                <a:latin typeface="Arial" panose="020B0604020202020204" pitchFamily="34" charset="0"/>
                <a:cs typeface="Arial" panose="020B0604020202020204" pitchFamily="34" charset="0"/>
              </a:rPr>
              <a:t>وظيفة للمفتش.</a:t>
            </a:r>
          </a:p>
          <a:p>
            <a:pPr algn="just" rtl="1">
              <a:buFont typeface="Wingdings" panose="05000000000000000000" pitchFamily="2" charset="2"/>
              <a:buChar char="v"/>
            </a:pPr>
            <a:r>
              <a:rPr lang="ar-IQ" sz="3200" b="1" dirty="0" smtClean="0">
                <a:latin typeface="Arial" panose="020B0604020202020204" pitchFamily="34" charset="0"/>
                <a:cs typeface="Arial" panose="020B0604020202020204" pitchFamily="34" charset="0"/>
              </a:rPr>
              <a:t>الفحص </a:t>
            </a:r>
            <a:r>
              <a:rPr lang="ar-IQ" sz="3200" b="1" dirty="0">
                <a:latin typeface="Arial" panose="020B0604020202020204" pitchFamily="34" charset="0"/>
                <a:cs typeface="Arial" panose="020B0604020202020204" pitchFamily="34" charset="0"/>
              </a:rPr>
              <a:t>قد يكون شامل او فحص بالعينات.</a:t>
            </a:r>
          </a:p>
          <a:p>
            <a:pPr marL="0" indent="0" algn="just" rtl="1">
              <a:buNone/>
            </a:pPr>
            <a:r>
              <a:rPr lang="ar-IQ" sz="2400" dirty="0"/>
              <a:t>        </a:t>
            </a:r>
            <a:endParaRPr lang="ar-IQ" sz="2400" u="sng" dirty="0"/>
          </a:p>
          <a:p>
            <a:pPr marL="0" indent="0" algn="r" rtl="1">
              <a:buNone/>
            </a:pPr>
            <a:r>
              <a:rPr lang="ar-IQ" sz="2000" u="sng" dirty="0"/>
              <a:t>     </a:t>
            </a:r>
            <a:endParaRPr lang="ar-IQ" sz="2000" dirty="0"/>
          </a:p>
        </p:txBody>
      </p:sp>
      <p:sp>
        <p:nvSpPr>
          <p:cNvPr id="2" name="Date Placeholder 1"/>
          <p:cNvSpPr>
            <a:spLocks noGrp="1"/>
          </p:cNvSpPr>
          <p:nvPr>
            <p:ph type="dt" sz="half" idx="10"/>
          </p:nvPr>
        </p:nvSpPr>
        <p:spPr>
          <a:xfrm>
            <a:off x="440998" y="0"/>
            <a:ext cx="1146283" cy="370396"/>
          </a:xfrm>
        </p:spPr>
        <p:txBody>
          <a:bodyPr/>
          <a:lstStyle/>
          <a:p>
            <a:pPr algn="ctr"/>
            <a:fld id="{0ADBA9F1-EDEA-49EB-B540-37A36A96EF42}" type="datetime8">
              <a:rPr lang="ar-IQ" sz="1400" b="1" smtClean="0">
                <a:solidFill>
                  <a:srgbClr val="FF0000"/>
                </a:solidFill>
              </a:rPr>
              <a:pPr algn="ctr"/>
              <a:t>03 آذار، 24</a:t>
            </a:fld>
            <a:endParaRPr lang="en-US" sz="1400" b="1" dirty="0">
              <a:solidFill>
                <a:srgbClr val="FF0000"/>
              </a:solidFill>
            </a:endParaRPr>
          </a:p>
        </p:txBody>
      </p:sp>
      <p:sp>
        <p:nvSpPr>
          <p:cNvPr id="5" name="Slide Number Placeholder 4"/>
          <p:cNvSpPr>
            <a:spLocks noGrp="1"/>
          </p:cNvSpPr>
          <p:nvPr>
            <p:ph type="sldNum" sz="quarter" idx="12"/>
          </p:nvPr>
        </p:nvSpPr>
        <p:spPr/>
        <p:txBody>
          <a:bodyPr/>
          <a:lstStyle/>
          <a:p>
            <a:fld id="{6186F5A9-711E-4401-9D8E-473B9969182C}" type="slidenum">
              <a:rPr lang="en-US" smtClean="0"/>
              <a:t>19</a:t>
            </a:fld>
            <a:endParaRPr lang="en-US"/>
          </a:p>
        </p:txBody>
      </p:sp>
    </p:spTree>
    <p:extLst>
      <p:ext uri="{BB962C8B-B14F-4D97-AF65-F5344CB8AC3E}">
        <p14:creationId xmlns:p14="http://schemas.microsoft.com/office/powerpoint/2010/main" val="39069734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8724" y="200415"/>
            <a:ext cx="11210795" cy="5624188"/>
          </a:xfrm>
        </p:spPr>
        <p:txBody>
          <a:bodyPr>
            <a:normAutofit/>
          </a:bodyPr>
          <a:lstStyle/>
          <a:p>
            <a:pPr algn="r" rtl="1"/>
            <a:r>
              <a:rPr lang="ar-IQ" sz="4400" b="1" dirty="0" smtClean="0">
                <a:solidFill>
                  <a:schemeClr val="bg1"/>
                </a:solidFill>
              </a:rPr>
              <a:t>مفهوم </a:t>
            </a:r>
            <a:r>
              <a:rPr lang="ar-IQ" sz="4400" b="1" dirty="0">
                <a:solidFill>
                  <a:schemeClr val="bg1"/>
                </a:solidFill>
              </a:rPr>
              <a:t>الجودة</a:t>
            </a:r>
            <a:r>
              <a:rPr lang="ar-IQ" sz="4400" dirty="0" smtClean="0">
                <a:solidFill>
                  <a:schemeClr val="bg1"/>
                </a:solidFill>
              </a:rPr>
              <a:t>: </a:t>
            </a:r>
            <a:r>
              <a:rPr lang="ar-IQ" sz="4400" b="1" dirty="0">
                <a:solidFill>
                  <a:schemeClr val="bg1"/>
                </a:solidFill>
                <a:latin typeface="Arial" panose="020B0604020202020204" pitchFamily="34" charset="0"/>
                <a:cs typeface="Arial" panose="020B0604020202020204" pitchFamily="34" charset="0"/>
              </a:rPr>
              <a:t>ان كلمة</a:t>
            </a:r>
            <a:r>
              <a:rPr lang="en-US" sz="4400" b="1" dirty="0">
                <a:solidFill>
                  <a:schemeClr val="bg1"/>
                </a:solidFill>
                <a:latin typeface="Arial" panose="020B0604020202020204" pitchFamily="34" charset="0"/>
                <a:cs typeface="Arial" panose="020B0604020202020204" pitchFamily="34" charset="0"/>
              </a:rPr>
              <a:t>Quality   </a:t>
            </a:r>
            <a:r>
              <a:rPr lang="ar-IQ" sz="4400" b="1" dirty="0" smtClean="0">
                <a:solidFill>
                  <a:schemeClr val="bg1"/>
                </a:solidFill>
                <a:latin typeface="Arial" panose="020B0604020202020204" pitchFamily="34" charset="0"/>
                <a:cs typeface="Arial" panose="020B0604020202020204" pitchFamily="34" charset="0"/>
              </a:rPr>
              <a:t> تعني </a:t>
            </a:r>
            <a:r>
              <a:rPr lang="ar-IQ" sz="4400" dirty="0" smtClean="0">
                <a:solidFill>
                  <a:schemeClr val="bg1"/>
                </a:solidFill>
              </a:rPr>
              <a:t>:</a:t>
            </a:r>
            <a:r>
              <a:rPr lang="ar-IQ" sz="4400" b="1" dirty="0" smtClean="0">
                <a:solidFill>
                  <a:schemeClr val="bg1"/>
                </a:solidFill>
              </a:rPr>
              <a:t>ص 30</a:t>
            </a:r>
            <a:r>
              <a:rPr lang="ar-IQ" dirty="0">
                <a:solidFill>
                  <a:schemeClr val="bg1"/>
                </a:solidFill>
              </a:rPr>
              <a:t/>
            </a:r>
            <a:br>
              <a:rPr lang="ar-IQ" dirty="0">
                <a:solidFill>
                  <a:schemeClr val="bg1"/>
                </a:solidFill>
              </a:rPr>
            </a:br>
            <a:r>
              <a:rPr lang="ar-IQ">
                <a:solidFill>
                  <a:schemeClr val="bg1"/>
                </a:solidFill>
              </a:rPr>
              <a:t>    </a:t>
            </a:r>
            <a:r>
              <a:rPr lang="ar-IQ" sz="4000" b="1" dirty="0">
                <a:solidFill>
                  <a:schemeClr val="bg1"/>
                </a:solidFill>
                <a:latin typeface="Arial" panose="020B0604020202020204" pitchFamily="34" charset="0"/>
                <a:cs typeface="Arial" panose="020B0604020202020204" pitchFamily="34" charset="0"/>
              </a:rPr>
              <a:t/>
            </a:r>
            <a:br>
              <a:rPr lang="ar-IQ" sz="4000" b="1" dirty="0">
                <a:solidFill>
                  <a:schemeClr val="bg1"/>
                </a:solidFill>
                <a:latin typeface="Arial" panose="020B0604020202020204" pitchFamily="34" charset="0"/>
                <a:cs typeface="Arial" panose="020B0604020202020204" pitchFamily="34" charset="0"/>
              </a:rPr>
            </a:br>
            <a:r>
              <a:rPr lang="ar-IQ" sz="4000" dirty="0">
                <a:solidFill>
                  <a:schemeClr val="bg1"/>
                </a:solidFill>
              </a:rPr>
              <a:t>    </a:t>
            </a:r>
            <a:r>
              <a:rPr lang="ar-IQ" sz="4000" b="1" u="sng" dirty="0">
                <a:solidFill>
                  <a:schemeClr val="bg1"/>
                </a:solidFill>
              </a:rPr>
              <a:t>الجودة</a:t>
            </a:r>
            <a:r>
              <a:rPr lang="ar-IQ" sz="4000" dirty="0">
                <a:solidFill>
                  <a:schemeClr val="bg1"/>
                </a:solidFill>
              </a:rPr>
              <a:t> : </a:t>
            </a:r>
            <a:r>
              <a:rPr lang="ar-IQ" sz="4000" b="1" dirty="0">
                <a:solidFill>
                  <a:schemeClr val="bg1"/>
                </a:solidFill>
                <a:latin typeface="Arial" panose="020B0604020202020204" pitchFamily="34" charset="0"/>
                <a:cs typeface="Arial" panose="020B0604020202020204" pitchFamily="34" charset="0"/>
              </a:rPr>
              <a:t>وتعني الإجادة والإتقان في العمل، اي وجود مميزات او صفات معينة في </a:t>
            </a:r>
            <a:r>
              <a:rPr lang="ar-IQ" sz="4000" b="1" dirty="0" smtClean="0">
                <a:solidFill>
                  <a:schemeClr val="bg1"/>
                </a:solidFill>
                <a:latin typeface="Arial" panose="020B0604020202020204" pitchFamily="34" charset="0"/>
                <a:cs typeface="Arial" panose="020B0604020202020204" pitchFamily="34" charset="0"/>
              </a:rPr>
              <a:t>المنتوج.وكل ماهو ضد الردىء والباطل، وهنا نستخدم الجودة للدلالة على الاتقان والاجادة في العمل</a:t>
            </a:r>
            <a:r>
              <a:rPr lang="ar-IQ" sz="4000" dirty="0">
                <a:solidFill>
                  <a:schemeClr val="bg1"/>
                </a:solidFill>
              </a:rPr>
              <a:t/>
            </a:r>
            <a:br>
              <a:rPr lang="ar-IQ" sz="4000" dirty="0">
                <a:solidFill>
                  <a:schemeClr val="bg1"/>
                </a:solidFill>
              </a:rPr>
            </a:br>
            <a:endParaRPr lang="ar-IQ" sz="4000" dirty="0">
              <a:solidFill>
                <a:schemeClr val="bg1"/>
              </a:solidFill>
            </a:endParaRPr>
          </a:p>
        </p:txBody>
      </p:sp>
      <p:sp>
        <p:nvSpPr>
          <p:cNvPr id="4" name="Date Placeholder 3"/>
          <p:cNvSpPr>
            <a:spLocks noGrp="1"/>
          </p:cNvSpPr>
          <p:nvPr>
            <p:ph type="dt" sz="half" idx="10"/>
          </p:nvPr>
        </p:nvSpPr>
        <p:spPr>
          <a:xfrm>
            <a:off x="992144" y="293308"/>
            <a:ext cx="2037383" cy="370396"/>
          </a:xfrm>
        </p:spPr>
        <p:txBody>
          <a:bodyPr/>
          <a:lstStyle/>
          <a:p>
            <a:pPr algn="ctr"/>
            <a:fld id="{1E4165D8-DA17-4741-8A00-CFC1BC1D75E4}" type="datetime8">
              <a:rPr lang="ar-IQ" sz="1400" b="1" smtClean="0">
                <a:solidFill>
                  <a:srgbClr val="FF0000"/>
                </a:solidFill>
                <a:latin typeface="Arial" panose="020B0604020202020204" pitchFamily="34" charset="0"/>
                <a:cs typeface="Arial" panose="020B0604020202020204" pitchFamily="34" charset="0"/>
              </a:rPr>
              <a:pPr algn="ctr"/>
              <a:t>03 آذار، 24</a:t>
            </a:fld>
            <a:endParaRPr lang="en-US" sz="1400" b="1" dirty="0">
              <a:solidFill>
                <a:srgbClr val="FF0000"/>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6186F5A9-711E-4401-9D8E-473B9969182C}" type="slidenum">
              <a:rPr lang="en-US" smtClean="0"/>
              <a:t>2</a:t>
            </a:fld>
            <a:endParaRPr lang="en-US"/>
          </a:p>
        </p:txBody>
      </p:sp>
    </p:spTree>
    <p:extLst>
      <p:ext uri="{BB962C8B-B14F-4D97-AF65-F5344CB8AC3E}">
        <p14:creationId xmlns:p14="http://schemas.microsoft.com/office/powerpoint/2010/main" val="17676318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7342" y="375781"/>
            <a:ext cx="10269494" cy="5828071"/>
          </a:xfrm>
        </p:spPr>
        <p:txBody>
          <a:bodyPr>
            <a:normAutofit/>
          </a:bodyPr>
          <a:lstStyle/>
          <a:p>
            <a:pPr marL="0" indent="0" algn="just" rtl="1">
              <a:buNone/>
            </a:pPr>
            <a:r>
              <a:rPr lang="ar-IQ" sz="3200" b="1" dirty="0">
                <a:solidFill>
                  <a:srgbClr val="FF0000"/>
                </a:solidFill>
                <a:latin typeface="Arial" panose="020B0604020202020204" pitchFamily="34" charset="0"/>
                <a:cs typeface="Arial" panose="020B0604020202020204" pitchFamily="34" charset="0"/>
              </a:rPr>
              <a:t>2- ضبط الجودة (</a:t>
            </a:r>
            <a:r>
              <a:rPr lang="en-US" sz="3200" b="1" dirty="0">
                <a:solidFill>
                  <a:srgbClr val="FF0000"/>
                </a:solidFill>
                <a:latin typeface="Arial" panose="020B0604020202020204" pitchFamily="34" charset="0"/>
                <a:cs typeface="Arial" panose="020B0604020202020204" pitchFamily="34" charset="0"/>
              </a:rPr>
              <a:t>QC</a:t>
            </a:r>
            <a:r>
              <a:rPr lang="ar-IQ" sz="3200" b="1" dirty="0">
                <a:solidFill>
                  <a:srgbClr val="FF0000"/>
                </a:solidFill>
                <a:latin typeface="Arial" panose="020B0604020202020204" pitchFamily="34" charset="0"/>
                <a:cs typeface="Arial" panose="020B0604020202020204" pitchFamily="34" charset="0"/>
              </a:rPr>
              <a:t>): </a:t>
            </a:r>
            <a:r>
              <a:rPr lang="ar-IQ" sz="3500" b="1" dirty="0">
                <a:solidFill>
                  <a:schemeClr val="tx1"/>
                </a:solidFill>
                <a:latin typeface="Arial" panose="020B0604020202020204" pitchFamily="34" charset="0"/>
                <a:cs typeface="Arial" panose="020B0604020202020204" pitchFamily="34" charset="0"/>
              </a:rPr>
              <a:t>وهي العملية التي يقاس من خلالها الأداء الفعلي ويتم مقارنته </a:t>
            </a:r>
            <a:r>
              <a:rPr lang="ar-IQ" sz="3500" b="1" dirty="0" smtClean="0">
                <a:solidFill>
                  <a:schemeClr val="tx1"/>
                </a:solidFill>
                <a:latin typeface="Arial" panose="020B0604020202020204" pitchFamily="34" charset="0"/>
                <a:cs typeface="Arial" panose="020B0604020202020204" pitchFamily="34" charset="0"/>
              </a:rPr>
              <a:t>مع مواصفة </a:t>
            </a:r>
            <a:r>
              <a:rPr lang="ar-IQ" sz="3500" b="1" dirty="0">
                <a:solidFill>
                  <a:schemeClr val="tx1"/>
                </a:solidFill>
                <a:latin typeface="Arial" panose="020B0604020202020204" pitchFamily="34" charset="0"/>
                <a:cs typeface="Arial" panose="020B0604020202020204" pitchFamily="34" charset="0"/>
              </a:rPr>
              <a:t>ما ويُتخذ </a:t>
            </a:r>
            <a:r>
              <a:rPr lang="ar-IQ" sz="3500" b="1" u="sng" dirty="0">
                <a:solidFill>
                  <a:srgbClr val="C00000"/>
                </a:solidFill>
                <a:latin typeface="Arial" panose="020B0604020202020204" pitchFamily="34" charset="0"/>
                <a:cs typeface="Arial" panose="020B0604020202020204" pitchFamily="34" charset="0"/>
              </a:rPr>
              <a:t>الإجراء التصحيحي </a:t>
            </a:r>
            <a:r>
              <a:rPr lang="ar-IQ" sz="3500" b="1" dirty="0">
                <a:solidFill>
                  <a:schemeClr val="tx1"/>
                </a:solidFill>
                <a:latin typeface="Arial" panose="020B0604020202020204" pitchFamily="34" charset="0"/>
                <a:cs typeface="Arial" panose="020B0604020202020204" pitchFamily="34" charset="0"/>
              </a:rPr>
              <a:t>عند وجود اختلاف بينهما</a:t>
            </a:r>
            <a:r>
              <a:rPr lang="ar-IQ" sz="3500" b="1" dirty="0" smtClean="0">
                <a:solidFill>
                  <a:schemeClr val="tx1"/>
                </a:solidFill>
                <a:latin typeface="Arial" panose="020B0604020202020204" pitchFamily="34" charset="0"/>
                <a:cs typeface="Arial" panose="020B0604020202020204" pitchFamily="34" charset="0"/>
              </a:rPr>
              <a:t>.</a:t>
            </a:r>
          </a:p>
          <a:p>
            <a:pPr marL="0" indent="0" algn="just" rtl="1">
              <a:buNone/>
            </a:pPr>
            <a:endParaRPr lang="ar-IQ" sz="3500" b="1" dirty="0">
              <a:solidFill>
                <a:schemeClr val="tx1"/>
              </a:solidFill>
              <a:latin typeface="Arial" panose="020B0604020202020204" pitchFamily="34" charset="0"/>
              <a:cs typeface="Arial" panose="020B0604020202020204" pitchFamily="34" charset="0"/>
            </a:endParaRPr>
          </a:p>
          <a:p>
            <a:pPr marL="0" indent="0" algn="r" rtl="1">
              <a:buNone/>
            </a:pPr>
            <a:r>
              <a:rPr lang="ar-IQ" sz="3500" b="1" dirty="0">
                <a:solidFill>
                  <a:schemeClr val="tx1"/>
                </a:solidFill>
                <a:latin typeface="Arial" panose="020B0604020202020204" pitchFamily="34" charset="0"/>
                <a:cs typeface="Arial" panose="020B0604020202020204" pitchFamily="34" charset="0"/>
              </a:rPr>
              <a:t>        - باسترفيلد </a:t>
            </a:r>
            <a:r>
              <a:rPr lang="en-US" sz="3500" b="1" dirty="0" err="1">
                <a:solidFill>
                  <a:schemeClr val="tx1"/>
                </a:solidFill>
                <a:latin typeface="Arial" panose="020B0604020202020204" pitchFamily="34" charset="0"/>
                <a:cs typeface="Arial" panose="020B0604020202020204" pitchFamily="34" charset="0"/>
              </a:rPr>
              <a:t>Basterfield</a:t>
            </a:r>
            <a:r>
              <a:rPr lang="ar-IQ" sz="3500" b="1" dirty="0">
                <a:solidFill>
                  <a:schemeClr val="tx1"/>
                </a:solidFill>
                <a:latin typeface="Arial" panose="020B0604020202020204" pitchFamily="34" charset="0"/>
                <a:cs typeface="Arial" panose="020B0604020202020204" pitchFamily="34" charset="0"/>
              </a:rPr>
              <a:t> اشار الى أن ضبط الجودة هو استخدام الأدوات والقيام </a:t>
            </a:r>
            <a:r>
              <a:rPr lang="ar-IQ" sz="3500" b="1" dirty="0" smtClean="0">
                <a:solidFill>
                  <a:schemeClr val="tx1"/>
                </a:solidFill>
                <a:latin typeface="Arial" panose="020B0604020202020204" pitchFamily="34" charset="0"/>
                <a:cs typeface="Arial" panose="020B0604020202020204" pitchFamily="34" charset="0"/>
              </a:rPr>
              <a:t>بمختلف </a:t>
            </a:r>
            <a:r>
              <a:rPr lang="ar-IQ" sz="3500" b="1" dirty="0">
                <a:solidFill>
                  <a:schemeClr val="tx1"/>
                </a:solidFill>
                <a:latin typeface="Arial" panose="020B0604020202020204" pitchFamily="34" charset="0"/>
                <a:cs typeface="Arial" panose="020B0604020202020204" pitchFamily="34" charset="0"/>
              </a:rPr>
              <a:t>الانشطة لتحسين جودة السلع والخدمات.</a:t>
            </a:r>
          </a:p>
          <a:p>
            <a:pPr marL="0" indent="0" algn="just" rtl="1">
              <a:buNone/>
            </a:pPr>
            <a:endParaRPr lang="ar-IQ" sz="2000" dirty="0"/>
          </a:p>
        </p:txBody>
      </p:sp>
      <p:sp>
        <p:nvSpPr>
          <p:cNvPr id="2" name="Date Placeholder 1"/>
          <p:cNvSpPr>
            <a:spLocks noGrp="1"/>
          </p:cNvSpPr>
          <p:nvPr>
            <p:ph type="dt" sz="half" idx="10"/>
          </p:nvPr>
        </p:nvSpPr>
        <p:spPr>
          <a:xfrm>
            <a:off x="8968509" y="5080000"/>
            <a:ext cx="2179422" cy="500233"/>
          </a:xfrm>
        </p:spPr>
        <p:txBody>
          <a:bodyPr/>
          <a:lstStyle/>
          <a:p>
            <a:pPr algn="ctr"/>
            <a:fld id="{2121AD32-9345-48E9-A0DE-0C6D81FBE187}" type="datetime8">
              <a:rPr lang="ar-IQ" sz="1400" b="1" smtClean="0">
                <a:solidFill>
                  <a:srgbClr val="FF0000"/>
                </a:solidFill>
              </a:rPr>
              <a:pPr algn="ctr"/>
              <a:t>03 آذار، 24</a:t>
            </a:fld>
            <a:endParaRPr lang="en-US" sz="1400" b="1" dirty="0">
              <a:solidFill>
                <a:srgbClr val="FF0000"/>
              </a:solidFill>
            </a:endParaRPr>
          </a:p>
        </p:txBody>
      </p:sp>
      <p:sp>
        <p:nvSpPr>
          <p:cNvPr id="5" name="Slide Number Placeholder 4"/>
          <p:cNvSpPr>
            <a:spLocks noGrp="1"/>
          </p:cNvSpPr>
          <p:nvPr>
            <p:ph type="sldNum" sz="quarter" idx="12"/>
          </p:nvPr>
        </p:nvSpPr>
        <p:spPr/>
        <p:txBody>
          <a:bodyPr/>
          <a:lstStyle/>
          <a:p>
            <a:fld id="{6186F5A9-711E-4401-9D8E-473B9969182C}" type="slidenum">
              <a:rPr lang="en-US" smtClean="0"/>
              <a:t>20</a:t>
            </a:fld>
            <a:endParaRPr lang="en-US"/>
          </a:p>
        </p:txBody>
      </p:sp>
    </p:spTree>
    <p:extLst>
      <p:ext uri="{BB962C8B-B14F-4D97-AF65-F5344CB8AC3E}">
        <p14:creationId xmlns:p14="http://schemas.microsoft.com/office/powerpoint/2010/main" val="33112439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667" y="-820270"/>
            <a:ext cx="11112427" cy="7261412"/>
          </a:xfrm>
        </p:spPr>
        <p:txBody>
          <a:bodyPr>
            <a:normAutofit/>
          </a:bodyPr>
          <a:lstStyle/>
          <a:p>
            <a:pPr lvl="0" algn="r" rtl="1">
              <a:spcBef>
                <a:spcPts val="1000"/>
              </a:spcBef>
            </a:pPr>
            <a:r>
              <a:rPr lang="ar-IQ" sz="3600" b="1" dirty="0">
                <a:solidFill>
                  <a:srgbClr val="FF0000"/>
                </a:solidFill>
                <a:latin typeface="Arial" panose="020B0604020202020204" pitchFamily="34" charset="0"/>
                <a:ea typeface="+mn-ea"/>
                <a:cs typeface="Arial" panose="020B0604020202020204" pitchFamily="34" charset="0"/>
              </a:rPr>
              <a:t>3-مرحلة ضمان الجودة (</a:t>
            </a:r>
            <a:r>
              <a:rPr lang="en-US" sz="3600" b="1" dirty="0">
                <a:solidFill>
                  <a:srgbClr val="FF0000"/>
                </a:solidFill>
                <a:latin typeface="Arial" panose="020B0604020202020204" pitchFamily="34" charset="0"/>
                <a:ea typeface="+mn-ea"/>
                <a:cs typeface="Arial" panose="020B0604020202020204" pitchFamily="34" charset="0"/>
              </a:rPr>
              <a:t>QA</a:t>
            </a:r>
            <a:r>
              <a:rPr lang="ar-IQ" sz="3600" b="1" dirty="0">
                <a:solidFill>
                  <a:srgbClr val="FF0000"/>
                </a:solidFill>
                <a:latin typeface="Arial" panose="020B0604020202020204" pitchFamily="34" charset="0"/>
                <a:ea typeface="+mn-ea"/>
                <a:cs typeface="Arial" panose="020B0604020202020204" pitchFamily="34" charset="0"/>
              </a:rPr>
              <a:t>): </a:t>
            </a:r>
            <a:r>
              <a:rPr lang="ar-IQ" sz="3600" b="1" dirty="0">
                <a:solidFill>
                  <a:prstClr val="black"/>
                </a:solidFill>
                <a:latin typeface="Arial" panose="020B0604020202020204" pitchFamily="34" charset="0"/>
                <a:ea typeface="+mn-ea"/>
                <a:cs typeface="Arial" panose="020B0604020202020204" pitchFamily="34" charset="0"/>
              </a:rPr>
              <a:t>يعد الاسلوب الفاعل </a:t>
            </a:r>
            <a:r>
              <a:rPr lang="ar-IQ" sz="4000" b="1" dirty="0">
                <a:solidFill>
                  <a:prstClr val="black"/>
                </a:solidFill>
                <a:latin typeface="Arial" panose="020B0604020202020204" pitchFamily="34" charset="0"/>
                <a:ea typeface="+mn-ea"/>
                <a:cs typeface="Arial" panose="020B0604020202020204" pitchFamily="34" charset="0"/>
              </a:rPr>
              <a:t>للحصول والمحافظة على مستويات </a:t>
            </a:r>
            <a:r>
              <a:rPr lang="ar-IQ" sz="4000" b="1" dirty="0" smtClean="0">
                <a:solidFill>
                  <a:prstClr val="black"/>
                </a:solidFill>
                <a:latin typeface="Arial" panose="020B0604020202020204" pitchFamily="34" charset="0"/>
                <a:ea typeface="+mn-ea"/>
                <a:cs typeface="Arial" panose="020B0604020202020204" pitchFamily="34" charset="0"/>
              </a:rPr>
              <a:t>الجودة </a:t>
            </a:r>
            <a:r>
              <a:rPr lang="ar-IQ" sz="4000" b="1" dirty="0">
                <a:solidFill>
                  <a:prstClr val="black"/>
                </a:solidFill>
                <a:latin typeface="Arial" panose="020B0604020202020204" pitchFamily="34" charset="0"/>
                <a:ea typeface="+mn-ea"/>
                <a:cs typeface="Arial" panose="020B0604020202020204" pitchFamily="34" charset="0"/>
              </a:rPr>
              <a:t>المستهدفة، اذ يمثل تطبيق جميع الانشطة المخططة </a:t>
            </a:r>
            <a:r>
              <a:rPr lang="ar-IQ" sz="4000" b="1" dirty="0" smtClean="0">
                <a:solidFill>
                  <a:prstClr val="black"/>
                </a:solidFill>
                <a:latin typeface="Arial" panose="020B0604020202020204" pitchFamily="34" charset="0"/>
                <a:ea typeface="+mn-ea"/>
                <a:cs typeface="Arial" panose="020B0604020202020204" pitchFamily="34" charset="0"/>
              </a:rPr>
              <a:t>والنظامية </a:t>
            </a:r>
            <a:r>
              <a:rPr lang="ar-IQ" sz="4000" b="1" dirty="0">
                <a:solidFill>
                  <a:prstClr val="black"/>
                </a:solidFill>
                <a:latin typeface="Arial" panose="020B0604020202020204" pitchFamily="34" charset="0"/>
                <a:ea typeface="+mn-ea"/>
                <a:cs typeface="Arial" panose="020B0604020202020204" pitchFamily="34" charset="0"/>
              </a:rPr>
              <a:t>في نظام الجودة واثباتها عند الحاجة لاعطائها الثقة الكافية بالمنتوج </a:t>
            </a:r>
            <a:r>
              <a:rPr lang="ar-IQ" sz="4000" b="1" dirty="0" smtClean="0">
                <a:solidFill>
                  <a:prstClr val="black"/>
                </a:solidFill>
                <a:latin typeface="Arial" panose="020B0604020202020204" pitchFamily="34" charset="0"/>
                <a:ea typeface="+mn-ea"/>
                <a:cs typeface="Arial" panose="020B0604020202020204" pitchFamily="34" charset="0"/>
              </a:rPr>
              <a:t>الذي </a:t>
            </a:r>
            <a:r>
              <a:rPr lang="ar-IQ" sz="4000" b="1" dirty="0">
                <a:solidFill>
                  <a:prstClr val="black"/>
                </a:solidFill>
                <a:latin typeface="Arial" panose="020B0604020202020204" pitchFamily="34" charset="0"/>
                <a:ea typeface="+mn-ea"/>
                <a:cs typeface="Arial" panose="020B0604020202020204" pitchFamily="34" charset="0"/>
              </a:rPr>
              <a:t>يلبي متطلبات الجودة. </a:t>
            </a:r>
            <a:br>
              <a:rPr lang="ar-IQ" sz="4000" b="1" dirty="0">
                <a:solidFill>
                  <a:prstClr val="black"/>
                </a:solidFill>
                <a:latin typeface="Arial" panose="020B0604020202020204" pitchFamily="34" charset="0"/>
                <a:ea typeface="+mn-ea"/>
                <a:cs typeface="Arial" panose="020B0604020202020204" pitchFamily="34" charset="0"/>
              </a:rPr>
            </a:br>
            <a:r>
              <a:rPr lang="ar-IQ" sz="4000" b="1" dirty="0" smtClean="0">
                <a:solidFill>
                  <a:prstClr val="black"/>
                </a:solidFill>
                <a:latin typeface="Arial" panose="020B0604020202020204" pitchFamily="34" charset="0"/>
                <a:ea typeface="+mn-ea"/>
                <a:cs typeface="Arial" panose="020B0604020202020204" pitchFamily="34" charset="0"/>
              </a:rPr>
              <a:t>- </a:t>
            </a:r>
            <a:r>
              <a:rPr lang="ar-IQ" sz="4000" b="1" dirty="0">
                <a:solidFill>
                  <a:prstClr val="black"/>
                </a:solidFill>
                <a:latin typeface="Arial" panose="020B0604020202020204" pitchFamily="34" charset="0"/>
                <a:ea typeface="+mn-ea"/>
                <a:cs typeface="Arial" panose="020B0604020202020204" pitchFamily="34" charset="0"/>
              </a:rPr>
              <a:t>ينبغي تطوير فلسفة رقابية تعتمد على الوقاية بدل من اكتشاف الخطأ لاحقا.</a:t>
            </a:r>
            <a:br>
              <a:rPr lang="ar-IQ" sz="4000" b="1" dirty="0">
                <a:solidFill>
                  <a:prstClr val="black"/>
                </a:solidFill>
                <a:latin typeface="Arial" panose="020B0604020202020204" pitchFamily="34" charset="0"/>
                <a:ea typeface="+mn-ea"/>
                <a:cs typeface="Arial" panose="020B0604020202020204" pitchFamily="34" charset="0"/>
              </a:rPr>
            </a:br>
            <a:r>
              <a:rPr lang="ar-IQ" sz="4000" b="1" dirty="0">
                <a:solidFill>
                  <a:prstClr val="black"/>
                </a:solidFill>
                <a:latin typeface="Arial" panose="020B0604020202020204" pitchFamily="34" charset="0"/>
                <a:ea typeface="+mn-ea"/>
                <a:cs typeface="Arial" panose="020B0604020202020204" pitchFamily="34" charset="0"/>
              </a:rPr>
              <a:t>ظهرت هذه المرحلة بهدف ضمان محافظة المنظمة على مستوى جودة منتجاتها عبر </a:t>
            </a:r>
            <a:r>
              <a:rPr lang="ar-IQ" sz="4000" b="1" dirty="0" smtClean="0">
                <a:solidFill>
                  <a:prstClr val="black"/>
                </a:solidFill>
                <a:latin typeface="Arial" panose="020B0604020202020204" pitchFamily="34" charset="0"/>
                <a:ea typeface="+mn-ea"/>
                <a:cs typeface="Arial" panose="020B0604020202020204" pitchFamily="34" charset="0"/>
              </a:rPr>
              <a:t>استخدام ثلاثية </a:t>
            </a:r>
            <a:r>
              <a:rPr lang="ar-IQ" sz="4000" b="1" dirty="0">
                <a:solidFill>
                  <a:prstClr val="black"/>
                </a:solidFill>
                <a:latin typeface="Arial" panose="020B0604020202020204" pitchFamily="34" charset="0"/>
                <a:ea typeface="+mn-ea"/>
                <a:cs typeface="Arial" panose="020B0604020202020204" pitchFamily="34" charset="0"/>
              </a:rPr>
              <a:t>جوران </a:t>
            </a:r>
            <a:r>
              <a:rPr lang="ar-IQ" sz="4000" b="1" dirty="0" smtClean="0">
                <a:solidFill>
                  <a:prstClr val="black"/>
                </a:solidFill>
                <a:latin typeface="Arial" panose="020B0604020202020204" pitchFamily="34" charset="0"/>
                <a:ea typeface="+mn-ea"/>
                <a:cs typeface="Arial" panose="020B0604020202020204" pitchFamily="34" charset="0"/>
              </a:rPr>
              <a:t>.</a:t>
            </a:r>
            <a:br>
              <a:rPr lang="ar-IQ" sz="4000" b="1" dirty="0" smtClean="0">
                <a:solidFill>
                  <a:prstClr val="black"/>
                </a:solidFill>
                <a:latin typeface="Arial" panose="020B0604020202020204" pitchFamily="34" charset="0"/>
                <a:ea typeface="+mn-ea"/>
                <a:cs typeface="Arial" panose="020B0604020202020204" pitchFamily="34" charset="0"/>
              </a:rPr>
            </a:br>
            <a:r>
              <a:rPr lang="ar-IQ" sz="4000" b="1" dirty="0" smtClean="0">
                <a:solidFill>
                  <a:prstClr val="black"/>
                </a:solidFill>
                <a:latin typeface="Arial" panose="020B0604020202020204" pitchFamily="34" charset="0"/>
                <a:ea typeface="+mn-ea"/>
                <a:cs typeface="Arial" panose="020B0604020202020204" pitchFamily="34" charset="0"/>
              </a:rPr>
              <a:t>             </a:t>
            </a:r>
            <a:r>
              <a:rPr lang="ar-IQ" sz="4000" b="1" dirty="0" smtClean="0">
                <a:solidFill>
                  <a:srgbClr val="FF0000"/>
                </a:solidFill>
                <a:latin typeface="Arial" panose="020B0604020202020204" pitchFamily="34" charset="0"/>
                <a:ea typeface="+mn-ea"/>
                <a:cs typeface="Arial" panose="020B0604020202020204" pitchFamily="34" charset="0"/>
              </a:rPr>
              <a:t>( </a:t>
            </a:r>
            <a:r>
              <a:rPr lang="ar-IQ" sz="4000" b="1" dirty="0">
                <a:solidFill>
                  <a:srgbClr val="FF0000"/>
                </a:solidFill>
                <a:latin typeface="Arial" panose="020B0604020202020204" pitchFamily="34" charset="0"/>
                <a:ea typeface="+mn-ea"/>
                <a:cs typeface="Arial" panose="020B0604020202020204" pitchFamily="34" charset="0"/>
              </a:rPr>
              <a:t>تخطيط الجودة ، ضبط الجودة ، تحسين الجودة).</a:t>
            </a:r>
            <a:r>
              <a:rPr lang="en-US" sz="1400" dirty="0">
                <a:solidFill>
                  <a:srgbClr val="A53010"/>
                </a:solidFill>
                <a:ea typeface="+mn-ea"/>
                <a:cs typeface="+mn-cs"/>
              </a:rPr>
              <a:t/>
            </a:r>
            <a:br>
              <a:rPr lang="en-US" sz="1400" dirty="0">
                <a:solidFill>
                  <a:srgbClr val="A53010"/>
                </a:solidFill>
                <a:ea typeface="+mn-ea"/>
                <a:cs typeface="+mn-cs"/>
              </a:rPr>
            </a:br>
            <a:endParaRPr lang="ar-IQ" sz="2000" dirty="0"/>
          </a:p>
        </p:txBody>
      </p:sp>
      <p:sp>
        <p:nvSpPr>
          <p:cNvPr id="4" name="Date Placeholder 3"/>
          <p:cNvSpPr>
            <a:spLocks noGrp="1"/>
          </p:cNvSpPr>
          <p:nvPr>
            <p:ph type="dt" sz="half" idx="10"/>
          </p:nvPr>
        </p:nvSpPr>
        <p:spPr>
          <a:xfrm>
            <a:off x="9254837" y="5881308"/>
            <a:ext cx="2007220" cy="370396"/>
          </a:xfrm>
        </p:spPr>
        <p:txBody>
          <a:bodyPr/>
          <a:lstStyle/>
          <a:p>
            <a:pPr algn="ctr"/>
            <a:fld id="{AE40F5F2-3CEA-4B88-AE4D-A5CB85108259}" type="datetime8">
              <a:rPr lang="ar-IQ" sz="1400" b="1" smtClean="0">
                <a:solidFill>
                  <a:srgbClr val="FF0000"/>
                </a:solidFill>
              </a:rPr>
              <a:pPr algn="ctr"/>
              <a:t>03 آذار، 24</a:t>
            </a:fld>
            <a:endParaRPr lang="en-US" sz="1400" b="1" dirty="0">
              <a:solidFill>
                <a:srgbClr val="FF0000"/>
              </a:solidFill>
            </a:endParaRPr>
          </a:p>
        </p:txBody>
      </p:sp>
      <p:sp>
        <p:nvSpPr>
          <p:cNvPr id="6" name="Slide Number Placeholder 5"/>
          <p:cNvSpPr>
            <a:spLocks noGrp="1"/>
          </p:cNvSpPr>
          <p:nvPr>
            <p:ph type="sldNum" sz="quarter" idx="12"/>
          </p:nvPr>
        </p:nvSpPr>
        <p:spPr/>
        <p:txBody>
          <a:bodyPr/>
          <a:lstStyle/>
          <a:p>
            <a:fld id="{6186F5A9-711E-4401-9D8E-473B9969182C}" type="slidenum">
              <a:rPr lang="en-US" smtClean="0"/>
              <a:t>21</a:t>
            </a:fld>
            <a:endParaRPr lang="en-US"/>
          </a:p>
        </p:txBody>
      </p:sp>
    </p:spTree>
    <p:extLst>
      <p:ext uri="{BB962C8B-B14F-4D97-AF65-F5344CB8AC3E}">
        <p14:creationId xmlns:p14="http://schemas.microsoft.com/office/powerpoint/2010/main" val="7975853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6405" y="350729"/>
            <a:ext cx="11222102" cy="5656175"/>
          </a:xfrm>
        </p:spPr>
        <p:txBody>
          <a:bodyPr>
            <a:normAutofit/>
          </a:bodyPr>
          <a:lstStyle/>
          <a:p>
            <a:pPr marL="0" indent="0" algn="r" rtl="1">
              <a:buNone/>
            </a:pPr>
            <a:r>
              <a:rPr lang="ar-IQ" sz="2800" b="1" dirty="0">
                <a:solidFill>
                  <a:srgbClr val="C00000"/>
                </a:solidFill>
                <a:latin typeface="Arial" panose="020B0604020202020204" pitchFamily="34" charset="0"/>
                <a:cs typeface="Arial" panose="020B0604020202020204" pitchFamily="34" charset="0"/>
              </a:rPr>
              <a:t>4- ادارة الجودة الشاملة (</a:t>
            </a:r>
            <a:r>
              <a:rPr lang="en-US" sz="2800" b="1" dirty="0">
                <a:solidFill>
                  <a:srgbClr val="C00000"/>
                </a:solidFill>
                <a:latin typeface="Arial" panose="020B0604020202020204" pitchFamily="34" charset="0"/>
                <a:cs typeface="Arial" panose="020B0604020202020204" pitchFamily="34" charset="0"/>
              </a:rPr>
              <a:t>TQM</a:t>
            </a:r>
            <a:r>
              <a:rPr lang="ar-IQ" sz="2800" b="1" dirty="0">
                <a:solidFill>
                  <a:srgbClr val="C00000"/>
                </a:solidFill>
                <a:latin typeface="Arial" panose="020B0604020202020204" pitchFamily="34" charset="0"/>
                <a:cs typeface="Arial" panose="020B0604020202020204" pitchFamily="34" charset="0"/>
              </a:rPr>
              <a:t>)</a:t>
            </a:r>
            <a:r>
              <a:rPr lang="en-US" sz="2800" b="1" dirty="0" smtClean="0">
                <a:solidFill>
                  <a:srgbClr val="C00000"/>
                </a:solidFill>
                <a:latin typeface="Arial" panose="020B0604020202020204" pitchFamily="34" charset="0"/>
                <a:cs typeface="Arial" panose="020B0604020202020204" pitchFamily="34" charset="0"/>
              </a:rPr>
              <a:t>:</a:t>
            </a:r>
            <a:r>
              <a:rPr lang="ar-IQ" sz="2800" b="1" dirty="0" smtClean="0">
                <a:solidFill>
                  <a:srgbClr val="C00000"/>
                </a:solidFill>
                <a:latin typeface="Arial" panose="020B0604020202020204" pitchFamily="34" charset="0"/>
                <a:cs typeface="Arial" panose="020B0604020202020204" pitchFamily="34" charset="0"/>
              </a:rPr>
              <a:t>ص 38</a:t>
            </a:r>
          </a:p>
          <a:p>
            <a:pPr marL="0" indent="0" algn="r" rtl="1">
              <a:buNone/>
            </a:pPr>
            <a:r>
              <a:rPr lang="ar-IQ" sz="2800" b="1" dirty="0" smtClean="0">
                <a:solidFill>
                  <a:schemeClr val="tx1"/>
                </a:solidFill>
                <a:latin typeface="Arial" panose="020B0604020202020204" pitchFamily="34" charset="0"/>
                <a:cs typeface="Arial" panose="020B0604020202020204" pitchFamily="34" charset="0"/>
              </a:rPr>
              <a:t>يعد </a:t>
            </a:r>
            <a:r>
              <a:rPr lang="ar-IQ" sz="2800" b="1" dirty="0">
                <a:solidFill>
                  <a:schemeClr val="tx1"/>
                </a:solidFill>
                <a:latin typeface="Arial" panose="020B0604020202020204" pitchFamily="34" charset="0"/>
                <a:cs typeface="Arial" panose="020B0604020202020204" pitchFamily="34" charset="0"/>
              </a:rPr>
              <a:t>من المفاهيم الحديثة في حقل التخصصات الادارية في </a:t>
            </a:r>
            <a:r>
              <a:rPr lang="ar-IQ" sz="2800" b="1" dirty="0" smtClean="0">
                <a:solidFill>
                  <a:schemeClr val="tx1"/>
                </a:solidFill>
                <a:latin typeface="Arial" panose="020B0604020202020204" pitchFamily="34" charset="0"/>
                <a:cs typeface="Arial" panose="020B0604020202020204" pitchFamily="34" charset="0"/>
              </a:rPr>
              <a:t>عصرنا </a:t>
            </a:r>
            <a:r>
              <a:rPr lang="ar-IQ" sz="2800" b="1" dirty="0">
                <a:solidFill>
                  <a:schemeClr val="tx1"/>
                </a:solidFill>
                <a:latin typeface="Arial" panose="020B0604020202020204" pitchFamily="34" charset="0"/>
                <a:cs typeface="Arial" panose="020B0604020202020204" pitchFamily="34" charset="0"/>
              </a:rPr>
              <a:t>الحالي فقد بدا بالظهور في ثمانينات القرن الماضي، </a:t>
            </a:r>
            <a:r>
              <a:rPr lang="ar-IQ" sz="2800" b="1" dirty="0" smtClean="0">
                <a:solidFill>
                  <a:schemeClr val="tx1"/>
                </a:solidFill>
                <a:latin typeface="Arial" panose="020B0604020202020204" pitchFamily="34" charset="0"/>
                <a:cs typeface="Arial" panose="020B0604020202020204" pitchFamily="34" charset="0"/>
              </a:rPr>
              <a:t>متضمناً جودة </a:t>
            </a:r>
            <a:r>
              <a:rPr lang="ar-IQ" sz="2800" b="1" dirty="0">
                <a:solidFill>
                  <a:schemeClr val="tx1"/>
                </a:solidFill>
                <a:latin typeface="Arial" panose="020B0604020202020204" pitchFamily="34" charset="0"/>
                <a:cs typeface="Arial" panose="020B0604020202020204" pitchFamily="34" charset="0"/>
              </a:rPr>
              <a:t>العمليات وجودة المنتوج ومركزا على العمل الجماعي من خلال </a:t>
            </a:r>
            <a:r>
              <a:rPr lang="ar-IQ" sz="2800" b="1" dirty="0" smtClean="0">
                <a:solidFill>
                  <a:schemeClr val="tx1"/>
                </a:solidFill>
                <a:latin typeface="Arial" panose="020B0604020202020204" pitchFamily="34" charset="0"/>
                <a:cs typeface="Arial" panose="020B0604020202020204" pitchFamily="34" charset="0"/>
              </a:rPr>
              <a:t>مشاركة </a:t>
            </a:r>
            <a:r>
              <a:rPr lang="ar-IQ" sz="2800" b="1" dirty="0">
                <a:solidFill>
                  <a:schemeClr val="tx1"/>
                </a:solidFill>
                <a:latin typeface="Arial" panose="020B0604020202020204" pitchFamily="34" charset="0"/>
                <a:cs typeface="Arial" panose="020B0604020202020204" pitchFamily="34" charset="0"/>
              </a:rPr>
              <a:t>جميع العاملين في المنظمة لتحقيق رضا الزبون</a:t>
            </a:r>
            <a:r>
              <a:rPr lang="ar-IQ" sz="2800" b="1" dirty="0" smtClean="0">
                <a:solidFill>
                  <a:schemeClr val="tx1"/>
                </a:solidFill>
                <a:latin typeface="Arial" panose="020B0604020202020204" pitchFamily="34" charset="0"/>
                <a:cs typeface="Arial" panose="020B0604020202020204" pitchFamily="34" charset="0"/>
              </a:rPr>
              <a:t>.</a:t>
            </a:r>
          </a:p>
          <a:p>
            <a:pPr marL="0" indent="0" algn="r" rtl="1">
              <a:buNone/>
            </a:pPr>
            <a:endParaRPr lang="ar-IQ" sz="2800" b="1" dirty="0">
              <a:solidFill>
                <a:schemeClr val="tx1"/>
              </a:solidFill>
              <a:latin typeface="Arial" panose="020B0604020202020204" pitchFamily="34" charset="0"/>
              <a:cs typeface="Arial" panose="020B0604020202020204" pitchFamily="34" charset="0"/>
            </a:endParaRPr>
          </a:p>
          <a:p>
            <a:pPr algn="r" rtl="1">
              <a:buFontTx/>
              <a:buChar char="-"/>
            </a:pPr>
            <a:r>
              <a:rPr lang="ar-IQ" sz="2800" b="1" u="sng" dirty="0">
                <a:solidFill>
                  <a:schemeClr val="tx1"/>
                </a:solidFill>
                <a:latin typeface="Arial" panose="020B0604020202020204" pitchFamily="34" charset="0"/>
                <a:cs typeface="Arial" panose="020B0604020202020204" pitchFamily="34" charset="0"/>
              </a:rPr>
              <a:t>ادارة الجودة الشاملة </a:t>
            </a:r>
            <a:r>
              <a:rPr lang="ar-IQ" sz="2800" b="1" dirty="0">
                <a:solidFill>
                  <a:schemeClr val="tx1"/>
                </a:solidFill>
                <a:latin typeface="Arial" panose="020B0604020202020204" pitchFamily="34" charset="0"/>
                <a:cs typeface="Arial" panose="020B0604020202020204" pitchFamily="34" charset="0"/>
              </a:rPr>
              <a:t>هي اسلوب لادارة المنظمة يتمحور بمجملها حول الجودة وتقوم على</a:t>
            </a:r>
          </a:p>
          <a:p>
            <a:pPr marL="0" indent="0" algn="r" rtl="1">
              <a:buNone/>
            </a:pPr>
            <a:r>
              <a:rPr lang="ar-IQ" sz="2800" b="1" dirty="0">
                <a:solidFill>
                  <a:schemeClr val="tx1"/>
                </a:solidFill>
                <a:latin typeface="Arial" panose="020B0604020202020204" pitchFamily="34" charset="0"/>
                <a:cs typeface="Arial" panose="020B0604020202020204" pitchFamily="34" charset="0"/>
              </a:rPr>
              <a:t>     مشاركة جميع الاعضاء في المنظمة وتهدف الى النجاح بعيد الامد من خلال تحقيق رضا</a:t>
            </a:r>
          </a:p>
          <a:p>
            <a:pPr marL="0" indent="0" algn="r" rtl="1">
              <a:buNone/>
            </a:pPr>
            <a:r>
              <a:rPr lang="ar-IQ" sz="2800" b="1" dirty="0">
                <a:solidFill>
                  <a:schemeClr val="tx1"/>
                </a:solidFill>
                <a:latin typeface="Arial" panose="020B0604020202020204" pitchFamily="34" charset="0"/>
                <a:cs typeface="Arial" panose="020B0604020202020204" pitchFamily="34" charset="0"/>
              </a:rPr>
              <a:t>     الزبون وفائدة المنظمة ذاتها ومن ثم المجتمع.</a:t>
            </a:r>
          </a:p>
          <a:p>
            <a:pPr marL="0" indent="0" algn="r" rtl="1">
              <a:buNone/>
            </a:pPr>
            <a:r>
              <a:rPr lang="ar-IQ" sz="2000" dirty="0">
                <a:solidFill>
                  <a:schemeClr val="tx1"/>
                </a:solidFill>
              </a:rPr>
              <a:t> </a:t>
            </a:r>
          </a:p>
        </p:txBody>
      </p:sp>
      <p:sp>
        <p:nvSpPr>
          <p:cNvPr id="2" name="Date Placeholder 1"/>
          <p:cNvSpPr>
            <a:spLocks noGrp="1"/>
          </p:cNvSpPr>
          <p:nvPr>
            <p:ph type="dt" sz="half" idx="10"/>
          </p:nvPr>
        </p:nvSpPr>
        <p:spPr>
          <a:xfrm>
            <a:off x="8820728" y="5085462"/>
            <a:ext cx="2306074" cy="921441"/>
          </a:xfrm>
        </p:spPr>
        <p:txBody>
          <a:bodyPr/>
          <a:lstStyle/>
          <a:p>
            <a:pPr algn="ctr"/>
            <a:fld id="{547FCAF5-9C45-47A5-81E3-4826430EA421}" type="datetime8">
              <a:rPr lang="ar-IQ" sz="1400" b="1" smtClean="0">
                <a:solidFill>
                  <a:srgbClr val="FF0000"/>
                </a:solidFill>
              </a:rPr>
              <a:pPr algn="ctr"/>
              <a:t>03 آذار، 24</a:t>
            </a:fld>
            <a:endParaRPr lang="en-US" sz="1400" b="1" dirty="0">
              <a:solidFill>
                <a:srgbClr val="FF0000"/>
              </a:solidFill>
            </a:endParaRPr>
          </a:p>
        </p:txBody>
      </p:sp>
      <p:sp>
        <p:nvSpPr>
          <p:cNvPr id="5" name="Slide Number Placeholder 4"/>
          <p:cNvSpPr>
            <a:spLocks noGrp="1"/>
          </p:cNvSpPr>
          <p:nvPr>
            <p:ph type="sldNum" sz="quarter" idx="12"/>
          </p:nvPr>
        </p:nvSpPr>
        <p:spPr/>
        <p:txBody>
          <a:bodyPr/>
          <a:lstStyle/>
          <a:p>
            <a:fld id="{6186F5A9-711E-4401-9D8E-473B9969182C}" type="slidenum">
              <a:rPr lang="en-US" smtClean="0"/>
              <a:t>22</a:t>
            </a:fld>
            <a:endParaRPr lang="en-US"/>
          </a:p>
        </p:txBody>
      </p:sp>
    </p:spTree>
    <p:extLst>
      <p:ext uri="{BB962C8B-B14F-4D97-AF65-F5344CB8AC3E}">
        <p14:creationId xmlns:p14="http://schemas.microsoft.com/office/powerpoint/2010/main" val="18401444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6719" y="275574"/>
            <a:ext cx="10677894" cy="4659498"/>
          </a:xfrm>
        </p:spPr>
        <p:txBody>
          <a:bodyPr/>
          <a:lstStyle/>
          <a:p>
            <a:pPr lvl="0" algn="r" rtl="1">
              <a:spcBef>
                <a:spcPts val="1000"/>
              </a:spcBef>
            </a:pPr>
            <a:r>
              <a:rPr lang="ar-IQ" sz="3200" b="1" dirty="0">
                <a:solidFill>
                  <a:srgbClr val="C00000"/>
                </a:solidFill>
                <a:latin typeface="Arial" panose="020B0604020202020204" pitchFamily="34" charset="0"/>
                <a:ea typeface="+mn-ea"/>
                <a:cs typeface="Arial" panose="020B0604020202020204" pitchFamily="34" charset="0"/>
              </a:rPr>
              <a:t>5- مرحلة اسعاد الزبون(</a:t>
            </a:r>
            <a:r>
              <a:rPr lang="en-US" sz="3200" b="1" dirty="0">
                <a:solidFill>
                  <a:srgbClr val="C00000"/>
                </a:solidFill>
                <a:latin typeface="Arial" panose="020B0604020202020204" pitchFamily="34" charset="0"/>
                <a:ea typeface="+mn-ea"/>
                <a:cs typeface="Arial" panose="020B0604020202020204" pitchFamily="34" charset="0"/>
              </a:rPr>
              <a:t>M</a:t>
            </a:r>
            <a:r>
              <a:rPr lang="ar-IQ" sz="3200" b="1" dirty="0" smtClean="0">
                <a:solidFill>
                  <a:srgbClr val="C00000"/>
                </a:solidFill>
                <a:latin typeface="Arial" panose="020B0604020202020204" pitchFamily="34" charset="0"/>
                <a:ea typeface="+mn-ea"/>
                <a:cs typeface="Arial" panose="020B0604020202020204" pitchFamily="34" charset="0"/>
              </a:rPr>
              <a:t>): ص38</a:t>
            </a:r>
            <a:br>
              <a:rPr lang="ar-IQ" sz="3200" b="1" dirty="0" smtClean="0">
                <a:solidFill>
                  <a:srgbClr val="C00000"/>
                </a:solidFill>
                <a:latin typeface="Arial" panose="020B0604020202020204" pitchFamily="34" charset="0"/>
                <a:ea typeface="+mn-ea"/>
                <a:cs typeface="Arial" panose="020B0604020202020204" pitchFamily="34" charset="0"/>
              </a:rPr>
            </a:br>
            <a:r>
              <a:rPr lang="ar-IQ" sz="3200" b="1" dirty="0" smtClean="0">
                <a:solidFill>
                  <a:srgbClr val="C00000"/>
                </a:solidFill>
                <a:latin typeface="Arial" panose="020B0604020202020204" pitchFamily="34" charset="0"/>
                <a:ea typeface="+mn-ea"/>
                <a:cs typeface="Arial" panose="020B0604020202020204" pitchFamily="34" charset="0"/>
              </a:rPr>
              <a:t/>
            </a:r>
            <a:br>
              <a:rPr lang="ar-IQ" sz="3200" b="1" dirty="0" smtClean="0">
                <a:solidFill>
                  <a:srgbClr val="C00000"/>
                </a:solidFill>
                <a:latin typeface="Arial" panose="020B0604020202020204" pitchFamily="34" charset="0"/>
                <a:ea typeface="+mn-ea"/>
                <a:cs typeface="Arial" panose="020B0604020202020204" pitchFamily="34" charset="0"/>
              </a:rPr>
            </a:br>
            <a:r>
              <a:rPr lang="ar-IQ" sz="3200" b="1" dirty="0" smtClean="0">
                <a:solidFill>
                  <a:srgbClr val="C00000"/>
                </a:solidFill>
                <a:latin typeface="Arial" panose="020B0604020202020204" pitchFamily="34" charset="0"/>
                <a:ea typeface="+mn-ea"/>
                <a:cs typeface="Arial" panose="020B0604020202020204" pitchFamily="34" charset="0"/>
              </a:rPr>
              <a:t> </a:t>
            </a:r>
            <a:r>
              <a:rPr lang="ar-IQ" sz="3200" b="1" dirty="0">
                <a:solidFill>
                  <a:prstClr val="black"/>
                </a:solidFill>
                <a:latin typeface="Arial" panose="020B0604020202020204" pitchFamily="34" charset="0"/>
                <a:ea typeface="+mn-ea"/>
                <a:cs typeface="Arial" panose="020B0604020202020204" pitchFamily="34" charset="0"/>
              </a:rPr>
              <a:t>يقصد بها تمكين المنتجين من اسعاد الزبون بتقديم ما </a:t>
            </a:r>
            <a:r>
              <a:rPr lang="ar-IQ" sz="3200" b="1" dirty="0" smtClean="0">
                <a:solidFill>
                  <a:prstClr val="black"/>
                </a:solidFill>
                <a:latin typeface="Arial" panose="020B0604020202020204" pitchFamily="34" charset="0"/>
                <a:ea typeface="+mn-ea"/>
                <a:cs typeface="Arial" panose="020B0604020202020204" pitchFamily="34" charset="0"/>
              </a:rPr>
              <a:t>يتمناه </a:t>
            </a:r>
            <a:r>
              <a:rPr lang="ar-IQ" sz="3200" b="1" dirty="0">
                <a:solidFill>
                  <a:prstClr val="black"/>
                </a:solidFill>
                <a:latin typeface="Arial" panose="020B0604020202020204" pitchFamily="34" charset="0"/>
                <a:ea typeface="+mn-ea"/>
                <a:cs typeface="Arial" panose="020B0604020202020204" pitchFamily="34" charset="0"/>
              </a:rPr>
              <a:t>بسرعة وسهولة من خلال تحسين الجودة باستمرار وبما يتوافق مع </a:t>
            </a:r>
            <a:r>
              <a:rPr lang="ar-IQ" sz="3200" b="1" dirty="0" smtClean="0">
                <a:solidFill>
                  <a:prstClr val="black"/>
                </a:solidFill>
                <a:latin typeface="Arial" panose="020B0604020202020204" pitchFamily="34" charset="0"/>
                <a:ea typeface="+mn-ea"/>
                <a:cs typeface="Arial" panose="020B0604020202020204" pitchFamily="34" charset="0"/>
              </a:rPr>
              <a:t>التطورات </a:t>
            </a:r>
            <a:r>
              <a:rPr lang="ar-IQ" sz="3200" b="1" dirty="0">
                <a:solidFill>
                  <a:prstClr val="black"/>
                </a:solidFill>
                <a:latin typeface="Arial" panose="020B0604020202020204" pitchFamily="34" charset="0"/>
                <a:ea typeface="+mn-ea"/>
                <a:cs typeface="Arial" panose="020B0604020202020204" pitchFamily="34" charset="0"/>
              </a:rPr>
              <a:t>الحديثة نحو تحقيق اهداف المنظمة وكذلك استقراء افكار </a:t>
            </a:r>
            <a:r>
              <a:rPr lang="ar-IQ" sz="3200" b="1" dirty="0" smtClean="0">
                <a:solidFill>
                  <a:prstClr val="black"/>
                </a:solidFill>
                <a:latin typeface="Arial" panose="020B0604020202020204" pitchFamily="34" charset="0"/>
                <a:ea typeface="+mn-ea"/>
                <a:cs typeface="Arial" panose="020B0604020202020204" pitchFamily="34" charset="0"/>
              </a:rPr>
              <a:t>وطلبات </a:t>
            </a:r>
            <a:r>
              <a:rPr lang="ar-IQ" sz="3200" b="1" dirty="0">
                <a:solidFill>
                  <a:prstClr val="black"/>
                </a:solidFill>
                <a:latin typeface="Arial" panose="020B0604020202020204" pitchFamily="34" charset="0"/>
                <a:ea typeface="+mn-ea"/>
                <a:cs typeface="Arial" panose="020B0604020202020204" pitchFamily="34" charset="0"/>
              </a:rPr>
              <a:t>الزبون مسبقاً.</a:t>
            </a:r>
            <a:r>
              <a:rPr lang="en-US" sz="1900" dirty="0">
                <a:solidFill>
                  <a:srgbClr val="92D050"/>
                </a:solidFill>
                <a:ea typeface="+mn-ea"/>
                <a:cs typeface="+mn-cs"/>
              </a:rPr>
              <a:t/>
            </a:r>
            <a:br>
              <a:rPr lang="en-US" sz="1900" dirty="0">
                <a:solidFill>
                  <a:srgbClr val="92D050"/>
                </a:solidFill>
                <a:ea typeface="+mn-ea"/>
                <a:cs typeface="+mn-cs"/>
              </a:rPr>
            </a:br>
            <a:endParaRPr lang="ar-IQ" dirty="0"/>
          </a:p>
        </p:txBody>
      </p:sp>
      <p:sp>
        <p:nvSpPr>
          <p:cNvPr id="4" name="Date Placeholder 3"/>
          <p:cNvSpPr>
            <a:spLocks noGrp="1"/>
          </p:cNvSpPr>
          <p:nvPr>
            <p:ph type="dt" sz="half" idx="10"/>
          </p:nvPr>
        </p:nvSpPr>
        <p:spPr>
          <a:xfrm>
            <a:off x="1380450" y="180574"/>
            <a:ext cx="1146283" cy="370396"/>
          </a:xfrm>
        </p:spPr>
        <p:txBody>
          <a:bodyPr/>
          <a:lstStyle/>
          <a:p>
            <a:pPr algn="ctr"/>
            <a:fld id="{7EFD50A1-CAE6-46B7-B353-ED820C1650E5}" type="datetime8">
              <a:rPr lang="ar-IQ" sz="1400" b="1" smtClean="0">
                <a:solidFill>
                  <a:srgbClr val="FF0000"/>
                </a:solidFill>
              </a:rPr>
              <a:pPr algn="ctr"/>
              <a:t>03 آذار، 24</a:t>
            </a:fld>
            <a:endParaRPr lang="en-US" sz="1400" b="1" dirty="0">
              <a:solidFill>
                <a:srgbClr val="FF0000"/>
              </a:solidFill>
            </a:endParaRPr>
          </a:p>
        </p:txBody>
      </p:sp>
      <p:sp>
        <p:nvSpPr>
          <p:cNvPr id="6" name="Slide Number Placeholder 5"/>
          <p:cNvSpPr>
            <a:spLocks noGrp="1"/>
          </p:cNvSpPr>
          <p:nvPr>
            <p:ph type="sldNum" sz="quarter" idx="12"/>
          </p:nvPr>
        </p:nvSpPr>
        <p:spPr/>
        <p:txBody>
          <a:bodyPr/>
          <a:lstStyle/>
          <a:p>
            <a:fld id="{6186F5A9-711E-4401-9D8E-473B9969182C}" type="slidenum">
              <a:rPr lang="en-US" smtClean="0"/>
              <a:t>23</a:t>
            </a:fld>
            <a:endParaRPr lang="en-US"/>
          </a:p>
        </p:txBody>
      </p:sp>
    </p:spTree>
    <p:extLst>
      <p:ext uri="{BB962C8B-B14F-4D97-AF65-F5344CB8AC3E}">
        <p14:creationId xmlns:p14="http://schemas.microsoft.com/office/powerpoint/2010/main" val="5176051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6635" y="403538"/>
            <a:ext cx="8596668" cy="660400"/>
          </a:xfrm>
        </p:spPr>
        <p:txBody>
          <a:bodyPr>
            <a:normAutofit/>
          </a:bodyPr>
          <a:lstStyle/>
          <a:p>
            <a:pPr algn="r" rtl="1"/>
            <a:r>
              <a:rPr lang="en-US" sz="3200" b="1" dirty="0">
                <a:solidFill>
                  <a:srgbClr val="FF0000"/>
                </a:solidFill>
                <a:latin typeface="Arial" panose="020B0604020202020204" pitchFamily="34" charset="0"/>
                <a:cs typeface="Arial" panose="020B0604020202020204" pitchFamily="34" charset="0"/>
              </a:rPr>
              <a:t>3</a:t>
            </a:r>
            <a:r>
              <a:rPr lang="ar-IQ" sz="3200" b="1" dirty="0">
                <a:solidFill>
                  <a:srgbClr val="FF0000"/>
                </a:solidFill>
                <a:latin typeface="Arial" panose="020B0604020202020204" pitchFamily="34" charset="0"/>
                <a:cs typeface="Arial" panose="020B0604020202020204" pitchFamily="34" charset="0"/>
              </a:rPr>
              <a:t>- اهمية الجودة</a:t>
            </a:r>
            <a:r>
              <a:rPr lang="ar-IQ" sz="3200" b="1" dirty="0" smtClean="0">
                <a:solidFill>
                  <a:srgbClr val="FF0000"/>
                </a:solidFill>
                <a:latin typeface="Arial" panose="020B0604020202020204" pitchFamily="34" charset="0"/>
                <a:cs typeface="Arial" panose="020B0604020202020204" pitchFamily="34" charset="0"/>
              </a:rPr>
              <a:t>: ص38</a:t>
            </a:r>
            <a:endParaRPr lang="en-US" sz="32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67618" y="1030596"/>
            <a:ext cx="10599932" cy="5620197"/>
          </a:xfrm>
        </p:spPr>
        <p:txBody>
          <a:bodyPr>
            <a:noAutofit/>
          </a:bodyPr>
          <a:lstStyle/>
          <a:p>
            <a:pPr algn="just" rtl="1"/>
            <a:r>
              <a:rPr lang="ar-IQ" sz="3200" b="1" dirty="0">
                <a:latin typeface="Arial" panose="020B0604020202020204" pitchFamily="34" charset="0"/>
                <a:cs typeface="Arial" panose="020B0604020202020204" pitchFamily="34" charset="0"/>
              </a:rPr>
              <a:t> السلع والخدمات التي تتميز بالجودة العالية تشكل اهمية استراتيجية كبيرة للمنظمة والبلد الذي تُنتج فيه، حيث ان جودة المنتج والخدمة المقدمة والأسعار وسلسلة التجهيز تلعب دور مهم في خلق الطلب على السلع والخدمات</a:t>
            </a:r>
            <a:r>
              <a:rPr lang="ar-IQ" sz="3200" b="1" dirty="0" smtClean="0">
                <a:latin typeface="Arial" panose="020B0604020202020204" pitchFamily="34" charset="0"/>
                <a:cs typeface="Arial" panose="020B0604020202020204" pitchFamily="34" charset="0"/>
              </a:rPr>
              <a:t>. وتبرز </a:t>
            </a:r>
            <a:r>
              <a:rPr lang="ar-IQ" sz="3200" b="1" dirty="0">
                <a:latin typeface="Arial" panose="020B0604020202020204" pitchFamily="34" charset="0"/>
                <a:cs typeface="Arial" panose="020B0604020202020204" pitchFamily="34" charset="0"/>
              </a:rPr>
              <a:t>اهمية الجودة للمنظمة من خلال:</a:t>
            </a:r>
          </a:p>
          <a:p>
            <a:pPr marL="0" indent="0" algn="just" rtl="1">
              <a:buNone/>
            </a:pPr>
            <a:r>
              <a:rPr lang="ar-IQ" sz="3200" b="1" u="sng" dirty="0">
                <a:solidFill>
                  <a:srgbClr val="FF0000"/>
                </a:solidFill>
                <a:latin typeface="Arial" panose="020B0604020202020204" pitchFamily="34" charset="0"/>
                <a:cs typeface="Arial" panose="020B0604020202020204" pitchFamily="34" charset="0"/>
              </a:rPr>
              <a:t>1- تعزيز سمعة المنظمة</a:t>
            </a:r>
            <a:r>
              <a:rPr lang="ar-IQ" sz="3200" b="1" u="sng" dirty="0" smtClean="0">
                <a:solidFill>
                  <a:srgbClr val="FF0000"/>
                </a:solidFill>
                <a:latin typeface="Arial" panose="020B0604020202020204" pitchFamily="34" charset="0"/>
                <a:cs typeface="Arial" panose="020B0604020202020204" pitchFamily="34" charset="0"/>
              </a:rPr>
              <a:t>: ص 39 </a:t>
            </a:r>
            <a:endParaRPr lang="ar-IQ" sz="3200" b="1" u="sng" dirty="0">
              <a:solidFill>
                <a:srgbClr val="FF0000"/>
              </a:solidFill>
              <a:latin typeface="Arial" panose="020B0604020202020204" pitchFamily="34" charset="0"/>
              <a:cs typeface="Arial" panose="020B0604020202020204" pitchFamily="34" charset="0"/>
            </a:endParaRPr>
          </a:p>
          <a:p>
            <a:pPr marL="0" indent="0" algn="just" rtl="1">
              <a:buNone/>
            </a:pPr>
            <a:r>
              <a:rPr lang="ar-IQ" sz="3200" b="1" dirty="0">
                <a:latin typeface="Arial" panose="020B0604020202020204" pitchFamily="34" charset="0"/>
                <a:cs typeface="Arial" panose="020B0604020202020204" pitchFamily="34" charset="0"/>
              </a:rPr>
              <a:t>تستمد المنظمة شهرتها من مستوى جودة منتوجاتها، ويتضح ذلك من خلال العلاقات الجيدة مع المجهزين، وخبرة العاملين، وتقديم منتوجات تلبي حاجات ورغبات واذواق وتوقعات الزبائن الحاليين والمستقبليين.</a:t>
            </a:r>
          </a:p>
          <a:p>
            <a:pPr marL="0" indent="0" algn="just" rtl="1">
              <a:buNone/>
            </a:pPr>
            <a:r>
              <a:rPr lang="ar-IQ" sz="3200" b="1" dirty="0">
                <a:latin typeface="Arial" panose="020B0604020202020204" pitchFamily="34" charset="0"/>
                <a:cs typeface="Arial" panose="020B0604020202020204" pitchFamily="34" charset="0"/>
              </a:rPr>
              <a:t>- اذا كانت المنتجات ذات جودة منخفضة فيمكن استخدام احد ادوات التحسين المستمر من اجل رفع مستوى جودتها</a:t>
            </a:r>
            <a:r>
              <a:rPr lang="ar-IQ" sz="3200" b="1" dirty="0" smtClean="0">
                <a:latin typeface="Arial" panose="020B0604020202020204" pitchFamily="34" charset="0"/>
                <a:cs typeface="Arial" panose="020B0604020202020204" pitchFamily="34" charset="0"/>
              </a:rPr>
              <a:t>.</a:t>
            </a:r>
            <a:endParaRPr lang="ar-IQ" sz="3200" b="1"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a:xfrm>
            <a:off x="2133601" y="161473"/>
            <a:ext cx="2373744" cy="370396"/>
          </a:xfrm>
        </p:spPr>
        <p:txBody>
          <a:bodyPr/>
          <a:lstStyle/>
          <a:p>
            <a:pPr algn="ctr"/>
            <a:fld id="{EDEA867B-7174-4F77-83A2-0D442E10F328}" type="datetime8">
              <a:rPr lang="ar-IQ" sz="1400" b="1" smtClean="0">
                <a:solidFill>
                  <a:srgbClr val="FF0000"/>
                </a:solidFill>
              </a:rPr>
              <a:pPr algn="ctr"/>
              <a:t>03 آذار، 24</a:t>
            </a:fld>
            <a:endParaRPr lang="en-US" sz="1400" b="1" dirty="0">
              <a:solidFill>
                <a:srgbClr val="FF0000"/>
              </a:solidFill>
            </a:endParaRPr>
          </a:p>
        </p:txBody>
      </p:sp>
      <p:sp>
        <p:nvSpPr>
          <p:cNvPr id="6" name="Slide Number Placeholder 5"/>
          <p:cNvSpPr>
            <a:spLocks noGrp="1"/>
          </p:cNvSpPr>
          <p:nvPr>
            <p:ph type="sldNum" sz="quarter" idx="12"/>
          </p:nvPr>
        </p:nvSpPr>
        <p:spPr/>
        <p:txBody>
          <a:bodyPr/>
          <a:lstStyle/>
          <a:p>
            <a:fld id="{6186F5A9-711E-4401-9D8E-473B9969182C}" type="slidenum">
              <a:rPr lang="en-US" smtClean="0"/>
              <a:t>24</a:t>
            </a:fld>
            <a:endParaRPr lang="en-US"/>
          </a:p>
        </p:txBody>
      </p:sp>
    </p:spTree>
    <p:extLst>
      <p:ext uri="{BB962C8B-B14F-4D97-AF65-F5344CB8AC3E}">
        <p14:creationId xmlns:p14="http://schemas.microsoft.com/office/powerpoint/2010/main" val="19837411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464" y="212942"/>
            <a:ext cx="11473840" cy="6645058"/>
          </a:xfrm>
        </p:spPr>
        <p:txBody>
          <a:bodyPr>
            <a:normAutofit/>
          </a:bodyPr>
          <a:lstStyle/>
          <a:p>
            <a:pPr algn="r" rtl="1"/>
            <a:r>
              <a:rPr lang="ar-IQ" b="1" dirty="0">
                <a:solidFill>
                  <a:srgbClr val="FF0000"/>
                </a:solidFill>
                <a:latin typeface="Arial" panose="020B0604020202020204" pitchFamily="34" charset="0"/>
                <a:cs typeface="Arial" panose="020B0604020202020204" pitchFamily="34" charset="0"/>
              </a:rPr>
              <a:t>2</a:t>
            </a:r>
            <a:r>
              <a:rPr lang="ar-IQ" sz="3600" b="1" dirty="0">
                <a:solidFill>
                  <a:srgbClr val="FF0000"/>
                </a:solidFill>
                <a:latin typeface="Arial" panose="020B0604020202020204" pitchFamily="34" charset="0"/>
                <a:cs typeface="Arial" panose="020B0604020202020204" pitchFamily="34" charset="0"/>
              </a:rPr>
              <a:t>-</a:t>
            </a:r>
            <a:r>
              <a:rPr lang="ar-IQ" sz="3600" b="1" dirty="0">
                <a:latin typeface="Arial" panose="020B0604020202020204" pitchFamily="34" charset="0"/>
                <a:cs typeface="Arial" panose="020B0604020202020204" pitchFamily="34" charset="0"/>
              </a:rPr>
              <a:t> </a:t>
            </a:r>
            <a:r>
              <a:rPr lang="ar-IQ" sz="3600" b="1" dirty="0">
                <a:solidFill>
                  <a:srgbClr val="FF0000"/>
                </a:solidFill>
                <a:latin typeface="Arial" panose="020B0604020202020204" pitchFamily="34" charset="0"/>
                <a:cs typeface="Arial" panose="020B0604020202020204" pitchFamily="34" charset="0"/>
              </a:rPr>
              <a:t>القدرة على المنافسة العالمية </a:t>
            </a:r>
            <a:r>
              <a:rPr lang="ar-IQ" sz="3600" b="1" dirty="0" smtClean="0">
                <a:solidFill>
                  <a:srgbClr val="FF0000"/>
                </a:solidFill>
                <a:latin typeface="Arial" panose="020B0604020202020204" pitchFamily="34" charset="0"/>
                <a:cs typeface="Arial" panose="020B0604020202020204" pitchFamily="34" charset="0"/>
              </a:rPr>
              <a:t>:ص39</a:t>
            </a:r>
            <a:r>
              <a:rPr lang="ar-IQ" sz="3600" b="1" dirty="0">
                <a:latin typeface="Arial" panose="020B0604020202020204" pitchFamily="34" charset="0"/>
                <a:cs typeface="Arial" panose="020B0604020202020204" pitchFamily="34" charset="0"/>
              </a:rPr>
              <a:t/>
            </a:r>
            <a:br>
              <a:rPr lang="ar-IQ" sz="3600" b="1" dirty="0">
                <a:latin typeface="Arial" panose="020B0604020202020204" pitchFamily="34" charset="0"/>
                <a:cs typeface="Arial" panose="020B0604020202020204" pitchFamily="34" charset="0"/>
              </a:rPr>
            </a:br>
            <a:r>
              <a:rPr lang="ar-IQ" sz="3600" b="1" dirty="0">
                <a:solidFill>
                  <a:schemeClr val="tx1"/>
                </a:solidFill>
                <a:latin typeface="Arial" panose="020B0604020202020204" pitchFamily="34" charset="0"/>
                <a:cs typeface="Arial" panose="020B0604020202020204" pitchFamily="34" charset="0"/>
              </a:rPr>
              <a:t>لكي تتمكن الدولة أو المنظمة من المنافسة بفاعلية في عصر العولمة فمن الضروري ان تطابق منتوجاتها متطلبات الجودة والاسعار العالمية.</a:t>
            </a:r>
            <a:br>
              <a:rPr lang="ar-IQ" sz="3600" b="1" dirty="0">
                <a:solidFill>
                  <a:schemeClr val="tx1"/>
                </a:solidFill>
                <a:latin typeface="Arial" panose="020B0604020202020204" pitchFamily="34" charset="0"/>
                <a:cs typeface="Arial" panose="020B0604020202020204" pitchFamily="34" charset="0"/>
              </a:rPr>
            </a:br>
            <a:r>
              <a:rPr lang="ar-IQ" sz="3600" b="1" dirty="0">
                <a:solidFill>
                  <a:schemeClr val="tx1"/>
                </a:solidFill>
                <a:latin typeface="Arial" panose="020B0604020202020204" pitchFamily="34" charset="0"/>
                <a:cs typeface="Arial" panose="020B0604020202020204" pitchFamily="34" charset="0"/>
              </a:rPr>
              <a:t>الجودة تُساعد المنظمة على بناء قدرتها التنافسية، حيث تعتبر احد الأبعاد التنافسية والتي هي (الجودة، الكلفة، المرونة، التسليم، الاعتمادية، الابداع</a:t>
            </a:r>
            <a:r>
              <a:rPr lang="ar-IQ" sz="3600" b="1" dirty="0" smtClean="0">
                <a:solidFill>
                  <a:schemeClr val="tx1"/>
                </a:solidFill>
                <a:latin typeface="Arial" panose="020B0604020202020204" pitchFamily="34" charset="0"/>
                <a:cs typeface="Arial" panose="020B0604020202020204" pitchFamily="34" charset="0"/>
              </a:rPr>
              <a:t>)</a:t>
            </a:r>
            <a:br>
              <a:rPr lang="ar-IQ" sz="3600" b="1" dirty="0" smtClean="0">
                <a:solidFill>
                  <a:schemeClr val="tx1"/>
                </a:solidFill>
                <a:latin typeface="Arial" panose="020B0604020202020204" pitchFamily="34" charset="0"/>
                <a:cs typeface="Arial" panose="020B0604020202020204" pitchFamily="34" charset="0"/>
              </a:rPr>
            </a:br>
            <a:r>
              <a:rPr lang="ar-IQ" sz="3600" dirty="0">
                <a:solidFill>
                  <a:schemeClr val="tx1"/>
                </a:solidFill>
              </a:rPr>
              <a:t/>
            </a:r>
            <a:br>
              <a:rPr lang="ar-IQ" sz="3600" dirty="0">
                <a:solidFill>
                  <a:schemeClr val="tx1"/>
                </a:solidFill>
              </a:rPr>
            </a:br>
            <a:r>
              <a:rPr lang="ar-IQ" sz="3600" b="1" dirty="0">
                <a:solidFill>
                  <a:srgbClr val="FF0000"/>
                </a:solidFill>
                <a:latin typeface="Arial" panose="020B0604020202020204" pitchFamily="34" charset="0"/>
                <a:cs typeface="Arial" panose="020B0604020202020204" pitchFamily="34" charset="0"/>
              </a:rPr>
              <a:t>3- المسؤولية القانوية للمنتوج</a:t>
            </a:r>
            <a:r>
              <a:rPr lang="ar-IQ" sz="3600" b="1" dirty="0" smtClean="0">
                <a:solidFill>
                  <a:srgbClr val="FF0000"/>
                </a:solidFill>
                <a:latin typeface="Arial" panose="020B0604020202020204" pitchFamily="34" charset="0"/>
                <a:cs typeface="Arial" panose="020B0604020202020204" pitchFamily="34" charset="0"/>
              </a:rPr>
              <a:t>: ص39</a:t>
            </a:r>
            <a:r>
              <a:rPr lang="ar-IQ" sz="3600" b="1" dirty="0">
                <a:latin typeface="Arial" panose="020B0604020202020204" pitchFamily="34" charset="0"/>
                <a:cs typeface="Arial" panose="020B0604020202020204" pitchFamily="34" charset="0"/>
              </a:rPr>
              <a:t/>
            </a:r>
            <a:br>
              <a:rPr lang="ar-IQ" sz="3600" b="1" dirty="0">
                <a:latin typeface="Arial" panose="020B0604020202020204" pitchFamily="34" charset="0"/>
                <a:cs typeface="Arial" panose="020B0604020202020204" pitchFamily="34" charset="0"/>
              </a:rPr>
            </a:br>
            <a:r>
              <a:rPr lang="ar-IQ" sz="3600" b="1" dirty="0">
                <a:solidFill>
                  <a:schemeClr val="tx1"/>
                </a:solidFill>
                <a:latin typeface="Arial" panose="020B0604020202020204" pitchFamily="34" charset="0"/>
                <a:cs typeface="Arial" panose="020B0604020202020204" pitchFamily="34" charset="0"/>
              </a:rPr>
              <a:t>تُعد كل منظمة صناعية او خدمية مسؤولة امام القانون عن اية اضرار تصيب البيئة والمجتمع</a:t>
            </a:r>
            <a:r>
              <a:rPr lang="ar-IQ" sz="3600" b="1" dirty="0" smtClean="0">
                <a:solidFill>
                  <a:schemeClr val="tx1"/>
                </a:solidFill>
                <a:latin typeface="Arial" panose="020B0604020202020204" pitchFamily="34" charset="0"/>
                <a:cs typeface="Arial" panose="020B0604020202020204" pitchFamily="34" charset="0"/>
              </a:rPr>
              <a:t>، وقد </a:t>
            </a:r>
            <a:r>
              <a:rPr lang="ar-IQ" sz="3600" b="1" dirty="0">
                <a:solidFill>
                  <a:schemeClr val="tx1"/>
                </a:solidFill>
                <a:latin typeface="Arial" panose="020B0604020202020204" pitchFamily="34" charset="0"/>
                <a:cs typeface="Arial" panose="020B0604020202020204" pitchFamily="34" charset="0"/>
              </a:rPr>
              <a:t>تزايدت في الوقت الحاضر الدعوات نحو الانتاج الاخضر والمحافظة على البيئة.</a:t>
            </a:r>
            <a:r>
              <a:rPr lang="ar-IQ" dirty="0">
                <a:solidFill>
                  <a:schemeClr val="tx1"/>
                </a:solidFill>
              </a:rPr>
              <a:t/>
            </a:r>
            <a:br>
              <a:rPr lang="ar-IQ" dirty="0">
                <a:solidFill>
                  <a:schemeClr val="tx1"/>
                </a:solidFill>
              </a:rPr>
            </a:br>
            <a:endParaRPr lang="ar-IQ" dirty="0">
              <a:solidFill>
                <a:schemeClr val="tx1"/>
              </a:solidFill>
            </a:endParaRPr>
          </a:p>
        </p:txBody>
      </p:sp>
      <p:sp>
        <p:nvSpPr>
          <p:cNvPr id="4" name="Date Placeholder 3"/>
          <p:cNvSpPr>
            <a:spLocks noGrp="1"/>
          </p:cNvSpPr>
          <p:nvPr>
            <p:ph type="dt" sz="half" idx="10"/>
          </p:nvPr>
        </p:nvSpPr>
        <p:spPr>
          <a:xfrm>
            <a:off x="1405503" y="180574"/>
            <a:ext cx="1146283" cy="370396"/>
          </a:xfrm>
        </p:spPr>
        <p:txBody>
          <a:bodyPr/>
          <a:lstStyle/>
          <a:p>
            <a:pPr algn="ctr"/>
            <a:fld id="{5B37986E-97A9-4FDC-A3B1-0C346DCC13FF}" type="datetime8">
              <a:rPr lang="ar-IQ" sz="1400" b="1" smtClean="0">
                <a:solidFill>
                  <a:srgbClr val="FF0000"/>
                </a:solidFill>
                <a:latin typeface="Arial" panose="020B0604020202020204" pitchFamily="34" charset="0"/>
                <a:cs typeface="Arial" panose="020B0604020202020204" pitchFamily="34" charset="0"/>
              </a:rPr>
              <a:pPr algn="ctr"/>
              <a:t>03 آذار، 24</a:t>
            </a:fld>
            <a:endParaRPr lang="en-US" sz="1400" b="1" dirty="0">
              <a:solidFill>
                <a:srgbClr val="FF0000"/>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6186F5A9-711E-4401-9D8E-473B9969182C}" type="slidenum">
              <a:rPr lang="en-US" smtClean="0"/>
              <a:t>25</a:t>
            </a:fld>
            <a:endParaRPr lang="en-US"/>
          </a:p>
        </p:txBody>
      </p:sp>
    </p:spTree>
    <p:extLst>
      <p:ext uri="{BB962C8B-B14F-4D97-AF65-F5344CB8AC3E}">
        <p14:creationId xmlns:p14="http://schemas.microsoft.com/office/powerpoint/2010/main" val="42659853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C4F48A58-8A31-4A22-A4B1-314D06385814}"/>
              </a:ext>
            </a:extLst>
          </p:cNvPr>
          <p:cNvSpPr>
            <a:spLocks noGrp="1"/>
          </p:cNvSpPr>
          <p:nvPr>
            <p:ph idx="1"/>
          </p:nvPr>
        </p:nvSpPr>
        <p:spPr>
          <a:xfrm>
            <a:off x="1603948" y="584617"/>
            <a:ext cx="9923487" cy="6071016"/>
          </a:xfrm>
        </p:spPr>
        <p:txBody>
          <a:bodyPr>
            <a:normAutofit/>
          </a:bodyPr>
          <a:lstStyle/>
          <a:p>
            <a:pPr marL="0" indent="0" algn="just" rtl="1">
              <a:buNone/>
            </a:pPr>
            <a:r>
              <a:rPr lang="ar-IQ" sz="3200" b="1" u="sng" dirty="0" smtClean="0">
                <a:solidFill>
                  <a:srgbClr val="FF0000"/>
                </a:solidFill>
                <a:latin typeface="Arial" panose="020B0604020202020204" pitchFamily="34" charset="0"/>
                <a:cs typeface="Arial" panose="020B0604020202020204" pitchFamily="34" charset="0"/>
              </a:rPr>
              <a:t>4- </a:t>
            </a:r>
            <a:r>
              <a:rPr lang="ar-IQ" sz="3200" b="1" u="sng" dirty="0">
                <a:solidFill>
                  <a:srgbClr val="FF0000"/>
                </a:solidFill>
                <a:latin typeface="Arial" panose="020B0604020202020204" pitchFamily="34" charset="0"/>
                <a:cs typeface="Arial" panose="020B0604020202020204" pitchFamily="34" charset="0"/>
              </a:rPr>
              <a:t>تخفيض الكلف وزيادة الحصة السوقية للمنظمة</a:t>
            </a:r>
            <a:r>
              <a:rPr lang="ar-IQ" sz="3200" b="1" u="sng" dirty="0" smtClean="0">
                <a:solidFill>
                  <a:srgbClr val="FF0000"/>
                </a:solidFill>
                <a:latin typeface="Arial" panose="020B0604020202020204" pitchFamily="34" charset="0"/>
                <a:cs typeface="Arial" panose="020B0604020202020204" pitchFamily="34" charset="0"/>
              </a:rPr>
              <a:t>: ص40</a:t>
            </a:r>
            <a:endParaRPr lang="ar-IQ" sz="3200" b="1" u="sng" dirty="0">
              <a:solidFill>
                <a:srgbClr val="FF0000"/>
              </a:solidFill>
              <a:latin typeface="Arial" panose="020B0604020202020204" pitchFamily="34" charset="0"/>
              <a:cs typeface="Arial" panose="020B0604020202020204" pitchFamily="34" charset="0"/>
            </a:endParaRPr>
          </a:p>
          <a:p>
            <a:pPr marL="0" indent="0" algn="just" rtl="1">
              <a:buNone/>
            </a:pPr>
            <a:r>
              <a:rPr lang="ar-IQ" sz="3200" b="1" dirty="0">
                <a:latin typeface="Arial" panose="020B0604020202020204" pitchFamily="34" charset="0"/>
                <a:cs typeface="Arial" panose="020B0604020202020204" pitchFamily="34" charset="0"/>
              </a:rPr>
              <a:t>يؤدي تحسين جودة المنتوجات الى تخفيض الكلف من خلال تقليل التلف والنفايات واعادة العمل مما يؤدي الى زيادة ارباح الشركة، بالاضافة الى ان جودة المنتجات المقدمة تقود الى لاحتفظ بالزبائن الحاليين وكسب زبائن جدد بمعنى زيادة مبيعات الشركة وبالتالي انخفاض كلفة الوحدة الواحدة.</a:t>
            </a:r>
          </a:p>
          <a:p>
            <a:pPr marL="0" indent="0" algn="just" rtl="1">
              <a:buNone/>
            </a:pPr>
            <a:r>
              <a:rPr lang="ar-IQ" sz="3200" b="1" dirty="0">
                <a:latin typeface="Arial" panose="020B0604020202020204" pitchFamily="34" charset="0"/>
                <a:cs typeface="Arial" panose="020B0604020202020204" pitchFamily="34" charset="0"/>
              </a:rPr>
              <a:t> </a:t>
            </a:r>
          </a:p>
          <a:p>
            <a:pPr marL="0" indent="0" algn="just" rtl="1">
              <a:buNone/>
            </a:pPr>
            <a:endParaRPr lang="ar-IQ" sz="2000" dirty="0"/>
          </a:p>
          <a:p>
            <a:pPr marL="0" indent="0" algn="just" rtl="1">
              <a:buNone/>
            </a:pPr>
            <a:endParaRPr lang="ar-IQ" sz="2000" dirty="0"/>
          </a:p>
          <a:p>
            <a:pPr marL="0" indent="0" algn="just" rtl="1">
              <a:buNone/>
            </a:pPr>
            <a:endParaRPr lang="ar-IQ" sz="2000" dirty="0"/>
          </a:p>
        </p:txBody>
      </p:sp>
      <p:sp>
        <p:nvSpPr>
          <p:cNvPr id="2" name="Date Placeholder 1"/>
          <p:cNvSpPr>
            <a:spLocks noGrp="1"/>
          </p:cNvSpPr>
          <p:nvPr>
            <p:ph type="dt" sz="half" idx="10"/>
          </p:nvPr>
        </p:nvSpPr>
        <p:spPr>
          <a:xfrm>
            <a:off x="1405502" y="168048"/>
            <a:ext cx="1146283" cy="370396"/>
          </a:xfrm>
        </p:spPr>
        <p:txBody>
          <a:bodyPr/>
          <a:lstStyle/>
          <a:p>
            <a:pPr algn="ctr"/>
            <a:fld id="{F4D4470E-3F1C-4D32-A760-96C3BA6484A1}" type="datetime8">
              <a:rPr lang="ar-IQ" sz="1400" b="1" smtClean="0">
                <a:solidFill>
                  <a:srgbClr val="FF0000"/>
                </a:solidFill>
              </a:rPr>
              <a:pPr algn="ctr"/>
              <a:t>03 آذار، 24</a:t>
            </a:fld>
            <a:endParaRPr lang="en-US" sz="1400" b="1">
              <a:solidFill>
                <a:srgbClr val="FF0000"/>
              </a:solidFill>
            </a:endParaRPr>
          </a:p>
        </p:txBody>
      </p:sp>
      <p:sp>
        <p:nvSpPr>
          <p:cNvPr id="15" name="Slide Number Placeholder 14"/>
          <p:cNvSpPr>
            <a:spLocks noGrp="1"/>
          </p:cNvSpPr>
          <p:nvPr>
            <p:ph type="sldNum" sz="quarter" idx="12"/>
          </p:nvPr>
        </p:nvSpPr>
        <p:spPr/>
        <p:txBody>
          <a:bodyPr/>
          <a:lstStyle/>
          <a:p>
            <a:fld id="{6186F5A9-711E-4401-9D8E-473B9969182C}" type="slidenum">
              <a:rPr lang="en-US" smtClean="0"/>
              <a:t>26</a:t>
            </a:fld>
            <a:endParaRPr lang="en-US"/>
          </a:p>
        </p:txBody>
      </p:sp>
      <p:grpSp>
        <p:nvGrpSpPr>
          <p:cNvPr id="4" name="Group 3">
            <a:extLst>
              <a:ext uri="{FF2B5EF4-FFF2-40B4-BE49-F238E27FC236}">
                <a16:creationId xmlns="" xmlns:a16="http://schemas.microsoft.com/office/drawing/2014/main" id="{2CBEC745-CC1D-4259-93E5-93B598F6649B}"/>
              </a:ext>
            </a:extLst>
          </p:cNvPr>
          <p:cNvGrpSpPr/>
          <p:nvPr/>
        </p:nvGrpSpPr>
        <p:grpSpPr>
          <a:xfrm>
            <a:off x="1716066" y="3244240"/>
            <a:ext cx="10233763" cy="3144033"/>
            <a:chOff x="0" y="-108749"/>
            <a:chExt cx="4267200" cy="2724242"/>
          </a:xfrm>
        </p:grpSpPr>
        <p:sp>
          <p:nvSpPr>
            <p:cNvPr id="5" name="Text Box 391">
              <a:extLst>
                <a:ext uri="{FF2B5EF4-FFF2-40B4-BE49-F238E27FC236}">
                  <a16:creationId xmlns="" xmlns:a16="http://schemas.microsoft.com/office/drawing/2014/main" id="{77987B6A-B0DA-4A51-8BEE-9C5B999F7EE6}"/>
                </a:ext>
              </a:extLst>
            </p:cNvPr>
            <p:cNvSpPr txBox="1"/>
            <p:nvPr/>
          </p:nvSpPr>
          <p:spPr>
            <a:xfrm>
              <a:off x="1182390" y="-108749"/>
              <a:ext cx="1800000" cy="1175548"/>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defPPr>
                <a:defRPr lang="ar-IQ"/>
              </a:defPPr>
              <a:lvl1pPr marL="0" algn="r" defTabSz="914400" rtl="1" eaLnBrk="1" latinLnBrk="0" hangingPunct="1">
                <a:defRPr sz="1800" kern="1200">
                  <a:solidFill>
                    <a:schemeClr val="dk1"/>
                  </a:solidFill>
                  <a:latin typeface="+mn-lt"/>
                  <a:ea typeface="+mn-ea"/>
                  <a:cs typeface="+mn-cs"/>
                </a:defRPr>
              </a:lvl1pPr>
              <a:lvl2pPr marL="457200" algn="r" defTabSz="914400" rtl="1" eaLnBrk="1" latinLnBrk="0" hangingPunct="1">
                <a:defRPr sz="1800" kern="1200">
                  <a:solidFill>
                    <a:schemeClr val="dk1"/>
                  </a:solidFill>
                  <a:latin typeface="+mn-lt"/>
                  <a:ea typeface="+mn-ea"/>
                  <a:cs typeface="+mn-cs"/>
                </a:defRPr>
              </a:lvl2pPr>
              <a:lvl3pPr marL="914400" algn="r" defTabSz="914400" rtl="1" eaLnBrk="1" latinLnBrk="0" hangingPunct="1">
                <a:defRPr sz="1800" kern="1200">
                  <a:solidFill>
                    <a:schemeClr val="dk1"/>
                  </a:solidFill>
                  <a:latin typeface="+mn-lt"/>
                  <a:ea typeface="+mn-ea"/>
                  <a:cs typeface="+mn-cs"/>
                </a:defRPr>
              </a:lvl3pPr>
              <a:lvl4pPr marL="1371600" algn="r" defTabSz="914400" rtl="1" eaLnBrk="1" latinLnBrk="0" hangingPunct="1">
                <a:defRPr sz="1800" kern="1200">
                  <a:solidFill>
                    <a:schemeClr val="dk1"/>
                  </a:solidFill>
                  <a:latin typeface="+mn-lt"/>
                  <a:ea typeface="+mn-ea"/>
                  <a:cs typeface="+mn-cs"/>
                </a:defRPr>
              </a:lvl4pPr>
              <a:lvl5pPr marL="1828800" algn="r" defTabSz="914400" rtl="1" eaLnBrk="1" latinLnBrk="0" hangingPunct="1">
                <a:defRPr sz="1800" kern="1200">
                  <a:solidFill>
                    <a:schemeClr val="dk1"/>
                  </a:solidFill>
                  <a:latin typeface="+mn-lt"/>
                  <a:ea typeface="+mn-ea"/>
                  <a:cs typeface="+mn-cs"/>
                </a:defRPr>
              </a:lvl5pPr>
              <a:lvl6pPr marL="2286000" algn="r" defTabSz="914400" rtl="1" eaLnBrk="1" latinLnBrk="0" hangingPunct="1">
                <a:defRPr sz="1800" kern="1200">
                  <a:solidFill>
                    <a:schemeClr val="dk1"/>
                  </a:solidFill>
                  <a:latin typeface="+mn-lt"/>
                  <a:ea typeface="+mn-ea"/>
                  <a:cs typeface="+mn-cs"/>
                </a:defRPr>
              </a:lvl6pPr>
              <a:lvl7pPr marL="2743200" algn="r" defTabSz="914400" rtl="1" eaLnBrk="1" latinLnBrk="0" hangingPunct="1">
                <a:defRPr sz="1800" kern="1200">
                  <a:solidFill>
                    <a:schemeClr val="dk1"/>
                  </a:solidFill>
                  <a:latin typeface="+mn-lt"/>
                  <a:ea typeface="+mn-ea"/>
                  <a:cs typeface="+mn-cs"/>
                </a:defRPr>
              </a:lvl7pPr>
              <a:lvl8pPr marL="3200400" algn="r" defTabSz="914400" rtl="1" eaLnBrk="1" latinLnBrk="0" hangingPunct="1">
                <a:defRPr sz="1800" kern="1200">
                  <a:solidFill>
                    <a:schemeClr val="dk1"/>
                  </a:solidFill>
                  <a:latin typeface="+mn-lt"/>
                  <a:ea typeface="+mn-ea"/>
                  <a:cs typeface="+mn-cs"/>
                </a:defRPr>
              </a:lvl8pPr>
              <a:lvl9pPr marL="3657600" algn="r" defTabSz="914400" rtl="1" eaLnBrk="1" latinLnBrk="0" hangingPunct="1">
                <a:defRPr sz="1800" kern="1200">
                  <a:solidFill>
                    <a:schemeClr val="dk1"/>
                  </a:solidFill>
                  <a:latin typeface="+mn-lt"/>
                  <a:ea typeface="+mn-ea"/>
                  <a:cs typeface="+mn-cs"/>
                </a:defRPr>
              </a:lvl9pPr>
            </a:lstStyle>
            <a:p>
              <a:pPr algn="ctr" rtl="1">
                <a:lnSpc>
                  <a:spcPct val="107000"/>
                </a:lnSpc>
                <a:spcAft>
                  <a:spcPts val="0"/>
                </a:spcAft>
              </a:pPr>
              <a:r>
                <a:rPr lang="ar-SA" sz="1600" b="1" u="sng" dirty="0">
                  <a:effectLst/>
                  <a:ea typeface="Calibri" panose="020F0502020204030204" pitchFamily="34" charset="0"/>
                  <a:cs typeface="Arial" panose="020B0604020202020204" pitchFamily="34" charset="0"/>
                </a:rPr>
                <a:t>عوائد السوق</a:t>
              </a:r>
              <a:endParaRPr lang="en-US" sz="1600" b="1" dirty="0">
                <a:effectLst/>
                <a:ea typeface="Calibri" panose="020F0502020204030204" pitchFamily="34" charset="0"/>
                <a:cs typeface="Arial" panose="020B0604020202020204" pitchFamily="34" charset="0"/>
              </a:endParaRPr>
            </a:p>
            <a:p>
              <a:pPr marL="342900" lvl="0" indent="-342900" algn="r" rtl="1">
                <a:lnSpc>
                  <a:spcPct val="107000"/>
                </a:lnSpc>
                <a:spcAft>
                  <a:spcPts val="0"/>
                </a:spcAft>
                <a:buFont typeface="Arial" panose="020B0604020202020204" pitchFamily="34" charset="0"/>
                <a:buChar char="-"/>
              </a:pPr>
              <a:r>
                <a:rPr lang="ar-SA" sz="1600" b="1" dirty="0">
                  <a:effectLst/>
                  <a:ea typeface="Calibri" panose="020F0502020204030204" pitchFamily="34" charset="0"/>
                  <a:cs typeface="Arial" panose="020B0604020202020204" pitchFamily="34" charset="0"/>
                </a:rPr>
                <a:t>تحسين سمعة الشركة</a:t>
              </a:r>
              <a:endParaRPr lang="en-US" sz="1600" b="1" dirty="0">
                <a:effectLst/>
                <a:ea typeface="Calibri" panose="020F0502020204030204" pitchFamily="34" charset="0"/>
                <a:cs typeface="Arial" panose="020B0604020202020204" pitchFamily="34" charset="0"/>
              </a:endParaRPr>
            </a:p>
            <a:p>
              <a:pPr marL="342900" lvl="0" indent="-342900" algn="r" rtl="1">
                <a:lnSpc>
                  <a:spcPct val="107000"/>
                </a:lnSpc>
                <a:spcAft>
                  <a:spcPts val="0"/>
                </a:spcAft>
                <a:buFont typeface="Arial" panose="020B0604020202020204" pitchFamily="34" charset="0"/>
                <a:buChar char="-"/>
              </a:pPr>
              <a:r>
                <a:rPr lang="ar-SA" sz="1600" b="1" dirty="0">
                  <a:effectLst/>
                  <a:ea typeface="Calibri" panose="020F0502020204030204" pitchFamily="34" charset="0"/>
                  <a:cs typeface="Arial" panose="020B0604020202020204" pitchFamily="34" charset="0"/>
                </a:rPr>
                <a:t>زيادة حجم المبيعات</a:t>
              </a:r>
              <a:endParaRPr lang="en-US" sz="1600" b="1" dirty="0">
                <a:effectLst/>
                <a:ea typeface="Calibri" panose="020F0502020204030204" pitchFamily="34" charset="0"/>
                <a:cs typeface="Arial" panose="020B0604020202020204" pitchFamily="34" charset="0"/>
              </a:endParaRPr>
            </a:p>
            <a:p>
              <a:pPr marL="342900" lvl="0" indent="-342900" algn="r" rtl="1">
                <a:lnSpc>
                  <a:spcPct val="107000"/>
                </a:lnSpc>
                <a:spcAft>
                  <a:spcPts val="0"/>
                </a:spcAft>
                <a:buFont typeface="Arial" panose="020B0604020202020204" pitchFamily="34" charset="0"/>
                <a:buChar char="-"/>
              </a:pPr>
              <a:r>
                <a:rPr lang="ar-SA" sz="1600" b="1" dirty="0">
                  <a:effectLst/>
                  <a:ea typeface="Calibri" panose="020F0502020204030204" pitchFamily="34" charset="0"/>
                  <a:cs typeface="Arial" panose="020B0604020202020204" pitchFamily="34" charset="0"/>
                </a:rPr>
                <a:t>تقاضي اسعار مرتفعة</a:t>
              </a:r>
              <a:endParaRPr lang="en-US" sz="1600" b="1" dirty="0">
                <a:effectLst/>
                <a:ea typeface="Calibri" panose="020F0502020204030204" pitchFamily="34" charset="0"/>
                <a:cs typeface="Arial" panose="020B0604020202020204" pitchFamily="34" charset="0"/>
              </a:endParaRPr>
            </a:p>
          </p:txBody>
        </p:sp>
        <p:grpSp>
          <p:nvGrpSpPr>
            <p:cNvPr id="6" name="Group 5">
              <a:extLst>
                <a:ext uri="{FF2B5EF4-FFF2-40B4-BE49-F238E27FC236}">
                  <a16:creationId xmlns="" xmlns:a16="http://schemas.microsoft.com/office/drawing/2014/main" id="{34CF7912-2E2C-4F85-8DE1-3E231CFF84CC}"/>
                </a:ext>
              </a:extLst>
            </p:cNvPr>
            <p:cNvGrpSpPr/>
            <p:nvPr/>
          </p:nvGrpSpPr>
          <p:grpSpPr>
            <a:xfrm>
              <a:off x="0" y="320040"/>
              <a:ext cx="1211580" cy="1458456"/>
              <a:chOff x="0" y="0"/>
              <a:chExt cx="1211580" cy="1458456"/>
            </a:xfrm>
          </p:grpSpPr>
          <p:sp>
            <p:nvSpPr>
              <p:cNvPr id="11" name="Text Box 393">
                <a:extLst>
                  <a:ext uri="{FF2B5EF4-FFF2-40B4-BE49-F238E27FC236}">
                    <a16:creationId xmlns="" xmlns:a16="http://schemas.microsoft.com/office/drawing/2014/main" id="{D9E628DC-D958-497E-88D6-842F8A6580CC}"/>
                  </a:ext>
                </a:extLst>
              </p:cNvPr>
              <p:cNvSpPr txBox="1"/>
              <p:nvPr/>
            </p:nvSpPr>
            <p:spPr>
              <a:xfrm>
                <a:off x="0" y="441960"/>
                <a:ext cx="861060" cy="3048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defPPr>
                  <a:defRPr lang="ar-IQ"/>
                </a:defPPr>
                <a:lvl1pPr marL="0" algn="r" defTabSz="914400" rtl="1" eaLnBrk="1" latinLnBrk="0" hangingPunct="1">
                  <a:defRPr sz="1800" kern="1200">
                    <a:solidFill>
                      <a:schemeClr val="dk1"/>
                    </a:solidFill>
                    <a:latin typeface="+mn-lt"/>
                    <a:ea typeface="+mn-ea"/>
                    <a:cs typeface="+mn-cs"/>
                  </a:defRPr>
                </a:lvl1pPr>
                <a:lvl2pPr marL="457200" algn="r" defTabSz="914400" rtl="1" eaLnBrk="1" latinLnBrk="0" hangingPunct="1">
                  <a:defRPr sz="1800" kern="1200">
                    <a:solidFill>
                      <a:schemeClr val="dk1"/>
                    </a:solidFill>
                    <a:latin typeface="+mn-lt"/>
                    <a:ea typeface="+mn-ea"/>
                    <a:cs typeface="+mn-cs"/>
                  </a:defRPr>
                </a:lvl2pPr>
                <a:lvl3pPr marL="914400" algn="r" defTabSz="914400" rtl="1" eaLnBrk="1" latinLnBrk="0" hangingPunct="1">
                  <a:defRPr sz="1800" kern="1200">
                    <a:solidFill>
                      <a:schemeClr val="dk1"/>
                    </a:solidFill>
                    <a:latin typeface="+mn-lt"/>
                    <a:ea typeface="+mn-ea"/>
                    <a:cs typeface="+mn-cs"/>
                  </a:defRPr>
                </a:lvl3pPr>
                <a:lvl4pPr marL="1371600" algn="r" defTabSz="914400" rtl="1" eaLnBrk="1" latinLnBrk="0" hangingPunct="1">
                  <a:defRPr sz="1800" kern="1200">
                    <a:solidFill>
                      <a:schemeClr val="dk1"/>
                    </a:solidFill>
                    <a:latin typeface="+mn-lt"/>
                    <a:ea typeface="+mn-ea"/>
                    <a:cs typeface="+mn-cs"/>
                  </a:defRPr>
                </a:lvl4pPr>
                <a:lvl5pPr marL="1828800" algn="r" defTabSz="914400" rtl="1" eaLnBrk="1" latinLnBrk="0" hangingPunct="1">
                  <a:defRPr sz="1800" kern="1200">
                    <a:solidFill>
                      <a:schemeClr val="dk1"/>
                    </a:solidFill>
                    <a:latin typeface="+mn-lt"/>
                    <a:ea typeface="+mn-ea"/>
                    <a:cs typeface="+mn-cs"/>
                  </a:defRPr>
                </a:lvl5pPr>
                <a:lvl6pPr marL="2286000" algn="r" defTabSz="914400" rtl="1" eaLnBrk="1" latinLnBrk="0" hangingPunct="1">
                  <a:defRPr sz="1800" kern="1200">
                    <a:solidFill>
                      <a:schemeClr val="dk1"/>
                    </a:solidFill>
                    <a:latin typeface="+mn-lt"/>
                    <a:ea typeface="+mn-ea"/>
                    <a:cs typeface="+mn-cs"/>
                  </a:defRPr>
                </a:lvl6pPr>
                <a:lvl7pPr marL="2743200" algn="r" defTabSz="914400" rtl="1" eaLnBrk="1" latinLnBrk="0" hangingPunct="1">
                  <a:defRPr sz="1800" kern="1200">
                    <a:solidFill>
                      <a:schemeClr val="dk1"/>
                    </a:solidFill>
                    <a:latin typeface="+mn-lt"/>
                    <a:ea typeface="+mn-ea"/>
                    <a:cs typeface="+mn-cs"/>
                  </a:defRPr>
                </a:lvl7pPr>
                <a:lvl8pPr marL="3200400" algn="r" defTabSz="914400" rtl="1" eaLnBrk="1" latinLnBrk="0" hangingPunct="1">
                  <a:defRPr sz="1800" kern="1200">
                    <a:solidFill>
                      <a:schemeClr val="dk1"/>
                    </a:solidFill>
                    <a:latin typeface="+mn-lt"/>
                    <a:ea typeface="+mn-ea"/>
                    <a:cs typeface="+mn-cs"/>
                  </a:defRPr>
                </a:lvl8pPr>
                <a:lvl9pPr marL="3657600" algn="r" defTabSz="914400" rtl="1" eaLnBrk="1" latinLnBrk="0" hangingPunct="1">
                  <a:defRPr sz="1800" kern="1200">
                    <a:solidFill>
                      <a:schemeClr val="dk1"/>
                    </a:solidFill>
                    <a:latin typeface="+mn-lt"/>
                    <a:ea typeface="+mn-ea"/>
                    <a:cs typeface="+mn-cs"/>
                  </a:defRPr>
                </a:lvl9pPr>
              </a:lstStyle>
              <a:p>
                <a:pPr algn="ctr" rtl="1">
                  <a:lnSpc>
                    <a:spcPct val="107000"/>
                  </a:lnSpc>
                  <a:spcAft>
                    <a:spcPts val="0"/>
                  </a:spcAft>
                </a:pPr>
                <a:r>
                  <a:rPr lang="ar-SA" sz="1600" b="1" dirty="0">
                    <a:effectLst/>
                    <a:ea typeface="Calibri" panose="020F0502020204030204" pitchFamily="34" charset="0"/>
                    <a:cs typeface="Arial" panose="020B0604020202020204" pitchFamily="34" charset="0"/>
                  </a:rPr>
                  <a:t>زيادة الارباح</a:t>
                </a:r>
                <a:endParaRPr lang="en-US" sz="1600" dirty="0">
                  <a:effectLst/>
                  <a:ea typeface="Calibri" panose="020F0502020204030204" pitchFamily="34" charset="0"/>
                  <a:cs typeface="Arial" panose="020B0604020202020204" pitchFamily="34" charset="0"/>
                </a:endParaRPr>
              </a:p>
            </p:txBody>
          </p:sp>
          <p:cxnSp>
            <p:nvCxnSpPr>
              <p:cNvPr id="12" name="Elbow Connector 13">
                <a:extLst>
                  <a:ext uri="{FF2B5EF4-FFF2-40B4-BE49-F238E27FC236}">
                    <a16:creationId xmlns="" xmlns:a16="http://schemas.microsoft.com/office/drawing/2014/main" id="{8382EF84-E145-4FF3-99B2-E99B5C9A78B9}"/>
                  </a:ext>
                </a:extLst>
              </p:cNvPr>
              <p:cNvCxnSpPr/>
              <p:nvPr/>
            </p:nvCxnSpPr>
            <p:spPr>
              <a:xfrm flipH="1">
                <a:off x="411480" y="0"/>
                <a:ext cx="800100" cy="441960"/>
              </a:xfrm>
              <a:prstGeom prst="bentConnector3">
                <a:avLst>
                  <a:gd name="adj1" fmla="val 100476"/>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4">
                <a:extLst>
                  <a:ext uri="{FF2B5EF4-FFF2-40B4-BE49-F238E27FC236}">
                    <a16:creationId xmlns="" xmlns:a16="http://schemas.microsoft.com/office/drawing/2014/main" id="{2902F02E-C6D7-4350-BDF2-543D9008F33D}"/>
                  </a:ext>
                </a:extLst>
              </p:cNvPr>
              <p:cNvCxnSpPr/>
              <p:nvPr/>
            </p:nvCxnSpPr>
            <p:spPr>
              <a:xfrm flipH="1" flipV="1">
                <a:off x="411480" y="1016497"/>
                <a:ext cx="800100" cy="441959"/>
              </a:xfrm>
              <a:prstGeom prst="bentConnector3">
                <a:avLst>
                  <a:gd name="adj1" fmla="val 100476"/>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7" name="Elbow Connector 8">
              <a:extLst>
                <a:ext uri="{FF2B5EF4-FFF2-40B4-BE49-F238E27FC236}">
                  <a16:creationId xmlns="" xmlns:a16="http://schemas.microsoft.com/office/drawing/2014/main" id="{A44DDDF6-C4FC-4422-82F6-32EB7E501698}"/>
                </a:ext>
              </a:extLst>
            </p:cNvPr>
            <p:cNvCxnSpPr/>
            <p:nvPr/>
          </p:nvCxnSpPr>
          <p:spPr>
            <a:xfrm flipH="1">
              <a:off x="3017520" y="1138419"/>
              <a:ext cx="480060" cy="708660"/>
            </a:xfrm>
            <a:prstGeom prst="bentConnector3">
              <a:avLst>
                <a:gd name="adj1" fmla="val -58254"/>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 Box 398">
              <a:extLst>
                <a:ext uri="{FF2B5EF4-FFF2-40B4-BE49-F238E27FC236}">
                  <a16:creationId xmlns="" xmlns:a16="http://schemas.microsoft.com/office/drawing/2014/main" id="{643CED27-A21A-4FA2-9791-83B1C4BA0A84}"/>
                </a:ext>
              </a:extLst>
            </p:cNvPr>
            <p:cNvSpPr txBox="1"/>
            <p:nvPr/>
          </p:nvSpPr>
          <p:spPr>
            <a:xfrm flipH="1">
              <a:off x="3345180" y="762000"/>
              <a:ext cx="922020" cy="3048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defPPr>
                <a:defRPr lang="ar-IQ"/>
              </a:defPPr>
              <a:lvl1pPr marL="0" algn="r" defTabSz="914400" rtl="1" eaLnBrk="1" latinLnBrk="0" hangingPunct="1">
                <a:defRPr sz="1800" kern="1200">
                  <a:solidFill>
                    <a:schemeClr val="dk1"/>
                  </a:solidFill>
                  <a:latin typeface="+mn-lt"/>
                  <a:ea typeface="+mn-ea"/>
                  <a:cs typeface="+mn-cs"/>
                </a:defRPr>
              </a:lvl1pPr>
              <a:lvl2pPr marL="457200" algn="r" defTabSz="914400" rtl="1" eaLnBrk="1" latinLnBrk="0" hangingPunct="1">
                <a:defRPr sz="1800" kern="1200">
                  <a:solidFill>
                    <a:schemeClr val="dk1"/>
                  </a:solidFill>
                  <a:latin typeface="+mn-lt"/>
                  <a:ea typeface="+mn-ea"/>
                  <a:cs typeface="+mn-cs"/>
                </a:defRPr>
              </a:lvl2pPr>
              <a:lvl3pPr marL="914400" algn="r" defTabSz="914400" rtl="1" eaLnBrk="1" latinLnBrk="0" hangingPunct="1">
                <a:defRPr sz="1800" kern="1200">
                  <a:solidFill>
                    <a:schemeClr val="dk1"/>
                  </a:solidFill>
                  <a:latin typeface="+mn-lt"/>
                  <a:ea typeface="+mn-ea"/>
                  <a:cs typeface="+mn-cs"/>
                </a:defRPr>
              </a:lvl3pPr>
              <a:lvl4pPr marL="1371600" algn="r" defTabSz="914400" rtl="1" eaLnBrk="1" latinLnBrk="0" hangingPunct="1">
                <a:defRPr sz="1800" kern="1200">
                  <a:solidFill>
                    <a:schemeClr val="dk1"/>
                  </a:solidFill>
                  <a:latin typeface="+mn-lt"/>
                  <a:ea typeface="+mn-ea"/>
                  <a:cs typeface="+mn-cs"/>
                </a:defRPr>
              </a:lvl4pPr>
              <a:lvl5pPr marL="1828800" algn="r" defTabSz="914400" rtl="1" eaLnBrk="1" latinLnBrk="0" hangingPunct="1">
                <a:defRPr sz="1800" kern="1200">
                  <a:solidFill>
                    <a:schemeClr val="dk1"/>
                  </a:solidFill>
                  <a:latin typeface="+mn-lt"/>
                  <a:ea typeface="+mn-ea"/>
                  <a:cs typeface="+mn-cs"/>
                </a:defRPr>
              </a:lvl5pPr>
              <a:lvl6pPr marL="2286000" algn="r" defTabSz="914400" rtl="1" eaLnBrk="1" latinLnBrk="0" hangingPunct="1">
                <a:defRPr sz="1800" kern="1200">
                  <a:solidFill>
                    <a:schemeClr val="dk1"/>
                  </a:solidFill>
                  <a:latin typeface="+mn-lt"/>
                  <a:ea typeface="+mn-ea"/>
                  <a:cs typeface="+mn-cs"/>
                </a:defRPr>
              </a:lvl6pPr>
              <a:lvl7pPr marL="2743200" algn="r" defTabSz="914400" rtl="1" eaLnBrk="1" latinLnBrk="0" hangingPunct="1">
                <a:defRPr sz="1800" kern="1200">
                  <a:solidFill>
                    <a:schemeClr val="dk1"/>
                  </a:solidFill>
                  <a:latin typeface="+mn-lt"/>
                  <a:ea typeface="+mn-ea"/>
                  <a:cs typeface="+mn-cs"/>
                </a:defRPr>
              </a:lvl7pPr>
              <a:lvl8pPr marL="3200400" algn="r" defTabSz="914400" rtl="1" eaLnBrk="1" latinLnBrk="0" hangingPunct="1">
                <a:defRPr sz="1800" kern="1200">
                  <a:solidFill>
                    <a:schemeClr val="dk1"/>
                  </a:solidFill>
                  <a:latin typeface="+mn-lt"/>
                  <a:ea typeface="+mn-ea"/>
                  <a:cs typeface="+mn-cs"/>
                </a:defRPr>
              </a:lvl8pPr>
              <a:lvl9pPr marL="3657600" algn="r" defTabSz="914400" rtl="1" eaLnBrk="1" latinLnBrk="0" hangingPunct="1">
                <a:defRPr sz="1800" kern="1200">
                  <a:solidFill>
                    <a:schemeClr val="dk1"/>
                  </a:solidFill>
                  <a:latin typeface="+mn-lt"/>
                  <a:ea typeface="+mn-ea"/>
                  <a:cs typeface="+mn-cs"/>
                </a:defRPr>
              </a:lvl9pPr>
            </a:lstStyle>
            <a:p>
              <a:pPr algn="ctr" rtl="1">
                <a:lnSpc>
                  <a:spcPct val="107000"/>
                </a:lnSpc>
                <a:spcAft>
                  <a:spcPts val="0"/>
                </a:spcAft>
              </a:pPr>
              <a:r>
                <a:rPr lang="ar-SA" sz="1600" b="1" dirty="0">
                  <a:effectLst/>
                  <a:ea typeface="Calibri" panose="020F0502020204030204" pitchFamily="34" charset="0"/>
                  <a:cs typeface="Arial" panose="020B0604020202020204" pitchFamily="34" charset="0"/>
                </a:rPr>
                <a:t>تحسين الجودة </a:t>
              </a:r>
              <a:endParaRPr lang="en-US" sz="1600" dirty="0">
                <a:effectLst/>
                <a:ea typeface="Calibri" panose="020F0502020204030204" pitchFamily="34" charset="0"/>
                <a:cs typeface="Arial" panose="020B0604020202020204" pitchFamily="34" charset="0"/>
              </a:endParaRPr>
            </a:p>
          </p:txBody>
        </p:sp>
        <p:sp>
          <p:nvSpPr>
            <p:cNvPr id="9" name="Text Box 392">
              <a:extLst>
                <a:ext uri="{FF2B5EF4-FFF2-40B4-BE49-F238E27FC236}">
                  <a16:creationId xmlns="" xmlns:a16="http://schemas.microsoft.com/office/drawing/2014/main" id="{BA775D89-748E-4F94-B479-F529AFAFCDDD}"/>
                </a:ext>
              </a:extLst>
            </p:cNvPr>
            <p:cNvSpPr txBox="1"/>
            <p:nvPr/>
          </p:nvSpPr>
          <p:spPr>
            <a:xfrm>
              <a:off x="1064062" y="1221900"/>
              <a:ext cx="2065846" cy="1393593"/>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1" fromWordArt="0" anchor="t" anchorCtr="0" forceAA="0" compatLnSpc="1">
              <a:prstTxWarp prst="textNoShape">
                <a:avLst/>
              </a:prstTxWarp>
              <a:noAutofit/>
            </a:bodyPr>
            <a:lstStyle>
              <a:defPPr>
                <a:defRPr lang="ar-IQ"/>
              </a:defPPr>
              <a:lvl1pPr marL="0" algn="r" defTabSz="914400" rtl="1" eaLnBrk="1" latinLnBrk="0" hangingPunct="1">
                <a:defRPr sz="1800" kern="1200">
                  <a:solidFill>
                    <a:schemeClr val="dk1"/>
                  </a:solidFill>
                  <a:latin typeface="+mn-lt"/>
                  <a:ea typeface="+mn-ea"/>
                  <a:cs typeface="+mn-cs"/>
                </a:defRPr>
              </a:lvl1pPr>
              <a:lvl2pPr marL="457200" algn="r" defTabSz="914400" rtl="1" eaLnBrk="1" latinLnBrk="0" hangingPunct="1">
                <a:defRPr sz="1800" kern="1200">
                  <a:solidFill>
                    <a:schemeClr val="dk1"/>
                  </a:solidFill>
                  <a:latin typeface="+mn-lt"/>
                  <a:ea typeface="+mn-ea"/>
                  <a:cs typeface="+mn-cs"/>
                </a:defRPr>
              </a:lvl2pPr>
              <a:lvl3pPr marL="914400" algn="r" defTabSz="914400" rtl="1" eaLnBrk="1" latinLnBrk="0" hangingPunct="1">
                <a:defRPr sz="1800" kern="1200">
                  <a:solidFill>
                    <a:schemeClr val="dk1"/>
                  </a:solidFill>
                  <a:latin typeface="+mn-lt"/>
                  <a:ea typeface="+mn-ea"/>
                  <a:cs typeface="+mn-cs"/>
                </a:defRPr>
              </a:lvl3pPr>
              <a:lvl4pPr marL="1371600" algn="r" defTabSz="914400" rtl="1" eaLnBrk="1" latinLnBrk="0" hangingPunct="1">
                <a:defRPr sz="1800" kern="1200">
                  <a:solidFill>
                    <a:schemeClr val="dk1"/>
                  </a:solidFill>
                  <a:latin typeface="+mn-lt"/>
                  <a:ea typeface="+mn-ea"/>
                  <a:cs typeface="+mn-cs"/>
                </a:defRPr>
              </a:lvl4pPr>
              <a:lvl5pPr marL="1828800" algn="r" defTabSz="914400" rtl="1" eaLnBrk="1" latinLnBrk="0" hangingPunct="1">
                <a:defRPr sz="1800" kern="1200">
                  <a:solidFill>
                    <a:schemeClr val="dk1"/>
                  </a:solidFill>
                  <a:latin typeface="+mn-lt"/>
                  <a:ea typeface="+mn-ea"/>
                  <a:cs typeface="+mn-cs"/>
                </a:defRPr>
              </a:lvl5pPr>
              <a:lvl6pPr marL="2286000" algn="r" defTabSz="914400" rtl="1" eaLnBrk="1" latinLnBrk="0" hangingPunct="1">
                <a:defRPr sz="1800" kern="1200">
                  <a:solidFill>
                    <a:schemeClr val="dk1"/>
                  </a:solidFill>
                  <a:latin typeface="+mn-lt"/>
                  <a:ea typeface="+mn-ea"/>
                  <a:cs typeface="+mn-cs"/>
                </a:defRPr>
              </a:lvl6pPr>
              <a:lvl7pPr marL="2743200" algn="r" defTabSz="914400" rtl="1" eaLnBrk="1" latinLnBrk="0" hangingPunct="1">
                <a:defRPr sz="1800" kern="1200">
                  <a:solidFill>
                    <a:schemeClr val="dk1"/>
                  </a:solidFill>
                  <a:latin typeface="+mn-lt"/>
                  <a:ea typeface="+mn-ea"/>
                  <a:cs typeface="+mn-cs"/>
                </a:defRPr>
              </a:lvl7pPr>
              <a:lvl8pPr marL="3200400" algn="r" defTabSz="914400" rtl="1" eaLnBrk="1" latinLnBrk="0" hangingPunct="1">
                <a:defRPr sz="1800" kern="1200">
                  <a:solidFill>
                    <a:schemeClr val="dk1"/>
                  </a:solidFill>
                  <a:latin typeface="+mn-lt"/>
                  <a:ea typeface="+mn-ea"/>
                  <a:cs typeface="+mn-cs"/>
                </a:defRPr>
              </a:lvl8pPr>
              <a:lvl9pPr marL="3657600" algn="r" defTabSz="914400" rtl="1" eaLnBrk="1" latinLnBrk="0" hangingPunct="1">
                <a:defRPr sz="1800" kern="1200">
                  <a:solidFill>
                    <a:schemeClr val="dk1"/>
                  </a:solidFill>
                  <a:latin typeface="+mn-lt"/>
                  <a:ea typeface="+mn-ea"/>
                  <a:cs typeface="+mn-cs"/>
                </a:defRPr>
              </a:lvl9pPr>
            </a:lstStyle>
            <a:p>
              <a:pPr algn="ctr" rtl="1">
                <a:lnSpc>
                  <a:spcPct val="107000"/>
                </a:lnSpc>
                <a:spcAft>
                  <a:spcPts val="0"/>
                </a:spcAft>
              </a:pPr>
              <a:r>
                <a:rPr lang="ar-SA" sz="1600" b="1" u="sng" dirty="0">
                  <a:effectLst/>
                  <a:ea typeface="Calibri" panose="020F0502020204030204" pitchFamily="34" charset="0"/>
                  <a:cs typeface="Arial" panose="020B0604020202020204" pitchFamily="34" charset="0"/>
                </a:rPr>
                <a:t>تقليل الكلف</a:t>
              </a:r>
              <a:endParaRPr lang="ar-IQ" sz="1600" b="1" u="sng" dirty="0">
                <a:effectLst/>
                <a:ea typeface="Calibri" panose="020F0502020204030204" pitchFamily="34" charset="0"/>
                <a:cs typeface="Arial" panose="020B0604020202020204" pitchFamily="34" charset="0"/>
              </a:endParaRPr>
            </a:p>
            <a:p>
              <a:pPr rtl="1">
                <a:lnSpc>
                  <a:spcPct val="107000"/>
                </a:lnSpc>
                <a:spcAft>
                  <a:spcPts val="0"/>
                </a:spcAft>
              </a:pPr>
              <a:r>
                <a:rPr lang="ar-IQ" sz="1600" b="1" dirty="0">
                  <a:effectLst/>
                  <a:ea typeface="Calibri" panose="020F0502020204030204" pitchFamily="34" charset="0"/>
                  <a:cs typeface="Arial" panose="020B0604020202020204" pitchFamily="34" charset="0"/>
                </a:rPr>
                <a:t>- زيادة الانتاجية</a:t>
              </a:r>
              <a:endParaRPr lang="en-US" sz="1600" dirty="0">
                <a:effectLst/>
                <a:ea typeface="Calibri" panose="020F0502020204030204" pitchFamily="34" charset="0"/>
                <a:cs typeface="Arial" panose="020B0604020202020204" pitchFamily="34" charset="0"/>
              </a:endParaRPr>
            </a:p>
            <a:p>
              <a:pPr marL="171450" lvl="0" indent="-171450" algn="r" rtl="1">
                <a:lnSpc>
                  <a:spcPct val="107000"/>
                </a:lnSpc>
                <a:spcAft>
                  <a:spcPts val="0"/>
                </a:spcAft>
                <a:buFontTx/>
                <a:buChar char="-"/>
              </a:pPr>
              <a:r>
                <a:rPr lang="ar-SA" sz="1600" b="1" dirty="0">
                  <a:effectLst/>
                  <a:ea typeface="Calibri" panose="020F0502020204030204" pitchFamily="34" charset="0"/>
                  <a:cs typeface="Arial" panose="020B0604020202020204" pitchFamily="34" charset="0"/>
                </a:rPr>
                <a:t>تخفيض اعادة العمل والسكراب</a:t>
              </a:r>
              <a:endParaRPr lang="ar-IQ" sz="1600" b="1" dirty="0">
                <a:effectLst/>
                <a:ea typeface="Calibri" panose="020F0502020204030204" pitchFamily="34" charset="0"/>
                <a:cs typeface="Arial" panose="020B0604020202020204" pitchFamily="34" charset="0"/>
              </a:endParaRPr>
            </a:p>
            <a:p>
              <a:pPr marL="171450" lvl="0" indent="-171450" algn="r" rtl="1">
                <a:lnSpc>
                  <a:spcPct val="107000"/>
                </a:lnSpc>
                <a:spcAft>
                  <a:spcPts val="0"/>
                </a:spcAft>
                <a:buFontTx/>
                <a:buChar char="-"/>
              </a:pPr>
              <a:r>
                <a:rPr lang="ar-IQ" sz="1600" b="1" dirty="0">
                  <a:ea typeface="Calibri" panose="020F0502020204030204" pitchFamily="34" charset="0"/>
                  <a:cs typeface="Arial" panose="020B0604020202020204" pitchFamily="34" charset="0"/>
                </a:rPr>
                <a:t>تخفيض كلف الضمان</a:t>
              </a:r>
              <a:endParaRPr lang="en-US" sz="1600" b="1" dirty="0">
                <a:effectLst/>
                <a:ea typeface="Calibri" panose="020F0502020204030204" pitchFamily="34" charset="0"/>
                <a:cs typeface="Arial" panose="020B0604020202020204" pitchFamily="34" charset="0"/>
              </a:endParaRPr>
            </a:p>
          </p:txBody>
        </p:sp>
        <p:cxnSp>
          <p:nvCxnSpPr>
            <p:cNvPr id="10" name="Elbow Connector 11">
              <a:extLst>
                <a:ext uri="{FF2B5EF4-FFF2-40B4-BE49-F238E27FC236}">
                  <a16:creationId xmlns="" xmlns:a16="http://schemas.microsoft.com/office/drawing/2014/main" id="{CF6F90DA-55A6-48F8-AF5A-C11998936EDB}"/>
                </a:ext>
              </a:extLst>
            </p:cNvPr>
            <p:cNvCxnSpPr/>
            <p:nvPr/>
          </p:nvCxnSpPr>
          <p:spPr>
            <a:xfrm flipH="1" flipV="1">
              <a:off x="3017520" y="266700"/>
              <a:ext cx="480060" cy="495300"/>
            </a:xfrm>
            <a:prstGeom prst="bentConnector3">
              <a:avLst>
                <a:gd name="adj1" fmla="val -58254"/>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67001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E06BDFFD-B009-43A8-8B18-211EE361BED1}"/>
              </a:ext>
            </a:extLst>
          </p:cNvPr>
          <p:cNvSpPr>
            <a:spLocks noGrp="1"/>
          </p:cNvSpPr>
          <p:nvPr>
            <p:ph idx="1"/>
          </p:nvPr>
        </p:nvSpPr>
        <p:spPr>
          <a:xfrm>
            <a:off x="1215025" y="1124262"/>
            <a:ext cx="10622071" cy="5476954"/>
          </a:xfrm>
        </p:spPr>
        <p:txBody>
          <a:bodyPr/>
          <a:lstStyle/>
          <a:p>
            <a:pPr marL="0" indent="0" algn="just" rtl="1">
              <a:buNone/>
            </a:pPr>
            <a:r>
              <a:rPr lang="ar-IQ" sz="3600" b="1" u="sng" dirty="0">
                <a:solidFill>
                  <a:srgbClr val="FF0000"/>
                </a:solidFill>
                <a:latin typeface="Arial" panose="020B0604020202020204" pitchFamily="34" charset="0"/>
                <a:cs typeface="Arial" panose="020B0604020202020204" pitchFamily="34" charset="0"/>
              </a:rPr>
              <a:t>5- حماية المستهلك </a:t>
            </a:r>
            <a:r>
              <a:rPr lang="ar-IQ" sz="3600" b="1" u="sng" dirty="0" smtClean="0">
                <a:solidFill>
                  <a:srgbClr val="FF0000"/>
                </a:solidFill>
                <a:latin typeface="Arial" panose="020B0604020202020204" pitchFamily="34" charset="0"/>
                <a:cs typeface="Arial" panose="020B0604020202020204" pitchFamily="34" charset="0"/>
              </a:rPr>
              <a:t>: ص41</a:t>
            </a:r>
            <a:endParaRPr lang="ar-IQ" sz="3600" b="1" u="sng" dirty="0">
              <a:solidFill>
                <a:srgbClr val="FF0000"/>
              </a:solidFill>
              <a:latin typeface="Arial" panose="020B0604020202020204" pitchFamily="34" charset="0"/>
              <a:cs typeface="Arial" panose="020B0604020202020204" pitchFamily="34" charset="0"/>
            </a:endParaRPr>
          </a:p>
          <a:p>
            <a:pPr algn="just" rtl="1"/>
            <a:r>
              <a:rPr lang="ar-SA" sz="3600" b="1" dirty="0">
                <a:latin typeface="Arial" panose="020B0604020202020204" pitchFamily="34" charset="0"/>
                <a:ea typeface="Times New Roman" panose="02020603050405020304" pitchFamily="18" charset="0"/>
                <a:cs typeface="Arial" panose="020B0604020202020204" pitchFamily="34" charset="0"/>
              </a:rPr>
              <a:t>ان تحقیق الجودة من خلال مطابقة المنتوج للمواصفات القیاسیة، ھذا یعني</a:t>
            </a:r>
            <a:r>
              <a:rPr lang="en-US" sz="3600" b="1" smtClean="0">
                <a:latin typeface="Arial" panose="020B0604020202020204" pitchFamily="34" charset="0"/>
                <a:ea typeface="Times New Roman" panose="02020603050405020304" pitchFamily="18" charset="0"/>
                <a:cs typeface="Arial" panose="020B0604020202020204" pitchFamily="34" charset="0"/>
              </a:rPr>
              <a:t>: </a:t>
            </a:r>
            <a:endParaRPr lang="en-US" sz="3600" b="1" dirty="0">
              <a:latin typeface="Arial" panose="020B0604020202020204" pitchFamily="34" charset="0"/>
              <a:ea typeface="Calibri" panose="020F0502020204030204" pitchFamily="34" charset="0"/>
              <a:cs typeface="Arial" panose="020B0604020202020204" pitchFamily="34" charset="0"/>
            </a:endParaRPr>
          </a:p>
          <a:p>
            <a:pPr marL="342900" lvl="0" indent="-342900" algn="just" rtl="1">
              <a:buFont typeface="Wingdings" panose="05000000000000000000" pitchFamily="2" charset="2"/>
              <a:buChar char=""/>
            </a:pPr>
            <a:r>
              <a:rPr lang="ar-SA" sz="3600" b="1" dirty="0">
                <a:latin typeface="Arial" panose="020B0604020202020204" pitchFamily="34" charset="0"/>
                <a:ea typeface="Times New Roman" panose="02020603050405020304" pitchFamily="18" charset="0"/>
                <a:cs typeface="Arial" panose="020B0604020202020204" pitchFamily="34" charset="0"/>
              </a:rPr>
              <a:t>حمایة المستھلك من الغش الصناعي والتجاري</a:t>
            </a:r>
            <a:r>
              <a:rPr lang="en-US" sz="3600" b="1" dirty="0">
                <a:latin typeface="Arial" panose="020B0604020202020204" pitchFamily="34" charset="0"/>
                <a:ea typeface="Times New Roman" panose="02020603050405020304" pitchFamily="18" charset="0"/>
                <a:cs typeface="Arial" panose="020B0604020202020204" pitchFamily="34" charset="0"/>
              </a:rPr>
              <a:t>.</a:t>
            </a:r>
            <a:endParaRPr lang="en-US" sz="3600" b="1" dirty="0">
              <a:latin typeface="Arial" panose="020B0604020202020204" pitchFamily="34" charset="0"/>
              <a:ea typeface="Calibri" panose="020F0502020204030204" pitchFamily="34" charset="0"/>
              <a:cs typeface="Arial" panose="020B0604020202020204" pitchFamily="34" charset="0"/>
            </a:endParaRPr>
          </a:p>
          <a:p>
            <a:pPr marL="342900" lvl="0" indent="-342900" algn="just" rtl="1">
              <a:buFont typeface="Wingdings" panose="05000000000000000000" pitchFamily="2" charset="2"/>
              <a:buChar char=""/>
            </a:pPr>
            <a:r>
              <a:rPr lang="ar-IQ" sz="3600" b="1" dirty="0">
                <a:latin typeface="Arial" panose="020B0604020202020204" pitchFamily="34" charset="0"/>
                <a:ea typeface="Times New Roman" panose="02020603050405020304" pitchFamily="18" charset="0"/>
                <a:cs typeface="Arial" panose="020B0604020202020204" pitchFamily="34" charset="0"/>
              </a:rPr>
              <a:t>ت</a:t>
            </a:r>
            <a:r>
              <a:rPr lang="ar-SA" sz="3600" b="1" dirty="0">
                <a:latin typeface="Arial" panose="020B0604020202020204" pitchFamily="34" charset="0"/>
                <a:ea typeface="Times New Roman" panose="02020603050405020304" pitchFamily="18" charset="0"/>
                <a:cs typeface="Arial" panose="020B0604020202020204" pitchFamily="34" charset="0"/>
              </a:rPr>
              <a:t>عز</a:t>
            </a:r>
            <a:r>
              <a:rPr lang="ar-IQ" sz="3600" b="1" dirty="0">
                <a:latin typeface="Arial" panose="020B0604020202020204" pitchFamily="34" charset="0"/>
                <a:ea typeface="Times New Roman" panose="02020603050405020304" pitchFamily="18" charset="0"/>
                <a:cs typeface="Arial" panose="020B0604020202020204" pitchFamily="34" charset="0"/>
              </a:rPr>
              <a:t>ي</a:t>
            </a:r>
            <a:r>
              <a:rPr lang="ar-SA" sz="3600" b="1" dirty="0">
                <a:latin typeface="Arial" panose="020B0604020202020204" pitchFamily="34" charset="0"/>
                <a:ea typeface="Times New Roman" panose="02020603050405020304" pitchFamily="18" charset="0"/>
                <a:cs typeface="Arial" panose="020B0604020202020204" pitchFamily="34" charset="0"/>
              </a:rPr>
              <a:t>ز الثقة بمنتجات المنظمة</a:t>
            </a:r>
            <a:endParaRPr lang="en-US" sz="3600" b="1" dirty="0">
              <a:latin typeface="Arial" panose="020B0604020202020204" pitchFamily="34" charset="0"/>
              <a:ea typeface="Calibri" panose="020F0502020204030204" pitchFamily="34" charset="0"/>
              <a:cs typeface="Arial" panose="020B0604020202020204" pitchFamily="34" charset="0"/>
            </a:endParaRPr>
          </a:p>
          <a:p>
            <a:pPr marL="342900" lvl="0" indent="-342900" algn="just" rtl="1">
              <a:buFont typeface="Wingdings" panose="05000000000000000000" pitchFamily="2" charset="2"/>
              <a:buChar char=""/>
            </a:pPr>
            <a:r>
              <a:rPr lang="ar-SA" sz="3600" b="1" dirty="0">
                <a:latin typeface="Arial" panose="020B0604020202020204" pitchFamily="34" charset="0"/>
                <a:ea typeface="Times New Roman" panose="02020603050405020304" pitchFamily="18" charset="0"/>
                <a:cs typeface="Arial" panose="020B0604020202020204" pitchFamily="34" charset="0"/>
              </a:rPr>
              <a:t>الإحتفاظ بالزبائن الحالیین </a:t>
            </a:r>
            <a:r>
              <a:rPr lang="ar-SA" sz="3600" b="1" dirty="0" smtClean="0">
                <a:latin typeface="Arial" panose="020B0604020202020204" pitchFamily="34" charset="0"/>
                <a:ea typeface="Times New Roman" panose="02020603050405020304" pitchFamily="18" charset="0"/>
                <a:cs typeface="Arial" panose="020B0604020202020204" pitchFamily="34" charset="0"/>
              </a:rPr>
              <a:t>للمنظمة</a:t>
            </a:r>
            <a:endParaRPr lang="en-US" sz="3600" b="1" dirty="0" smtClean="0">
              <a:latin typeface="Arial" panose="020B0604020202020204" pitchFamily="34" charset="0"/>
              <a:ea typeface="Calibri" panose="020F0502020204030204" pitchFamily="34" charset="0"/>
              <a:cs typeface="Arial" panose="020B0604020202020204" pitchFamily="34" charset="0"/>
            </a:endParaRPr>
          </a:p>
          <a:p>
            <a:pPr marL="342900" lvl="0" indent="-342900" algn="just" rtl="1">
              <a:buFont typeface="Wingdings" panose="05000000000000000000" pitchFamily="2" charset="2"/>
              <a:buChar char=""/>
            </a:pPr>
            <a:r>
              <a:rPr lang="ar-SA" sz="3600" b="1" dirty="0" smtClean="0">
                <a:latin typeface="Arial" panose="020B0604020202020204" pitchFamily="34" charset="0"/>
                <a:ea typeface="Times New Roman" panose="02020603050405020304" pitchFamily="18" charset="0"/>
                <a:cs typeface="Arial" panose="020B0604020202020204" pitchFamily="34" charset="0"/>
              </a:rPr>
              <a:t>كسب زبائن جدد</a:t>
            </a:r>
            <a:endParaRPr lang="en-US" sz="3600" b="1" dirty="0" smtClean="0">
              <a:effectLst/>
              <a:latin typeface="Arial" panose="020B0604020202020204" pitchFamily="34" charset="0"/>
              <a:ea typeface="Calibri" panose="020F0502020204030204" pitchFamily="34" charset="0"/>
              <a:cs typeface="Arial" panose="020B0604020202020204" pitchFamily="34" charset="0"/>
            </a:endParaRPr>
          </a:p>
          <a:p>
            <a:pPr marL="0" indent="0" algn="l" rtl="1">
              <a:buNone/>
            </a:pPr>
            <a:endParaRPr lang="en-US" dirty="0"/>
          </a:p>
        </p:txBody>
      </p:sp>
      <p:sp>
        <p:nvSpPr>
          <p:cNvPr id="2" name="Date Placeholder 1"/>
          <p:cNvSpPr>
            <a:spLocks noGrp="1"/>
          </p:cNvSpPr>
          <p:nvPr>
            <p:ph type="dt" sz="half" idx="10"/>
          </p:nvPr>
        </p:nvSpPr>
        <p:spPr>
          <a:xfrm>
            <a:off x="1430554" y="142996"/>
            <a:ext cx="1146283" cy="370396"/>
          </a:xfrm>
        </p:spPr>
        <p:txBody>
          <a:bodyPr/>
          <a:lstStyle/>
          <a:p>
            <a:pPr algn="ctr"/>
            <a:fld id="{DE449F8B-BFED-4E6C-B072-0D97179CF023}" type="datetime8">
              <a:rPr lang="ar-IQ" sz="1400" b="1" smtClean="0">
                <a:solidFill>
                  <a:srgbClr val="FF0000"/>
                </a:solidFill>
              </a:rPr>
              <a:pPr algn="ctr"/>
              <a:t>03 آذار، 24</a:t>
            </a:fld>
            <a:endParaRPr lang="en-US" sz="1400" b="1" dirty="0">
              <a:solidFill>
                <a:srgbClr val="FF0000"/>
              </a:solidFill>
            </a:endParaRPr>
          </a:p>
        </p:txBody>
      </p:sp>
      <p:sp>
        <p:nvSpPr>
          <p:cNvPr id="5" name="Slide Number Placeholder 4"/>
          <p:cNvSpPr>
            <a:spLocks noGrp="1"/>
          </p:cNvSpPr>
          <p:nvPr>
            <p:ph type="sldNum" sz="quarter" idx="12"/>
          </p:nvPr>
        </p:nvSpPr>
        <p:spPr/>
        <p:txBody>
          <a:bodyPr/>
          <a:lstStyle/>
          <a:p>
            <a:fld id="{6186F5A9-711E-4401-9D8E-473B9969182C}" type="slidenum">
              <a:rPr lang="en-US" smtClean="0"/>
              <a:t>27</a:t>
            </a:fld>
            <a:endParaRPr lang="en-US"/>
          </a:p>
        </p:txBody>
      </p:sp>
    </p:spTree>
    <p:extLst>
      <p:ext uri="{BB962C8B-B14F-4D97-AF65-F5344CB8AC3E}">
        <p14:creationId xmlns:p14="http://schemas.microsoft.com/office/powerpoint/2010/main" val="2985129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7995" y="59771"/>
            <a:ext cx="11622311" cy="4611519"/>
          </a:xfrm>
          <a:prstGeom prst="rect">
            <a:avLst/>
          </a:prstGeom>
        </p:spPr>
        <p:txBody>
          <a:bodyPr wrap="square">
            <a:spAutoFit/>
          </a:bodyPr>
          <a:lstStyle/>
          <a:p>
            <a:pPr marL="342900" lvl="0" indent="-342900" algn="just" rtl="1">
              <a:spcBef>
                <a:spcPts val="1000"/>
              </a:spcBef>
              <a:buClr>
                <a:srgbClr val="A53010"/>
              </a:buClr>
              <a:buFontTx/>
              <a:buChar char="-"/>
            </a:pPr>
            <a:endParaRPr lang="ar-IQ" sz="2800" b="1" dirty="0" smtClean="0">
              <a:solidFill>
                <a:prstClr val="black">
                  <a:lumMod val="75000"/>
                  <a:lumOff val="25000"/>
                </a:prstClr>
              </a:solidFill>
              <a:latin typeface="Arial" panose="020B0604020202020204" pitchFamily="34" charset="0"/>
              <a:cs typeface="Arial" panose="020B0604020202020204" pitchFamily="34" charset="0"/>
            </a:endParaRPr>
          </a:p>
          <a:p>
            <a:pPr marL="342900" lvl="0" indent="-342900" algn="just" rtl="1">
              <a:spcBef>
                <a:spcPts val="1000"/>
              </a:spcBef>
              <a:buClr>
                <a:srgbClr val="A53010"/>
              </a:buClr>
              <a:buFontTx/>
              <a:buChar char="-"/>
            </a:pPr>
            <a:r>
              <a:rPr lang="ar-IQ" sz="2800" b="1" dirty="0" smtClean="0">
                <a:latin typeface="Arial" panose="020B0604020202020204" pitchFamily="34" charset="0"/>
                <a:cs typeface="Arial" panose="020B0604020202020204" pitchFamily="34" charset="0"/>
              </a:rPr>
              <a:t>فقدان </a:t>
            </a:r>
            <a:r>
              <a:rPr lang="ar-IQ" sz="2800" b="1" dirty="0">
                <a:latin typeface="Arial" panose="020B0604020202020204" pitchFamily="34" charset="0"/>
                <a:cs typeface="Arial" panose="020B0604020202020204" pitchFamily="34" charset="0"/>
              </a:rPr>
              <a:t>الجودة يعني فقدان المنظمة لقدرتها على التنافس والبقاء في الأسواق</a:t>
            </a:r>
            <a:r>
              <a:rPr lang="ar-IQ" sz="2800" b="1" dirty="0" smtClean="0">
                <a:latin typeface="Arial" panose="020B0604020202020204" pitchFamily="34" charset="0"/>
                <a:cs typeface="Arial" panose="020B0604020202020204" pitchFamily="34" charset="0"/>
              </a:rPr>
              <a:t>.</a:t>
            </a:r>
          </a:p>
          <a:p>
            <a:pPr lvl="0" algn="just" rtl="1">
              <a:spcBef>
                <a:spcPts val="1000"/>
              </a:spcBef>
              <a:buClr>
                <a:srgbClr val="A53010"/>
              </a:buClr>
            </a:pPr>
            <a:endParaRPr lang="ar-IQ" sz="2800" b="1" dirty="0">
              <a:latin typeface="Arial" panose="020B0604020202020204" pitchFamily="34" charset="0"/>
              <a:cs typeface="Arial" panose="020B0604020202020204" pitchFamily="34" charset="0"/>
            </a:endParaRPr>
          </a:p>
          <a:p>
            <a:pPr marL="342900" lvl="0" indent="-342900" algn="just" rtl="1">
              <a:spcBef>
                <a:spcPts val="1000"/>
              </a:spcBef>
              <a:buClr>
                <a:srgbClr val="A53010"/>
              </a:buClr>
              <a:buFontTx/>
              <a:buChar char="-"/>
            </a:pPr>
            <a:r>
              <a:rPr lang="ar-IQ" sz="2800" b="1" dirty="0">
                <a:latin typeface="Arial" panose="020B0604020202020204" pitchFamily="34" charset="0"/>
                <a:cs typeface="Arial" panose="020B0604020202020204" pitchFamily="34" charset="0"/>
              </a:rPr>
              <a:t> التركيز على الجودة في اواخر القرن الماضي الذي شهد تحولات جذرية ادت الى استحداث العديد من التكتلات الإقتصادية ومنها:</a:t>
            </a:r>
          </a:p>
          <a:p>
            <a:pPr marL="342900" lvl="0" indent="-342900" algn="just" rtl="1">
              <a:spcBef>
                <a:spcPts val="1000"/>
              </a:spcBef>
              <a:buClr>
                <a:srgbClr val="A53010"/>
              </a:buClr>
              <a:buFontTx/>
              <a:buChar char="-"/>
            </a:pPr>
            <a:r>
              <a:rPr lang="ar-IQ" sz="2800" b="1" dirty="0">
                <a:latin typeface="Arial" panose="020B0604020202020204" pitchFamily="34" charset="0"/>
                <a:cs typeface="Arial" panose="020B0604020202020204" pitchFamily="34" charset="0"/>
              </a:rPr>
              <a:t>منظمة التجارة العالمية (</a:t>
            </a:r>
            <a:r>
              <a:rPr lang="en-US" sz="2800" b="1" dirty="0">
                <a:latin typeface="Arial" panose="020B0604020202020204" pitchFamily="34" charset="0"/>
                <a:cs typeface="Arial" panose="020B0604020202020204" pitchFamily="34" charset="0"/>
              </a:rPr>
              <a:t>WTO</a:t>
            </a:r>
            <a:r>
              <a:rPr lang="ar-IQ" sz="2800" b="1" dirty="0">
                <a:latin typeface="Arial" panose="020B0604020202020204" pitchFamily="34" charset="0"/>
                <a:cs typeface="Arial" panose="020B0604020202020204" pitchFamily="34" charset="0"/>
              </a:rPr>
              <a:t>) والتي تهدف الى التحكم بالتجارة بين أعضائها باعتماد الجودة دليلا لجميع منتجاتها.</a:t>
            </a:r>
          </a:p>
          <a:p>
            <a:pPr marL="342900" lvl="0" indent="-342900" algn="just" rtl="1">
              <a:spcBef>
                <a:spcPts val="1000"/>
              </a:spcBef>
              <a:buClr>
                <a:srgbClr val="A53010"/>
              </a:buClr>
              <a:buFontTx/>
              <a:buChar char="-"/>
            </a:pPr>
            <a:r>
              <a:rPr lang="ar-IQ" sz="2800" dirty="0">
                <a:latin typeface="Arial" panose="020B0604020202020204" pitchFamily="34" charset="0"/>
                <a:cs typeface="Arial" panose="020B0604020202020204" pitchFamily="34" charset="0"/>
              </a:rPr>
              <a:t>كلمة الجودة تعبر عن </a:t>
            </a:r>
            <a:r>
              <a:rPr lang="ar-IQ" sz="2800" b="1" dirty="0">
                <a:latin typeface="Arial" panose="020B0604020202020204" pitchFamily="34" charset="0"/>
                <a:ea typeface="Arial Unicode MS" panose="020B0604020202020204" pitchFamily="34" charset="-128"/>
                <a:cs typeface="Arial" panose="020B0604020202020204" pitchFamily="34" charset="0"/>
              </a:rPr>
              <a:t>وجود مميزات أو صفات معينة في المنتوج بالشكل الذي تلبي فيه حاجات ورغبات الزبائن.</a:t>
            </a:r>
          </a:p>
        </p:txBody>
      </p:sp>
      <p:sp>
        <p:nvSpPr>
          <p:cNvPr id="3" name="Date Placeholder 2"/>
          <p:cNvSpPr>
            <a:spLocks noGrp="1"/>
          </p:cNvSpPr>
          <p:nvPr>
            <p:ph type="dt" sz="half" idx="10"/>
          </p:nvPr>
        </p:nvSpPr>
        <p:spPr>
          <a:xfrm>
            <a:off x="10213268" y="6031345"/>
            <a:ext cx="1692405" cy="370396"/>
          </a:xfrm>
        </p:spPr>
        <p:txBody>
          <a:bodyPr/>
          <a:lstStyle/>
          <a:p>
            <a:pPr algn="ctr"/>
            <a:fld id="{D2EC0438-518B-4D47-AEEB-BF698CB27705}" type="datetime8">
              <a:rPr lang="ar-IQ" sz="1400" b="1" smtClean="0">
                <a:solidFill>
                  <a:srgbClr val="FF0000"/>
                </a:solidFill>
                <a:latin typeface="Arial" panose="020B0604020202020204" pitchFamily="34" charset="0"/>
                <a:cs typeface="Arial" panose="020B0604020202020204" pitchFamily="34" charset="0"/>
              </a:rPr>
              <a:pPr algn="ctr"/>
              <a:t>03 آذار، 24</a:t>
            </a:fld>
            <a:endParaRPr lang="en-US" sz="1400" b="1" dirty="0">
              <a:solidFill>
                <a:srgbClr val="FF0000"/>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6186F5A9-711E-4401-9D8E-473B9969182C}" type="slidenum">
              <a:rPr lang="en-US" smtClean="0"/>
              <a:t>3</a:t>
            </a:fld>
            <a:endParaRPr lang="en-US" dirty="0"/>
          </a:p>
        </p:txBody>
      </p:sp>
    </p:spTree>
    <p:extLst>
      <p:ext uri="{BB962C8B-B14F-4D97-AF65-F5344CB8AC3E}">
        <p14:creationId xmlns:p14="http://schemas.microsoft.com/office/powerpoint/2010/main" val="737603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ar-IQ" dirty="0"/>
              <a:t/>
            </a:r>
            <a:br>
              <a:rPr lang="ar-IQ" dirty="0"/>
            </a:br>
            <a:r>
              <a:rPr lang="ar-IQ" dirty="0"/>
              <a:t/>
            </a:r>
            <a:br>
              <a:rPr lang="ar-IQ" dirty="0"/>
            </a:br>
            <a:r>
              <a:rPr lang="ar-IQ" dirty="0"/>
              <a:t/>
            </a:r>
            <a:br>
              <a:rPr lang="ar-IQ" dirty="0"/>
            </a:br>
            <a:endParaRPr lang="en-US" dirty="0"/>
          </a:p>
        </p:txBody>
      </p:sp>
      <p:sp>
        <p:nvSpPr>
          <p:cNvPr id="3" name="Content Placeholder 2"/>
          <p:cNvSpPr>
            <a:spLocks noGrp="1"/>
          </p:cNvSpPr>
          <p:nvPr>
            <p:ph idx="1"/>
          </p:nvPr>
        </p:nvSpPr>
        <p:spPr>
          <a:xfrm>
            <a:off x="970670" y="313150"/>
            <a:ext cx="10785230" cy="5920739"/>
          </a:xfrm>
        </p:spPr>
        <p:txBody>
          <a:bodyPr>
            <a:normAutofit/>
          </a:bodyPr>
          <a:lstStyle/>
          <a:p>
            <a:pPr algn="r" rtl="1">
              <a:buFontTx/>
              <a:buChar char="-"/>
            </a:pPr>
            <a:r>
              <a:rPr lang="ar-IQ" sz="3600" b="1" dirty="0">
                <a:latin typeface="Arial" panose="020B0604020202020204" pitchFamily="34" charset="0"/>
                <a:cs typeface="Arial" panose="020B0604020202020204" pitchFamily="34" charset="0"/>
              </a:rPr>
              <a:t>ان الجودة مفهوم نسبي كونها تعطي تعاريف متنوعة </a:t>
            </a:r>
            <a:r>
              <a:rPr lang="ar-IQ" sz="3600" b="1" dirty="0" smtClean="0">
                <a:latin typeface="Arial" panose="020B0604020202020204" pitchFamily="34" charset="0"/>
                <a:cs typeface="Arial" panose="020B0604020202020204" pitchFamily="34" charset="0"/>
              </a:rPr>
              <a:t>حسب : </a:t>
            </a:r>
            <a:endParaRPr lang="ar-IQ" sz="3600" b="1" dirty="0">
              <a:latin typeface="Arial" panose="020B0604020202020204" pitchFamily="34" charset="0"/>
              <a:cs typeface="Arial" panose="020B0604020202020204" pitchFamily="34" charset="0"/>
            </a:endParaRPr>
          </a:p>
          <a:p>
            <a:pPr marL="0" indent="0" algn="r" rtl="1">
              <a:buNone/>
            </a:pPr>
            <a:r>
              <a:rPr lang="ar-IQ" sz="3600" b="1" dirty="0">
                <a:latin typeface="Arial" panose="020B0604020202020204" pitchFamily="34" charset="0"/>
                <a:cs typeface="Arial" panose="020B0604020202020204" pitchFamily="34" charset="0"/>
              </a:rPr>
              <a:t>           - الفرد المستخدم </a:t>
            </a:r>
            <a:r>
              <a:rPr lang="ar-IQ" sz="3600" b="1" dirty="0" smtClean="0">
                <a:latin typeface="Arial" panose="020B0604020202020204" pitchFamily="34" charset="0"/>
                <a:cs typeface="Arial" panose="020B0604020202020204" pitchFamily="34" charset="0"/>
              </a:rPr>
              <a:t>للمنتوج .</a:t>
            </a:r>
            <a:endParaRPr lang="ar-IQ" sz="3600" b="1" dirty="0">
              <a:latin typeface="Arial" panose="020B0604020202020204" pitchFamily="34" charset="0"/>
              <a:cs typeface="Arial" panose="020B0604020202020204" pitchFamily="34" charset="0"/>
            </a:endParaRPr>
          </a:p>
          <a:p>
            <a:pPr marL="0" indent="0" algn="r" rtl="1">
              <a:buNone/>
            </a:pPr>
            <a:r>
              <a:rPr lang="ar-IQ" sz="3600" b="1" dirty="0">
                <a:latin typeface="Arial" panose="020B0604020202020204" pitchFamily="34" charset="0"/>
                <a:cs typeface="Arial" panose="020B0604020202020204" pitchFamily="34" charset="0"/>
              </a:rPr>
              <a:t>           - </a:t>
            </a:r>
            <a:r>
              <a:rPr lang="ar-IQ" sz="3600" b="1" dirty="0" smtClean="0">
                <a:latin typeface="Arial" panose="020B0604020202020204" pitchFamily="34" charset="0"/>
                <a:cs typeface="Arial" panose="020B0604020202020204" pitchFamily="34" charset="0"/>
              </a:rPr>
              <a:t>الوقت .</a:t>
            </a:r>
            <a:endParaRPr lang="ar-IQ" sz="3600" b="1" dirty="0">
              <a:latin typeface="Arial" panose="020B0604020202020204" pitchFamily="34" charset="0"/>
              <a:cs typeface="Arial" panose="020B0604020202020204" pitchFamily="34" charset="0"/>
            </a:endParaRPr>
          </a:p>
          <a:p>
            <a:pPr marL="0" indent="0" algn="r" rtl="1">
              <a:buNone/>
            </a:pPr>
            <a:r>
              <a:rPr lang="ar-IQ" sz="3600" b="1" dirty="0">
                <a:latin typeface="Arial" panose="020B0604020202020204" pitchFamily="34" charset="0"/>
                <a:cs typeface="Arial" panose="020B0604020202020204" pitchFamily="34" charset="0"/>
              </a:rPr>
              <a:t>           - المكان المستخدم فيه المنتوج. </a:t>
            </a:r>
          </a:p>
          <a:p>
            <a:pPr marL="0" indent="0" algn="r" rtl="1">
              <a:buNone/>
            </a:pPr>
            <a:endParaRPr lang="en-US" sz="2000" dirty="0"/>
          </a:p>
        </p:txBody>
      </p:sp>
      <p:sp>
        <p:nvSpPr>
          <p:cNvPr id="4" name="Date Placeholder 3"/>
          <p:cNvSpPr>
            <a:spLocks noGrp="1"/>
          </p:cNvSpPr>
          <p:nvPr>
            <p:ph type="dt" sz="half" idx="10"/>
          </p:nvPr>
        </p:nvSpPr>
        <p:spPr>
          <a:xfrm>
            <a:off x="9095725" y="5468456"/>
            <a:ext cx="2144930" cy="370396"/>
          </a:xfrm>
        </p:spPr>
        <p:txBody>
          <a:bodyPr/>
          <a:lstStyle/>
          <a:p>
            <a:pPr algn="ctr"/>
            <a:fld id="{AA464141-1014-4247-BC30-4E38861EB377}" type="datetime8">
              <a:rPr lang="ar-IQ" sz="1400" b="1" smtClean="0">
                <a:solidFill>
                  <a:srgbClr val="FF0000"/>
                </a:solidFill>
              </a:rPr>
              <a:pPr algn="ctr"/>
              <a:t>03 آذار، 24</a:t>
            </a:fld>
            <a:endParaRPr lang="en-US" sz="1400" b="1" dirty="0">
              <a:solidFill>
                <a:srgbClr val="FF0000"/>
              </a:solidFill>
            </a:endParaRPr>
          </a:p>
        </p:txBody>
      </p:sp>
      <p:sp>
        <p:nvSpPr>
          <p:cNvPr id="6" name="Slide Number Placeholder 5"/>
          <p:cNvSpPr>
            <a:spLocks noGrp="1"/>
          </p:cNvSpPr>
          <p:nvPr>
            <p:ph type="sldNum" sz="quarter" idx="12"/>
          </p:nvPr>
        </p:nvSpPr>
        <p:spPr/>
        <p:txBody>
          <a:bodyPr/>
          <a:lstStyle/>
          <a:p>
            <a:fld id="{6186F5A9-711E-4401-9D8E-473B9969182C}" type="slidenum">
              <a:rPr lang="en-US" smtClean="0"/>
              <a:t>4</a:t>
            </a:fld>
            <a:endParaRPr lang="en-US"/>
          </a:p>
        </p:txBody>
      </p:sp>
    </p:spTree>
    <p:extLst>
      <p:ext uri="{BB962C8B-B14F-4D97-AF65-F5344CB8AC3E}">
        <p14:creationId xmlns:p14="http://schemas.microsoft.com/office/powerpoint/2010/main" val="36309896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117" y="624109"/>
            <a:ext cx="11349317" cy="3638609"/>
          </a:xfrm>
        </p:spPr>
        <p:txBody>
          <a:bodyPr>
            <a:normAutofit/>
          </a:bodyPr>
          <a:lstStyle/>
          <a:p>
            <a:pPr algn="r" rtl="1"/>
            <a:r>
              <a:rPr lang="ar-IQ" sz="3200" b="1" dirty="0">
                <a:solidFill>
                  <a:schemeClr val="tx1"/>
                </a:solidFill>
                <a:latin typeface="Arial" panose="020B0604020202020204" pitchFamily="34" charset="0"/>
                <a:cs typeface="Arial" panose="020B0604020202020204" pitchFamily="34" charset="0"/>
              </a:rPr>
              <a:t>تعاريف الجودة </a:t>
            </a:r>
            <a:r>
              <a:rPr lang="ar-IQ" sz="3200" b="1" dirty="0" smtClean="0">
                <a:solidFill>
                  <a:schemeClr val="tx1"/>
                </a:solidFill>
                <a:latin typeface="Arial" panose="020B0604020202020204" pitchFamily="34" charset="0"/>
                <a:cs typeface="Arial" panose="020B0604020202020204" pitchFamily="34" charset="0"/>
              </a:rPr>
              <a:t>للعديد </a:t>
            </a:r>
            <a:r>
              <a:rPr lang="ar-IQ" sz="3200" b="1" dirty="0">
                <a:solidFill>
                  <a:schemeClr val="tx1"/>
                </a:solidFill>
                <a:latin typeface="Arial" panose="020B0604020202020204" pitchFamily="34" charset="0"/>
                <a:cs typeface="Arial" panose="020B0604020202020204" pitchFamily="34" charset="0"/>
              </a:rPr>
              <a:t>من رواد </a:t>
            </a:r>
            <a:r>
              <a:rPr lang="ar-IQ" sz="3200" b="1" dirty="0" smtClean="0">
                <a:solidFill>
                  <a:schemeClr val="tx1"/>
                </a:solidFill>
                <a:latin typeface="Arial" panose="020B0604020202020204" pitchFamily="34" charset="0"/>
                <a:cs typeface="Arial" panose="020B0604020202020204" pitchFamily="34" charset="0"/>
              </a:rPr>
              <a:t>الجودة :</a:t>
            </a:r>
            <a:r>
              <a:rPr lang="ar-IQ" sz="3200" dirty="0">
                <a:solidFill>
                  <a:schemeClr val="tx1"/>
                </a:solidFill>
              </a:rPr>
              <a:t/>
            </a:r>
            <a:br>
              <a:rPr lang="ar-IQ" sz="3200" dirty="0">
                <a:solidFill>
                  <a:schemeClr val="tx1"/>
                </a:solidFill>
              </a:rPr>
            </a:br>
            <a:r>
              <a:rPr lang="ar-IQ" sz="3200" dirty="0">
                <a:solidFill>
                  <a:schemeClr val="tx1"/>
                </a:solidFill>
              </a:rPr>
              <a:t> 1- </a:t>
            </a:r>
            <a:r>
              <a:rPr lang="ar-IQ" sz="3200" b="1" dirty="0">
                <a:solidFill>
                  <a:schemeClr val="tx1"/>
                </a:solidFill>
              </a:rPr>
              <a:t>فايجنباوم </a:t>
            </a:r>
            <a:r>
              <a:rPr lang="en-US" sz="3200" b="1" dirty="0">
                <a:solidFill>
                  <a:schemeClr val="tx1"/>
                </a:solidFill>
              </a:rPr>
              <a:t>Feigenbaum</a:t>
            </a:r>
            <a:r>
              <a:rPr lang="en-US" sz="3200" dirty="0">
                <a:solidFill>
                  <a:schemeClr val="tx1"/>
                </a:solidFill>
              </a:rPr>
              <a:t> : </a:t>
            </a:r>
            <a:r>
              <a:rPr lang="ar-IQ" sz="3200" dirty="0" smtClean="0">
                <a:solidFill>
                  <a:schemeClr val="tx1"/>
                </a:solidFill>
              </a:rPr>
              <a:t> : </a:t>
            </a:r>
            <a:r>
              <a:rPr lang="ar-IQ" sz="3200" b="1" dirty="0" smtClean="0">
                <a:solidFill>
                  <a:schemeClr val="tx1"/>
                </a:solidFill>
                <a:latin typeface="Arial" panose="020B0604020202020204" pitchFamily="34" charset="0"/>
                <a:cs typeface="Arial" panose="020B0604020202020204" pitchFamily="34" charset="0"/>
              </a:rPr>
              <a:t>هي </a:t>
            </a:r>
            <a:r>
              <a:rPr lang="ar-IQ" sz="3200" b="1" dirty="0">
                <a:solidFill>
                  <a:schemeClr val="tx1"/>
                </a:solidFill>
                <a:latin typeface="Arial" panose="020B0604020202020204" pitchFamily="34" charset="0"/>
                <a:cs typeface="Arial" panose="020B0604020202020204" pitchFamily="34" charset="0"/>
              </a:rPr>
              <a:t>المجموع الكلي لخصائص المنتوج التي تلبي حاجات  الزبون.</a:t>
            </a:r>
            <a:br>
              <a:rPr lang="ar-IQ" sz="3200" b="1" dirty="0">
                <a:solidFill>
                  <a:schemeClr val="tx1"/>
                </a:solidFill>
                <a:latin typeface="Arial" panose="020B0604020202020204" pitchFamily="34" charset="0"/>
                <a:cs typeface="Arial" panose="020B0604020202020204" pitchFamily="34" charset="0"/>
              </a:rPr>
            </a:br>
            <a:r>
              <a:rPr lang="ar-IQ" sz="3200" dirty="0">
                <a:solidFill>
                  <a:schemeClr val="tx1"/>
                </a:solidFill>
              </a:rPr>
              <a:t>2- </a:t>
            </a:r>
            <a:r>
              <a:rPr lang="ar-IQ" sz="3200" b="1" dirty="0">
                <a:solidFill>
                  <a:schemeClr val="tx1"/>
                </a:solidFill>
              </a:rPr>
              <a:t>كروسبي </a:t>
            </a:r>
            <a:r>
              <a:rPr lang="en-US" sz="3200" b="1" dirty="0">
                <a:solidFill>
                  <a:schemeClr val="tx1"/>
                </a:solidFill>
              </a:rPr>
              <a:t>Crosby</a:t>
            </a:r>
            <a:r>
              <a:rPr lang="en-US" sz="3200" dirty="0">
                <a:solidFill>
                  <a:schemeClr val="tx1"/>
                </a:solidFill>
              </a:rPr>
              <a:t> : </a:t>
            </a:r>
            <a:r>
              <a:rPr lang="ar-IQ" sz="3200" dirty="0" smtClean="0">
                <a:solidFill>
                  <a:schemeClr val="tx1"/>
                </a:solidFill>
              </a:rPr>
              <a:t> : </a:t>
            </a:r>
            <a:r>
              <a:rPr lang="ar-IQ" sz="3200" b="1" dirty="0" smtClean="0">
                <a:solidFill>
                  <a:schemeClr val="tx1"/>
                </a:solidFill>
                <a:latin typeface="Arial" panose="020B0604020202020204" pitchFamily="34" charset="0"/>
                <a:cs typeface="Arial" panose="020B0604020202020204" pitchFamily="34" charset="0"/>
              </a:rPr>
              <a:t>هي </a:t>
            </a:r>
            <a:r>
              <a:rPr lang="ar-IQ" sz="3200" b="1" dirty="0">
                <a:solidFill>
                  <a:schemeClr val="tx1"/>
                </a:solidFill>
                <a:latin typeface="Arial" panose="020B0604020202020204" pitchFamily="34" charset="0"/>
                <a:cs typeface="Arial" panose="020B0604020202020204" pitchFamily="34" charset="0"/>
              </a:rPr>
              <a:t>مطابقة الإحتياجات.</a:t>
            </a:r>
            <a:br>
              <a:rPr lang="ar-IQ" sz="3200" b="1" dirty="0">
                <a:solidFill>
                  <a:schemeClr val="tx1"/>
                </a:solidFill>
                <a:latin typeface="Arial" panose="020B0604020202020204" pitchFamily="34" charset="0"/>
                <a:cs typeface="Arial" panose="020B0604020202020204" pitchFamily="34" charset="0"/>
              </a:rPr>
            </a:br>
            <a:r>
              <a:rPr lang="ar-IQ" sz="3200" dirty="0">
                <a:solidFill>
                  <a:schemeClr val="tx1"/>
                </a:solidFill>
              </a:rPr>
              <a:t>3- </a:t>
            </a:r>
            <a:r>
              <a:rPr lang="ar-IQ" sz="3200" b="1" dirty="0">
                <a:solidFill>
                  <a:schemeClr val="tx1"/>
                </a:solidFill>
              </a:rPr>
              <a:t>ايشيكاوا </a:t>
            </a:r>
            <a:r>
              <a:rPr lang="en-US" sz="3200" b="1" dirty="0">
                <a:solidFill>
                  <a:schemeClr val="tx1"/>
                </a:solidFill>
              </a:rPr>
              <a:t>Ishikawa</a:t>
            </a:r>
            <a:r>
              <a:rPr lang="en-US" sz="3200" dirty="0">
                <a:solidFill>
                  <a:schemeClr val="tx1"/>
                </a:solidFill>
              </a:rPr>
              <a:t>: </a:t>
            </a:r>
            <a:r>
              <a:rPr lang="ar-IQ" sz="3200" dirty="0" smtClean="0">
                <a:solidFill>
                  <a:schemeClr val="tx1"/>
                </a:solidFill>
              </a:rPr>
              <a:t> : </a:t>
            </a:r>
            <a:r>
              <a:rPr lang="ar-IQ" sz="3200" b="1" dirty="0" smtClean="0">
                <a:solidFill>
                  <a:schemeClr val="tx1"/>
                </a:solidFill>
                <a:latin typeface="Arial" panose="020B0604020202020204" pitchFamily="34" charset="0"/>
                <a:cs typeface="Arial" panose="020B0604020202020204" pitchFamily="34" charset="0"/>
              </a:rPr>
              <a:t>هي </a:t>
            </a:r>
            <a:r>
              <a:rPr lang="ar-IQ" sz="3200" b="1" dirty="0">
                <a:solidFill>
                  <a:schemeClr val="tx1"/>
                </a:solidFill>
                <a:latin typeface="Arial" panose="020B0604020202020204" pitchFamily="34" charset="0"/>
                <a:cs typeface="Arial" panose="020B0604020202020204" pitchFamily="34" charset="0"/>
              </a:rPr>
              <a:t>درجة وفاء المنتوج لاحتياجات الزبون عند استخدامه.</a:t>
            </a:r>
            <a:br>
              <a:rPr lang="ar-IQ" sz="3200" b="1" dirty="0">
                <a:solidFill>
                  <a:schemeClr val="tx1"/>
                </a:solidFill>
                <a:latin typeface="Arial" panose="020B0604020202020204" pitchFamily="34" charset="0"/>
                <a:cs typeface="Arial" panose="020B0604020202020204" pitchFamily="34" charset="0"/>
              </a:rPr>
            </a:br>
            <a:r>
              <a:rPr lang="ar-IQ" sz="3200" b="1" dirty="0">
                <a:solidFill>
                  <a:schemeClr val="tx1"/>
                </a:solidFill>
                <a:latin typeface="Arial" panose="020B0604020202020204" pitchFamily="34" charset="0"/>
                <a:cs typeface="Arial" panose="020B0604020202020204" pitchFamily="34" charset="0"/>
              </a:rPr>
              <a:t>4- جوران </a:t>
            </a:r>
            <a:r>
              <a:rPr lang="en-US" sz="3200" b="1" dirty="0">
                <a:solidFill>
                  <a:schemeClr val="tx1"/>
                </a:solidFill>
                <a:latin typeface="Arial" panose="020B0604020202020204" pitchFamily="34" charset="0"/>
                <a:cs typeface="Arial" panose="020B0604020202020204" pitchFamily="34" charset="0"/>
              </a:rPr>
              <a:t>Juran: </a:t>
            </a:r>
            <a:r>
              <a:rPr lang="ar-IQ" sz="3200" b="1" dirty="0" smtClean="0">
                <a:solidFill>
                  <a:schemeClr val="tx1"/>
                </a:solidFill>
                <a:latin typeface="Arial" panose="020B0604020202020204" pitchFamily="34" charset="0"/>
                <a:cs typeface="Arial" panose="020B0604020202020204" pitchFamily="34" charset="0"/>
              </a:rPr>
              <a:t>  :  هي </a:t>
            </a:r>
            <a:r>
              <a:rPr lang="ar-IQ" sz="3200" b="1" dirty="0">
                <a:solidFill>
                  <a:schemeClr val="tx1"/>
                </a:solidFill>
                <a:latin typeface="Arial" panose="020B0604020202020204" pitchFamily="34" charset="0"/>
                <a:cs typeface="Arial" panose="020B0604020202020204" pitchFamily="34" charset="0"/>
              </a:rPr>
              <a:t>ملائمة المنتوج </a:t>
            </a:r>
            <a:r>
              <a:rPr lang="ar-IQ" sz="3200" b="1" dirty="0" smtClean="0">
                <a:solidFill>
                  <a:schemeClr val="tx1"/>
                </a:solidFill>
                <a:latin typeface="Arial" panose="020B0604020202020204" pitchFamily="34" charset="0"/>
                <a:cs typeface="Arial" panose="020B0604020202020204" pitchFamily="34" charset="0"/>
              </a:rPr>
              <a:t>للاستعمال</a:t>
            </a:r>
            <a:endParaRPr lang="ar-IQ" sz="3200" b="1" dirty="0">
              <a:solidFill>
                <a:schemeClr val="tx1"/>
              </a:solidFill>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a:xfrm>
            <a:off x="1054774" y="218152"/>
            <a:ext cx="1146283" cy="370396"/>
          </a:xfrm>
        </p:spPr>
        <p:txBody>
          <a:bodyPr/>
          <a:lstStyle/>
          <a:p>
            <a:pPr algn="ctr"/>
            <a:fld id="{2A330502-ACEC-46BD-B732-135BF876AB83}" type="datetime8">
              <a:rPr lang="ar-IQ" sz="1400" b="1" smtClean="0">
                <a:solidFill>
                  <a:srgbClr val="FF0000"/>
                </a:solidFill>
              </a:rPr>
              <a:pPr algn="ctr"/>
              <a:t>03 آذار، 24</a:t>
            </a:fld>
            <a:endParaRPr lang="en-US" sz="1400" b="1">
              <a:solidFill>
                <a:srgbClr val="FF0000"/>
              </a:solidFill>
            </a:endParaRPr>
          </a:p>
        </p:txBody>
      </p:sp>
      <p:sp>
        <p:nvSpPr>
          <p:cNvPr id="6" name="Slide Number Placeholder 5"/>
          <p:cNvSpPr>
            <a:spLocks noGrp="1"/>
          </p:cNvSpPr>
          <p:nvPr>
            <p:ph type="sldNum" sz="quarter" idx="12"/>
          </p:nvPr>
        </p:nvSpPr>
        <p:spPr/>
        <p:txBody>
          <a:bodyPr/>
          <a:lstStyle/>
          <a:p>
            <a:fld id="{6186F5A9-711E-4401-9D8E-473B9969182C}" type="slidenum">
              <a:rPr lang="en-US" smtClean="0"/>
              <a:t>5</a:t>
            </a:fld>
            <a:endParaRPr lang="en-US"/>
          </a:p>
        </p:txBody>
      </p:sp>
    </p:spTree>
    <p:extLst>
      <p:ext uri="{BB962C8B-B14F-4D97-AF65-F5344CB8AC3E}">
        <p14:creationId xmlns:p14="http://schemas.microsoft.com/office/powerpoint/2010/main" val="207940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3567" y="501041"/>
            <a:ext cx="11311327" cy="5561829"/>
          </a:xfrm>
        </p:spPr>
        <p:txBody>
          <a:bodyPr>
            <a:normAutofit/>
          </a:bodyPr>
          <a:lstStyle/>
          <a:p>
            <a:pPr marL="0" indent="0" algn="just" rtl="1">
              <a:buNone/>
            </a:pPr>
            <a:r>
              <a:rPr lang="ar-IQ" sz="3600" b="1" dirty="0">
                <a:latin typeface="Arial" panose="020B0604020202020204" pitchFamily="34" charset="0"/>
                <a:cs typeface="Arial" panose="020B0604020202020204" pitchFamily="34" charset="0"/>
              </a:rPr>
              <a:t>5- </a:t>
            </a:r>
            <a:r>
              <a:rPr lang="ar-IQ" sz="3600" b="1" dirty="0">
                <a:solidFill>
                  <a:srgbClr val="FF0000"/>
                </a:solidFill>
                <a:latin typeface="Arial" panose="020B0604020202020204" pitchFamily="34" charset="0"/>
                <a:cs typeface="Arial" panose="020B0604020202020204" pitchFamily="34" charset="0"/>
              </a:rPr>
              <a:t>ديمنغ </a:t>
            </a:r>
            <a:r>
              <a:rPr lang="en-US" sz="3600" b="1" dirty="0">
                <a:solidFill>
                  <a:srgbClr val="FF0000"/>
                </a:solidFill>
                <a:latin typeface="Arial" panose="020B0604020202020204" pitchFamily="34" charset="0"/>
                <a:cs typeface="Arial" panose="020B0604020202020204" pitchFamily="34" charset="0"/>
              </a:rPr>
              <a:t>Deming</a:t>
            </a:r>
            <a:r>
              <a:rPr lang="ar-IQ" sz="3600" b="1" dirty="0">
                <a:solidFill>
                  <a:srgbClr val="FF0000"/>
                </a:solidFill>
                <a:latin typeface="Arial" panose="020B0604020202020204" pitchFamily="34" charset="0"/>
                <a:cs typeface="Arial" panose="020B0604020202020204" pitchFamily="34" charset="0"/>
              </a:rPr>
              <a:t>: </a:t>
            </a:r>
            <a:r>
              <a:rPr lang="ar-IQ" sz="3600" b="1" dirty="0">
                <a:latin typeface="Arial" panose="020B0604020202020204" pitchFamily="34" charset="0"/>
                <a:cs typeface="Arial" panose="020B0604020202020204" pitchFamily="34" charset="0"/>
              </a:rPr>
              <a:t>هي التوافق مع احتياجات الزبون ومتطلباته</a:t>
            </a:r>
            <a:r>
              <a:rPr lang="ar-IQ" sz="3600" b="1" dirty="0" smtClean="0">
                <a:latin typeface="Arial" panose="020B0604020202020204" pitchFamily="34" charset="0"/>
                <a:cs typeface="Arial" panose="020B0604020202020204" pitchFamily="34" charset="0"/>
              </a:rPr>
              <a:t>.</a:t>
            </a:r>
          </a:p>
          <a:p>
            <a:pPr marL="0" indent="0" algn="just" rtl="1">
              <a:buNone/>
            </a:pPr>
            <a:endParaRPr lang="ar-IQ" sz="3600" b="1" dirty="0">
              <a:latin typeface="Arial" panose="020B0604020202020204" pitchFamily="34" charset="0"/>
              <a:cs typeface="Arial" panose="020B0604020202020204" pitchFamily="34" charset="0"/>
            </a:endParaRPr>
          </a:p>
          <a:p>
            <a:pPr marL="0" indent="0" algn="just" rtl="1">
              <a:buNone/>
            </a:pPr>
            <a:r>
              <a:rPr lang="ar-IQ" sz="3600" b="1" dirty="0">
                <a:latin typeface="Arial" panose="020B0604020202020204" pitchFamily="34" charset="0"/>
                <a:cs typeface="Arial" panose="020B0604020202020204" pitchFamily="34" charset="0"/>
              </a:rPr>
              <a:t>6- </a:t>
            </a:r>
            <a:r>
              <a:rPr lang="ar-IQ" sz="3600" b="1" dirty="0">
                <a:solidFill>
                  <a:srgbClr val="FF0000"/>
                </a:solidFill>
                <a:latin typeface="Arial" panose="020B0604020202020204" pitchFamily="34" charset="0"/>
                <a:cs typeface="Arial" panose="020B0604020202020204" pitchFamily="34" charset="0"/>
              </a:rPr>
              <a:t>باسترفيلد </a:t>
            </a:r>
            <a:r>
              <a:rPr lang="en-US" sz="3600" b="1" dirty="0" err="1">
                <a:solidFill>
                  <a:srgbClr val="FF0000"/>
                </a:solidFill>
                <a:latin typeface="Arial" panose="020B0604020202020204" pitchFamily="34" charset="0"/>
                <a:cs typeface="Arial" panose="020B0604020202020204" pitchFamily="34" charset="0"/>
              </a:rPr>
              <a:t>Basterfield</a:t>
            </a:r>
            <a:r>
              <a:rPr lang="ar-IQ" sz="3600" b="1" dirty="0">
                <a:solidFill>
                  <a:srgbClr val="FF0000"/>
                </a:solidFill>
                <a:latin typeface="Arial" panose="020B0604020202020204" pitchFamily="34" charset="0"/>
                <a:cs typeface="Arial" panose="020B0604020202020204" pitchFamily="34" charset="0"/>
              </a:rPr>
              <a:t>: </a:t>
            </a:r>
            <a:r>
              <a:rPr lang="ar-IQ" sz="3600" b="1" dirty="0">
                <a:latin typeface="Arial" panose="020B0604020202020204" pitchFamily="34" charset="0"/>
                <a:cs typeface="Arial" panose="020B0604020202020204" pitchFamily="34" charset="0"/>
              </a:rPr>
              <a:t>هي مميزات المنتوج التي تلبي توقعات الزبون</a:t>
            </a:r>
            <a:r>
              <a:rPr lang="ar-IQ" sz="3600" b="1" dirty="0" smtClean="0">
                <a:latin typeface="Arial" panose="020B0604020202020204" pitchFamily="34" charset="0"/>
                <a:cs typeface="Arial" panose="020B0604020202020204" pitchFamily="34" charset="0"/>
              </a:rPr>
              <a:t>.</a:t>
            </a:r>
          </a:p>
          <a:p>
            <a:pPr marL="0" indent="0" algn="just" rtl="1">
              <a:buNone/>
            </a:pPr>
            <a:endParaRPr lang="ar-IQ" sz="3600" b="1" dirty="0">
              <a:latin typeface="Arial" panose="020B0604020202020204" pitchFamily="34" charset="0"/>
              <a:cs typeface="Arial" panose="020B0604020202020204" pitchFamily="34" charset="0"/>
            </a:endParaRPr>
          </a:p>
          <a:p>
            <a:pPr marL="0" indent="0" algn="just" rtl="1">
              <a:buNone/>
            </a:pPr>
            <a:r>
              <a:rPr lang="ar-IQ" sz="3600" b="1" dirty="0">
                <a:latin typeface="Arial" panose="020B0604020202020204" pitchFamily="34" charset="0"/>
                <a:cs typeface="Arial" panose="020B0604020202020204" pitchFamily="34" charset="0"/>
              </a:rPr>
              <a:t>7- </a:t>
            </a:r>
            <a:r>
              <a:rPr lang="ar-IQ" sz="3600" b="1" dirty="0">
                <a:solidFill>
                  <a:srgbClr val="FF0000"/>
                </a:solidFill>
                <a:latin typeface="Arial" panose="020B0604020202020204" pitchFamily="34" charset="0"/>
                <a:cs typeface="Arial" panose="020B0604020202020204" pitchFamily="34" charset="0"/>
              </a:rPr>
              <a:t>المنظمة الأوربية لضبط الجودة </a:t>
            </a:r>
            <a:r>
              <a:rPr lang="en-US" sz="3600" b="1" dirty="0">
                <a:solidFill>
                  <a:srgbClr val="FF0000"/>
                </a:solidFill>
                <a:latin typeface="Arial" panose="020B0604020202020204" pitchFamily="34" charset="0"/>
                <a:cs typeface="Arial" panose="020B0604020202020204" pitchFamily="34" charset="0"/>
              </a:rPr>
              <a:t>EOQC</a:t>
            </a:r>
            <a:r>
              <a:rPr lang="ar-IQ" sz="3600" b="1" dirty="0">
                <a:solidFill>
                  <a:srgbClr val="FF0000"/>
                </a:solidFill>
                <a:latin typeface="Arial" panose="020B0604020202020204" pitchFamily="34" charset="0"/>
                <a:cs typeface="Arial" panose="020B0604020202020204" pitchFamily="34" charset="0"/>
              </a:rPr>
              <a:t>: </a:t>
            </a:r>
            <a:r>
              <a:rPr lang="ar-IQ" sz="3600" b="1" dirty="0">
                <a:latin typeface="Arial" panose="020B0604020202020204" pitchFamily="34" charset="0"/>
                <a:cs typeface="Arial" panose="020B0604020202020204" pitchFamily="34" charset="0"/>
              </a:rPr>
              <a:t>هي مجموعة خصائص وصفات </a:t>
            </a:r>
            <a:r>
              <a:rPr lang="ar-IQ" sz="3600" b="1" dirty="0" smtClean="0">
                <a:latin typeface="Arial" panose="020B0604020202020204" pitchFamily="34" charset="0"/>
                <a:cs typeface="Arial" panose="020B0604020202020204" pitchFamily="34" charset="0"/>
              </a:rPr>
              <a:t>تجعل المنتوج </a:t>
            </a:r>
            <a:r>
              <a:rPr lang="ar-IQ" sz="3600" b="1" dirty="0">
                <a:latin typeface="Arial" panose="020B0604020202020204" pitchFamily="34" charset="0"/>
                <a:cs typeface="Arial" panose="020B0604020202020204" pitchFamily="34" charset="0"/>
              </a:rPr>
              <a:t>قادراً على الإيفاء باحتياجات ورغبات الزبائن بالإعتماد على </a:t>
            </a:r>
            <a:r>
              <a:rPr lang="ar-IQ" sz="3600" b="1" dirty="0" smtClean="0">
                <a:latin typeface="Arial" panose="020B0604020202020204" pitchFamily="34" charset="0"/>
                <a:cs typeface="Arial" panose="020B0604020202020204" pitchFamily="34" charset="0"/>
              </a:rPr>
              <a:t>جودة التصميم </a:t>
            </a:r>
            <a:r>
              <a:rPr lang="ar-IQ" sz="3600" b="1" dirty="0">
                <a:latin typeface="Arial" panose="020B0604020202020204" pitchFamily="34" charset="0"/>
                <a:cs typeface="Arial" panose="020B0604020202020204" pitchFamily="34" charset="0"/>
              </a:rPr>
              <a:t>وجودة المطابقة بشكل اساسي</a:t>
            </a:r>
            <a:r>
              <a:rPr lang="ar-IQ" sz="3600" b="1" dirty="0" smtClean="0">
                <a:latin typeface="Arial" panose="020B0604020202020204" pitchFamily="34" charset="0"/>
                <a:cs typeface="Arial" panose="020B0604020202020204" pitchFamily="34" charset="0"/>
              </a:rPr>
              <a:t>.</a:t>
            </a:r>
            <a:endParaRPr lang="ar-IQ" sz="3600" b="1"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a:xfrm>
            <a:off x="9439565" y="5877672"/>
            <a:ext cx="2385330" cy="370396"/>
          </a:xfrm>
        </p:spPr>
        <p:txBody>
          <a:bodyPr/>
          <a:lstStyle/>
          <a:p>
            <a:pPr algn="ctr"/>
            <a:fld id="{C04977A3-D5DF-4FA3-ACC9-7BC815F7A3F6}" type="datetime8">
              <a:rPr lang="ar-IQ" sz="1400" b="1" smtClean="0">
                <a:solidFill>
                  <a:srgbClr val="FF0000"/>
                </a:solidFill>
                <a:latin typeface="Arial" panose="020B0604020202020204" pitchFamily="34" charset="0"/>
                <a:cs typeface="Arial" panose="020B0604020202020204" pitchFamily="34" charset="0"/>
              </a:rPr>
              <a:pPr algn="ctr"/>
              <a:t>03 آذار، 24</a:t>
            </a:fld>
            <a:endParaRPr lang="en-US" sz="1400" b="1" dirty="0">
              <a:solidFill>
                <a:srgbClr val="FF0000"/>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6186F5A9-711E-4401-9D8E-473B9969182C}" type="slidenum">
              <a:rPr lang="en-US" smtClean="0"/>
              <a:t>6</a:t>
            </a:fld>
            <a:endParaRPr lang="en-US"/>
          </a:p>
        </p:txBody>
      </p:sp>
    </p:spTree>
    <p:extLst>
      <p:ext uri="{BB962C8B-B14F-4D97-AF65-F5344CB8AC3E}">
        <p14:creationId xmlns:p14="http://schemas.microsoft.com/office/powerpoint/2010/main" val="3571446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4817" y="237995"/>
            <a:ext cx="10402322" cy="6375747"/>
          </a:xfrm>
        </p:spPr>
        <p:txBody>
          <a:bodyPr>
            <a:normAutofit fontScale="90000"/>
          </a:bodyPr>
          <a:lstStyle/>
          <a:p>
            <a:pPr algn="r" rtl="1"/>
            <a:r>
              <a:rPr lang="ar-IQ" b="1" dirty="0">
                <a:latin typeface="Arial" panose="020B0604020202020204" pitchFamily="34" charset="0"/>
                <a:cs typeface="Arial" panose="020B0604020202020204" pitchFamily="34" charset="0"/>
              </a:rPr>
              <a:t>8- </a:t>
            </a:r>
            <a:r>
              <a:rPr lang="ar-IQ" sz="4000" b="1" dirty="0">
                <a:solidFill>
                  <a:srgbClr val="FF0000"/>
                </a:solidFill>
                <a:latin typeface="Arial" panose="020B0604020202020204" pitchFamily="34" charset="0"/>
                <a:cs typeface="Arial" panose="020B0604020202020204" pitchFamily="34" charset="0"/>
              </a:rPr>
              <a:t>الايزو 8402 معجم المصطلحات: </a:t>
            </a:r>
            <a:r>
              <a:rPr lang="ar-IQ" sz="4000" b="1" dirty="0">
                <a:latin typeface="Arial" panose="020B0604020202020204" pitchFamily="34" charset="0"/>
                <a:cs typeface="Arial" panose="020B0604020202020204" pitchFamily="34" charset="0"/>
              </a:rPr>
              <a:t>هي مجموعة خصائص ومميزات لها </a:t>
            </a:r>
            <a:r>
              <a:rPr lang="ar-IQ" sz="4000" b="1" dirty="0" smtClean="0">
                <a:latin typeface="Arial" panose="020B0604020202020204" pitchFamily="34" charset="0"/>
                <a:cs typeface="Arial" panose="020B0604020202020204" pitchFamily="34" charset="0"/>
              </a:rPr>
              <a:t>القدرة على </a:t>
            </a:r>
            <a:r>
              <a:rPr lang="ar-IQ" sz="4000" b="1" dirty="0">
                <a:latin typeface="Arial" panose="020B0604020202020204" pitchFamily="34" charset="0"/>
                <a:cs typeface="Arial" panose="020B0604020202020204" pitchFamily="34" charset="0"/>
              </a:rPr>
              <a:t>اشباع حاجات معلنة وضمنية</a:t>
            </a:r>
            <a:r>
              <a:rPr lang="ar-IQ" sz="4000" b="1" dirty="0" smtClean="0">
                <a:latin typeface="Arial" panose="020B0604020202020204" pitchFamily="34" charset="0"/>
                <a:cs typeface="Arial" panose="020B0604020202020204" pitchFamily="34" charset="0"/>
              </a:rPr>
              <a:t>.</a:t>
            </a:r>
            <a:br>
              <a:rPr lang="ar-IQ" sz="4000" b="1" dirty="0" smtClean="0">
                <a:latin typeface="Arial" panose="020B0604020202020204" pitchFamily="34" charset="0"/>
                <a:cs typeface="Arial" panose="020B0604020202020204" pitchFamily="34" charset="0"/>
              </a:rPr>
            </a:br>
            <a:r>
              <a:rPr lang="ar-IQ" sz="4000" b="1" dirty="0">
                <a:latin typeface="Arial" panose="020B0604020202020204" pitchFamily="34" charset="0"/>
                <a:cs typeface="Arial" panose="020B0604020202020204" pitchFamily="34" charset="0"/>
              </a:rPr>
              <a:t/>
            </a:r>
            <a:br>
              <a:rPr lang="ar-IQ" sz="4000" b="1" dirty="0">
                <a:latin typeface="Arial" panose="020B0604020202020204" pitchFamily="34" charset="0"/>
                <a:cs typeface="Arial" panose="020B0604020202020204" pitchFamily="34" charset="0"/>
              </a:rPr>
            </a:br>
            <a:r>
              <a:rPr lang="ar-IQ" sz="4000" b="1" dirty="0">
                <a:latin typeface="Arial" panose="020B0604020202020204" pitchFamily="34" charset="0"/>
                <a:cs typeface="Arial" panose="020B0604020202020204" pitchFamily="34" charset="0"/>
              </a:rPr>
              <a:t>9- </a:t>
            </a:r>
            <a:r>
              <a:rPr lang="ar-IQ" sz="4000" b="1" dirty="0">
                <a:solidFill>
                  <a:srgbClr val="FF0000"/>
                </a:solidFill>
                <a:latin typeface="Arial" panose="020B0604020202020204" pitchFamily="34" charset="0"/>
                <a:cs typeface="Arial" panose="020B0604020202020204" pitchFamily="34" charset="0"/>
              </a:rPr>
              <a:t>الايزو 9001-2015: </a:t>
            </a:r>
            <a:r>
              <a:rPr lang="ar-IQ" sz="4000" b="1" dirty="0">
                <a:latin typeface="Arial" panose="020B0604020202020204" pitchFamily="34" charset="0"/>
                <a:cs typeface="Arial" panose="020B0604020202020204" pitchFamily="34" charset="0"/>
              </a:rPr>
              <a:t>هي درجة تلبية متطلبات الزبائن والسعي نحو </a:t>
            </a:r>
            <a:r>
              <a:rPr lang="ar-IQ" sz="4000" b="1" dirty="0" smtClean="0">
                <a:latin typeface="Arial" panose="020B0604020202020204" pitchFamily="34" charset="0"/>
                <a:cs typeface="Arial" panose="020B0604020202020204" pitchFamily="34" charset="0"/>
              </a:rPr>
              <a:t>تجاوز توقعاتهم.</a:t>
            </a:r>
            <a:br>
              <a:rPr lang="ar-IQ" sz="4000" b="1" dirty="0" smtClean="0">
                <a:latin typeface="Arial" panose="020B0604020202020204" pitchFamily="34" charset="0"/>
                <a:cs typeface="Arial" panose="020B0604020202020204" pitchFamily="34" charset="0"/>
              </a:rPr>
            </a:br>
            <a:r>
              <a:rPr lang="ar-IQ" sz="4000" b="1" dirty="0">
                <a:latin typeface="Arial" panose="020B0604020202020204" pitchFamily="34" charset="0"/>
                <a:cs typeface="Arial" panose="020B0604020202020204" pitchFamily="34" charset="0"/>
              </a:rPr>
              <a:t/>
            </a:r>
            <a:br>
              <a:rPr lang="ar-IQ" sz="4000" b="1" dirty="0">
                <a:latin typeface="Arial" panose="020B0604020202020204" pitchFamily="34" charset="0"/>
                <a:cs typeface="Arial" panose="020B0604020202020204" pitchFamily="34" charset="0"/>
              </a:rPr>
            </a:br>
            <a:r>
              <a:rPr lang="ar-IQ" sz="4000" b="1" dirty="0">
                <a:latin typeface="Arial" panose="020B0604020202020204" pitchFamily="34" charset="0"/>
                <a:cs typeface="Arial" panose="020B0604020202020204" pitchFamily="34" charset="0"/>
              </a:rPr>
              <a:t>10- </a:t>
            </a:r>
            <a:r>
              <a:rPr lang="ar-IQ" sz="4000" b="1" dirty="0">
                <a:solidFill>
                  <a:srgbClr val="FF0000"/>
                </a:solidFill>
                <a:latin typeface="Arial" panose="020B0604020202020204" pitchFamily="34" charset="0"/>
                <a:cs typeface="Arial" panose="020B0604020202020204" pitchFamily="34" charset="0"/>
              </a:rPr>
              <a:t>الجمعية الامريكية لضبط الجودة </a:t>
            </a:r>
            <a:r>
              <a:rPr lang="en-US" sz="4000" b="1" dirty="0">
                <a:latin typeface="Arial" panose="020B0604020202020204" pitchFamily="34" charset="0"/>
                <a:cs typeface="Arial" panose="020B0604020202020204" pitchFamily="34" charset="0"/>
              </a:rPr>
              <a:t>ASQC: </a:t>
            </a:r>
            <a:r>
              <a:rPr lang="ar-IQ" sz="4000" b="1" dirty="0">
                <a:latin typeface="Arial" panose="020B0604020202020204" pitchFamily="34" charset="0"/>
                <a:cs typeface="Arial" panose="020B0604020202020204" pitchFamily="34" charset="0"/>
              </a:rPr>
              <a:t>هي جميع الخصائص </a:t>
            </a:r>
            <a:r>
              <a:rPr lang="ar-IQ" sz="4000" b="1" dirty="0" smtClean="0">
                <a:latin typeface="Arial" panose="020B0604020202020204" pitchFamily="34" charset="0"/>
                <a:cs typeface="Arial" panose="020B0604020202020204" pitchFamily="34" charset="0"/>
              </a:rPr>
              <a:t>والصفات الخاصة </a:t>
            </a:r>
            <a:r>
              <a:rPr lang="ar-IQ" sz="4000" b="1" dirty="0">
                <a:latin typeface="Arial" panose="020B0604020202020204" pitchFamily="34" charset="0"/>
                <a:cs typeface="Arial" panose="020B0604020202020204" pitchFamily="34" charset="0"/>
              </a:rPr>
              <a:t>بالمنتوج التي لها القدرة على اشباع حاجات معينة.</a:t>
            </a:r>
            <a:r>
              <a:rPr lang="ar-IQ" dirty="0"/>
              <a:t/>
            </a:r>
            <a:br>
              <a:rPr lang="ar-IQ" dirty="0"/>
            </a:br>
            <a:endParaRPr lang="ar-IQ" dirty="0"/>
          </a:p>
        </p:txBody>
      </p:sp>
      <p:sp>
        <p:nvSpPr>
          <p:cNvPr id="4" name="Date Placeholder 3"/>
          <p:cNvSpPr>
            <a:spLocks noGrp="1"/>
          </p:cNvSpPr>
          <p:nvPr>
            <p:ph type="dt" sz="half" idx="10"/>
          </p:nvPr>
        </p:nvSpPr>
        <p:spPr>
          <a:xfrm>
            <a:off x="8599056" y="5641289"/>
            <a:ext cx="2551786" cy="370396"/>
          </a:xfrm>
        </p:spPr>
        <p:txBody>
          <a:bodyPr/>
          <a:lstStyle/>
          <a:p>
            <a:pPr algn="ctr"/>
            <a:fld id="{21BE98AD-CCE2-4298-B8A6-1AE8D14720D0}" type="datetime8">
              <a:rPr lang="ar-IQ" sz="1400" b="1" smtClean="0">
                <a:solidFill>
                  <a:srgbClr val="FF0000"/>
                </a:solidFill>
                <a:latin typeface="Arial" panose="020B0604020202020204" pitchFamily="34" charset="0"/>
                <a:cs typeface="Arial" panose="020B0604020202020204" pitchFamily="34" charset="0"/>
              </a:rPr>
              <a:pPr algn="ctr"/>
              <a:t>03 آذار، 24</a:t>
            </a:fld>
            <a:endParaRPr lang="en-US" sz="1400" b="1" dirty="0">
              <a:solidFill>
                <a:srgbClr val="FF0000"/>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6186F5A9-711E-4401-9D8E-473B9969182C}" type="slidenum">
              <a:rPr lang="en-US" smtClean="0"/>
              <a:t>7</a:t>
            </a:fld>
            <a:endParaRPr lang="en-US"/>
          </a:p>
        </p:txBody>
      </p:sp>
    </p:spTree>
    <p:extLst>
      <p:ext uri="{BB962C8B-B14F-4D97-AF65-F5344CB8AC3E}">
        <p14:creationId xmlns:p14="http://schemas.microsoft.com/office/powerpoint/2010/main" val="6273947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sz="2400" b="1" dirty="0"/>
              <a:t>مداخل تصنيف كارفن (</a:t>
            </a:r>
            <a:r>
              <a:rPr lang="en-US" sz="2400" b="1" dirty="0"/>
              <a:t>David Garvin</a:t>
            </a:r>
            <a:r>
              <a:rPr lang="ar-IQ" sz="2400" b="1" dirty="0"/>
              <a:t>) للجودة</a:t>
            </a:r>
            <a:endParaRPr lang="en-US" sz="2400" b="1" dirty="0"/>
          </a:p>
        </p:txBody>
      </p:sp>
      <p:sp>
        <p:nvSpPr>
          <p:cNvPr id="3" name="Content Placeholder 2"/>
          <p:cNvSpPr>
            <a:spLocks noGrp="1"/>
          </p:cNvSpPr>
          <p:nvPr>
            <p:ph idx="1"/>
          </p:nvPr>
        </p:nvSpPr>
        <p:spPr>
          <a:xfrm>
            <a:off x="982809" y="1264555"/>
            <a:ext cx="10935919" cy="4969335"/>
          </a:xfrm>
        </p:spPr>
        <p:txBody>
          <a:bodyPr>
            <a:normAutofit fontScale="55000" lnSpcReduction="20000"/>
          </a:bodyPr>
          <a:lstStyle/>
          <a:p>
            <a:pPr marL="0" indent="0" algn="r" rtl="1">
              <a:buNone/>
            </a:pPr>
            <a:r>
              <a:rPr lang="ar-IQ" sz="4200" b="1" dirty="0" smtClean="0"/>
              <a:t>1</a:t>
            </a:r>
          </a:p>
          <a:p>
            <a:pPr marL="0" indent="0" algn="r" rtl="1">
              <a:buNone/>
            </a:pPr>
            <a:endParaRPr lang="ar-IQ" sz="4200" b="1" dirty="0"/>
          </a:p>
          <a:p>
            <a:pPr marL="0" indent="0" algn="r" rtl="1">
              <a:buNone/>
            </a:pPr>
            <a:r>
              <a:rPr lang="ar-IQ" sz="4200" b="1" dirty="0" smtClean="0"/>
              <a:t>1- </a:t>
            </a:r>
            <a:r>
              <a:rPr lang="ar-IQ" sz="4200" b="1" u="sng" dirty="0"/>
              <a:t>المدخل المثالي </a:t>
            </a:r>
            <a:r>
              <a:rPr lang="en-US" sz="4500" dirty="0"/>
              <a:t>Transcendent Approach</a:t>
            </a:r>
            <a:endParaRPr lang="ar-IQ" sz="4500" dirty="0"/>
          </a:p>
          <a:p>
            <a:pPr marL="0" indent="0" algn="r" rtl="1">
              <a:buNone/>
            </a:pPr>
            <a:r>
              <a:rPr lang="ar-IQ" sz="4500" dirty="0"/>
              <a:t>  </a:t>
            </a:r>
            <a:endParaRPr lang="ar-IQ" sz="4500" dirty="0" smtClean="0"/>
          </a:p>
          <a:p>
            <a:pPr marL="0" indent="0" algn="r" rtl="1">
              <a:buNone/>
            </a:pPr>
            <a:r>
              <a:rPr lang="ar-IQ" sz="4500" dirty="0" smtClean="0"/>
              <a:t>  </a:t>
            </a:r>
            <a:r>
              <a:rPr lang="ar-IQ" sz="4500" dirty="0"/>
              <a:t>ينظر للجودة على انها مرادفة للإمتياز بدلالة مواصفات المنتوج.</a:t>
            </a:r>
          </a:p>
          <a:p>
            <a:pPr marL="0" indent="0" algn="r" rtl="1">
              <a:buNone/>
            </a:pPr>
            <a:r>
              <a:rPr lang="ar-IQ" sz="4500" dirty="0"/>
              <a:t>    وهذا </a:t>
            </a:r>
            <a:r>
              <a:rPr lang="ar-IQ" sz="4500" dirty="0">
                <a:solidFill>
                  <a:srgbClr val="FF0000"/>
                </a:solidFill>
              </a:rPr>
              <a:t>مايقارب تعريف فايجنباوم </a:t>
            </a:r>
            <a:r>
              <a:rPr lang="ar-IQ" sz="4500" dirty="0"/>
              <a:t>( الجودة تعني الأفضل ).</a:t>
            </a:r>
          </a:p>
          <a:p>
            <a:pPr marL="0" indent="0" algn="r" rtl="1">
              <a:buNone/>
            </a:pPr>
            <a:endParaRPr lang="ar-IQ" sz="4500" dirty="0"/>
          </a:p>
          <a:p>
            <a:pPr marL="0" indent="0" algn="r" rtl="1">
              <a:buNone/>
            </a:pPr>
            <a:r>
              <a:rPr lang="ar-IQ" sz="4200" b="1" u="sng" dirty="0"/>
              <a:t>2- مدخل الزبون </a:t>
            </a:r>
            <a:r>
              <a:rPr lang="en-US" sz="4500" dirty="0"/>
              <a:t>Customer Approach</a:t>
            </a:r>
            <a:r>
              <a:rPr lang="ar-IQ" sz="4500" dirty="0"/>
              <a:t>: </a:t>
            </a:r>
          </a:p>
          <a:p>
            <a:pPr marL="0" indent="0" algn="r" rtl="1">
              <a:buNone/>
            </a:pPr>
            <a:r>
              <a:rPr lang="ar-IQ" sz="4500" dirty="0"/>
              <a:t>     يعني مدى ملائمة المنتوج للاستعمال، اي قدرة المنتوج على تحقيق رضا الزبون من خلال تقديم</a:t>
            </a:r>
          </a:p>
          <a:p>
            <a:pPr marL="0" indent="0" algn="r" rtl="1">
              <a:buNone/>
            </a:pPr>
            <a:r>
              <a:rPr lang="ar-IQ" sz="4500" dirty="0"/>
              <a:t>  افضل اداء  وادق صفات. اي ان التأكيد ليس على المواصفات فقط بل على ملائمة تلك المواصفات</a:t>
            </a:r>
          </a:p>
          <a:p>
            <a:pPr marL="0" indent="0" algn="r" rtl="1">
              <a:buNone/>
            </a:pPr>
            <a:r>
              <a:rPr lang="ar-IQ" sz="4500" dirty="0"/>
              <a:t>   للزبون.  وهذا يتفق مع تعريف جوران من ان </a:t>
            </a:r>
            <a:r>
              <a:rPr lang="ar-IQ" sz="4500" dirty="0">
                <a:solidFill>
                  <a:srgbClr val="FF0000"/>
                </a:solidFill>
              </a:rPr>
              <a:t>الجودة تعني الملائمة </a:t>
            </a:r>
            <a:r>
              <a:rPr lang="ar-IQ" sz="4500" dirty="0" smtClean="0">
                <a:solidFill>
                  <a:srgbClr val="FF0000"/>
                </a:solidFill>
              </a:rPr>
              <a:t>   للاستعمال</a:t>
            </a:r>
            <a:r>
              <a:rPr lang="en-US" sz="4500" dirty="0">
                <a:solidFill>
                  <a:srgbClr val="FF0000"/>
                </a:solidFill>
              </a:rPr>
              <a:t>Fitness for Use  </a:t>
            </a:r>
            <a:r>
              <a:rPr lang="ar-IQ" sz="4500" dirty="0">
                <a:solidFill>
                  <a:srgbClr val="FF0000"/>
                </a:solidFill>
              </a:rPr>
              <a:t> </a:t>
            </a:r>
          </a:p>
          <a:p>
            <a:pPr marL="0" indent="0" algn="r" rtl="1">
              <a:buNone/>
            </a:pPr>
            <a:endParaRPr lang="en-US" sz="4500" dirty="0"/>
          </a:p>
          <a:p>
            <a:pPr marL="0" indent="0" algn="r" rtl="1">
              <a:buNone/>
            </a:pPr>
            <a:endParaRPr lang="ar-IQ" sz="4500" dirty="0"/>
          </a:p>
        </p:txBody>
      </p:sp>
      <p:sp>
        <p:nvSpPr>
          <p:cNvPr id="4" name="Date Placeholder 3"/>
          <p:cNvSpPr>
            <a:spLocks noGrp="1"/>
          </p:cNvSpPr>
          <p:nvPr>
            <p:ph type="dt" sz="half" idx="10"/>
          </p:nvPr>
        </p:nvSpPr>
        <p:spPr>
          <a:xfrm>
            <a:off x="9060874" y="6048692"/>
            <a:ext cx="2487428" cy="370396"/>
          </a:xfrm>
        </p:spPr>
        <p:txBody>
          <a:bodyPr/>
          <a:lstStyle/>
          <a:p>
            <a:pPr algn="ctr"/>
            <a:fld id="{21A2CE87-61EA-4CC7-AE7F-B93FE44F4151}" type="datetime8">
              <a:rPr lang="ar-IQ" sz="1400" b="1" smtClean="0">
                <a:solidFill>
                  <a:srgbClr val="FF0000"/>
                </a:solidFill>
                <a:latin typeface="Arial" panose="020B0604020202020204" pitchFamily="34" charset="0"/>
                <a:cs typeface="Arial" panose="020B0604020202020204" pitchFamily="34" charset="0"/>
              </a:rPr>
              <a:pPr algn="ctr"/>
              <a:t>03 آذار، 24</a:t>
            </a:fld>
            <a:endParaRPr lang="en-US" sz="1400" b="1" dirty="0">
              <a:solidFill>
                <a:srgbClr val="FF0000"/>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6186F5A9-711E-4401-9D8E-473B9969182C}" type="slidenum">
              <a:rPr lang="en-US" smtClean="0"/>
              <a:t>8</a:t>
            </a:fld>
            <a:endParaRPr lang="en-US"/>
          </a:p>
        </p:txBody>
      </p:sp>
    </p:spTree>
    <p:extLst>
      <p:ext uri="{BB962C8B-B14F-4D97-AF65-F5344CB8AC3E}">
        <p14:creationId xmlns:p14="http://schemas.microsoft.com/office/powerpoint/2010/main" val="2264556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459" y="313152"/>
            <a:ext cx="11398684" cy="5132908"/>
          </a:xfrm>
        </p:spPr>
        <p:txBody>
          <a:bodyPr/>
          <a:lstStyle/>
          <a:p>
            <a:pPr algn="r" rtl="1"/>
            <a:r>
              <a:rPr lang="ar-IQ" dirty="0"/>
              <a:t>3</a:t>
            </a:r>
            <a:r>
              <a:rPr lang="ar-IQ" sz="3600" dirty="0">
                <a:solidFill>
                  <a:schemeClr val="tx1"/>
                </a:solidFill>
              </a:rPr>
              <a:t>- </a:t>
            </a:r>
            <a:r>
              <a:rPr lang="ar-IQ" sz="3600" b="1" dirty="0">
                <a:solidFill>
                  <a:schemeClr val="tx1"/>
                </a:solidFill>
                <a:latin typeface="Arial" panose="020B0604020202020204" pitchFamily="34" charset="0"/>
                <a:cs typeface="Arial" panose="020B0604020202020204" pitchFamily="34" charset="0"/>
              </a:rPr>
              <a:t>مدخل التصنيع </a:t>
            </a:r>
            <a:r>
              <a:rPr lang="en-US" sz="3600" b="1" dirty="0">
                <a:solidFill>
                  <a:schemeClr val="tx1"/>
                </a:solidFill>
                <a:latin typeface="Arial" panose="020B0604020202020204" pitchFamily="34" charset="0"/>
                <a:cs typeface="Arial" panose="020B0604020202020204" pitchFamily="34" charset="0"/>
              </a:rPr>
              <a:t>Manufacture Approach </a:t>
            </a:r>
            <a:r>
              <a:rPr lang="en-US" sz="3600" dirty="0">
                <a:solidFill>
                  <a:schemeClr val="tx1"/>
                </a:solidFill>
              </a:rPr>
              <a:t/>
            </a:r>
            <a:br>
              <a:rPr lang="en-US" sz="3600" dirty="0">
                <a:solidFill>
                  <a:schemeClr val="tx1"/>
                </a:solidFill>
              </a:rPr>
            </a:br>
            <a:r>
              <a:rPr lang="en-US" sz="3600" dirty="0">
                <a:solidFill>
                  <a:schemeClr val="tx1"/>
                </a:solidFill>
              </a:rPr>
              <a:t>  </a:t>
            </a:r>
            <a:r>
              <a:rPr lang="ar-IQ" sz="3600" b="1" dirty="0">
                <a:solidFill>
                  <a:schemeClr val="tx1"/>
                </a:solidFill>
                <a:latin typeface="Arial" panose="020B0604020202020204" pitchFamily="34" charset="0"/>
                <a:cs typeface="Arial" panose="020B0604020202020204" pitchFamily="34" charset="0"/>
              </a:rPr>
              <a:t>ويعني تقديم منتوج خالي من العيوب من خلال مطابقته لمواصفات التصميم</a:t>
            </a:r>
            <a:r>
              <a:rPr lang="ar-IQ" sz="3600" b="1" dirty="0" smtClean="0">
                <a:solidFill>
                  <a:schemeClr val="tx1"/>
                </a:solidFill>
                <a:latin typeface="Arial" panose="020B0604020202020204" pitchFamily="34" charset="0"/>
                <a:cs typeface="Arial" panose="020B0604020202020204" pitchFamily="34" charset="0"/>
              </a:rPr>
              <a:t>. </a:t>
            </a:r>
            <a:r>
              <a:rPr lang="ar-IQ" sz="3600" dirty="0" smtClean="0">
                <a:solidFill>
                  <a:schemeClr val="tx1"/>
                </a:solidFill>
              </a:rPr>
              <a:t/>
            </a:r>
            <a:br>
              <a:rPr lang="ar-IQ" sz="3600" dirty="0" smtClean="0">
                <a:solidFill>
                  <a:schemeClr val="tx1"/>
                </a:solidFill>
              </a:rPr>
            </a:br>
            <a:r>
              <a:rPr lang="ar-IQ" sz="3600" dirty="0">
                <a:solidFill>
                  <a:schemeClr val="tx1"/>
                </a:solidFill>
              </a:rPr>
              <a:t/>
            </a:r>
            <a:br>
              <a:rPr lang="ar-IQ" sz="3600" dirty="0">
                <a:solidFill>
                  <a:schemeClr val="tx1"/>
                </a:solidFill>
              </a:rPr>
            </a:br>
            <a:r>
              <a:rPr lang="ar-IQ" sz="3600" dirty="0">
                <a:solidFill>
                  <a:schemeClr val="tx1"/>
                </a:solidFill>
              </a:rPr>
              <a:t> </a:t>
            </a:r>
            <a:r>
              <a:rPr lang="ar-IQ" sz="3600" b="1" dirty="0">
                <a:solidFill>
                  <a:schemeClr val="tx1"/>
                </a:solidFill>
                <a:latin typeface="Arial" panose="020B0604020202020204" pitchFamily="34" charset="0"/>
                <a:cs typeface="Arial" panose="020B0604020202020204" pitchFamily="34" charset="0"/>
              </a:rPr>
              <a:t>وهذا يتفق مع شعار اليابانيون </a:t>
            </a:r>
            <a:r>
              <a:rPr lang="ar-IQ" sz="3600" b="1" dirty="0" smtClean="0">
                <a:solidFill>
                  <a:schemeClr val="tx1"/>
                </a:solidFill>
                <a:latin typeface="Arial" panose="020B0604020202020204" pitchFamily="34" charset="0"/>
                <a:cs typeface="Arial" panose="020B0604020202020204" pitchFamily="34" charset="0"/>
              </a:rPr>
              <a:t>اعمل </a:t>
            </a:r>
            <a:r>
              <a:rPr lang="ar-IQ" sz="3600" b="1" dirty="0">
                <a:solidFill>
                  <a:schemeClr val="tx1"/>
                </a:solidFill>
                <a:latin typeface="Arial" panose="020B0604020202020204" pitchFamily="34" charset="0"/>
                <a:cs typeface="Arial" panose="020B0604020202020204" pitchFamily="34" charset="0"/>
              </a:rPr>
              <a:t>الشئ صحيحاً من </a:t>
            </a:r>
            <a:r>
              <a:rPr lang="ar-IQ" sz="3600" b="1" dirty="0" smtClean="0">
                <a:solidFill>
                  <a:schemeClr val="tx1"/>
                </a:solidFill>
                <a:latin typeface="Arial" panose="020B0604020202020204" pitchFamily="34" charset="0"/>
                <a:cs typeface="Arial" panose="020B0604020202020204" pitchFamily="34" charset="0"/>
              </a:rPr>
              <a:t>اول مرة</a:t>
            </a:r>
            <a:r>
              <a:rPr lang="en-US" sz="3600" b="1" dirty="0" smtClean="0">
                <a:solidFill>
                  <a:schemeClr val="tx1"/>
                </a:solidFill>
                <a:latin typeface="Arial" panose="020B0604020202020204" pitchFamily="34" charset="0"/>
                <a:cs typeface="Arial" panose="020B0604020202020204" pitchFamily="34" charset="0"/>
              </a:rPr>
              <a:t> </a:t>
            </a:r>
            <a:r>
              <a:rPr lang="en-US" sz="3600" dirty="0">
                <a:solidFill>
                  <a:schemeClr val="tx1"/>
                </a:solidFill>
              </a:rPr>
              <a:t/>
            </a:r>
            <a:br>
              <a:rPr lang="en-US" sz="3600" dirty="0">
                <a:solidFill>
                  <a:schemeClr val="tx1"/>
                </a:solidFill>
              </a:rPr>
            </a:br>
            <a:r>
              <a:rPr lang="en-US" sz="3600" b="1" dirty="0">
                <a:solidFill>
                  <a:schemeClr val="tx1"/>
                </a:solidFill>
              </a:rPr>
              <a:t>Do it right the first time</a:t>
            </a:r>
            <a:r>
              <a:rPr lang="en-US" sz="3600" dirty="0">
                <a:solidFill>
                  <a:schemeClr val="tx1"/>
                </a:solidFill>
              </a:rPr>
              <a:t/>
            </a:r>
            <a:br>
              <a:rPr lang="en-US" sz="3600" dirty="0">
                <a:solidFill>
                  <a:schemeClr val="tx1"/>
                </a:solidFill>
              </a:rPr>
            </a:br>
            <a:r>
              <a:rPr lang="en-US" sz="3600" dirty="0">
                <a:solidFill>
                  <a:schemeClr val="tx1"/>
                </a:solidFill>
              </a:rPr>
              <a:t/>
            </a:r>
            <a:br>
              <a:rPr lang="en-US" sz="3600" dirty="0">
                <a:solidFill>
                  <a:schemeClr val="tx1"/>
                </a:solidFill>
              </a:rPr>
            </a:br>
            <a:r>
              <a:rPr lang="en-US" sz="3600" dirty="0" smtClean="0">
                <a:solidFill>
                  <a:schemeClr val="tx1"/>
                </a:solidFill>
              </a:rPr>
              <a:t> </a:t>
            </a:r>
            <a:r>
              <a:rPr lang="en-US" sz="3600" b="1" dirty="0" smtClean="0">
                <a:solidFill>
                  <a:schemeClr val="tx1"/>
                </a:solidFill>
                <a:latin typeface="Arial" panose="020B0604020202020204" pitchFamily="34" charset="0"/>
                <a:cs typeface="Arial" panose="020B0604020202020204" pitchFamily="34" charset="0"/>
              </a:rPr>
              <a:t>- </a:t>
            </a:r>
            <a:r>
              <a:rPr lang="ar-IQ" sz="3600" b="1" dirty="0">
                <a:solidFill>
                  <a:schemeClr val="tx1"/>
                </a:solidFill>
                <a:latin typeface="Arial" panose="020B0604020202020204" pitchFamily="34" charset="0"/>
                <a:cs typeface="Arial" panose="020B0604020202020204" pitchFamily="34" charset="0"/>
              </a:rPr>
              <a:t>ومفهوم المعيب الصفري الذي قدمه </a:t>
            </a:r>
            <a:r>
              <a:rPr lang="ar-IQ" sz="3600" b="1" dirty="0" smtClean="0">
                <a:solidFill>
                  <a:schemeClr val="tx1"/>
                </a:solidFill>
                <a:latin typeface="Arial" panose="020B0604020202020204" pitchFamily="34" charset="0"/>
                <a:cs typeface="Arial" panose="020B0604020202020204" pitchFamily="34" charset="0"/>
              </a:rPr>
              <a:t>كروسبي .</a:t>
            </a:r>
            <a:endParaRPr lang="ar-IQ" sz="3600" b="1" dirty="0">
              <a:solidFill>
                <a:schemeClr val="tx1"/>
              </a:solidFill>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a:xfrm>
            <a:off x="8848436" y="5682894"/>
            <a:ext cx="3058393" cy="370396"/>
          </a:xfrm>
        </p:spPr>
        <p:txBody>
          <a:bodyPr/>
          <a:lstStyle/>
          <a:p>
            <a:pPr algn="ctr"/>
            <a:fld id="{F65C12B2-0C18-45A3-AB49-BC08CC6287EF}" type="datetime8">
              <a:rPr lang="ar-IQ" sz="1400" b="1" smtClean="0">
                <a:solidFill>
                  <a:srgbClr val="FF0000"/>
                </a:solidFill>
                <a:latin typeface="Arial" panose="020B0604020202020204" pitchFamily="34" charset="0"/>
                <a:cs typeface="Arial" panose="020B0604020202020204" pitchFamily="34" charset="0"/>
              </a:rPr>
              <a:pPr algn="ctr"/>
              <a:t>03 آذار، 24</a:t>
            </a:fld>
            <a:endParaRPr lang="en-US" sz="1400" b="1" dirty="0">
              <a:solidFill>
                <a:srgbClr val="FF0000"/>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6186F5A9-711E-4401-9D8E-473B9969182C}" type="slidenum">
              <a:rPr lang="en-US" smtClean="0"/>
              <a:t>9</a:t>
            </a:fld>
            <a:endParaRPr lang="en-US"/>
          </a:p>
        </p:txBody>
      </p:sp>
    </p:spTree>
    <p:extLst>
      <p:ext uri="{BB962C8B-B14F-4D97-AF65-F5344CB8AC3E}">
        <p14:creationId xmlns:p14="http://schemas.microsoft.com/office/powerpoint/2010/main" val="11594355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846</TotalTime>
  <Words>1348</Words>
  <Application>Microsoft Office PowerPoint</Application>
  <PresentationFormat>مخصص</PresentationFormat>
  <Paragraphs>191</Paragraphs>
  <Slides>27</Slides>
  <Notes>0</Notes>
  <HiddenSlides>0</HiddenSlides>
  <MMClips>0</MMClips>
  <ScaleCrop>false</ScaleCrop>
  <HeadingPairs>
    <vt:vector size="4" baseType="variant">
      <vt:variant>
        <vt:lpstr>نسق</vt:lpstr>
      </vt:variant>
      <vt:variant>
        <vt:i4>1</vt:i4>
      </vt:variant>
      <vt:variant>
        <vt:lpstr>عناوين الشرائح</vt:lpstr>
      </vt:variant>
      <vt:variant>
        <vt:i4>27</vt:i4>
      </vt:variant>
    </vt:vector>
  </HeadingPairs>
  <TitlesOfParts>
    <vt:vector size="28" baseType="lpstr">
      <vt:lpstr>تدفق</vt:lpstr>
      <vt:lpstr>الفصل الثاني / اساسيات الجودة</vt:lpstr>
      <vt:lpstr>مفهوم الجودة: ان كلمةQuality    تعني :ص 30          الجودة : وتعني الإجادة والإتقان في العمل، اي وجود مميزات او صفات معينة في المنتوج.وكل ماهو ضد الردىء والباطل، وهنا نستخدم الجودة للدلالة على الاتقان والاجادة في العمل </vt:lpstr>
      <vt:lpstr>عرض تقديمي في PowerPoint</vt:lpstr>
      <vt:lpstr>   </vt:lpstr>
      <vt:lpstr>تعاريف الجودة للعديد من رواد الجودة :  1- فايجنباوم Feigenbaum :  : هي المجموع الكلي لخصائص المنتوج التي تلبي حاجات  الزبون. 2- كروسبي Crosby :  : هي مطابقة الإحتياجات. 3- ايشيكاوا Ishikawa:  : هي درجة وفاء المنتوج لاحتياجات الزبون عند استخدامه. 4- جوران Juran:   :  هي ملائمة المنتوج للاستعمال</vt:lpstr>
      <vt:lpstr>عرض تقديمي في PowerPoint</vt:lpstr>
      <vt:lpstr>8- الايزو 8402 معجم المصطلحات: هي مجموعة خصائص ومميزات لها القدرة على اشباع حاجات معلنة وضمنية.  9- الايزو 9001-2015: هي درجة تلبية متطلبات الزبائن والسعي نحو تجاوز توقعاتهم.  10- الجمعية الامريكية لضبط الجودة ASQC: هي جميع الخصائص والصفات الخاصة بالمنتوج التي لها القدرة على اشباع حاجات معينة. </vt:lpstr>
      <vt:lpstr>مداخل تصنيف كارفن (David Garvin) للجودة</vt:lpstr>
      <vt:lpstr>3- مدخل التصنيع Manufacture Approach    ويعني تقديم منتوج خالي من العيوب من خلال مطابقته لمواصفات التصميم.    وهذا يتفق مع شعار اليابانيون اعمل الشئ صحيحاً من اول مرة  Do it right the first time   - ومفهوم المعيب الصفري الذي قدمه كروسبي .</vt:lpstr>
      <vt:lpstr>عرض تقديمي في PowerPoint</vt:lpstr>
      <vt:lpstr>5- مدخل القيمة Value Approach  - تفهم الجودة بدلالة السعر/ وهذا يطابق المبدأ الرابع لكروسبي والذي يشير الى ان الجودة تعني السعر المتحقق جراء المطابقة.  - يعني مدى ادراك الزبون لقيمة المنتوج الذي يرغب بالحصول عليه من خلال مقارنة خصائص المنتج ومدى ملائمته لحاجاته وتلبية رغباته مع سعر الشراء الذي يرغب ويتمكن من دفعه. </vt:lpstr>
      <vt:lpstr>عرض تقديمي في PowerPoint</vt:lpstr>
      <vt:lpstr>2- التطور التاريخي للجودة: ص34</vt:lpstr>
      <vt:lpstr> -1الجودة في مرحلة ما قبل الميلاد:</vt:lpstr>
      <vt:lpstr>شريعة حمورابي أو قوانين حمورابي هي مجموعة قوانين بابلية يبلغ عددها 282 مادة قانونية سجلها الملك حمورابي سادس ملوك بابل (حكم من سنة 1792 ق م إلى سنة 1750ق م </vt:lpstr>
      <vt:lpstr>عرض تقديمي في PowerPoint</vt:lpstr>
      <vt:lpstr>2- مرحلة العصر الإسلامي ص35</vt:lpstr>
      <vt:lpstr>3- القرن العشرين- عصر الجودة ص36</vt:lpstr>
      <vt:lpstr>عرض تقديمي في PowerPoint</vt:lpstr>
      <vt:lpstr>عرض تقديمي في PowerPoint</vt:lpstr>
      <vt:lpstr>3-مرحلة ضمان الجودة (QA): يعد الاسلوب الفاعل للحصول والمحافظة على مستويات الجودة المستهدفة، اذ يمثل تطبيق جميع الانشطة المخططة والنظامية في نظام الجودة واثباتها عند الحاجة لاعطائها الثقة الكافية بالمنتوج الذي يلبي متطلبات الجودة.  - ينبغي تطوير فلسفة رقابية تعتمد على الوقاية بدل من اكتشاف الخطأ لاحقا. ظهرت هذه المرحلة بهدف ضمان محافظة المنظمة على مستوى جودة منتجاتها عبر استخدام ثلاثية جوران .              ( تخطيط الجودة ، ضبط الجودة ، تحسين الجودة). </vt:lpstr>
      <vt:lpstr>عرض تقديمي في PowerPoint</vt:lpstr>
      <vt:lpstr>5- مرحلة اسعاد الزبون(M): ص38   يقصد بها تمكين المنتجين من اسعاد الزبون بتقديم ما يتمناه بسرعة وسهولة من خلال تحسين الجودة باستمرار وبما يتوافق مع التطورات الحديثة نحو تحقيق اهداف المنظمة وكذلك استقراء افكار وطلبات الزبون مسبقاً. </vt:lpstr>
      <vt:lpstr>3- اهمية الجودة: ص38</vt:lpstr>
      <vt:lpstr>2- القدرة على المنافسة العالمية :ص39 لكي تتمكن الدولة أو المنظمة من المنافسة بفاعلية في عصر العولمة فمن الضروري ان تطابق منتوجاتها متطلبات الجودة والاسعار العالمية. الجودة تُساعد المنظمة على بناء قدرتها التنافسية، حيث تعتبر احد الأبعاد التنافسية والتي هي (الجودة، الكلفة، المرونة، التسليم، الاعتمادية، الابداع)  3- المسؤولية القانوية للمنتوج: ص39 تُعد كل منظمة صناعية او خدمية مسؤولة امام القانون عن اية اضرار تصيب البيئة والمجتمع، وقد تزايدت في الوقت الحاضر الدعوات نحو الانتاج الاخضر والمحافظة على البيئة. </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(1)/ اساسيات الجودة</dc:title>
  <dc:creator>DR.Ahmed Saker 2O14</dc:creator>
  <cp:lastModifiedBy>Maher</cp:lastModifiedBy>
  <cp:revision>104</cp:revision>
  <dcterms:created xsi:type="dcterms:W3CDTF">2019-02-02T04:18:17Z</dcterms:created>
  <dcterms:modified xsi:type="dcterms:W3CDTF">2024-03-03T10:57:07Z</dcterms:modified>
</cp:coreProperties>
</file>