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8" r:id="rId3"/>
    <p:sldId id="259" r:id="rId4"/>
    <p:sldId id="260" r:id="rId5"/>
    <p:sldId id="288" r:id="rId6"/>
    <p:sldId id="289" r:id="rId7"/>
    <p:sldId id="290" r:id="rId8"/>
    <p:sldId id="265" r:id="rId9"/>
    <p:sldId id="261" r:id="rId10"/>
    <p:sldId id="292" r:id="rId11"/>
    <p:sldId id="262" r:id="rId12"/>
    <p:sldId id="293" r:id="rId13"/>
    <p:sldId id="264" r:id="rId14"/>
    <p:sldId id="294" r:id="rId15"/>
    <p:sldId id="266" r:id="rId16"/>
    <p:sldId id="295" r:id="rId17"/>
    <p:sldId id="296" r:id="rId18"/>
    <p:sldId id="263" r:id="rId19"/>
    <p:sldId id="298" r:id="rId20"/>
    <p:sldId id="297" r:id="rId21"/>
    <p:sldId id="299" r:id="rId22"/>
    <p:sldId id="271" r:id="rId23"/>
    <p:sldId id="30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FFFF"/>
    <a:srgbClr val="66CCFF"/>
    <a:srgbClr val="3333FF"/>
    <a:srgbClr val="FF0000"/>
    <a:srgbClr val="33CC33"/>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94" autoAdjust="0"/>
  </p:normalViewPr>
  <p:slideViewPr>
    <p:cSldViewPr>
      <p:cViewPr varScale="1">
        <p:scale>
          <a:sx n="69" d="100"/>
          <a:sy n="69" d="100"/>
        </p:scale>
        <p:origin x="5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74BCFBF-A986-4D64-BFE4-8C08DF0976C5}"/>
              </a:ext>
            </a:extLst>
          </p:cNvPr>
          <p:cNvSpPr>
            <a:spLocks noGrp="1"/>
          </p:cNvSpPr>
          <p:nvPr>
            <p:ph type="dt" sz="half" idx="10"/>
          </p:nvPr>
        </p:nvSpPr>
        <p:spPr/>
        <p:txBody>
          <a:bodyPr/>
          <a:lstStyle>
            <a:lvl1pPr>
              <a:defRPr/>
            </a:lvl1pPr>
          </a:lstStyle>
          <a:p>
            <a:pPr>
              <a:defRPr/>
            </a:pPr>
            <a:fld id="{2994FC0D-1001-4300-B527-DAFB08A5DD6E}" type="datetimeFigureOut">
              <a:rPr lang="en-US"/>
              <a:pPr>
                <a:defRPr/>
              </a:pPr>
              <a:t>12/30/2023</a:t>
            </a:fld>
            <a:endParaRPr lang="en-US"/>
          </a:p>
        </p:txBody>
      </p:sp>
      <p:sp>
        <p:nvSpPr>
          <p:cNvPr id="5" name="Footer Placeholder 4">
            <a:extLst>
              <a:ext uri="{FF2B5EF4-FFF2-40B4-BE49-F238E27FC236}">
                <a16:creationId xmlns:a16="http://schemas.microsoft.com/office/drawing/2014/main" id="{35FD79E8-C6A0-4A31-83A7-FE668D7DFD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225BA1-6ED6-4E04-8324-066FB135320D}"/>
              </a:ext>
            </a:extLst>
          </p:cNvPr>
          <p:cNvSpPr>
            <a:spLocks noGrp="1"/>
          </p:cNvSpPr>
          <p:nvPr>
            <p:ph type="sldNum" sz="quarter" idx="12"/>
          </p:nvPr>
        </p:nvSpPr>
        <p:spPr/>
        <p:txBody>
          <a:bodyPr/>
          <a:lstStyle>
            <a:lvl1pPr>
              <a:defRPr/>
            </a:lvl1pPr>
          </a:lstStyle>
          <a:p>
            <a:fld id="{FED49107-7914-4AB1-A724-1E6BF77DF716}" type="slidenum">
              <a:rPr lang="en-US" altLang="en-US"/>
              <a:pPr/>
              <a:t>‹#›</a:t>
            </a:fld>
            <a:endParaRPr lang="en-US" altLang="en-US"/>
          </a:p>
        </p:txBody>
      </p:sp>
    </p:spTree>
    <p:extLst>
      <p:ext uri="{BB962C8B-B14F-4D97-AF65-F5344CB8AC3E}">
        <p14:creationId xmlns:p14="http://schemas.microsoft.com/office/powerpoint/2010/main" val="219459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836A7-CADD-4CCA-9705-6937106D8153}"/>
              </a:ext>
            </a:extLst>
          </p:cNvPr>
          <p:cNvSpPr>
            <a:spLocks noGrp="1"/>
          </p:cNvSpPr>
          <p:nvPr>
            <p:ph type="dt" sz="half" idx="10"/>
          </p:nvPr>
        </p:nvSpPr>
        <p:spPr/>
        <p:txBody>
          <a:bodyPr/>
          <a:lstStyle>
            <a:lvl1pPr>
              <a:defRPr/>
            </a:lvl1pPr>
          </a:lstStyle>
          <a:p>
            <a:pPr>
              <a:defRPr/>
            </a:pPr>
            <a:fld id="{AD2FF25E-F883-4853-B09C-A770D50270E7}" type="datetimeFigureOut">
              <a:rPr lang="en-US"/>
              <a:pPr>
                <a:defRPr/>
              </a:pPr>
              <a:t>12/30/2023</a:t>
            </a:fld>
            <a:endParaRPr lang="en-US"/>
          </a:p>
        </p:txBody>
      </p:sp>
      <p:sp>
        <p:nvSpPr>
          <p:cNvPr id="5" name="Footer Placeholder 4">
            <a:extLst>
              <a:ext uri="{FF2B5EF4-FFF2-40B4-BE49-F238E27FC236}">
                <a16:creationId xmlns:a16="http://schemas.microsoft.com/office/drawing/2014/main" id="{1230FCDC-53C8-48E0-B4C2-3B0FE6B9C0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63D9AD-B426-4EE5-B9DA-26CE1D79D631}"/>
              </a:ext>
            </a:extLst>
          </p:cNvPr>
          <p:cNvSpPr>
            <a:spLocks noGrp="1"/>
          </p:cNvSpPr>
          <p:nvPr>
            <p:ph type="sldNum" sz="quarter" idx="12"/>
          </p:nvPr>
        </p:nvSpPr>
        <p:spPr/>
        <p:txBody>
          <a:bodyPr/>
          <a:lstStyle>
            <a:lvl1pPr>
              <a:defRPr/>
            </a:lvl1pPr>
          </a:lstStyle>
          <a:p>
            <a:fld id="{2AC6F81F-E724-454E-AEA8-CF6707461054}" type="slidenum">
              <a:rPr lang="en-US" altLang="en-US"/>
              <a:pPr/>
              <a:t>‹#›</a:t>
            </a:fld>
            <a:endParaRPr lang="en-US" altLang="en-US"/>
          </a:p>
        </p:txBody>
      </p:sp>
    </p:spTree>
    <p:extLst>
      <p:ext uri="{BB962C8B-B14F-4D97-AF65-F5344CB8AC3E}">
        <p14:creationId xmlns:p14="http://schemas.microsoft.com/office/powerpoint/2010/main" val="209473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70492-2DAA-4227-9C42-8AE80B5E29E3}"/>
              </a:ext>
            </a:extLst>
          </p:cNvPr>
          <p:cNvSpPr>
            <a:spLocks noGrp="1"/>
          </p:cNvSpPr>
          <p:nvPr>
            <p:ph type="dt" sz="half" idx="10"/>
          </p:nvPr>
        </p:nvSpPr>
        <p:spPr/>
        <p:txBody>
          <a:bodyPr/>
          <a:lstStyle>
            <a:lvl1pPr>
              <a:defRPr/>
            </a:lvl1pPr>
          </a:lstStyle>
          <a:p>
            <a:pPr>
              <a:defRPr/>
            </a:pPr>
            <a:fld id="{A7994CF2-5F73-4C3A-B372-DFFDB5617787}" type="datetimeFigureOut">
              <a:rPr lang="en-US"/>
              <a:pPr>
                <a:defRPr/>
              </a:pPr>
              <a:t>12/30/2023</a:t>
            </a:fld>
            <a:endParaRPr lang="en-US"/>
          </a:p>
        </p:txBody>
      </p:sp>
      <p:sp>
        <p:nvSpPr>
          <p:cNvPr id="5" name="Footer Placeholder 4">
            <a:extLst>
              <a:ext uri="{FF2B5EF4-FFF2-40B4-BE49-F238E27FC236}">
                <a16:creationId xmlns:a16="http://schemas.microsoft.com/office/drawing/2014/main" id="{FA21A548-48D9-453B-8602-398B9D4E81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8579FA-1D69-4FC3-B106-A732BBFFFE5A}"/>
              </a:ext>
            </a:extLst>
          </p:cNvPr>
          <p:cNvSpPr>
            <a:spLocks noGrp="1"/>
          </p:cNvSpPr>
          <p:nvPr>
            <p:ph type="sldNum" sz="quarter" idx="12"/>
          </p:nvPr>
        </p:nvSpPr>
        <p:spPr/>
        <p:txBody>
          <a:bodyPr/>
          <a:lstStyle>
            <a:lvl1pPr>
              <a:defRPr/>
            </a:lvl1pPr>
          </a:lstStyle>
          <a:p>
            <a:fld id="{2741E49D-1949-4FE3-A764-763594E8E80E}" type="slidenum">
              <a:rPr lang="en-US" altLang="en-US"/>
              <a:pPr/>
              <a:t>‹#›</a:t>
            </a:fld>
            <a:endParaRPr lang="en-US" altLang="en-US"/>
          </a:p>
        </p:txBody>
      </p:sp>
    </p:spTree>
    <p:extLst>
      <p:ext uri="{BB962C8B-B14F-4D97-AF65-F5344CB8AC3E}">
        <p14:creationId xmlns:p14="http://schemas.microsoft.com/office/powerpoint/2010/main" val="398622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A172C-38C6-4D78-82CD-95BD918281EA}"/>
              </a:ext>
            </a:extLst>
          </p:cNvPr>
          <p:cNvSpPr>
            <a:spLocks noGrp="1"/>
          </p:cNvSpPr>
          <p:nvPr>
            <p:ph type="dt" sz="half" idx="10"/>
          </p:nvPr>
        </p:nvSpPr>
        <p:spPr/>
        <p:txBody>
          <a:bodyPr/>
          <a:lstStyle>
            <a:lvl1pPr>
              <a:defRPr/>
            </a:lvl1pPr>
          </a:lstStyle>
          <a:p>
            <a:pPr>
              <a:defRPr/>
            </a:pPr>
            <a:fld id="{454DEE9E-A738-4E13-A5A3-64CF0CFEA890}" type="datetimeFigureOut">
              <a:rPr lang="en-US"/>
              <a:pPr>
                <a:defRPr/>
              </a:pPr>
              <a:t>12/30/2023</a:t>
            </a:fld>
            <a:endParaRPr lang="en-US"/>
          </a:p>
        </p:txBody>
      </p:sp>
      <p:sp>
        <p:nvSpPr>
          <p:cNvPr id="5" name="Footer Placeholder 4">
            <a:extLst>
              <a:ext uri="{FF2B5EF4-FFF2-40B4-BE49-F238E27FC236}">
                <a16:creationId xmlns:a16="http://schemas.microsoft.com/office/drawing/2014/main" id="{A671CAD6-0897-4937-9AA8-000CB6F999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5AC6A6-1479-4E69-9F82-096CA4B3E29E}"/>
              </a:ext>
            </a:extLst>
          </p:cNvPr>
          <p:cNvSpPr>
            <a:spLocks noGrp="1"/>
          </p:cNvSpPr>
          <p:nvPr>
            <p:ph type="sldNum" sz="quarter" idx="12"/>
          </p:nvPr>
        </p:nvSpPr>
        <p:spPr/>
        <p:txBody>
          <a:bodyPr/>
          <a:lstStyle>
            <a:lvl1pPr>
              <a:defRPr/>
            </a:lvl1pPr>
          </a:lstStyle>
          <a:p>
            <a:fld id="{2FFADE7C-31AB-43CD-90E8-961CFF5664C1}" type="slidenum">
              <a:rPr lang="en-US" altLang="en-US"/>
              <a:pPr/>
              <a:t>‹#›</a:t>
            </a:fld>
            <a:endParaRPr lang="en-US" altLang="en-US"/>
          </a:p>
        </p:txBody>
      </p:sp>
    </p:spTree>
    <p:extLst>
      <p:ext uri="{BB962C8B-B14F-4D97-AF65-F5344CB8AC3E}">
        <p14:creationId xmlns:p14="http://schemas.microsoft.com/office/powerpoint/2010/main" val="263413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96D00-9785-4B21-BF93-CA1319454D40}"/>
              </a:ext>
            </a:extLst>
          </p:cNvPr>
          <p:cNvSpPr>
            <a:spLocks noGrp="1"/>
          </p:cNvSpPr>
          <p:nvPr>
            <p:ph type="dt" sz="half" idx="10"/>
          </p:nvPr>
        </p:nvSpPr>
        <p:spPr/>
        <p:txBody>
          <a:bodyPr/>
          <a:lstStyle>
            <a:lvl1pPr>
              <a:defRPr/>
            </a:lvl1pPr>
          </a:lstStyle>
          <a:p>
            <a:pPr>
              <a:defRPr/>
            </a:pPr>
            <a:fld id="{56E2F34C-2000-4472-A299-5D7147B0C5CD}" type="datetimeFigureOut">
              <a:rPr lang="en-US"/>
              <a:pPr>
                <a:defRPr/>
              </a:pPr>
              <a:t>12/30/2023</a:t>
            </a:fld>
            <a:endParaRPr lang="en-US"/>
          </a:p>
        </p:txBody>
      </p:sp>
      <p:sp>
        <p:nvSpPr>
          <p:cNvPr id="5" name="Footer Placeholder 4">
            <a:extLst>
              <a:ext uri="{FF2B5EF4-FFF2-40B4-BE49-F238E27FC236}">
                <a16:creationId xmlns:a16="http://schemas.microsoft.com/office/drawing/2014/main" id="{E4867C49-37C3-4173-9FD6-3BCD3DD2BA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2AA393-1DA0-4ABB-A17C-23271FE59A8F}"/>
              </a:ext>
            </a:extLst>
          </p:cNvPr>
          <p:cNvSpPr>
            <a:spLocks noGrp="1"/>
          </p:cNvSpPr>
          <p:nvPr>
            <p:ph type="sldNum" sz="quarter" idx="12"/>
          </p:nvPr>
        </p:nvSpPr>
        <p:spPr/>
        <p:txBody>
          <a:bodyPr/>
          <a:lstStyle>
            <a:lvl1pPr>
              <a:defRPr/>
            </a:lvl1pPr>
          </a:lstStyle>
          <a:p>
            <a:fld id="{5F3AD6CB-745A-4285-BB9E-4D6E695A2FD3}" type="slidenum">
              <a:rPr lang="en-US" altLang="en-US"/>
              <a:pPr/>
              <a:t>‹#›</a:t>
            </a:fld>
            <a:endParaRPr lang="en-US" altLang="en-US"/>
          </a:p>
        </p:txBody>
      </p:sp>
    </p:spTree>
    <p:extLst>
      <p:ext uri="{BB962C8B-B14F-4D97-AF65-F5344CB8AC3E}">
        <p14:creationId xmlns:p14="http://schemas.microsoft.com/office/powerpoint/2010/main" val="245887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3BCEF9F-DE34-43D6-A845-052DEC6798BE}"/>
              </a:ext>
            </a:extLst>
          </p:cNvPr>
          <p:cNvSpPr>
            <a:spLocks noGrp="1"/>
          </p:cNvSpPr>
          <p:nvPr>
            <p:ph type="dt" sz="half" idx="10"/>
          </p:nvPr>
        </p:nvSpPr>
        <p:spPr/>
        <p:txBody>
          <a:bodyPr/>
          <a:lstStyle>
            <a:lvl1pPr>
              <a:defRPr/>
            </a:lvl1pPr>
          </a:lstStyle>
          <a:p>
            <a:pPr>
              <a:defRPr/>
            </a:pPr>
            <a:fld id="{8433993E-267A-4E4B-85BD-19CC7204A845}" type="datetimeFigureOut">
              <a:rPr lang="en-US"/>
              <a:pPr>
                <a:defRPr/>
              </a:pPr>
              <a:t>12/30/2023</a:t>
            </a:fld>
            <a:endParaRPr lang="en-US"/>
          </a:p>
        </p:txBody>
      </p:sp>
      <p:sp>
        <p:nvSpPr>
          <p:cNvPr id="6" name="Footer Placeholder 4">
            <a:extLst>
              <a:ext uri="{FF2B5EF4-FFF2-40B4-BE49-F238E27FC236}">
                <a16:creationId xmlns:a16="http://schemas.microsoft.com/office/drawing/2014/main" id="{5E8DC3AB-14F3-4A12-A0FA-402695C2DB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FC8599-8631-456A-9D3E-2BB754E4C75A}"/>
              </a:ext>
            </a:extLst>
          </p:cNvPr>
          <p:cNvSpPr>
            <a:spLocks noGrp="1"/>
          </p:cNvSpPr>
          <p:nvPr>
            <p:ph type="sldNum" sz="quarter" idx="12"/>
          </p:nvPr>
        </p:nvSpPr>
        <p:spPr/>
        <p:txBody>
          <a:bodyPr/>
          <a:lstStyle>
            <a:lvl1pPr>
              <a:defRPr/>
            </a:lvl1pPr>
          </a:lstStyle>
          <a:p>
            <a:fld id="{1E4C86BE-CBE4-41CA-9B97-E15F998301ED}" type="slidenum">
              <a:rPr lang="en-US" altLang="en-US"/>
              <a:pPr/>
              <a:t>‹#›</a:t>
            </a:fld>
            <a:endParaRPr lang="en-US" altLang="en-US"/>
          </a:p>
        </p:txBody>
      </p:sp>
    </p:spTree>
    <p:extLst>
      <p:ext uri="{BB962C8B-B14F-4D97-AF65-F5344CB8AC3E}">
        <p14:creationId xmlns:p14="http://schemas.microsoft.com/office/powerpoint/2010/main" val="305962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292044A-930D-480C-8DA9-8C117130038B}"/>
              </a:ext>
            </a:extLst>
          </p:cNvPr>
          <p:cNvSpPr>
            <a:spLocks noGrp="1"/>
          </p:cNvSpPr>
          <p:nvPr>
            <p:ph type="dt" sz="half" idx="10"/>
          </p:nvPr>
        </p:nvSpPr>
        <p:spPr/>
        <p:txBody>
          <a:bodyPr/>
          <a:lstStyle>
            <a:lvl1pPr>
              <a:defRPr/>
            </a:lvl1pPr>
          </a:lstStyle>
          <a:p>
            <a:pPr>
              <a:defRPr/>
            </a:pPr>
            <a:fld id="{E8B4102D-3585-4CF4-A80E-243093401708}" type="datetimeFigureOut">
              <a:rPr lang="en-US"/>
              <a:pPr>
                <a:defRPr/>
              </a:pPr>
              <a:t>12/30/2023</a:t>
            </a:fld>
            <a:endParaRPr lang="en-US"/>
          </a:p>
        </p:txBody>
      </p:sp>
      <p:sp>
        <p:nvSpPr>
          <p:cNvPr id="8" name="Footer Placeholder 4">
            <a:extLst>
              <a:ext uri="{FF2B5EF4-FFF2-40B4-BE49-F238E27FC236}">
                <a16:creationId xmlns:a16="http://schemas.microsoft.com/office/drawing/2014/main" id="{4899245B-E302-44E0-B545-125C2F6F3B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4FB9D5-9E3B-4DF0-A388-BFC1FD9226C4}"/>
              </a:ext>
            </a:extLst>
          </p:cNvPr>
          <p:cNvSpPr>
            <a:spLocks noGrp="1"/>
          </p:cNvSpPr>
          <p:nvPr>
            <p:ph type="sldNum" sz="quarter" idx="12"/>
          </p:nvPr>
        </p:nvSpPr>
        <p:spPr/>
        <p:txBody>
          <a:bodyPr/>
          <a:lstStyle>
            <a:lvl1pPr>
              <a:defRPr/>
            </a:lvl1pPr>
          </a:lstStyle>
          <a:p>
            <a:fld id="{7A4803E3-237B-4F66-8779-7F7A1CCD1C85}" type="slidenum">
              <a:rPr lang="en-US" altLang="en-US"/>
              <a:pPr/>
              <a:t>‹#›</a:t>
            </a:fld>
            <a:endParaRPr lang="en-US" altLang="en-US"/>
          </a:p>
        </p:txBody>
      </p:sp>
    </p:spTree>
    <p:extLst>
      <p:ext uri="{BB962C8B-B14F-4D97-AF65-F5344CB8AC3E}">
        <p14:creationId xmlns:p14="http://schemas.microsoft.com/office/powerpoint/2010/main" val="210067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A5328B-5D1E-4B8F-B388-62D3F264B6BE}"/>
              </a:ext>
            </a:extLst>
          </p:cNvPr>
          <p:cNvSpPr>
            <a:spLocks noGrp="1"/>
          </p:cNvSpPr>
          <p:nvPr>
            <p:ph type="dt" sz="half" idx="10"/>
          </p:nvPr>
        </p:nvSpPr>
        <p:spPr/>
        <p:txBody>
          <a:bodyPr/>
          <a:lstStyle>
            <a:lvl1pPr>
              <a:defRPr/>
            </a:lvl1pPr>
          </a:lstStyle>
          <a:p>
            <a:pPr>
              <a:defRPr/>
            </a:pPr>
            <a:fld id="{0309A2CD-45EA-4F05-956E-3D3C6DD592AC}" type="datetimeFigureOut">
              <a:rPr lang="en-US"/>
              <a:pPr>
                <a:defRPr/>
              </a:pPr>
              <a:t>12/30/2023</a:t>
            </a:fld>
            <a:endParaRPr lang="en-US"/>
          </a:p>
        </p:txBody>
      </p:sp>
      <p:sp>
        <p:nvSpPr>
          <p:cNvPr id="4" name="Footer Placeholder 4">
            <a:extLst>
              <a:ext uri="{FF2B5EF4-FFF2-40B4-BE49-F238E27FC236}">
                <a16:creationId xmlns:a16="http://schemas.microsoft.com/office/drawing/2014/main" id="{7807A405-9FEF-4741-8F5F-FE10CBF7E5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A5A2B16-ECF7-4A28-9E29-D68AB622CED3}"/>
              </a:ext>
            </a:extLst>
          </p:cNvPr>
          <p:cNvSpPr>
            <a:spLocks noGrp="1"/>
          </p:cNvSpPr>
          <p:nvPr>
            <p:ph type="sldNum" sz="quarter" idx="12"/>
          </p:nvPr>
        </p:nvSpPr>
        <p:spPr/>
        <p:txBody>
          <a:bodyPr/>
          <a:lstStyle>
            <a:lvl1pPr>
              <a:defRPr/>
            </a:lvl1pPr>
          </a:lstStyle>
          <a:p>
            <a:fld id="{1637F509-0EAC-44AE-9EDF-D2F06D88F190}" type="slidenum">
              <a:rPr lang="en-US" altLang="en-US"/>
              <a:pPr/>
              <a:t>‹#›</a:t>
            </a:fld>
            <a:endParaRPr lang="en-US" altLang="en-US"/>
          </a:p>
        </p:txBody>
      </p:sp>
    </p:spTree>
    <p:extLst>
      <p:ext uri="{BB962C8B-B14F-4D97-AF65-F5344CB8AC3E}">
        <p14:creationId xmlns:p14="http://schemas.microsoft.com/office/powerpoint/2010/main" val="191714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1DA8AD-321F-4C58-92F7-7A51AE61BEE5}"/>
              </a:ext>
            </a:extLst>
          </p:cNvPr>
          <p:cNvSpPr>
            <a:spLocks noGrp="1"/>
          </p:cNvSpPr>
          <p:nvPr>
            <p:ph type="dt" sz="half" idx="10"/>
          </p:nvPr>
        </p:nvSpPr>
        <p:spPr/>
        <p:txBody>
          <a:bodyPr/>
          <a:lstStyle>
            <a:lvl1pPr>
              <a:defRPr/>
            </a:lvl1pPr>
          </a:lstStyle>
          <a:p>
            <a:pPr>
              <a:defRPr/>
            </a:pPr>
            <a:fld id="{911A2080-E322-479F-BCC1-7E508D1D01A9}" type="datetimeFigureOut">
              <a:rPr lang="en-US"/>
              <a:pPr>
                <a:defRPr/>
              </a:pPr>
              <a:t>12/30/2023</a:t>
            </a:fld>
            <a:endParaRPr lang="en-US"/>
          </a:p>
        </p:txBody>
      </p:sp>
      <p:sp>
        <p:nvSpPr>
          <p:cNvPr id="3" name="Footer Placeholder 4">
            <a:extLst>
              <a:ext uri="{FF2B5EF4-FFF2-40B4-BE49-F238E27FC236}">
                <a16:creationId xmlns:a16="http://schemas.microsoft.com/office/drawing/2014/main" id="{17EEE747-E5F3-47C4-B4BB-037E46DBCE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003AFCD-EC56-4F6D-97C8-5F3AD3146D5A}"/>
              </a:ext>
            </a:extLst>
          </p:cNvPr>
          <p:cNvSpPr>
            <a:spLocks noGrp="1"/>
          </p:cNvSpPr>
          <p:nvPr>
            <p:ph type="sldNum" sz="quarter" idx="12"/>
          </p:nvPr>
        </p:nvSpPr>
        <p:spPr/>
        <p:txBody>
          <a:bodyPr/>
          <a:lstStyle>
            <a:lvl1pPr>
              <a:defRPr/>
            </a:lvl1pPr>
          </a:lstStyle>
          <a:p>
            <a:fld id="{03038F6E-68A2-45A5-9704-0EE888FAC3AB}" type="slidenum">
              <a:rPr lang="en-US" altLang="en-US"/>
              <a:pPr/>
              <a:t>‹#›</a:t>
            </a:fld>
            <a:endParaRPr lang="en-US" altLang="en-US"/>
          </a:p>
        </p:txBody>
      </p:sp>
    </p:spTree>
    <p:extLst>
      <p:ext uri="{BB962C8B-B14F-4D97-AF65-F5344CB8AC3E}">
        <p14:creationId xmlns:p14="http://schemas.microsoft.com/office/powerpoint/2010/main" val="7517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DB72AC-BAB3-4D1E-8315-1B602EAA4D52}"/>
              </a:ext>
            </a:extLst>
          </p:cNvPr>
          <p:cNvSpPr>
            <a:spLocks noGrp="1"/>
          </p:cNvSpPr>
          <p:nvPr>
            <p:ph type="dt" sz="half" idx="10"/>
          </p:nvPr>
        </p:nvSpPr>
        <p:spPr/>
        <p:txBody>
          <a:bodyPr/>
          <a:lstStyle>
            <a:lvl1pPr>
              <a:defRPr/>
            </a:lvl1pPr>
          </a:lstStyle>
          <a:p>
            <a:pPr>
              <a:defRPr/>
            </a:pPr>
            <a:fld id="{B7802DD7-69C6-4CDF-B14C-760BD9C3ADE6}" type="datetimeFigureOut">
              <a:rPr lang="en-US"/>
              <a:pPr>
                <a:defRPr/>
              </a:pPr>
              <a:t>12/30/2023</a:t>
            </a:fld>
            <a:endParaRPr lang="en-US"/>
          </a:p>
        </p:txBody>
      </p:sp>
      <p:sp>
        <p:nvSpPr>
          <p:cNvPr id="6" name="Footer Placeholder 4">
            <a:extLst>
              <a:ext uri="{FF2B5EF4-FFF2-40B4-BE49-F238E27FC236}">
                <a16:creationId xmlns:a16="http://schemas.microsoft.com/office/drawing/2014/main" id="{4A8DF34B-24D4-406F-89BC-9E56A62DD2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A13805-ED31-4D8B-B3C1-F67489D325A5}"/>
              </a:ext>
            </a:extLst>
          </p:cNvPr>
          <p:cNvSpPr>
            <a:spLocks noGrp="1"/>
          </p:cNvSpPr>
          <p:nvPr>
            <p:ph type="sldNum" sz="quarter" idx="12"/>
          </p:nvPr>
        </p:nvSpPr>
        <p:spPr/>
        <p:txBody>
          <a:bodyPr/>
          <a:lstStyle>
            <a:lvl1pPr>
              <a:defRPr/>
            </a:lvl1pPr>
          </a:lstStyle>
          <a:p>
            <a:fld id="{F44F4443-65F7-4DA8-B675-EC172177F1D3}" type="slidenum">
              <a:rPr lang="en-US" altLang="en-US"/>
              <a:pPr/>
              <a:t>‹#›</a:t>
            </a:fld>
            <a:endParaRPr lang="en-US" altLang="en-US"/>
          </a:p>
        </p:txBody>
      </p:sp>
    </p:spTree>
    <p:extLst>
      <p:ext uri="{BB962C8B-B14F-4D97-AF65-F5344CB8AC3E}">
        <p14:creationId xmlns:p14="http://schemas.microsoft.com/office/powerpoint/2010/main" val="146937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C07935-03C1-45C5-8DE7-D28C3775E8F2}"/>
              </a:ext>
            </a:extLst>
          </p:cNvPr>
          <p:cNvSpPr>
            <a:spLocks noGrp="1"/>
          </p:cNvSpPr>
          <p:nvPr>
            <p:ph type="dt" sz="half" idx="10"/>
          </p:nvPr>
        </p:nvSpPr>
        <p:spPr/>
        <p:txBody>
          <a:bodyPr/>
          <a:lstStyle>
            <a:lvl1pPr>
              <a:defRPr/>
            </a:lvl1pPr>
          </a:lstStyle>
          <a:p>
            <a:pPr>
              <a:defRPr/>
            </a:pPr>
            <a:fld id="{E12A1683-5185-4C61-B503-F16C938C703A}" type="datetimeFigureOut">
              <a:rPr lang="en-US"/>
              <a:pPr>
                <a:defRPr/>
              </a:pPr>
              <a:t>12/30/2023</a:t>
            </a:fld>
            <a:endParaRPr lang="en-US"/>
          </a:p>
        </p:txBody>
      </p:sp>
      <p:sp>
        <p:nvSpPr>
          <p:cNvPr id="6" name="Footer Placeholder 4">
            <a:extLst>
              <a:ext uri="{FF2B5EF4-FFF2-40B4-BE49-F238E27FC236}">
                <a16:creationId xmlns:a16="http://schemas.microsoft.com/office/drawing/2014/main" id="{956DFECE-84D4-47D2-9025-455D49E3AC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A7C727-14E4-46B5-BAAB-238CD4A8D1AB}"/>
              </a:ext>
            </a:extLst>
          </p:cNvPr>
          <p:cNvSpPr>
            <a:spLocks noGrp="1"/>
          </p:cNvSpPr>
          <p:nvPr>
            <p:ph type="sldNum" sz="quarter" idx="12"/>
          </p:nvPr>
        </p:nvSpPr>
        <p:spPr/>
        <p:txBody>
          <a:bodyPr/>
          <a:lstStyle>
            <a:lvl1pPr>
              <a:defRPr/>
            </a:lvl1pPr>
          </a:lstStyle>
          <a:p>
            <a:fld id="{36594B7E-D25A-4A4E-B98D-32388943A4A3}" type="slidenum">
              <a:rPr lang="en-US" altLang="en-US"/>
              <a:pPr/>
              <a:t>‹#›</a:t>
            </a:fld>
            <a:endParaRPr lang="en-US" altLang="en-US"/>
          </a:p>
        </p:txBody>
      </p:sp>
    </p:spTree>
    <p:extLst>
      <p:ext uri="{BB962C8B-B14F-4D97-AF65-F5344CB8AC3E}">
        <p14:creationId xmlns:p14="http://schemas.microsoft.com/office/powerpoint/2010/main" val="191272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8512C4-C097-458A-BC5E-D1DB7A52247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FEF9346-CFED-4A36-9166-5094BDB8493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F0A66E-4478-49EE-87B4-2A5D088C517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04654E-E34F-4F24-BF4C-415C360F058A}" type="datetimeFigureOut">
              <a:rPr lang="en-US"/>
              <a:pPr>
                <a:defRPr/>
              </a:pPr>
              <a:t>12/30/2023</a:t>
            </a:fld>
            <a:endParaRPr lang="en-US"/>
          </a:p>
        </p:txBody>
      </p:sp>
      <p:sp>
        <p:nvSpPr>
          <p:cNvPr id="5" name="Footer Placeholder 4">
            <a:extLst>
              <a:ext uri="{FF2B5EF4-FFF2-40B4-BE49-F238E27FC236}">
                <a16:creationId xmlns:a16="http://schemas.microsoft.com/office/drawing/2014/main" id="{A4508249-9AF9-4C33-916A-9DE9589AC1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B42CCB7-77E4-4855-BE71-77AE24A950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BD300FF-765F-4C22-92D2-065DFC5997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B065D-8ACB-4C3C-B166-E8B0E64AD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4" name="TextBox 3">
            <a:extLst>
              <a:ext uri="{FF2B5EF4-FFF2-40B4-BE49-F238E27FC236}">
                <a16:creationId xmlns:a16="http://schemas.microsoft.com/office/drawing/2014/main" id="{B6DEE213-7DC9-43BF-AA9F-7ED0E7B9E203}"/>
              </a:ext>
            </a:extLst>
          </p:cNvPr>
          <p:cNvSpPr txBox="1"/>
          <p:nvPr/>
        </p:nvSpPr>
        <p:spPr>
          <a:xfrm>
            <a:off x="1257300" y="1201340"/>
            <a:ext cx="6629400" cy="923330"/>
          </a:xfrm>
          <a:prstGeom prst="rect">
            <a:avLst/>
          </a:prstGeom>
          <a:noFill/>
        </p:spPr>
        <p:txBody>
          <a:bodyPr wrap="square" rtlCol="0">
            <a:spAutoFit/>
          </a:bodyPr>
          <a:lstStyle/>
          <a:p>
            <a:r>
              <a:rPr lang="en-US" sz="5400" b="1" dirty="0">
                <a:solidFill>
                  <a:schemeClr val="bg1"/>
                </a:solidFill>
              </a:rPr>
              <a:t>Respiratory system</a:t>
            </a:r>
          </a:p>
        </p:txBody>
      </p:sp>
      <p:sp>
        <p:nvSpPr>
          <p:cNvPr id="5" name="TextBox 4">
            <a:extLst>
              <a:ext uri="{FF2B5EF4-FFF2-40B4-BE49-F238E27FC236}">
                <a16:creationId xmlns:a16="http://schemas.microsoft.com/office/drawing/2014/main" id="{D4E10595-9628-45CC-97CA-B5E3EE6062EA}"/>
              </a:ext>
            </a:extLst>
          </p:cNvPr>
          <p:cNvSpPr txBox="1"/>
          <p:nvPr/>
        </p:nvSpPr>
        <p:spPr>
          <a:xfrm>
            <a:off x="5622878" y="139005"/>
            <a:ext cx="3505200" cy="923330"/>
          </a:xfrm>
          <a:prstGeom prst="rect">
            <a:avLst/>
          </a:prstGeom>
          <a:noFill/>
        </p:spPr>
        <p:txBody>
          <a:bodyPr wrap="square" rtlCol="0">
            <a:spAutoFit/>
          </a:bodyPr>
          <a:lstStyle/>
          <a:p>
            <a:r>
              <a:rPr lang="en-US" sz="5400" b="1" dirty="0">
                <a:solidFill>
                  <a:schemeClr val="bg1"/>
                </a:solidFill>
              </a:rPr>
              <a:t>Anatomy </a:t>
            </a:r>
          </a:p>
        </p:txBody>
      </p:sp>
      <p:sp>
        <p:nvSpPr>
          <p:cNvPr id="6" name="TextBox 5">
            <a:extLst>
              <a:ext uri="{FF2B5EF4-FFF2-40B4-BE49-F238E27FC236}">
                <a16:creationId xmlns:a16="http://schemas.microsoft.com/office/drawing/2014/main" id="{AC61D9AD-C2A6-46D4-96C3-B04610204175}"/>
              </a:ext>
            </a:extLst>
          </p:cNvPr>
          <p:cNvSpPr txBox="1"/>
          <p:nvPr/>
        </p:nvSpPr>
        <p:spPr>
          <a:xfrm>
            <a:off x="13855" y="5456083"/>
            <a:ext cx="3505200" cy="1323439"/>
          </a:xfrm>
          <a:prstGeom prst="rect">
            <a:avLst/>
          </a:prstGeom>
          <a:noFill/>
        </p:spPr>
        <p:txBody>
          <a:bodyPr wrap="square" rtlCol="0">
            <a:spAutoFit/>
          </a:bodyPr>
          <a:lstStyle/>
          <a:p>
            <a:r>
              <a:rPr lang="en-US" sz="2400" b="1" dirty="0">
                <a:solidFill>
                  <a:schemeClr val="bg1"/>
                </a:solidFill>
              </a:rPr>
              <a:t>Done by:</a:t>
            </a:r>
            <a:r>
              <a:rPr lang="en-US" sz="3200" b="1" dirty="0">
                <a:solidFill>
                  <a:schemeClr val="bg1"/>
                </a:solidFill>
              </a:rPr>
              <a:t> </a:t>
            </a:r>
          </a:p>
          <a:p>
            <a:r>
              <a:rPr lang="ar-IQ" sz="4800" b="1" dirty="0">
                <a:solidFill>
                  <a:schemeClr val="bg1"/>
                </a:solidFill>
              </a:rPr>
              <a:t>د. ثامر سعدي</a:t>
            </a:r>
            <a:endParaRPr lang="en-US" sz="4800" b="1" dirty="0">
              <a:solidFill>
                <a:schemeClr val="bg1"/>
              </a:solidFill>
            </a:endParaRPr>
          </a:p>
        </p:txBody>
      </p:sp>
    </p:spTree>
    <p:extLst>
      <p:ext uri="{BB962C8B-B14F-4D97-AF65-F5344CB8AC3E}">
        <p14:creationId xmlns:p14="http://schemas.microsoft.com/office/powerpoint/2010/main" val="86993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93554-99D8-4838-9AE6-BF6518016C0E}"/>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3DCC7A34-DAFE-4AFD-8814-9D9B0DA5AF26}"/>
              </a:ext>
            </a:extLst>
          </p:cNvPr>
          <p:cNvSpPr/>
          <p:nvPr/>
        </p:nvSpPr>
        <p:spPr>
          <a:xfrm>
            <a:off x="0" y="152400"/>
            <a:ext cx="41910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pharynx…</a:t>
            </a:r>
          </a:p>
        </p:txBody>
      </p:sp>
      <p:sp>
        <p:nvSpPr>
          <p:cNvPr id="12292" name="TextBox 5">
            <a:extLst>
              <a:ext uri="{FF2B5EF4-FFF2-40B4-BE49-F238E27FC236}">
                <a16:creationId xmlns:a16="http://schemas.microsoft.com/office/drawing/2014/main" id="{5EAE718C-9886-4045-BD3D-EC06507EAA79}"/>
              </a:ext>
            </a:extLst>
          </p:cNvPr>
          <p:cNvSpPr txBox="1">
            <a:spLocks noChangeArrowheads="1"/>
          </p:cNvSpPr>
          <p:nvPr/>
        </p:nvSpPr>
        <p:spPr bwMode="auto">
          <a:xfrm>
            <a:off x="152400" y="1219200"/>
            <a:ext cx="3886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pharynx also contains 3 pairs of tissues that are part of the lymphatic system:</a:t>
            </a:r>
          </a:p>
        </p:txBody>
      </p:sp>
      <p:sp>
        <p:nvSpPr>
          <p:cNvPr id="9" name="TextBox 8">
            <a:extLst>
              <a:ext uri="{FF2B5EF4-FFF2-40B4-BE49-F238E27FC236}">
                <a16:creationId xmlns:a16="http://schemas.microsoft.com/office/drawing/2014/main" id="{5A439078-7905-4AED-AE98-01CF97808CE9}"/>
              </a:ext>
            </a:extLst>
          </p:cNvPr>
          <p:cNvSpPr txBox="1"/>
          <p:nvPr/>
        </p:nvSpPr>
        <p:spPr>
          <a:xfrm>
            <a:off x="152400" y="4876800"/>
            <a:ext cx="8763000" cy="1816100"/>
          </a:xfrm>
          <a:prstGeom prst="rect">
            <a:avLst/>
          </a:prstGeom>
          <a:noFill/>
        </p:spPr>
        <p:txBody>
          <a:bodyPr>
            <a:spAutoFit/>
          </a:bodyPr>
          <a:lstStyle/>
          <a:p>
            <a:pPr algn="ctr">
              <a:defRPr/>
            </a:pPr>
            <a:r>
              <a:rPr lang="en-US" sz="2800" b="1" dirty="0">
                <a:latin typeface="Arial" charset="0"/>
              </a:rPr>
              <a:t>The pharynx has 3 functions:  </a:t>
            </a:r>
          </a:p>
          <a:p>
            <a:pPr marL="514350" indent="-514350" algn="ctr">
              <a:buFontTx/>
              <a:buAutoNum type="arabicPeriod"/>
              <a:defRPr/>
            </a:pPr>
            <a:r>
              <a:rPr lang="en-US" sz="2800" b="1" dirty="0">
                <a:latin typeface="Arial" charset="0"/>
              </a:rPr>
              <a:t>serves as a passageway for air</a:t>
            </a:r>
          </a:p>
          <a:p>
            <a:pPr marL="514350" indent="-514350" algn="ctr">
              <a:buFontTx/>
              <a:buAutoNum type="arabicPeriod"/>
              <a:defRPr/>
            </a:pPr>
            <a:r>
              <a:rPr lang="en-US" sz="2800" b="1" dirty="0">
                <a:latin typeface="Arial" charset="0"/>
              </a:rPr>
              <a:t>serves as a passageway for food</a:t>
            </a:r>
          </a:p>
          <a:p>
            <a:pPr marL="514350" indent="-514350" algn="ctr">
              <a:defRPr/>
            </a:pPr>
            <a:r>
              <a:rPr lang="en-US" sz="2800" b="1" dirty="0">
                <a:latin typeface="Arial" charset="0"/>
              </a:rPr>
              <a:t> 3.  aids in phonation by changing its shape.</a:t>
            </a:r>
          </a:p>
        </p:txBody>
      </p:sp>
      <p:pic>
        <p:nvPicPr>
          <p:cNvPr id="12294" name="Picture 4" descr="http://img.tfd.com/GEM/gem_0003_0005_0_img0633.jpg">
            <a:extLst>
              <a:ext uri="{FF2B5EF4-FFF2-40B4-BE49-F238E27FC236}">
                <a16:creationId xmlns:a16="http://schemas.microsoft.com/office/drawing/2014/main" id="{C9D5E352-0B2D-4209-AD5C-DA161C643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20" t="2400" r="4520" b="2400"/>
          <a:stretch>
            <a:fillRect/>
          </a:stretch>
        </p:blipFill>
        <p:spPr bwMode="auto">
          <a:xfrm>
            <a:off x="4029075" y="228600"/>
            <a:ext cx="48720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10">
            <a:extLst>
              <a:ext uri="{FF2B5EF4-FFF2-40B4-BE49-F238E27FC236}">
                <a16:creationId xmlns:a16="http://schemas.microsoft.com/office/drawing/2014/main" id="{ED27951B-2D65-4681-9CCA-7C92142EB8F0}"/>
              </a:ext>
            </a:extLst>
          </p:cNvPr>
          <p:cNvSpPr txBox="1">
            <a:spLocks noChangeArrowheads="1"/>
          </p:cNvSpPr>
          <p:nvPr/>
        </p:nvSpPr>
        <p:spPr bwMode="auto">
          <a:xfrm>
            <a:off x="228600" y="34290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1. the pharyngeal tonsils… the adenoids</a:t>
            </a:r>
          </a:p>
          <a:p>
            <a:pPr eaLnBrk="1" hangingPunct="1"/>
            <a:r>
              <a:rPr lang="en-US" altLang="en-US" sz="2800" b="1"/>
              <a:t>2.  the palatine tonsils                                                                                             3.  the lingual tonsils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FB608E-8A50-4F12-A1E7-F4D54995E9E5}"/>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3E8DA4A9-3D9F-4E4A-83F3-BDC2DDDDCED5}"/>
              </a:ext>
            </a:extLst>
          </p:cNvPr>
          <p:cNvSpPr/>
          <p:nvPr/>
        </p:nvSpPr>
        <p:spPr>
          <a:xfrm>
            <a:off x="4114800" y="152400"/>
            <a:ext cx="42672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larynx…</a:t>
            </a:r>
          </a:p>
        </p:txBody>
      </p:sp>
      <p:pic>
        <p:nvPicPr>
          <p:cNvPr id="13316" name="Picture 13" descr="http://www.lovetosing.info/larynx.jpg">
            <a:extLst>
              <a:ext uri="{FF2B5EF4-FFF2-40B4-BE49-F238E27FC236}">
                <a16:creationId xmlns:a16="http://schemas.microsoft.com/office/drawing/2014/main" id="{7E9E29F7-7AB5-47FE-8683-80636B625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33051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5" descr="http://www.daviddarling.info/images/hyoid_bone.jpg">
            <a:extLst>
              <a:ext uri="{FF2B5EF4-FFF2-40B4-BE49-F238E27FC236}">
                <a16:creationId xmlns:a16="http://schemas.microsoft.com/office/drawing/2014/main" id="{01F091A6-157C-49D3-BDA8-C1CDED2ED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28575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http://www.aurorahealthcare.org/healthgate/images/si1393.jpg">
            <a:extLst>
              <a:ext uri="{FF2B5EF4-FFF2-40B4-BE49-F238E27FC236}">
                <a16:creationId xmlns:a16="http://schemas.microsoft.com/office/drawing/2014/main" id="{1C5DBCF3-305C-4C5F-8C55-3D9F4BCAC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971800"/>
            <a:ext cx="43434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9">
            <a:extLst>
              <a:ext uri="{FF2B5EF4-FFF2-40B4-BE49-F238E27FC236}">
                <a16:creationId xmlns:a16="http://schemas.microsoft.com/office/drawing/2014/main" id="{3C23C2B9-CD98-48C9-AB35-18F180FA8F2F}"/>
              </a:ext>
            </a:extLst>
          </p:cNvPr>
          <p:cNvSpPr txBox="1">
            <a:spLocks noChangeArrowheads="1"/>
          </p:cNvSpPr>
          <p:nvPr/>
        </p:nvSpPr>
        <p:spPr bwMode="auto">
          <a:xfrm>
            <a:off x="3048000" y="762000"/>
            <a:ext cx="6096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larynx, commonly called the voicebox, is located at the upper end of the trachea, below the root of the tongue and hyoid bone.  It is lined with mucous membrane.</a:t>
            </a:r>
          </a:p>
        </p:txBody>
      </p:sp>
      <p:cxnSp>
        <p:nvCxnSpPr>
          <p:cNvPr id="14" name="Straight Arrow Connector 13">
            <a:extLst>
              <a:ext uri="{FF2B5EF4-FFF2-40B4-BE49-F238E27FC236}">
                <a16:creationId xmlns:a16="http://schemas.microsoft.com/office/drawing/2014/main" id="{5313802F-4247-4E56-A5BB-FA98871B1EE5}"/>
              </a:ext>
            </a:extLst>
          </p:cNvPr>
          <p:cNvCxnSpPr/>
          <p:nvPr/>
        </p:nvCxnSpPr>
        <p:spPr>
          <a:xfrm rot="10800000">
            <a:off x="5867400" y="44958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21" name="TextBox 14">
            <a:extLst>
              <a:ext uri="{FF2B5EF4-FFF2-40B4-BE49-F238E27FC236}">
                <a16:creationId xmlns:a16="http://schemas.microsoft.com/office/drawing/2014/main" id="{6AB6EB75-D074-49F7-A72D-78D08F7823A0}"/>
              </a:ext>
            </a:extLst>
          </p:cNvPr>
          <p:cNvSpPr txBox="1">
            <a:spLocks noChangeArrowheads="1"/>
          </p:cNvSpPr>
          <p:nvPr/>
        </p:nvSpPr>
        <p:spPr bwMode="auto">
          <a:xfrm>
            <a:off x="152400" y="57150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Short, tense vocal cords produce high notes;  long relaxed vocal cords produce low notes.</a:t>
            </a:r>
          </a:p>
        </p:txBody>
      </p:sp>
      <p:sp>
        <p:nvSpPr>
          <p:cNvPr id="13322" name="TextBox 15">
            <a:extLst>
              <a:ext uri="{FF2B5EF4-FFF2-40B4-BE49-F238E27FC236}">
                <a16:creationId xmlns:a16="http://schemas.microsoft.com/office/drawing/2014/main" id="{11F5DA6E-6CBA-4F54-9A3E-68B1FC9A3BB5}"/>
              </a:ext>
            </a:extLst>
          </p:cNvPr>
          <p:cNvSpPr txBox="1">
            <a:spLocks noChangeArrowheads="1"/>
          </p:cNvSpPr>
          <p:nvPr/>
        </p:nvSpPr>
        <p:spPr bwMode="auto">
          <a:xfrm>
            <a:off x="152400" y="4800600"/>
            <a:ext cx="556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The larynx contains vocal cords, which produce  sound.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5F60E-7B67-409C-AE53-C05F13EEB1F0}"/>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12798461-1541-4776-B3E6-BFF7D66E5E33}"/>
              </a:ext>
            </a:extLst>
          </p:cNvPr>
          <p:cNvSpPr/>
          <p:nvPr/>
        </p:nvSpPr>
        <p:spPr>
          <a:xfrm>
            <a:off x="0" y="152400"/>
            <a:ext cx="42672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larynx…</a:t>
            </a:r>
          </a:p>
        </p:txBody>
      </p:sp>
      <p:sp>
        <p:nvSpPr>
          <p:cNvPr id="8197" name="TextBox 9">
            <a:extLst>
              <a:ext uri="{FF2B5EF4-FFF2-40B4-BE49-F238E27FC236}">
                <a16:creationId xmlns:a16="http://schemas.microsoft.com/office/drawing/2014/main" id="{1BF23435-CEFB-4D91-8A45-F08B66E670A4}"/>
              </a:ext>
            </a:extLst>
          </p:cNvPr>
          <p:cNvSpPr txBox="1">
            <a:spLocks noChangeArrowheads="1"/>
          </p:cNvSpPr>
          <p:nvPr/>
        </p:nvSpPr>
        <p:spPr bwMode="auto">
          <a:xfrm>
            <a:off x="152400" y="914400"/>
            <a:ext cx="5257800" cy="4094163"/>
          </a:xfrm>
          <a:prstGeom prst="rect">
            <a:avLst/>
          </a:prstGeom>
          <a:noFill/>
          <a:ln w="9525">
            <a:noFill/>
            <a:miter lim="800000"/>
            <a:headEnd/>
            <a:tailEnd/>
          </a:ln>
        </p:spPr>
        <p:txBody>
          <a:bodyPr>
            <a:spAutoFit/>
          </a:bodyPr>
          <a:lstStyle/>
          <a:p>
            <a:pPr algn="ctr">
              <a:defRPr/>
            </a:pPr>
            <a:r>
              <a:rPr lang="en-US" sz="2800" b="1" dirty="0">
                <a:latin typeface="Arial" charset="0"/>
              </a:rPr>
              <a:t>We can see several of the cartilage structures of the larynx in this side view:</a:t>
            </a:r>
          </a:p>
          <a:p>
            <a:pPr algn="ctr">
              <a:defRPr/>
            </a:pPr>
            <a:endParaRPr lang="en-US" sz="800" b="1" dirty="0">
              <a:latin typeface="Arial" charset="0"/>
            </a:endParaRPr>
          </a:p>
          <a:p>
            <a:pPr marL="514350" indent="-514350">
              <a:defRPr/>
            </a:pPr>
            <a:r>
              <a:rPr lang="en-US" sz="2800" b="1" dirty="0">
                <a:latin typeface="Arial" charset="0"/>
              </a:rPr>
              <a:t>1.  The thyroid cartilage or Adam’s apple is usually larger in the male, allowing longer vocal cords and contributing to a deeper male voice</a:t>
            </a:r>
          </a:p>
        </p:txBody>
      </p:sp>
      <p:pic>
        <p:nvPicPr>
          <p:cNvPr id="14341" name="Picture 7" descr="http://accweb.itr.maryville.edu/myu/image/Cartilage.gif">
            <a:extLst>
              <a:ext uri="{FF2B5EF4-FFF2-40B4-BE49-F238E27FC236}">
                <a16:creationId xmlns:a16="http://schemas.microsoft.com/office/drawing/2014/main" id="{67C33D1B-F6F6-402B-B717-599EC91CD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06"/>
          <a:stretch>
            <a:fillRect/>
          </a:stretch>
        </p:blipFill>
        <p:spPr bwMode="auto">
          <a:xfrm>
            <a:off x="5105400" y="228600"/>
            <a:ext cx="3886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C9320CA-6E83-4580-9728-3D5B4AA31308}"/>
              </a:ext>
            </a:extLst>
          </p:cNvPr>
          <p:cNvSpPr txBox="1"/>
          <p:nvPr/>
        </p:nvSpPr>
        <p:spPr>
          <a:xfrm>
            <a:off x="228600" y="5029200"/>
            <a:ext cx="8763000" cy="1816100"/>
          </a:xfrm>
          <a:prstGeom prst="rect">
            <a:avLst/>
          </a:prstGeom>
          <a:noFill/>
        </p:spPr>
        <p:txBody>
          <a:bodyPr>
            <a:spAutoFit/>
          </a:bodyPr>
          <a:lstStyle/>
          <a:p>
            <a:pPr>
              <a:defRPr/>
            </a:pPr>
            <a:r>
              <a:rPr lang="en-US" sz="2800" b="1" dirty="0">
                <a:latin typeface="Arial" charset="0"/>
              </a:rPr>
              <a:t>2.  The epiglottis covers the entrance of the   </a:t>
            </a:r>
          </a:p>
          <a:p>
            <a:pPr>
              <a:defRPr/>
            </a:pPr>
            <a:r>
              <a:rPr lang="en-US" sz="2800" b="1" dirty="0">
                <a:latin typeface="Arial" charset="0"/>
              </a:rPr>
              <a:t>      larynx while swallowing, to avoid choking</a:t>
            </a:r>
            <a:endParaRPr lang="en-US" sz="800" b="1" dirty="0">
              <a:latin typeface="Arial" charset="0"/>
            </a:endParaRPr>
          </a:p>
          <a:p>
            <a:pPr marL="514350" indent="-514350">
              <a:buFontTx/>
              <a:buAutoNum type="arabicPeriod" startAt="3"/>
              <a:defRPr/>
            </a:pPr>
            <a:r>
              <a:rPr lang="en-US" sz="2800" b="1" dirty="0">
                <a:latin typeface="Arial" charset="0"/>
              </a:rPr>
              <a:t>The </a:t>
            </a:r>
            <a:r>
              <a:rPr lang="en-US" sz="2800" b="1" dirty="0" err="1">
                <a:latin typeface="Arial" charset="0"/>
              </a:rPr>
              <a:t>cricoid</a:t>
            </a:r>
            <a:r>
              <a:rPr lang="en-US" sz="2800" b="1" dirty="0">
                <a:latin typeface="Arial" charset="0"/>
              </a:rPr>
              <a:t> (KRY </a:t>
            </a:r>
            <a:r>
              <a:rPr lang="en-US" sz="2800" b="1" dirty="0" err="1">
                <a:latin typeface="Arial" charset="0"/>
              </a:rPr>
              <a:t>koid</a:t>
            </a:r>
            <a:r>
              <a:rPr lang="en-US" sz="2800" b="1" dirty="0">
                <a:latin typeface="Arial" charset="0"/>
              </a:rPr>
              <a:t>) cartilage contains the vocal cords</a:t>
            </a:r>
          </a:p>
        </p:txBody>
      </p:sp>
      <p:sp>
        <p:nvSpPr>
          <p:cNvPr id="14343" name="TextBox 9">
            <a:extLst>
              <a:ext uri="{FF2B5EF4-FFF2-40B4-BE49-F238E27FC236}">
                <a16:creationId xmlns:a16="http://schemas.microsoft.com/office/drawing/2014/main" id="{D6B14778-094A-4CAB-86CF-C2968E3624CB}"/>
              </a:ext>
            </a:extLst>
          </p:cNvPr>
          <p:cNvSpPr txBox="1">
            <a:spLocks noChangeArrowheads="1"/>
          </p:cNvSpPr>
          <p:nvPr/>
        </p:nvSpPr>
        <p:spPr bwMode="auto">
          <a:xfrm>
            <a:off x="6172200" y="609600"/>
            <a:ext cx="1295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Epiglottis</a:t>
            </a:r>
          </a:p>
        </p:txBody>
      </p:sp>
      <p:sp>
        <p:nvSpPr>
          <p:cNvPr id="14344" name="TextBox 10">
            <a:extLst>
              <a:ext uri="{FF2B5EF4-FFF2-40B4-BE49-F238E27FC236}">
                <a16:creationId xmlns:a16="http://schemas.microsoft.com/office/drawing/2014/main" id="{6D6309F8-0702-46C1-BB60-0328758C9A55}"/>
              </a:ext>
            </a:extLst>
          </p:cNvPr>
          <p:cNvSpPr txBox="1">
            <a:spLocks noChangeArrowheads="1"/>
          </p:cNvSpPr>
          <p:nvPr/>
        </p:nvSpPr>
        <p:spPr bwMode="auto">
          <a:xfrm>
            <a:off x="7467600" y="3962400"/>
            <a:ext cx="12954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Cricoid cartilage</a:t>
            </a:r>
          </a:p>
        </p:txBody>
      </p:sp>
      <p:sp>
        <p:nvSpPr>
          <p:cNvPr id="14345" name="TextBox 11">
            <a:extLst>
              <a:ext uri="{FF2B5EF4-FFF2-40B4-BE49-F238E27FC236}">
                <a16:creationId xmlns:a16="http://schemas.microsoft.com/office/drawing/2014/main" id="{64281816-E7B4-45E1-84E9-9767F77055F5}"/>
              </a:ext>
            </a:extLst>
          </p:cNvPr>
          <p:cNvSpPr txBox="1">
            <a:spLocks noChangeArrowheads="1"/>
          </p:cNvSpPr>
          <p:nvPr/>
        </p:nvSpPr>
        <p:spPr bwMode="auto">
          <a:xfrm>
            <a:off x="7772400" y="1371600"/>
            <a:ext cx="11430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Thyroid cartilage</a:t>
            </a:r>
          </a:p>
        </p:txBody>
      </p:sp>
      <p:cxnSp>
        <p:nvCxnSpPr>
          <p:cNvPr id="14" name="Straight Connector 13">
            <a:extLst>
              <a:ext uri="{FF2B5EF4-FFF2-40B4-BE49-F238E27FC236}">
                <a16:creationId xmlns:a16="http://schemas.microsoft.com/office/drawing/2014/main" id="{D85E94BD-D29A-479B-A2A2-E5E405B2EC09}"/>
              </a:ext>
            </a:extLst>
          </p:cNvPr>
          <p:cNvCxnSpPr/>
          <p:nvPr/>
        </p:nvCxnSpPr>
        <p:spPr>
          <a:xfrm rot="5400000">
            <a:off x="6553994" y="1142206"/>
            <a:ext cx="304800" cy="1588"/>
          </a:xfrm>
          <a:prstGeom prst="line">
            <a:avLst/>
          </a:prstGeom>
          <a:ln w="476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27EAAB-CA83-476A-8AC2-505660AD3D11}"/>
              </a:ext>
            </a:extLst>
          </p:cNvPr>
          <p:cNvCxnSpPr/>
          <p:nvPr/>
        </p:nvCxnSpPr>
        <p:spPr>
          <a:xfrm rot="5400000" flipH="1" flipV="1">
            <a:off x="6524625" y="1628775"/>
            <a:ext cx="1276350" cy="1219200"/>
          </a:xfrm>
          <a:prstGeom prst="line">
            <a:avLst/>
          </a:prstGeom>
          <a:ln w="476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F2A6B3-5D8A-40F6-906D-22E0CABFD08A}"/>
              </a:ext>
            </a:extLst>
          </p:cNvPr>
          <p:cNvCxnSpPr/>
          <p:nvPr/>
        </p:nvCxnSpPr>
        <p:spPr>
          <a:xfrm>
            <a:off x="6477000" y="4114800"/>
            <a:ext cx="1066800" cy="1588"/>
          </a:xfrm>
          <a:prstGeom prst="line">
            <a:avLst/>
          </a:prstGeom>
          <a:ln w="4762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24BB3-24B0-4961-A519-3009DD46DE3B}"/>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59834C4B-882B-490F-B705-CC305AC53058}"/>
              </a:ext>
            </a:extLst>
          </p:cNvPr>
          <p:cNvSpPr/>
          <p:nvPr/>
        </p:nvSpPr>
        <p:spPr>
          <a:xfrm>
            <a:off x="0" y="228600"/>
            <a:ext cx="45720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trachea…</a:t>
            </a:r>
          </a:p>
        </p:txBody>
      </p:sp>
      <p:sp>
        <p:nvSpPr>
          <p:cNvPr id="15364" name="TextBox 8">
            <a:extLst>
              <a:ext uri="{FF2B5EF4-FFF2-40B4-BE49-F238E27FC236}">
                <a16:creationId xmlns:a16="http://schemas.microsoft.com/office/drawing/2014/main" id="{87E3A6D8-E631-49AC-8FB9-E9E6C69BFC69}"/>
              </a:ext>
            </a:extLst>
          </p:cNvPr>
          <p:cNvSpPr txBox="1">
            <a:spLocks noChangeArrowheads="1"/>
          </p:cNvSpPr>
          <p:nvPr/>
        </p:nvSpPr>
        <p:spPr bwMode="auto">
          <a:xfrm>
            <a:off x="4038600" y="228600"/>
            <a:ext cx="480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trachea or windpipe is a smooth, muscular tube leading from the larynx to the main bronchi.</a:t>
            </a:r>
          </a:p>
        </p:txBody>
      </p:sp>
      <p:pic>
        <p:nvPicPr>
          <p:cNvPr id="15365" name="Picture 7" descr="http://www.tracheostomy.com/resources/surgery/yoursurgery/trachanat2.jpg">
            <a:extLst>
              <a:ext uri="{FF2B5EF4-FFF2-40B4-BE49-F238E27FC236}">
                <a16:creationId xmlns:a16="http://schemas.microsoft.com/office/drawing/2014/main" id="{8D774D01-6267-4423-8BAE-CAC62850E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33909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7">
            <a:extLst>
              <a:ext uri="{FF2B5EF4-FFF2-40B4-BE49-F238E27FC236}">
                <a16:creationId xmlns:a16="http://schemas.microsoft.com/office/drawing/2014/main" id="{9096CA1F-1836-446F-85F2-26452061D9BB}"/>
              </a:ext>
            </a:extLst>
          </p:cNvPr>
          <p:cNvSpPr txBox="1">
            <a:spLocks noChangeArrowheads="1"/>
          </p:cNvSpPr>
          <p:nvPr/>
        </p:nvSpPr>
        <p:spPr bwMode="auto">
          <a:xfrm>
            <a:off x="1981200" y="52578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Trachea</a:t>
            </a:r>
          </a:p>
        </p:txBody>
      </p:sp>
      <p:cxnSp>
        <p:nvCxnSpPr>
          <p:cNvPr id="10" name="Straight Arrow Connector 9">
            <a:extLst>
              <a:ext uri="{FF2B5EF4-FFF2-40B4-BE49-F238E27FC236}">
                <a16:creationId xmlns:a16="http://schemas.microsoft.com/office/drawing/2014/main" id="{8F800B1C-DFF5-41A2-9C42-CBA08805DC8D}"/>
              </a:ext>
            </a:extLst>
          </p:cNvPr>
          <p:cNvCxnSpPr/>
          <p:nvPr/>
        </p:nvCxnSpPr>
        <p:spPr>
          <a:xfrm rot="16200000" flipV="1">
            <a:off x="2400300" y="4686300"/>
            <a:ext cx="10668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68" name="Picture 9" descr="http://academic.kellogg.cc.mi.us/herbrandsonc/bio201_McKinley/f25-7a-b_trachea_anteri_c.jpg">
            <a:extLst>
              <a:ext uri="{FF2B5EF4-FFF2-40B4-BE49-F238E27FC236}">
                <a16:creationId xmlns:a16="http://schemas.microsoft.com/office/drawing/2014/main" id="{751ABCD5-BA03-411B-9FBD-A68FF2846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45"/>
          <a:stretch>
            <a:fillRect/>
          </a:stretch>
        </p:blipFill>
        <p:spPr bwMode="auto">
          <a:xfrm>
            <a:off x="4038600" y="1976438"/>
            <a:ext cx="48768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14">
            <a:extLst>
              <a:ext uri="{FF2B5EF4-FFF2-40B4-BE49-F238E27FC236}">
                <a16:creationId xmlns:a16="http://schemas.microsoft.com/office/drawing/2014/main" id="{FFA954C3-B6A6-48A1-86F4-B7D45238FD5C}"/>
              </a:ext>
            </a:extLst>
          </p:cNvPr>
          <p:cNvSpPr txBox="1">
            <a:spLocks noChangeArrowheads="1"/>
          </p:cNvSpPr>
          <p:nvPr/>
        </p:nvSpPr>
        <p:spPr bwMode="auto">
          <a:xfrm>
            <a:off x="6629400" y="5105400"/>
            <a:ext cx="2286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0000"/>
                </a:solidFill>
              </a:rPr>
              <a:t>C-shaped rings of cartilage provide protection on the front and sides</a:t>
            </a:r>
          </a:p>
        </p:txBody>
      </p:sp>
      <p:cxnSp>
        <p:nvCxnSpPr>
          <p:cNvPr id="17" name="Straight Arrow Connector 16">
            <a:extLst>
              <a:ext uri="{FF2B5EF4-FFF2-40B4-BE49-F238E27FC236}">
                <a16:creationId xmlns:a16="http://schemas.microsoft.com/office/drawing/2014/main" id="{2EB1EF4A-99D5-4317-8080-C7A7B5EE7A3C}"/>
              </a:ext>
            </a:extLst>
          </p:cNvPr>
          <p:cNvCxnSpPr>
            <a:stCxn id="15369" idx="0"/>
          </p:cNvCxnSpPr>
          <p:nvPr/>
        </p:nvCxnSpPr>
        <p:spPr>
          <a:xfrm rot="16200000" flipV="1">
            <a:off x="7315200" y="4648200"/>
            <a:ext cx="533400" cy="3810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71" name="TextBox 25">
            <a:extLst>
              <a:ext uri="{FF2B5EF4-FFF2-40B4-BE49-F238E27FC236}">
                <a16:creationId xmlns:a16="http://schemas.microsoft.com/office/drawing/2014/main" id="{54D4C374-6466-4881-B0DC-D00D5E0D4037}"/>
              </a:ext>
            </a:extLst>
          </p:cNvPr>
          <p:cNvSpPr txBox="1">
            <a:spLocks noChangeArrowheads="1"/>
          </p:cNvSpPr>
          <p:nvPr/>
        </p:nvSpPr>
        <p:spPr bwMode="auto">
          <a:xfrm>
            <a:off x="152400" y="5791200"/>
            <a:ext cx="4114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t>Cartilage rings prevent crushing of the trachea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370F7-55A5-450A-BCAD-4FADE037165F}"/>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A3BE422E-1A66-420C-93DE-6B6CB99DB18D}"/>
              </a:ext>
            </a:extLst>
          </p:cNvPr>
          <p:cNvSpPr/>
          <p:nvPr/>
        </p:nvSpPr>
        <p:spPr>
          <a:xfrm>
            <a:off x="0" y="152400"/>
            <a:ext cx="45720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trachea…</a:t>
            </a:r>
          </a:p>
        </p:txBody>
      </p:sp>
      <p:sp>
        <p:nvSpPr>
          <p:cNvPr id="16388" name="TextBox 8">
            <a:extLst>
              <a:ext uri="{FF2B5EF4-FFF2-40B4-BE49-F238E27FC236}">
                <a16:creationId xmlns:a16="http://schemas.microsoft.com/office/drawing/2014/main" id="{E819138D-D64F-4526-A1FB-FE49150621B4}"/>
              </a:ext>
            </a:extLst>
          </p:cNvPr>
          <p:cNvSpPr txBox="1">
            <a:spLocks noChangeArrowheads="1"/>
          </p:cNvSpPr>
          <p:nvPr/>
        </p:nvSpPr>
        <p:spPr bwMode="auto">
          <a:xfrm>
            <a:off x="152400" y="4876800"/>
            <a:ext cx="876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trachea is the passageway for air to and from the lungs.  It is lined with cilia (hairs), which sweep foreign matter out of the pathway. It is only about 1 inch in diameter and 4 ½ inches long.</a:t>
            </a:r>
          </a:p>
        </p:txBody>
      </p:sp>
      <p:pic>
        <p:nvPicPr>
          <p:cNvPr id="16389" name="Picture 4" descr="http://www.histology-world.com/photoalbum/albums/userpics/normal_lungtrachea2a.jpg">
            <a:extLst>
              <a:ext uri="{FF2B5EF4-FFF2-40B4-BE49-F238E27FC236}">
                <a16:creationId xmlns:a16="http://schemas.microsoft.com/office/drawing/2014/main" id="{5A4E13B3-700F-4E7D-A0E3-34E2ED96D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00"/>
          <a:stretch>
            <a:fillRect/>
          </a:stretch>
        </p:blipFill>
        <p:spPr bwMode="auto">
          <a:xfrm>
            <a:off x="4349750" y="228600"/>
            <a:ext cx="4470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www.volny.cz/martinam/im.v/trachea.jpg">
            <a:extLst>
              <a:ext uri="{FF2B5EF4-FFF2-40B4-BE49-F238E27FC236}">
                <a16:creationId xmlns:a16="http://schemas.microsoft.com/office/drawing/2014/main" id="{75D84270-1CC2-4CE2-855B-FDDA6F2A7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33528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9FA85F-E256-4202-87A1-32E0FFDFB0D1}"/>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8707D599-0421-4675-9C97-7AE071B02580}"/>
              </a:ext>
            </a:extLst>
          </p:cNvPr>
          <p:cNvSpPr/>
          <p:nvPr/>
        </p:nvSpPr>
        <p:spPr>
          <a:xfrm>
            <a:off x="152400" y="152400"/>
            <a:ext cx="3657600" cy="707886"/>
          </a:xfrm>
          <a:prstGeom prst="rect">
            <a:avLst/>
          </a:prstGeom>
          <a:noFill/>
        </p:spPr>
        <p:txBody>
          <a:bodyPr>
            <a:spAutoFit/>
          </a:bodyPr>
          <a:lstStyle/>
          <a:p>
            <a:pPr fontAlgn="auto">
              <a:spcBef>
                <a:spcPts val="0"/>
              </a:spcBef>
              <a:spcAft>
                <a:spcPts val="0"/>
              </a:spcAft>
              <a:defRPr/>
            </a:pPr>
            <a:r>
              <a:rPr lang="en-US" sz="4000" b="1" dirty="0">
                <a:ln w="1905"/>
                <a:effectLst>
                  <a:innerShdw blurRad="69850" dist="43180" dir="5400000">
                    <a:srgbClr val="000000">
                      <a:alpha val="65000"/>
                    </a:srgbClr>
                  </a:innerShdw>
                </a:effectLst>
                <a:latin typeface="+mn-lt"/>
              </a:rPr>
              <a:t>The bronchi…</a:t>
            </a:r>
          </a:p>
        </p:txBody>
      </p:sp>
      <p:sp>
        <p:nvSpPr>
          <p:cNvPr id="17412" name="TextBox 8">
            <a:extLst>
              <a:ext uri="{FF2B5EF4-FFF2-40B4-BE49-F238E27FC236}">
                <a16:creationId xmlns:a16="http://schemas.microsoft.com/office/drawing/2014/main" id="{FC151C14-AB28-4258-9E52-CBEEBCAC8628}"/>
              </a:ext>
            </a:extLst>
          </p:cNvPr>
          <p:cNvSpPr txBox="1">
            <a:spLocks noChangeArrowheads="1"/>
          </p:cNvSpPr>
          <p:nvPr/>
        </p:nvSpPr>
        <p:spPr bwMode="auto">
          <a:xfrm>
            <a:off x="152400" y="762000"/>
            <a:ext cx="35052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bronchi are the two main branches at the bottom of the trachea, providing passageway for air to the lungs. The trachea divides into the right bronchus and the left bronchus, and then divides further into the bronchial tree.</a:t>
            </a:r>
          </a:p>
        </p:txBody>
      </p:sp>
      <p:pic>
        <p:nvPicPr>
          <p:cNvPr id="17413" name="Picture 2" descr="http://www.fluent.com/solutions/homeland_security/img/an300c.gif">
            <a:extLst>
              <a:ext uri="{FF2B5EF4-FFF2-40B4-BE49-F238E27FC236}">
                <a16:creationId xmlns:a16="http://schemas.microsoft.com/office/drawing/2014/main" id="{87296D9A-0F3D-4A93-BB6B-7A77DE56DE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46488" y="152400"/>
            <a:ext cx="53292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1">
            <a:extLst>
              <a:ext uri="{FF2B5EF4-FFF2-40B4-BE49-F238E27FC236}">
                <a16:creationId xmlns:a16="http://schemas.microsoft.com/office/drawing/2014/main" id="{D11ECD5D-D65C-49AB-8CE3-893594831312}"/>
              </a:ext>
            </a:extLst>
          </p:cNvPr>
          <p:cNvSpPr txBox="1">
            <a:spLocks noChangeArrowheads="1"/>
          </p:cNvSpPr>
          <p:nvPr/>
        </p:nvSpPr>
        <p:spPr bwMode="auto">
          <a:xfrm>
            <a:off x="4038600" y="42672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5" name="TextBox 12">
            <a:extLst>
              <a:ext uri="{FF2B5EF4-FFF2-40B4-BE49-F238E27FC236}">
                <a16:creationId xmlns:a16="http://schemas.microsoft.com/office/drawing/2014/main" id="{62CC3399-B6E7-44B3-9E6E-A4C7BA818D99}"/>
              </a:ext>
            </a:extLst>
          </p:cNvPr>
          <p:cNvSpPr txBox="1">
            <a:spLocks noChangeArrowheads="1"/>
          </p:cNvSpPr>
          <p:nvPr/>
        </p:nvSpPr>
        <p:spPr bwMode="auto">
          <a:xfrm>
            <a:off x="4038600" y="4038600"/>
            <a:ext cx="495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As the branches of the bronchial tree get smaller, the 2 primary bronchi become bronchioles, and then very small alveolar              (al VEE ah ler) ducts.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618C78-5115-48F3-AA68-F9DFC818715E}"/>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D1ADBFBD-9912-4FAC-8741-95840EE6B92B}"/>
              </a:ext>
            </a:extLst>
          </p:cNvPr>
          <p:cNvSpPr/>
          <p:nvPr/>
        </p:nvSpPr>
        <p:spPr>
          <a:xfrm>
            <a:off x="152400" y="152400"/>
            <a:ext cx="3657600" cy="707886"/>
          </a:xfrm>
          <a:prstGeom prst="rect">
            <a:avLst/>
          </a:prstGeom>
          <a:noFill/>
        </p:spPr>
        <p:txBody>
          <a:bodyPr>
            <a:spAutoFit/>
          </a:bodyPr>
          <a:lstStyle/>
          <a:p>
            <a:pPr fontAlgn="auto">
              <a:spcBef>
                <a:spcPts val="0"/>
              </a:spcBef>
              <a:spcAft>
                <a:spcPts val="0"/>
              </a:spcAft>
              <a:defRPr/>
            </a:pPr>
            <a:r>
              <a:rPr lang="en-US" sz="4000" b="1" dirty="0">
                <a:ln w="1905"/>
                <a:effectLst>
                  <a:innerShdw blurRad="69850" dist="43180" dir="5400000">
                    <a:srgbClr val="000000">
                      <a:alpha val="65000"/>
                    </a:srgbClr>
                  </a:innerShdw>
                </a:effectLst>
                <a:latin typeface="+mn-lt"/>
              </a:rPr>
              <a:t>The bronchi…</a:t>
            </a:r>
          </a:p>
        </p:txBody>
      </p:sp>
      <p:sp>
        <p:nvSpPr>
          <p:cNvPr id="18436" name="TextBox 8">
            <a:extLst>
              <a:ext uri="{FF2B5EF4-FFF2-40B4-BE49-F238E27FC236}">
                <a16:creationId xmlns:a16="http://schemas.microsoft.com/office/drawing/2014/main" id="{E2C0975C-5A5D-4F22-90B7-A66730630EA9}"/>
              </a:ext>
            </a:extLst>
          </p:cNvPr>
          <p:cNvSpPr txBox="1">
            <a:spLocks noChangeArrowheads="1"/>
          </p:cNvSpPr>
          <p:nvPr/>
        </p:nvSpPr>
        <p:spPr bwMode="auto">
          <a:xfrm>
            <a:off x="304800" y="914400"/>
            <a:ext cx="441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left bronchi is smaller than the right bronchi, because room is needed to accommodate the heart.</a:t>
            </a:r>
          </a:p>
        </p:txBody>
      </p:sp>
      <p:sp>
        <p:nvSpPr>
          <p:cNvPr id="18437" name="TextBox 11">
            <a:extLst>
              <a:ext uri="{FF2B5EF4-FFF2-40B4-BE49-F238E27FC236}">
                <a16:creationId xmlns:a16="http://schemas.microsoft.com/office/drawing/2014/main" id="{BEFBD856-BA0F-4F07-9DB1-4FD7F88F26DB}"/>
              </a:ext>
            </a:extLst>
          </p:cNvPr>
          <p:cNvSpPr txBox="1">
            <a:spLocks noChangeArrowheads="1"/>
          </p:cNvSpPr>
          <p:nvPr/>
        </p:nvSpPr>
        <p:spPr bwMode="auto">
          <a:xfrm>
            <a:off x="4267200" y="4038600"/>
            <a:ext cx="472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If a foreign body is inhaled or aspirated (drawn by suction), it usually lodges in the larger right bronchi (as shown in this Xray) or enters the right lung.</a:t>
            </a:r>
          </a:p>
        </p:txBody>
      </p:sp>
      <p:pic>
        <p:nvPicPr>
          <p:cNvPr id="18438" name="Picture 2" descr="http://www.jennysawer.com/Thesis/images/figure1.jpg">
            <a:extLst>
              <a:ext uri="{FF2B5EF4-FFF2-40B4-BE49-F238E27FC236}">
                <a16:creationId xmlns:a16="http://schemas.microsoft.com/office/drawing/2014/main" id="{217462C1-EF30-43A7-AEAE-DAAB64059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0322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http://www.ispub.com/ispub/ijpm/volume_7_number_1_11/aspirated_foreign_body/aspirated-fig1.jpg">
            <a:extLst>
              <a:ext uri="{FF2B5EF4-FFF2-40B4-BE49-F238E27FC236}">
                <a16:creationId xmlns:a16="http://schemas.microsoft.com/office/drawing/2014/main" id="{79A17ED6-68A4-4185-A989-79E9A1D6E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408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1C07FF29-245A-42F0-9DBE-C5E585BD39A9}"/>
              </a:ext>
            </a:extLst>
          </p:cNvPr>
          <p:cNvCxnSpPr/>
          <p:nvPr/>
        </p:nvCxnSpPr>
        <p:spPr>
          <a:xfrm rot="10800000" flipV="1">
            <a:off x="1981200" y="4953000"/>
            <a:ext cx="2209800" cy="4572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5D9280-8F4A-453F-B5A8-D4328A87B39C}"/>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5F512D59-03BC-41C5-91DA-04ECFCA99462}"/>
              </a:ext>
            </a:extLst>
          </p:cNvPr>
          <p:cNvSpPr/>
          <p:nvPr/>
        </p:nvSpPr>
        <p:spPr>
          <a:xfrm>
            <a:off x="152400" y="152400"/>
            <a:ext cx="3657600" cy="707886"/>
          </a:xfrm>
          <a:prstGeom prst="rect">
            <a:avLst/>
          </a:prstGeom>
          <a:noFill/>
        </p:spPr>
        <p:txBody>
          <a:bodyPr>
            <a:spAutoFit/>
          </a:bodyPr>
          <a:lstStyle/>
          <a:p>
            <a:pPr fontAlgn="auto">
              <a:spcBef>
                <a:spcPts val="0"/>
              </a:spcBef>
              <a:spcAft>
                <a:spcPts val="0"/>
              </a:spcAft>
              <a:defRPr/>
            </a:pPr>
            <a:r>
              <a:rPr lang="en-US" sz="4000" b="1" dirty="0">
                <a:ln w="1905"/>
                <a:effectLst>
                  <a:innerShdw blurRad="69850" dist="43180" dir="5400000">
                    <a:srgbClr val="000000">
                      <a:alpha val="65000"/>
                    </a:srgbClr>
                  </a:innerShdw>
                </a:effectLst>
                <a:latin typeface="+mn-lt"/>
              </a:rPr>
              <a:t>The bronchi…</a:t>
            </a:r>
          </a:p>
        </p:txBody>
      </p:sp>
      <p:sp>
        <p:nvSpPr>
          <p:cNvPr id="19460" name="TextBox 11">
            <a:extLst>
              <a:ext uri="{FF2B5EF4-FFF2-40B4-BE49-F238E27FC236}">
                <a16:creationId xmlns:a16="http://schemas.microsoft.com/office/drawing/2014/main" id="{6E3D3354-5251-42AE-BBBE-1310FDBA378E}"/>
              </a:ext>
            </a:extLst>
          </p:cNvPr>
          <p:cNvSpPr txBox="1">
            <a:spLocks noChangeArrowheads="1"/>
          </p:cNvSpPr>
          <p:nvPr/>
        </p:nvSpPr>
        <p:spPr bwMode="auto">
          <a:xfrm>
            <a:off x="228600" y="53340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In the presence of infection, the bronchi sometimes become inflamed, resulting in a diagnosis of bronchitis.</a:t>
            </a:r>
          </a:p>
        </p:txBody>
      </p:sp>
      <p:pic>
        <p:nvPicPr>
          <p:cNvPr id="19461" name="Picture 8" descr="Cause of Acute Bronchitis">
            <a:extLst>
              <a:ext uri="{FF2B5EF4-FFF2-40B4-BE49-F238E27FC236}">
                <a16:creationId xmlns:a16="http://schemas.microsoft.com/office/drawing/2014/main" id="{D9AE7F82-4794-4799-8E58-1CD58EB0C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bwMode="auto">
          <a:xfrm>
            <a:off x="1905000" y="762000"/>
            <a:ext cx="57388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A4029B4-AE5B-4E72-AD15-AF7A080337E7}"/>
              </a:ext>
            </a:extLst>
          </p:cNvPr>
          <p:cNvSpPr/>
          <p:nvPr/>
        </p:nvSpPr>
        <p:spPr>
          <a:xfrm>
            <a:off x="6400800" y="5029200"/>
            <a:ext cx="1219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AD14E-7FA2-42EB-BA0E-ABB599869A52}"/>
              </a:ext>
            </a:extLst>
          </p:cNvPr>
          <p:cNvSpPr/>
          <p:nvPr/>
        </p:nvSpPr>
        <p:spPr>
          <a:xfrm>
            <a:off x="0" y="0"/>
            <a:ext cx="9144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F2EC3CAC-9ACD-4F3D-BDF8-7475C7216AB5}"/>
              </a:ext>
            </a:extLst>
          </p:cNvPr>
          <p:cNvSpPr/>
          <p:nvPr/>
        </p:nvSpPr>
        <p:spPr>
          <a:xfrm>
            <a:off x="0" y="228600"/>
            <a:ext cx="35814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lungs…</a:t>
            </a:r>
          </a:p>
        </p:txBody>
      </p:sp>
      <p:sp>
        <p:nvSpPr>
          <p:cNvPr id="20484" name="TextBox 10">
            <a:extLst>
              <a:ext uri="{FF2B5EF4-FFF2-40B4-BE49-F238E27FC236}">
                <a16:creationId xmlns:a16="http://schemas.microsoft.com/office/drawing/2014/main" id="{A19235D2-9429-4DB1-9A3D-3EF0AA0164FA}"/>
              </a:ext>
            </a:extLst>
          </p:cNvPr>
          <p:cNvSpPr txBox="1">
            <a:spLocks noChangeArrowheads="1"/>
          </p:cNvSpPr>
          <p:nvPr/>
        </p:nvSpPr>
        <p:spPr bwMode="auto">
          <a:xfrm>
            <a:off x="0" y="838200"/>
            <a:ext cx="6019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lungs are two spongy organs located in the thorax. They consist of elastic tissue, filled with an interlacing network of tubes and sacs that carry air and blood vessels that carry blood.  </a:t>
            </a:r>
          </a:p>
        </p:txBody>
      </p:sp>
      <p:pic>
        <p:nvPicPr>
          <p:cNvPr id="20485" name="Picture 11" descr="http://www.sk.lung.ca/Data/images/01a_Lungs5c.gif">
            <a:extLst>
              <a:ext uri="{FF2B5EF4-FFF2-40B4-BE49-F238E27FC236}">
                <a16:creationId xmlns:a16="http://schemas.microsoft.com/office/drawing/2014/main" id="{BC5DA167-3C81-4C6F-92BE-A4338AE02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
            <a:ext cx="31384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0">
            <a:extLst>
              <a:ext uri="{FF2B5EF4-FFF2-40B4-BE49-F238E27FC236}">
                <a16:creationId xmlns:a16="http://schemas.microsoft.com/office/drawing/2014/main" id="{2A92FE4C-8EB9-4061-9677-72C8B3CA9CE8}"/>
              </a:ext>
            </a:extLst>
          </p:cNvPr>
          <p:cNvSpPr txBox="1">
            <a:spLocks noChangeArrowheads="1"/>
          </p:cNvSpPr>
          <p:nvPr/>
        </p:nvSpPr>
        <p:spPr bwMode="auto">
          <a:xfrm>
            <a:off x="3352800" y="4114800"/>
            <a:ext cx="5638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Each lung is divided into lobes, the right lung into 3 lobes and the left lung into 2. The left lung has an indentation called the cardiac depression or notch… for placement of the heart.</a:t>
            </a:r>
          </a:p>
        </p:txBody>
      </p:sp>
      <p:pic>
        <p:nvPicPr>
          <p:cNvPr id="20487" name="Picture 13" descr="https://www.clevelandclinic.org/thoracic/Airway/images/lung_lobes.gif">
            <a:extLst>
              <a:ext uri="{FF2B5EF4-FFF2-40B4-BE49-F238E27FC236}">
                <a16:creationId xmlns:a16="http://schemas.microsoft.com/office/drawing/2014/main" id="{9CB000B4-C7A8-470F-9133-2830E45B7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8DB8A63-F794-481A-827F-03CA8C459C45}"/>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A315FC-C406-4AA4-B502-24BEAF5935B0}"/>
              </a:ext>
            </a:extLst>
          </p:cNvPr>
          <p:cNvSpPr/>
          <p:nvPr/>
        </p:nvSpPr>
        <p:spPr>
          <a:xfrm>
            <a:off x="0" y="0"/>
            <a:ext cx="9144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23CDA149-9F54-44A3-874C-15798A75E560}"/>
              </a:ext>
            </a:extLst>
          </p:cNvPr>
          <p:cNvSpPr/>
          <p:nvPr/>
        </p:nvSpPr>
        <p:spPr>
          <a:xfrm>
            <a:off x="0" y="228600"/>
            <a:ext cx="35814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lungs…</a:t>
            </a:r>
          </a:p>
        </p:txBody>
      </p:sp>
      <p:sp>
        <p:nvSpPr>
          <p:cNvPr id="21508" name="TextBox 10">
            <a:extLst>
              <a:ext uri="{FF2B5EF4-FFF2-40B4-BE49-F238E27FC236}">
                <a16:creationId xmlns:a16="http://schemas.microsoft.com/office/drawing/2014/main" id="{DCE21A80-F567-4C4A-9C80-620AE80D7BEF}"/>
              </a:ext>
            </a:extLst>
          </p:cNvPr>
          <p:cNvSpPr txBox="1">
            <a:spLocks noChangeArrowheads="1"/>
          </p:cNvSpPr>
          <p:nvPr/>
        </p:nvSpPr>
        <p:spPr bwMode="auto">
          <a:xfrm>
            <a:off x="3429000" y="152400"/>
            <a:ext cx="5562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At the end of each bronchiole are the alveoli (al VEE oh lye). The lungs contain about 300 million alveoli sacs, which are the air cells where the exchange of oxygen and carbon dioxide takes place with the capillaries.                         </a:t>
            </a:r>
            <a:r>
              <a:rPr lang="en-US" altLang="en-US" sz="2800" b="1">
                <a:solidFill>
                  <a:schemeClr val="bg1"/>
                </a:solidFill>
              </a:rPr>
              <a:t>.              </a:t>
            </a:r>
          </a:p>
        </p:txBody>
      </p:sp>
      <p:pic>
        <p:nvPicPr>
          <p:cNvPr id="21509" name="Picture 6" descr="Animation movement of oxygen and carbon dioxide across this membrane">
            <a:extLst>
              <a:ext uri="{FF2B5EF4-FFF2-40B4-BE49-F238E27FC236}">
                <a16:creationId xmlns:a16="http://schemas.microsoft.com/office/drawing/2014/main" id="{5C4541F0-F587-43BD-B981-428DBEDAC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8" t="9483" r="2667" b="10667"/>
          <a:stretch>
            <a:fillRect/>
          </a:stretch>
        </p:blipFill>
        <p:spPr bwMode="auto">
          <a:xfrm>
            <a:off x="228600" y="3810000"/>
            <a:ext cx="456247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http://img.tfd.com/dorland/thumbs/sacculus_sacculi-alveolares.jpg">
            <a:extLst>
              <a:ext uri="{FF2B5EF4-FFF2-40B4-BE49-F238E27FC236}">
                <a16:creationId xmlns:a16="http://schemas.microsoft.com/office/drawing/2014/main" id="{E23A6A62-5100-4752-8DE8-5F8920376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3276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descr="http://www.le.ac.uk/pa/teach/va/anatomy/case2/lunganim.gif">
            <a:extLst>
              <a:ext uri="{FF2B5EF4-FFF2-40B4-BE49-F238E27FC236}">
                <a16:creationId xmlns:a16="http://schemas.microsoft.com/office/drawing/2014/main" id="{5598FCAA-A5B4-40E0-803A-1E9F8FF90D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27388"/>
            <a:ext cx="259080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14">
            <a:extLst>
              <a:ext uri="{FF2B5EF4-FFF2-40B4-BE49-F238E27FC236}">
                <a16:creationId xmlns:a16="http://schemas.microsoft.com/office/drawing/2014/main" id="{EE40390A-B046-408D-AC4E-E965F3566682}"/>
              </a:ext>
            </a:extLst>
          </p:cNvPr>
          <p:cNvSpPr txBox="1">
            <a:spLocks noChangeArrowheads="1"/>
          </p:cNvSpPr>
          <p:nvPr/>
        </p:nvSpPr>
        <p:spPr bwMode="auto">
          <a:xfrm>
            <a:off x="3200400" y="56388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3333FF"/>
                </a:solidFill>
              </a:rPr>
              <a:t>Deoxygenated blood comes in and drops off CO2</a:t>
            </a:r>
            <a:r>
              <a:rPr lang="en-US" altLang="en-US" sz="2000" b="1">
                <a:solidFill>
                  <a:srgbClr val="FF0000"/>
                </a:solidFill>
              </a:rPr>
              <a:t>;  oxygenated blood goes out.</a:t>
            </a:r>
          </a:p>
        </p:txBody>
      </p:sp>
      <p:sp>
        <p:nvSpPr>
          <p:cNvPr id="16" name="Rectangle 15">
            <a:extLst>
              <a:ext uri="{FF2B5EF4-FFF2-40B4-BE49-F238E27FC236}">
                <a16:creationId xmlns:a16="http://schemas.microsoft.com/office/drawing/2014/main" id="{5273C5FC-A035-4E5F-B32E-958D7FA370D3}"/>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D00432-6621-4CEA-A022-9857EC7C8932}"/>
              </a:ext>
            </a:extLst>
          </p:cNvPr>
          <p:cNvSpPr/>
          <p:nvPr/>
        </p:nvSpPr>
        <p:spPr>
          <a:xfrm>
            <a:off x="0" y="0"/>
            <a:ext cx="4267200" cy="1938992"/>
          </a:xfrm>
          <a:prstGeom prst="rect">
            <a:avLst/>
          </a:prstGeom>
          <a:noFill/>
        </p:spPr>
        <p:txBody>
          <a:bodyPr>
            <a:spAutoFit/>
          </a:bodyPr>
          <a:lstStyle/>
          <a:p>
            <a:pPr algn="ctr" fontAlgn="auto">
              <a:spcBef>
                <a:spcPts val="0"/>
              </a:spcBef>
              <a:spcAft>
                <a:spcPts val="0"/>
              </a:spcAft>
              <a:defRPr/>
            </a:pPr>
            <a:r>
              <a:rPr lang="en-US" sz="4000" b="1" dirty="0">
                <a:ln w="1905"/>
                <a:effectLst>
                  <a:innerShdw blurRad="69850" dist="43180" dir="5400000">
                    <a:srgbClr val="000000">
                      <a:alpha val="65000"/>
                    </a:srgbClr>
                  </a:innerShdw>
                </a:effectLst>
                <a:latin typeface="+mn-lt"/>
              </a:rPr>
              <a:t>What is the respiratory</a:t>
            </a:r>
          </a:p>
          <a:p>
            <a:pPr algn="ctr" fontAlgn="auto">
              <a:spcBef>
                <a:spcPts val="0"/>
              </a:spcBef>
              <a:spcAft>
                <a:spcPts val="0"/>
              </a:spcAft>
              <a:defRPr/>
            </a:pPr>
            <a:r>
              <a:rPr lang="en-US" sz="4000" b="1" dirty="0">
                <a:ln w="1905"/>
                <a:effectLst>
                  <a:innerShdw blurRad="69850" dist="43180" dir="5400000">
                    <a:srgbClr val="000000">
                      <a:alpha val="65000"/>
                    </a:srgbClr>
                  </a:innerShdw>
                </a:effectLst>
                <a:latin typeface="+mn-lt"/>
              </a:rPr>
              <a:t>system?</a:t>
            </a:r>
          </a:p>
        </p:txBody>
      </p:sp>
      <p:sp>
        <p:nvSpPr>
          <p:cNvPr id="3075" name="TextBox 2">
            <a:extLst>
              <a:ext uri="{FF2B5EF4-FFF2-40B4-BE49-F238E27FC236}">
                <a16:creationId xmlns:a16="http://schemas.microsoft.com/office/drawing/2014/main" id="{110BBB09-B0E8-4742-BD1D-2F6E1F3C1E20}"/>
              </a:ext>
            </a:extLst>
          </p:cNvPr>
          <p:cNvSpPr txBox="1">
            <a:spLocks noChangeArrowheads="1"/>
          </p:cNvSpPr>
          <p:nvPr/>
        </p:nvSpPr>
        <p:spPr bwMode="auto">
          <a:xfrm>
            <a:off x="152400" y="4876800"/>
            <a:ext cx="876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primary function of this system is to furnish oxygen for individual tissue cells, and to take away the waste products and carbon dioxide produced by those same cells.</a:t>
            </a:r>
          </a:p>
        </p:txBody>
      </p:sp>
      <p:sp>
        <p:nvSpPr>
          <p:cNvPr id="7" name="Rectangle 6">
            <a:extLst>
              <a:ext uri="{FF2B5EF4-FFF2-40B4-BE49-F238E27FC236}">
                <a16:creationId xmlns:a16="http://schemas.microsoft.com/office/drawing/2014/main" id="{A0471DB6-0256-47CE-9209-591B37E1EA64}"/>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8" descr="http://www.cartage.org.lb/en/themes/Sciences/LifeScience/GeneralBiology/Physiology/RespiratorySystem/HumanRespiratory/humrespsys_1.gif">
            <a:extLst>
              <a:ext uri="{FF2B5EF4-FFF2-40B4-BE49-F238E27FC236}">
                <a16:creationId xmlns:a16="http://schemas.microsoft.com/office/drawing/2014/main" id="{E0A71869-F7C9-4E3F-B5F0-DAD8EE33A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33400"/>
            <a:ext cx="469582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0">
            <a:extLst>
              <a:ext uri="{FF2B5EF4-FFF2-40B4-BE49-F238E27FC236}">
                <a16:creationId xmlns:a16="http://schemas.microsoft.com/office/drawing/2014/main" id="{85050AA2-A8FA-48E1-913B-BE692C2F1647}"/>
              </a:ext>
            </a:extLst>
          </p:cNvPr>
          <p:cNvSpPr txBox="1">
            <a:spLocks noChangeArrowheads="1"/>
          </p:cNvSpPr>
          <p:nvPr/>
        </p:nvSpPr>
        <p:spPr bwMode="auto">
          <a:xfrm>
            <a:off x="152400" y="1828800"/>
            <a:ext cx="4114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respiratory system consists of the nose, pharynx (FAIR inks), larynx (LAIR inks), trachea (TRAY kee ah), bronchi (BRAHN kye), and lungs. </a:t>
            </a: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9CEDA-1C99-4D6B-979A-7FD024022D72}"/>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9AB29B3D-E8F0-4A32-BDA6-6C0D349EC778}"/>
              </a:ext>
            </a:extLst>
          </p:cNvPr>
          <p:cNvSpPr/>
          <p:nvPr/>
        </p:nvSpPr>
        <p:spPr>
          <a:xfrm>
            <a:off x="0" y="228600"/>
            <a:ext cx="35814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lungs…</a:t>
            </a:r>
          </a:p>
        </p:txBody>
      </p:sp>
      <p:pic>
        <p:nvPicPr>
          <p:cNvPr id="22532" name="Picture 9" descr="Diaphragm">
            <a:extLst>
              <a:ext uri="{FF2B5EF4-FFF2-40B4-BE49-F238E27FC236}">
                <a16:creationId xmlns:a16="http://schemas.microsoft.com/office/drawing/2014/main" id="{6AD12A4C-9B9F-49C5-974D-EA200FD08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3962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89BECB1-10C8-4FC8-9A08-EEF5D3599E11}"/>
              </a:ext>
            </a:extLst>
          </p:cNvPr>
          <p:cNvSpPr/>
          <p:nvPr/>
        </p:nvSpPr>
        <p:spPr>
          <a:xfrm>
            <a:off x="3429000" y="38100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4" name="TextBox 10">
            <a:extLst>
              <a:ext uri="{FF2B5EF4-FFF2-40B4-BE49-F238E27FC236}">
                <a16:creationId xmlns:a16="http://schemas.microsoft.com/office/drawing/2014/main" id="{F2140AAE-0A3D-46EE-9649-A4DC42B25BB9}"/>
              </a:ext>
            </a:extLst>
          </p:cNvPr>
          <p:cNvSpPr txBox="1">
            <a:spLocks noChangeArrowheads="1"/>
          </p:cNvSpPr>
          <p:nvPr/>
        </p:nvSpPr>
        <p:spPr bwMode="auto">
          <a:xfrm>
            <a:off x="4191000" y="152400"/>
            <a:ext cx="480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base of the lungs rest on the </a:t>
            </a:r>
            <a:r>
              <a:rPr lang="en-US" altLang="en-US" sz="2800" b="1" u="sng"/>
              <a:t>diaphragm</a:t>
            </a:r>
            <a:r>
              <a:rPr lang="en-US" altLang="en-US" sz="2800" b="1"/>
              <a:t>, a muscular wall separating the thorax from the abdominal cavity.</a:t>
            </a:r>
            <a:r>
              <a:rPr lang="en-US" altLang="en-US" sz="2800"/>
              <a:t> </a:t>
            </a:r>
            <a:r>
              <a:rPr lang="en-US" altLang="en-US" sz="2800" b="1"/>
              <a:t>It is involved in respiration, drawing downward in the chest during inhalation, and pushing upward during exhalation.</a:t>
            </a:r>
          </a:p>
        </p:txBody>
      </p:sp>
      <p:pic>
        <p:nvPicPr>
          <p:cNvPr id="22535" name="Picture 4" descr="http://www.compulink.co.uk/~argus/Dreambio/lung%20animation.gif">
            <a:extLst>
              <a:ext uri="{FF2B5EF4-FFF2-40B4-BE49-F238E27FC236}">
                <a16:creationId xmlns:a16="http://schemas.microsoft.com/office/drawing/2014/main" id="{B74A5D58-B001-43DB-9195-6749FC0046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34591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1">
            <a:extLst>
              <a:ext uri="{FF2B5EF4-FFF2-40B4-BE49-F238E27FC236}">
                <a16:creationId xmlns:a16="http://schemas.microsoft.com/office/drawing/2014/main" id="{E78B90F2-AC2E-4B08-8295-D8A092FD2024}"/>
              </a:ext>
            </a:extLst>
          </p:cNvPr>
          <p:cNvSpPr txBox="1">
            <a:spLocks noChangeArrowheads="1"/>
          </p:cNvSpPr>
          <p:nvPr/>
        </p:nvSpPr>
        <p:spPr bwMode="auto">
          <a:xfrm>
            <a:off x="2895600" y="4572000"/>
            <a:ext cx="601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t>Tidal volume </a:t>
            </a:r>
            <a:r>
              <a:rPr lang="en-US" altLang="en-US" sz="2800" b="1"/>
              <a:t>refers to the amount of air inhaled or exhaled during normal breathing… about 500 ml.  </a:t>
            </a:r>
            <a:r>
              <a:rPr lang="en-US" altLang="en-US" sz="2800" b="1" u="sng"/>
              <a:t>Total lung capacity </a:t>
            </a:r>
            <a:r>
              <a:rPr lang="en-US" altLang="en-US" sz="2800" b="1"/>
              <a:t>is 3.6-9.4 liters in an average male.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35476-272D-4396-91C9-00B67DC059BF}"/>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9ABBB744-72B6-401B-9C59-3E05A83C0B58}"/>
              </a:ext>
            </a:extLst>
          </p:cNvPr>
          <p:cNvSpPr/>
          <p:nvPr/>
        </p:nvSpPr>
        <p:spPr>
          <a:xfrm>
            <a:off x="0" y="228600"/>
            <a:ext cx="35814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lungs…</a:t>
            </a:r>
          </a:p>
        </p:txBody>
      </p:sp>
      <p:sp>
        <p:nvSpPr>
          <p:cNvPr id="23556" name="TextBox 10">
            <a:extLst>
              <a:ext uri="{FF2B5EF4-FFF2-40B4-BE49-F238E27FC236}">
                <a16:creationId xmlns:a16="http://schemas.microsoft.com/office/drawing/2014/main" id="{3DD23A21-9AF9-4F0F-835D-8BB05C3DCC4C}"/>
              </a:ext>
            </a:extLst>
          </p:cNvPr>
          <p:cNvSpPr txBox="1">
            <a:spLocks noChangeArrowheads="1"/>
          </p:cNvSpPr>
          <p:nvPr/>
        </p:nvSpPr>
        <p:spPr bwMode="auto">
          <a:xfrm>
            <a:off x="152400" y="4495800"/>
            <a:ext cx="8991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This is characteristic of pneumonia.</a:t>
            </a:r>
            <a:r>
              <a:rPr lang="en-US" altLang="en-US" sz="2800"/>
              <a:t> </a:t>
            </a:r>
            <a:r>
              <a:rPr lang="en-US" altLang="en-US" sz="2800" b="1"/>
              <a:t>If both lungs are involved, it is termed as double pneumonia.</a:t>
            </a:r>
          </a:p>
          <a:p>
            <a:pPr algn="ctr" eaLnBrk="1" hangingPunct="1"/>
            <a:r>
              <a:rPr lang="en-US" altLang="en-US" sz="2800" b="1"/>
              <a:t>If someone is unconscious, it’s possible to aspirate stomach contents into the lungs, causing aspiration pneumonia.</a:t>
            </a:r>
          </a:p>
          <a:p>
            <a:pPr algn="ctr" eaLnBrk="1" hangingPunct="1"/>
            <a:r>
              <a:rPr lang="en-US" altLang="en-US" sz="2800" b="1">
                <a:solidFill>
                  <a:schemeClr val="bg1"/>
                </a:solidFill>
              </a:rPr>
              <a:t>.              </a:t>
            </a:r>
          </a:p>
        </p:txBody>
      </p:sp>
      <p:pic>
        <p:nvPicPr>
          <p:cNvPr id="23557" name="Picture 14" descr="http://www.aurorahealthcare.org/healthgate/images/pneumonia%20lung%20fluid.jpg">
            <a:extLst>
              <a:ext uri="{FF2B5EF4-FFF2-40B4-BE49-F238E27FC236}">
                <a16:creationId xmlns:a16="http://schemas.microsoft.com/office/drawing/2014/main" id="{90BEEFA4-30E1-41C7-B3E7-278248EA3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52308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11">
            <a:extLst>
              <a:ext uri="{FF2B5EF4-FFF2-40B4-BE49-F238E27FC236}">
                <a16:creationId xmlns:a16="http://schemas.microsoft.com/office/drawing/2014/main" id="{C97FA1AD-4515-4256-BE5D-7E3BF7332D53}"/>
              </a:ext>
            </a:extLst>
          </p:cNvPr>
          <p:cNvSpPr txBox="1">
            <a:spLocks noChangeArrowheads="1"/>
          </p:cNvSpPr>
          <p:nvPr/>
        </p:nvSpPr>
        <p:spPr bwMode="auto">
          <a:xfrm>
            <a:off x="0" y="990600"/>
            <a:ext cx="3962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Pathogens, white cells and immune proteins present during an infection may cause the air sacs to become inflamed and filled with fluid.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4578" name="TextBox 3">
            <a:extLst>
              <a:ext uri="{FF2B5EF4-FFF2-40B4-BE49-F238E27FC236}">
                <a16:creationId xmlns:a16="http://schemas.microsoft.com/office/drawing/2014/main" id="{E650E273-DA78-4BC0-9985-5148DFDDC5D0}"/>
              </a:ext>
            </a:extLst>
          </p:cNvPr>
          <p:cNvSpPr txBox="1">
            <a:spLocks noChangeArrowheads="1"/>
          </p:cNvSpPr>
          <p:nvPr/>
        </p:nvSpPr>
        <p:spPr bwMode="auto">
          <a:xfrm>
            <a:off x="4343400" y="304800"/>
            <a:ext cx="46482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chemeClr val="bg1"/>
                </a:solidFill>
              </a:rPr>
              <a:t>Vital signs, essential elements for determining an individual’s state of health, include temperature, pulse, respiration, and blood pressure. A deviation from normal of any or all of the vital signs indicates a state of illness, and can be used by the physician in a diagnosis, prognosis (prospects of survival and recovery), and treatment.</a:t>
            </a:r>
          </a:p>
        </p:txBody>
      </p:sp>
      <p:sp>
        <p:nvSpPr>
          <p:cNvPr id="7" name="Rectangle 6">
            <a:extLst>
              <a:ext uri="{FF2B5EF4-FFF2-40B4-BE49-F238E27FC236}">
                <a16:creationId xmlns:a16="http://schemas.microsoft.com/office/drawing/2014/main" id="{0E131B0A-FA98-49AA-B775-FCEC294878A8}"/>
              </a:ext>
            </a:extLst>
          </p:cNvPr>
          <p:cNvSpPr/>
          <p:nvPr/>
        </p:nvSpPr>
        <p:spPr>
          <a:xfrm>
            <a:off x="0" y="0"/>
            <a:ext cx="9144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722CCC51-2C73-4CCF-8F1B-ADBF6A6DB76C}"/>
              </a:ext>
            </a:extLst>
          </p:cNvPr>
          <p:cNvSpPr/>
          <p:nvPr/>
        </p:nvSpPr>
        <p:spPr>
          <a:xfrm>
            <a:off x="228600" y="152400"/>
            <a:ext cx="3810000" cy="769441"/>
          </a:xfrm>
          <a:prstGeom prst="rect">
            <a:avLst/>
          </a:prstGeom>
          <a:noFill/>
        </p:spPr>
        <p:txBody>
          <a:bodyPr>
            <a:spAutoFit/>
          </a:bodyPr>
          <a:lstStyle/>
          <a:p>
            <a:pPr fontAlgn="auto">
              <a:spcBef>
                <a:spcPts val="0"/>
              </a:spcBef>
              <a:spcAft>
                <a:spcPts val="0"/>
              </a:spcAft>
              <a:defRPr/>
            </a:pPr>
            <a:r>
              <a:rPr lang="en-US" sz="4400" b="1" dirty="0">
                <a:ln w="1905"/>
                <a:solidFill>
                  <a:schemeClr val="bg1"/>
                </a:solidFill>
                <a:effectLst>
                  <a:innerShdw blurRad="69850" dist="43180" dir="5400000">
                    <a:srgbClr val="000000">
                      <a:alpha val="65000"/>
                    </a:srgbClr>
                  </a:innerShdw>
                </a:effectLst>
                <a:latin typeface="+mn-lt"/>
              </a:rPr>
              <a:t>Vital signs…</a:t>
            </a:r>
          </a:p>
        </p:txBody>
      </p:sp>
      <p:sp>
        <p:nvSpPr>
          <p:cNvPr id="24581" name="TextBox 9">
            <a:extLst>
              <a:ext uri="{FF2B5EF4-FFF2-40B4-BE49-F238E27FC236}">
                <a16:creationId xmlns:a16="http://schemas.microsoft.com/office/drawing/2014/main" id="{2A3F30F8-BA3C-46E8-8CF6-D0057CA2999B}"/>
              </a:ext>
            </a:extLst>
          </p:cNvPr>
          <p:cNvSpPr txBox="1">
            <a:spLocks noChangeArrowheads="1"/>
          </p:cNvSpPr>
          <p:nvPr/>
        </p:nvSpPr>
        <p:spPr bwMode="auto">
          <a:xfrm>
            <a:off x="0" y="4038600"/>
            <a:ext cx="4191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chemeClr val="bg1"/>
                </a:solidFill>
              </a:rPr>
              <a:t>The normal respiration rate for a 5 year old is 20-25 breaths per minute;  for someone 15 years or older is 15-20 breaths per minute.</a:t>
            </a:r>
          </a:p>
        </p:txBody>
      </p:sp>
      <p:pic>
        <p:nvPicPr>
          <p:cNvPr id="24582" name="Picture 10" descr="http://www.umdnj.edu/idsweb/idst3400/lung_animated.gif">
            <a:extLst>
              <a:ext uri="{FF2B5EF4-FFF2-40B4-BE49-F238E27FC236}">
                <a16:creationId xmlns:a16="http://schemas.microsoft.com/office/drawing/2014/main" id="{10F03CF8-DBF4-4309-9644-2290F9EEA9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5988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4C068-8A86-46C2-A6B7-BBA95B35DE67}"/>
              </a:ext>
            </a:extLst>
          </p:cNvPr>
          <p:cNvSpPr txBox="1"/>
          <p:nvPr/>
        </p:nvSpPr>
        <p:spPr>
          <a:xfrm>
            <a:off x="2933700" y="2921168"/>
            <a:ext cx="3276600" cy="1015663"/>
          </a:xfrm>
          <a:prstGeom prst="rect">
            <a:avLst/>
          </a:prstGeom>
          <a:noFill/>
        </p:spPr>
        <p:txBody>
          <a:bodyPr wrap="square" rtlCol="0">
            <a:spAutoFit/>
          </a:bodyPr>
          <a:lstStyle/>
          <a:p>
            <a:r>
              <a:rPr lang="en-US" sz="6000" b="1" dirty="0"/>
              <a:t>The End</a:t>
            </a:r>
          </a:p>
        </p:txBody>
      </p:sp>
    </p:spTree>
    <p:extLst>
      <p:ext uri="{BB962C8B-B14F-4D97-AF65-F5344CB8AC3E}">
        <p14:creationId xmlns:p14="http://schemas.microsoft.com/office/powerpoint/2010/main" val="117309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E23684-32DD-49C4-AD52-93169D7D4537}"/>
              </a:ext>
            </a:extLst>
          </p:cNvPr>
          <p:cNvSpPr/>
          <p:nvPr/>
        </p:nvSpPr>
        <p:spPr>
          <a:xfrm>
            <a:off x="0" y="0"/>
            <a:ext cx="89916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External &amp; internal respiration…</a:t>
            </a:r>
          </a:p>
        </p:txBody>
      </p:sp>
      <p:sp>
        <p:nvSpPr>
          <p:cNvPr id="3" name="TextBox 2">
            <a:extLst>
              <a:ext uri="{FF2B5EF4-FFF2-40B4-BE49-F238E27FC236}">
                <a16:creationId xmlns:a16="http://schemas.microsoft.com/office/drawing/2014/main" id="{C178C0AD-7B9F-4213-9586-07D8879304CA}"/>
              </a:ext>
            </a:extLst>
          </p:cNvPr>
          <p:cNvSpPr txBox="1"/>
          <p:nvPr/>
        </p:nvSpPr>
        <p:spPr>
          <a:xfrm>
            <a:off x="152400" y="762000"/>
            <a:ext cx="3810000" cy="6124575"/>
          </a:xfrm>
          <a:prstGeom prst="rect">
            <a:avLst/>
          </a:prstGeom>
          <a:noFill/>
        </p:spPr>
        <p:txBody>
          <a:bodyPr>
            <a:spAutoFit/>
          </a:bodyPr>
          <a:lstStyle/>
          <a:p>
            <a:pPr algn="ctr" fontAlgn="auto">
              <a:spcBef>
                <a:spcPts val="0"/>
              </a:spcBef>
              <a:spcAft>
                <a:spcPts val="0"/>
              </a:spcAft>
              <a:defRPr/>
            </a:pPr>
            <a:r>
              <a:rPr lang="en-US" sz="2800" b="1" dirty="0">
                <a:latin typeface="+mn-lt"/>
              </a:rPr>
              <a:t>External respiration is the process of inhaling oxygen into the lungs, and exhaling carbon dioxide. That process includes the ventilation of the lungs and the exchange of air in the lungs and blood within the capillaries of the alveoli of the lungs.</a:t>
            </a:r>
          </a:p>
        </p:txBody>
      </p:sp>
      <p:sp>
        <p:nvSpPr>
          <p:cNvPr id="7" name="Rectangle 6">
            <a:extLst>
              <a:ext uri="{FF2B5EF4-FFF2-40B4-BE49-F238E27FC236}">
                <a16:creationId xmlns:a16="http://schemas.microsoft.com/office/drawing/2014/main" id="{A2A67C7A-5C30-4A80-96EF-DB50EEB7B77D}"/>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1" name="TextBox 11">
            <a:extLst>
              <a:ext uri="{FF2B5EF4-FFF2-40B4-BE49-F238E27FC236}">
                <a16:creationId xmlns:a16="http://schemas.microsoft.com/office/drawing/2014/main" id="{26C908D1-A03E-4CFB-8BFC-33E10FB1E6C9}"/>
              </a:ext>
            </a:extLst>
          </p:cNvPr>
          <p:cNvSpPr txBox="1">
            <a:spLocks noChangeArrowheads="1"/>
          </p:cNvSpPr>
          <p:nvPr/>
        </p:nvSpPr>
        <p:spPr bwMode="auto">
          <a:xfrm>
            <a:off x="3962400" y="31242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Internal respiration is the metabolic process by which living cells use blood flowing through the capillaries, absorbing the oxygen (O</a:t>
            </a:r>
            <a:r>
              <a:rPr lang="en-US" altLang="en-US" sz="2800" b="1" baseline="-25000"/>
              <a:t>2</a:t>
            </a:r>
            <a:r>
              <a:rPr lang="en-US" altLang="en-US" sz="2800" b="1"/>
              <a:t> )they need and releasing the carbon dioxide (CO</a:t>
            </a:r>
            <a:r>
              <a:rPr lang="en-US" altLang="en-US" sz="2800" b="1" baseline="-25000"/>
              <a:t>2</a:t>
            </a:r>
            <a:r>
              <a:rPr lang="en-US" altLang="en-US" sz="2800" b="1"/>
              <a:t>)they create.</a:t>
            </a:r>
          </a:p>
        </p:txBody>
      </p:sp>
      <p:pic>
        <p:nvPicPr>
          <p:cNvPr id="4102" name="Picture 16" descr="http://www.aboutbreathing.com/images/4.5-7-1-1372k.gif">
            <a:extLst>
              <a:ext uri="{FF2B5EF4-FFF2-40B4-BE49-F238E27FC236}">
                <a16:creationId xmlns:a16="http://schemas.microsoft.com/office/drawing/2014/main" id="{02100B63-C744-47D3-A5BB-8D69F9DDDC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7620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8" descr="http://www.healthsystem.virginia.edu/internet/pediatrics/images/tutorials/asthma/nlbreth.gif">
            <a:extLst>
              <a:ext uri="{FF2B5EF4-FFF2-40B4-BE49-F238E27FC236}">
                <a16:creationId xmlns:a16="http://schemas.microsoft.com/office/drawing/2014/main" id="{BC434629-4A0F-49F4-AB6A-75E92EF193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762000"/>
            <a:ext cx="1922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7">
            <a:extLst>
              <a:ext uri="{FF2B5EF4-FFF2-40B4-BE49-F238E27FC236}">
                <a16:creationId xmlns:a16="http://schemas.microsoft.com/office/drawing/2014/main" id="{ECE3D171-AA5D-4252-AAAE-F83E2B41A5A8}"/>
              </a:ext>
            </a:extLst>
          </p:cNvPr>
          <p:cNvSpPr txBox="1">
            <a:spLocks noChangeArrowheads="1"/>
          </p:cNvSpPr>
          <p:nvPr/>
        </p:nvSpPr>
        <p:spPr bwMode="auto">
          <a:xfrm>
            <a:off x="4343400" y="762000"/>
            <a:ext cx="1905000" cy="276225"/>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  </a:t>
            </a:r>
            <a:r>
              <a:rPr lang="en-US" altLang="en-US" sz="1200" b="1"/>
              <a:t>Ventilating the lungs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0F1BF5-64CC-4531-8377-9EA923004E1E}"/>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C0096939-615E-4FC4-B6CE-FB89411450E8}"/>
              </a:ext>
            </a:extLst>
          </p:cNvPr>
          <p:cNvSpPr/>
          <p:nvPr/>
        </p:nvSpPr>
        <p:spPr>
          <a:xfrm>
            <a:off x="5105400" y="152400"/>
            <a:ext cx="38100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nose…</a:t>
            </a:r>
          </a:p>
        </p:txBody>
      </p:sp>
      <p:sp>
        <p:nvSpPr>
          <p:cNvPr id="5124" name="TextBox 8">
            <a:extLst>
              <a:ext uri="{FF2B5EF4-FFF2-40B4-BE49-F238E27FC236}">
                <a16:creationId xmlns:a16="http://schemas.microsoft.com/office/drawing/2014/main" id="{F2DCF903-47CE-4F48-94B3-3D7B86304417}"/>
              </a:ext>
            </a:extLst>
          </p:cNvPr>
          <p:cNvSpPr txBox="1">
            <a:spLocks noChangeArrowheads="1"/>
          </p:cNvSpPr>
          <p:nvPr/>
        </p:nvSpPr>
        <p:spPr bwMode="auto">
          <a:xfrm>
            <a:off x="0" y="2819400"/>
            <a:ext cx="4800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dividing partition between the nostrils is the nasal septum, which forms two nasal cavities.</a:t>
            </a:r>
          </a:p>
          <a:p>
            <a:pPr algn="ctr" eaLnBrk="1" hangingPunct="1"/>
            <a:endParaRPr lang="en-US" altLang="en-US" sz="1400" b="1"/>
          </a:p>
          <a:p>
            <a:pPr algn="ctr" eaLnBrk="1" hangingPunct="1"/>
            <a:r>
              <a:rPr lang="en-US" altLang="en-US" sz="2800" b="1"/>
              <a:t>Each cavity is divided into 3 air passages:  the superior, middle, and inferior conchae </a:t>
            </a:r>
            <a:r>
              <a:rPr lang="en-US" altLang="en-US" sz="2400" b="1"/>
              <a:t>(KON kuh).</a:t>
            </a:r>
          </a:p>
        </p:txBody>
      </p:sp>
      <p:pic>
        <p:nvPicPr>
          <p:cNvPr id="5125" name="Picture 7" descr="http://www.sinus-cure.com.au/nasana3.jpg">
            <a:extLst>
              <a:ext uri="{FF2B5EF4-FFF2-40B4-BE49-F238E27FC236}">
                <a16:creationId xmlns:a16="http://schemas.microsoft.com/office/drawing/2014/main" id="{92EE0627-FD07-4DBC-81BA-0F123589B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6963"/>
            <a:ext cx="4257675"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8">
            <a:extLst>
              <a:ext uri="{FF2B5EF4-FFF2-40B4-BE49-F238E27FC236}">
                <a16:creationId xmlns:a16="http://schemas.microsoft.com/office/drawing/2014/main" id="{318C0C8D-BD51-435F-ADF3-1FFCB499AEBF}"/>
              </a:ext>
            </a:extLst>
          </p:cNvPr>
          <p:cNvSpPr txBox="1">
            <a:spLocks noChangeArrowheads="1"/>
          </p:cNvSpPr>
          <p:nvPr/>
        </p:nvSpPr>
        <p:spPr bwMode="auto">
          <a:xfrm>
            <a:off x="4419600" y="914400"/>
            <a:ext cx="449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external opening of the nose is the nostrils or anterior nares.</a:t>
            </a:r>
          </a:p>
        </p:txBody>
      </p:sp>
      <p:pic>
        <p:nvPicPr>
          <p:cNvPr id="5127" name="Picture 11" descr="http://www.ispub.com/ispub/ijorl/volume_4_number_2_33/nasal_septal_abscess_caused_by_dental_infection_a_case_report_1/septal-fig3.jpg">
            <a:extLst>
              <a:ext uri="{FF2B5EF4-FFF2-40B4-BE49-F238E27FC236}">
                <a16:creationId xmlns:a16="http://schemas.microsoft.com/office/drawing/2014/main" id="{FEB1AE1D-2E20-473A-9D3D-CFC5089FE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6" t="2783" r="3491" b="5565"/>
          <a:stretch>
            <a:fillRect/>
          </a:stretch>
        </p:blipFill>
        <p:spPr bwMode="auto">
          <a:xfrm>
            <a:off x="228600" y="228600"/>
            <a:ext cx="41116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4E0922CA-7EB7-43BF-BB93-1E87CB5C2EA4}"/>
              </a:ext>
            </a:extLst>
          </p:cNvPr>
          <p:cNvCxnSpPr/>
          <p:nvPr/>
        </p:nvCxnSpPr>
        <p:spPr>
          <a:xfrm rot="10800000">
            <a:off x="3352800" y="1676400"/>
            <a:ext cx="1600200" cy="381000"/>
          </a:xfrm>
          <a:prstGeom prst="straightConnector1">
            <a:avLst/>
          </a:prstGeom>
          <a:ln w="5080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1BCFA4-B0D7-4C39-84C6-223FFAB8ABC4}"/>
              </a:ext>
            </a:extLst>
          </p:cNvPr>
          <p:cNvCxnSpPr/>
          <p:nvPr/>
        </p:nvCxnSpPr>
        <p:spPr>
          <a:xfrm rot="16200000" flipV="1">
            <a:off x="1638300" y="2171700"/>
            <a:ext cx="1295400" cy="0"/>
          </a:xfrm>
          <a:prstGeom prst="straightConnector1">
            <a:avLst/>
          </a:prstGeom>
          <a:ln w="508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6EE215A-C1FC-4092-B1A9-651463D583EE}"/>
              </a:ext>
            </a:extLst>
          </p:cNvPr>
          <p:cNvSpPr/>
          <p:nvPr/>
        </p:nvSpPr>
        <p:spPr>
          <a:xfrm>
            <a:off x="5410200" y="3276600"/>
            <a:ext cx="2590800" cy="1143000"/>
          </a:xfrm>
          <a:prstGeom prst="ellipse">
            <a:avLst/>
          </a:prstGeom>
          <a:noFill/>
          <a:ln w="444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5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DFDE6-814A-4893-AD1F-9915791D8730}"/>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78832175-CD0A-44E9-8313-EDA2B965A364}"/>
              </a:ext>
            </a:extLst>
          </p:cNvPr>
          <p:cNvSpPr/>
          <p:nvPr/>
        </p:nvSpPr>
        <p:spPr>
          <a:xfrm>
            <a:off x="0" y="0"/>
            <a:ext cx="44958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nose…</a:t>
            </a:r>
          </a:p>
        </p:txBody>
      </p:sp>
      <p:sp>
        <p:nvSpPr>
          <p:cNvPr id="6148" name="TextBox 8">
            <a:extLst>
              <a:ext uri="{FF2B5EF4-FFF2-40B4-BE49-F238E27FC236}">
                <a16:creationId xmlns:a16="http://schemas.microsoft.com/office/drawing/2014/main" id="{D6577635-E75A-47D6-9524-0CB90203BA05}"/>
              </a:ext>
            </a:extLst>
          </p:cNvPr>
          <p:cNvSpPr txBox="1">
            <a:spLocks noChangeArrowheads="1"/>
          </p:cNvSpPr>
          <p:nvPr/>
        </p:nvSpPr>
        <p:spPr bwMode="auto">
          <a:xfrm>
            <a:off x="0" y="762000"/>
            <a:ext cx="5715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conchae passages lead to the passageway called the pharnyx. Here, the ear is connected to the sinuses, the ears through the eustachian tubes, and even the eyes through the nasolacrimal ducts.</a:t>
            </a:r>
          </a:p>
        </p:txBody>
      </p:sp>
      <p:pic>
        <p:nvPicPr>
          <p:cNvPr id="6149" name="Picture 7" descr="http://www.sinus-cure.com.au/nasana3.jpg">
            <a:extLst>
              <a:ext uri="{FF2B5EF4-FFF2-40B4-BE49-F238E27FC236}">
                <a16:creationId xmlns:a16="http://schemas.microsoft.com/office/drawing/2014/main" id="{22F4A780-6F83-4F72-9FD8-59336836B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3168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9E313BB-E55E-4102-9CD9-58CF19B782F5}"/>
              </a:ext>
            </a:extLst>
          </p:cNvPr>
          <p:cNvSpPr/>
          <p:nvPr/>
        </p:nvSpPr>
        <p:spPr>
          <a:xfrm>
            <a:off x="7543800" y="1295400"/>
            <a:ext cx="838200" cy="762000"/>
          </a:xfrm>
          <a:prstGeom prst="ellipse">
            <a:avLst/>
          </a:prstGeom>
          <a:noFill/>
          <a:ln w="444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51" name="Picture 2" descr="http://graphics8.nytimes.com/images/2007/08/01/health/adam/19356.jpg">
            <a:extLst>
              <a:ext uri="{FF2B5EF4-FFF2-40B4-BE49-F238E27FC236}">
                <a16:creationId xmlns:a16="http://schemas.microsoft.com/office/drawing/2014/main" id="{4E00B8C1-352F-4EF4-A860-EDDB2264F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28600" y="3886200"/>
            <a:ext cx="3810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http://www.grendahl.com/specialtyservices/images/nasal_lac8.jpg">
            <a:extLst>
              <a:ext uri="{FF2B5EF4-FFF2-40B4-BE49-F238E27FC236}">
                <a16:creationId xmlns:a16="http://schemas.microsoft.com/office/drawing/2014/main" id="{F217C2E2-DE4E-4662-84A5-CD02B93CA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00" t="3600" r="3600" b="3600"/>
          <a:stretch>
            <a:fillRect/>
          </a:stretch>
        </p:blipFill>
        <p:spPr bwMode="auto">
          <a:xfrm>
            <a:off x="5715000" y="3505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descr="http://www.fluent.com/solutions/homeland_security/img/a6i1_lg.jpg">
            <a:extLst>
              <a:ext uri="{FF2B5EF4-FFF2-40B4-BE49-F238E27FC236}">
                <a16:creationId xmlns:a16="http://schemas.microsoft.com/office/drawing/2014/main" id="{76FF917F-39E6-497F-966C-E11613625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114800"/>
            <a:ext cx="26670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5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40CABA-DB45-448C-973C-F07CDE3422B6}"/>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909D7351-023A-4735-ADF3-268AC38C51AF}"/>
              </a:ext>
            </a:extLst>
          </p:cNvPr>
          <p:cNvSpPr/>
          <p:nvPr/>
        </p:nvSpPr>
        <p:spPr>
          <a:xfrm>
            <a:off x="152400" y="0"/>
            <a:ext cx="38100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nose…</a:t>
            </a:r>
          </a:p>
        </p:txBody>
      </p:sp>
      <p:sp>
        <p:nvSpPr>
          <p:cNvPr id="7172" name="TextBox 8">
            <a:extLst>
              <a:ext uri="{FF2B5EF4-FFF2-40B4-BE49-F238E27FC236}">
                <a16:creationId xmlns:a16="http://schemas.microsoft.com/office/drawing/2014/main" id="{97C4E4B3-CD11-4BBC-AD19-536CF63CE21F}"/>
              </a:ext>
            </a:extLst>
          </p:cNvPr>
          <p:cNvSpPr txBox="1">
            <a:spLocks noChangeArrowheads="1"/>
          </p:cNvSpPr>
          <p:nvPr/>
        </p:nvSpPr>
        <p:spPr bwMode="auto">
          <a:xfrm>
            <a:off x="228600" y="685800"/>
            <a:ext cx="464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palatine (palate) bones and maxilla (upper jaw bone) separate the nasal cavities from the mouth cavity. Cilia (hairs) line the mucous membrane. About 1 qt. of mucous is produced daily.</a:t>
            </a:r>
          </a:p>
        </p:txBody>
      </p:sp>
      <p:pic>
        <p:nvPicPr>
          <p:cNvPr id="7173" name="Picture 2" descr="http://www.octc.kctcs.edu/gcaplan/anat/Notes/Image524.gif">
            <a:extLst>
              <a:ext uri="{FF2B5EF4-FFF2-40B4-BE49-F238E27FC236}">
                <a16:creationId xmlns:a16="http://schemas.microsoft.com/office/drawing/2014/main" id="{FFA502F0-B713-49CF-9E76-66B159BD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99"/>
          <a:stretch>
            <a:fillRect/>
          </a:stretch>
        </p:blipFill>
        <p:spPr bwMode="auto">
          <a:xfrm>
            <a:off x="4876800" y="228600"/>
            <a:ext cx="40513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http://www.daviddarling.info/images/nasal_bone.gif">
            <a:extLst>
              <a:ext uri="{FF2B5EF4-FFF2-40B4-BE49-F238E27FC236}">
                <a16:creationId xmlns:a16="http://schemas.microsoft.com/office/drawing/2014/main" id="{A1541383-C7F9-437A-A0A7-0C8063186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00400"/>
            <a:ext cx="29718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2">
            <a:extLst>
              <a:ext uri="{FF2B5EF4-FFF2-40B4-BE49-F238E27FC236}">
                <a16:creationId xmlns:a16="http://schemas.microsoft.com/office/drawing/2014/main" id="{D3CABD06-7F6F-4C37-85E2-534B6983FDC1}"/>
              </a:ext>
            </a:extLst>
          </p:cNvPr>
          <p:cNvSpPr txBox="1">
            <a:spLocks noChangeArrowheads="1"/>
          </p:cNvSpPr>
          <p:nvPr/>
        </p:nvSpPr>
        <p:spPr bwMode="auto">
          <a:xfrm>
            <a:off x="6858000" y="5638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Maxillae</a:t>
            </a:r>
          </a:p>
        </p:txBody>
      </p:sp>
      <p:pic>
        <p:nvPicPr>
          <p:cNvPr id="7176" name="Picture 6" descr="http://www.fess.com.au/UserFiles/Image/Muc%20Flow/ClearNose.jpg">
            <a:extLst>
              <a:ext uri="{FF2B5EF4-FFF2-40B4-BE49-F238E27FC236}">
                <a16:creationId xmlns:a16="http://schemas.microsoft.com/office/drawing/2014/main" id="{86588696-A09B-41FD-B77E-F2117C1E3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1000"/>
            <a:ext cx="53943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48F211-741E-4041-97C2-EB99BE814BB3}"/>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8E3E629E-72FB-4509-A6A3-228338AF2188}"/>
              </a:ext>
            </a:extLst>
          </p:cNvPr>
          <p:cNvSpPr/>
          <p:nvPr/>
        </p:nvSpPr>
        <p:spPr>
          <a:xfrm>
            <a:off x="152400" y="0"/>
            <a:ext cx="38100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nose…</a:t>
            </a:r>
          </a:p>
        </p:txBody>
      </p:sp>
      <p:sp>
        <p:nvSpPr>
          <p:cNvPr id="9" name="TextBox 8">
            <a:extLst>
              <a:ext uri="{FF2B5EF4-FFF2-40B4-BE49-F238E27FC236}">
                <a16:creationId xmlns:a16="http://schemas.microsoft.com/office/drawing/2014/main" id="{8D17B204-2A7E-4BE6-998E-DFF0F76676A6}"/>
              </a:ext>
            </a:extLst>
          </p:cNvPr>
          <p:cNvSpPr txBox="1"/>
          <p:nvPr/>
        </p:nvSpPr>
        <p:spPr>
          <a:xfrm>
            <a:off x="228600" y="1295400"/>
            <a:ext cx="8686800" cy="4585871"/>
          </a:xfrm>
          <a:prstGeom prst="rect">
            <a:avLst/>
          </a:prstGeom>
          <a:noFill/>
        </p:spPr>
        <p:txBody>
          <a:bodyPr>
            <a:spAutoFit/>
          </a:bodyPr>
          <a:lstStyle/>
          <a:p>
            <a:pPr>
              <a:defRPr/>
            </a:pPr>
            <a:r>
              <a:rPr lang="en-US" sz="3600" b="1" dirty="0">
                <a:latin typeface="Arial" charset="0"/>
              </a:rPr>
              <a:t>The nose has 5 functions:  </a:t>
            </a:r>
          </a:p>
          <a:p>
            <a:pPr marL="514350" indent="-514350">
              <a:buFontTx/>
              <a:buAutoNum type="arabicPeriod"/>
              <a:defRPr/>
            </a:pPr>
            <a:r>
              <a:rPr lang="en-US" sz="3200" b="1" dirty="0">
                <a:latin typeface="Arial" charset="0"/>
              </a:rPr>
              <a:t>It serves as an air passageway.</a:t>
            </a:r>
          </a:p>
          <a:p>
            <a:pPr marL="514350" indent="-514350">
              <a:buFontTx/>
              <a:buAutoNum type="arabicPeriod"/>
              <a:defRPr/>
            </a:pPr>
            <a:r>
              <a:rPr lang="en-US" sz="3200" b="1" dirty="0">
                <a:latin typeface="Arial" charset="0"/>
              </a:rPr>
              <a:t>It warms and moistens inhaled air.</a:t>
            </a:r>
          </a:p>
          <a:p>
            <a:pPr marL="514350" indent="-514350">
              <a:buFontTx/>
              <a:buAutoNum type="arabicPeriod"/>
              <a:defRPr/>
            </a:pPr>
            <a:r>
              <a:rPr lang="en-US" sz="3200" b="1" dirty="0">
                <a:latin typeface="Arial" charset="0"/>
              </a:rPr>
              <a:t>Its cilia and mucous membrane trap dust, pollen, bacteria, and foreign matter.</a:t>
            </a:r>
          </a:p>
          <a:p>
            <a:pPr marL="514350" indent="-514350">
              <a:buFontTx/>
              <a:buAutoNum type="arabicPeriod"/>
              <a:defRPr/>
            </a:pPr>
            <a:r>
              <a:rPr lang="en-US" sz="3200" b="1" dirty="0">
                <a:latin typeface="Arial" charset="0"/>
              </a:rPr>
              <a:t>It contains olfactory receptors, which smell odors.</a:t>
            </a:r>
          </a:p>
          <a:p>
            <a:pPr marL="514350" indent="-514350">
              <a:buFontTx/>
              <a:buAutoNum type="arabicPeriod"/>
              <a:defRPr/>
            </a:pPr>
            <a:r>
              <a:rPr lang="en-US" sz="3200" b="1" dirty="0">
                <a:latin typeface="Arial" charset="0"/>
              </a:rPr>
              <a:t>It aids in phonation and the quality of voice.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248800-0287-415A-B565-B344C0A01430}"/>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A375C917-69A1-44B9-BDCC-07B7627E9CB6}"/>
              </a:ext>
            </a:extLst>
          </p:cNvPr>
          <p:cNvSpPr/>
          <p:nvPr/>
        </p:nvSpPr>
        <p:spPr>
          <a:xfrm>
            <a:off x="152400" y="152400"/>
            <a:ext cx="44958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pharynx…</a:t>
            </a:r>
          </a:p>
        </p:txBody>
      </p:sp>
      <p:sp>
        <p:nvSpPr>
          <p:cNvPr id="10244" name="TextBox 5">
            <a:extLst>
              <a:ext uri="{FF2B5EF4-FFF2-40B4-BE49-F238E27FC236}">
                <a16:creationId xmlns:a16="http://schemas.microsoft.com/office/drawing/2014/main" id="{AE9661FD-44BA-4106-B696-CE24D600F6B2}"/>
              </a:ext>
            </a:extLst>
          </p:cNvPr>
          <p:cNvSpPr txBox="1">
            <a:spLocks noChangeArrowheads="1"/>
          </p:cNvSpPr>
          <p:nvPr/>
        </p:nvSpPr>
        <p:spPr bwMode="auto">
          <a:xfrm>
            <a:off x="6019800" y="304800"/>
            <a:ext cx="2895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pharynx is the correct term for the throat.  It is a muscular and membranous tube that is about 5 inches long, extending downward from the base of the skull. It eventually becomes the esophagus. </a:t>
            </a:r>
          </a:p>
        </p:txBody>
      </p:sp>
      <p:pic>
        <p:nvPicPr>
          <p:cNvPr id="10245" name="Picture 7" descr="http://fau.pearlashes.com/anatomy/Chapter%2036/Chapter%2036_files/image013.jpg">
            <a:extLst>
              <a:ext uri="{FF2B5EF4-FFF2-40B4-BE49-F238E27FC236}">
                <a16:creationId xmlns:a16="http://schemas.microsoft.com/office/drawing/2014/main" id="{DEA2AA29-E627-46C3-9732-B84BDAF77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54864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8">
            <a:extLst>
              <a:ext uri="{FF2B5EF4-FFF2-40B4-BE49-F238E27FC236}">
                <a16:creationId xmlns:a16="http://schemas.microsoft.com/office/drawing/2014/main" id="{CC1B8D4E-7425-4891-A817-EE767E93C747}"/>
              </a:ext>
            </a:extLst>
          </p:cNvPr>
          <p:cNvSpPr txBox="1">
            <a:spLocks noChangeArrowheads="1"/>
          </p:cNvSpPr>
          <p:nvPr/>
        </p:nvSpPr>
        <p:spPr bwMode="auto">
          <a:xfrm>
            <a:off x="152400" y="5029200"/>
            <a:ext cx="5791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 nasopharynx is behind the nose; the oropharynx is behind the mouth; the laryngopharynx is  behind the larynx.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8F699-B3BD-4A05-8AF8-F9D29694544B}"/>
              </a:ext>
            </a:extLst>
          </p:cNvPr>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7" name="TextBox 9">
            <a:extLst>
              <a:ext uri="{FF2B5EF4-FFF2-40B4-BE49-F238E27FC236}">
                <a16:creationId xmlns:a16="http://schemas.microsoft.com/office/drawing/2014/main" id="{467CF476-63AF-463B-894C-118AB6E47F30}"/>
              </a:ext>
            </a:extLst>
          </p:cNvPr>
          <p:cNvSpPr txBox="1">
            <a:spLocks noChangeArrowheads="1"/>
          </p:cNvSpPr>
          <p:nvPr/>
        </p:nvSpPr>
        <p:spPr bwMode="auto">
          <a:xfrm>
            <a:off x="152400" y="762000"/>
            <a:ext cx="3886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There are 7 openings into the pharynx.</a:t>
            </a:r>
          </a:p>
          <a:p>
            <a:pPr algn="ctr" eaLnBrk="1" hangingPunct="1"/>
            <a:r>
              <a:rPr lang="en-US" altLang="en-US" sz="1400" b="1"/>
              <a:t> </a:t>
            </a:r>
          </a:p>
          <a:p>
            <a:pPr algn="ctr" eaLnBrk="1" hangingPunct="1"/>
            <a:r>
              <a:rPr lang="en-US" altLang="en-US" sz="2800" b="1"/>
              <a:t> In the nasopharynx, there are two openings from the eustachian tubes of the ear     , and two openings from the posterior nares of the nose     .</a:t>
            </a:r>
          </a:p>
          <a:p>
            <a:pPr algn="ctr" eaLnBrk="1" hangingPunct="1"/>
            <a:endParaRPr lang="en-US" altLang="en-US" sz="1400" b="1"/>
          </a:p>
          <a:p>
            <a:pPr algn="ctr" eaLnBrk="1" hangingPunct="1"/>
            <a:r>
              <a:rPr lang="en-US" altLang="en-US" sz="2800" b="1"/>
              <a:t>In the oropharnyx is one opening from the mouth     .</a:t>
            </a:r>
          </a:p>
        </p:txBody>
      </p:sp>
      <p:sp>
        <p:nvSpPr>
          <p:cNvPr id="7" name="Rectangle 6">
            <a:extLst>
              <a:ext uri="{FF2B5EF4-FFF2-40B4-BE49-F238E27FC236}">
                <a16:creationId xmlns:a16="http://schemas.microsoft.com/office/drawing/2014/main" id="{B96A279A-D490-4E46-A2D4-339CC6C5F34C}"/>
              </a:ext>
            </a:extLst>
          </p:cNvPr>
          <p:cNvSpPr/>
          <p:nvPr/>
        </p:nvSpPr>
        <p:spPr>
          <a:xfrm>
            <a:off x="0" y="0"/>
            <a:ext cx="42672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pharynx…</a:t>
            </a:r>
          </a:p>
        </p:txBody>
      </p:sp>
      <p:pic>
        <p:nvPicPr>
          <p:cNvPr id="11269" name="Picture 8" descr="http://fau.pearlashes.com/anatomy/Chapter%2036/Chapter%2036_files/image009.jpg">
            <a:extLst>
              <a:ext uri="{FF2B5EF4-FFF2-40B4-BE49-F238E27FC236}">
                <a16:creationId xmlns:a16="http://schemas.microsoft.com/office/drawing/2014/main" id="{B3801225-D7D7-4DE8-97ED-D7990516E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0"/>
            <a:ext cx="4883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ttp://vet.kku.ac.th/physio/rs/image/picrs/strsupper.jpg">
            <a:extLst>
              <a:ext uri="{FF2B5EF4-FFF2-40B4-BE49-F238E27FC236}">
                <a16:creationId xmlns:a16="http://schemas.microsoft.com/office/drawing/2014/main" id="{5E9919D4-8439-4889-9E09-890D34DE0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4900613"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5EC39DE8-38DC-4871-98FF-CAC672A48E83}"/>
              </a:ext>
            </a:extLst>
          </p:cNvPr>
          <p:cNvSpPr/>
          <p:nvPr/>
        </p:nvSpPr>
        <p:spPr>
          <a:xfrm>
            <a:off x="6553200" y="1905000"/>
            <a:ext cx="533400" cy="533400"/>
          </a:xfrm>
          <a:prstGeom prst="ellipse">
            <a:avLst/>
          </a:prstGeom>
          <a:noFill/>
          <a:ln w="7302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737728D9-BA21-4DAA-B632-5CC7F47BEF18}"/>
              </a:ext>
            </a:extLst>
          </p:cNvPr>
          <p:cNvSpPr/>
          <p:nvPr/>
        </p:nvSpPr>
        <p:spPr>
          <a:xfrm>
            <a:off x="6248400" y="2286000"/>
            <a:ext cx="533400" cy="533400"/>
          </a:xfrm>
          <a:prstGeom prst="ellipse">
            <a:avLst/>
          </a:prstGeom>
          <a:noFill/>
          <a:ln w="7302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8FB7BFB2-86D9-47C6-B6D6-E96B9AAF87CF}"/>
              </a:ext>
            </a:extLst>
          </p:cNvPr>
          <p:cNvSpPr/>
          <p:nvPr/>
        </p:nvSpPr>
        <p:spPr>
          <a:xfrm>
            <a:off x="6324600" y="5486400"/>
            <a:ext cx="685800" cy="685800"/>
          </a:xfrm>
          <a:prstGeom prst="ellipse">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CB3A367C-3DB3-461A-B44E-0AF249F375E0}"/>
              </a:ext>
            </a:extLst>
          </p:cNvPr>
          <p:cNvSpPr/>
          <p:nvPr/>
        </p:nvSpPr>
        <p:spPr>
          <a:xfrm>
            <a:off x="2286000" y="4876800"/>
            <a:ext cx="381000" cy="381000"/>
          </a:xfrm>
          <a:prstGeom prst="ellipse">
            <a:avLst/>
          </a:prstGeom>
          <a:noFill/>
          <a:ln w="7302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68FE5F70-3EA8-4B2C-8E4A-C85D10427DCE}"/>
              </a:ext>
            </a:extLst>
          </p:cNvPr>
          <p:cNvSpPr/>
          <p:nvPr/>
        </p:nvSpPr>
        <p:spPr>
          <a:xfrm>
            <a:off x="2438400" y="6324600"/>
            <a:ext cx="381000" cy="381000"/>
          </a:xfrm>
          <a:prstGeom prst="ellipse">
            <a:avLst/>
          </a:prstGeom>
          <a:noFill/>
          <a:ln w="7302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90A25C90-411C-40F1-B5A4-89DB356E1363}"/>
              </a:ext>
            </a:extLst>
          </p:cNvPr>
          <p:cNvSpPr/>
          <p:nvPr/>
        </p:nvSpPr>
        <p:spPr>
          <a:xfrm>
            <a:off x="1752600" y="3581400"/>
            <a:ext cx="381000" cy="381000"/>
          </a:xfrm>
          <a:prstGeom prst="ellipse">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5000" fill="hold"/>
                                        <p:tgtEl>
                                          <p:spTgt spid="1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5000" fill="hold"/>
                                        <p:tgtEl>
                                          <p:spTgt spid="11"/>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5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4415</TotalTime>
  <Words>1305</Words>
  <Application>Microsoft Office PowerPoint</Application>
  <PresentationFormat>On-screen Show (4:3)</PresentationFormat>
  <Paragraphs>93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Elkhorn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BSwarthout</dc:creator>
  <cp:lastModifiedBy>noor alkhatib</cp:lastModifiedBy>
  <cp:revision>311</cp:revision>
  <dcterms:created xsi:type="dcterms:W3CDTF">2009-07-14T15:08:31Z</dcterms:created>
  <dcterms:modified xsi:type="dcterms:W3CDTF">2023-12-30T18:10:47Z</dcterms:modified>
</cp:coreProperties>
</file>