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6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83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0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9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34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81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36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0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7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9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5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16133D-AEBD-4848-9096-2EC0786BBCC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7D1571-7C07-4F4C-A64E-5A5A1C6C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2DC9-F9FB-6ADC-C675-D755084E4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7030A0"/>
                </a:solidFill>
              </a:rPr>
              <a:t>Endocrine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58180-69ED-E90B-B493-16906EBFDB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Done by: </a:t>
            </a:r>
          </a:p>
          <a:p>
            <a:r>
              <a:rPr lang="ar-IQ" dirty="0"/>
              <a:t>د. ثامر سعدي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4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F3A4-B087-C75F-7119-99A9B13F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50962"/>
            <a:ext cx="10018713" cy="625415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ADRENAL GLANDS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EB84F-4B26-3B7F-E3E7-A7B2DD2E1BF1}"/>
              </a:ext>
            </a:extLst>
          </p:cNvPr>
          <p:cNvSpPr txBox="1"/>
          <p:nvPr/>
        </p:nvSpPr>
        <p:spPr>
          <a:xfrm>
            <a:off x="2194901" y="1311376"/>
            <a:ext cx="2829464" cy="523220"/>
          </a:xfrm>
          <a:custGeom>
            <a:avLst/>
            <a:gdLst>
              <a:gd name="connsiteX0" fmla="*/ 0 w 2829464"/>
              <a:gd name="connsiteY0" fmla="*/ 0 h 523220"/>
              <a:gd name="connsiteX1" fmla="*/ 565893 w 2829464"/>
              <a:gd name="connsiteY1" fmla="*/ 0 h 523220"/>
              <a:gd name="connsiteX2" fmla="*/ 1131786 w 2829464"/>
              <a:gd name="connsiteY2" fmla="*/ 0 h 523220"/>
              <a:gd name="connsiteX3" fmla="*/ 1669384 w 2829464"/>
              <a:gd name="connsiteY3" fmla="*/ 0 h 523220"/>
              <a:gd name="connsiteX4" fmla="*/ 2150393 w 2829464"/>
              <a:gd name="connsiteY4" fmla="*/ 0 h 523220"/>
              <a:gd name="connsiteX5" fmla="*/ 2829464 w 2829464"/>
              <a:gd name="connsiteY5" fmla="*/ 0 h 523220"/>
              <a:gd name="connsiteX6" fmla="*/ 2829464 w 2829464"/>
              <a:gd name="connsiteY6" fmla="*/ 523220 h 523220"/>
              <a:gd name="connsiteX7" fmla="*/ 2206982 w 2829464"/>
              <a:gd name="connsiteY7" fmla="*/ 523220 h 523220"/>
              <a:gd name="connsiteX8" fmla="*/ 1584500 w 2829464"/>
              <a:gd name="connsiteY8" fmla="*/ 523220 h 523220"/>
              <a:gd name="connsiteX9" fmla="*/ 1103491 w 2829464"/>
              <a:gd name="connsiteY9" fmla="*/ 523220 h 523220"/>
              <a:gd name="connsiteX10" fmla="*/ 622482 w 2829464"/>
              <a:gd name="connsiteY10" fmla="*/ 523220 h 523220"/>
              <a:gd name="connsiteX11" fmla="*/ 0 w 2829464"/>
              <a:gd name="connsiteY11" fmla="*/ 523220 h 523220"/>
              <a:gd name="connsiteX12" fmla="*/ 0 w 2829464"/>
              <a:gd name="connsiteY12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29464" h="523220" fill="none" extrusionOk="0">
                <a:moveTo>
                  <a:pt x="0" y="0"/>
                </a:moveTo>
                <a:cubicBezTo>
                  <a:pt x="162939" y="10793"/>
                  <a:pt x="309899" y="-11796"/>
                  <a:pt x="565893" y="0"/>
                </a:cubicBezTo>
                <a:cubicBezTo>
                  <a:pt x="821887" y="11796"/>
                  <a:pt x="896663" y="15485"/>
                  <a:pt x="1131786" y="0"/>
                </a:cubicBezTo>
                <a:cubicBezTo>
                  <a:pt x="1366909" y="-15485"/>
                  <a:pt x="1446723" y="25939"/>
                  <a:pt x="1669384" y="0"/>
                </a:cubicBezTo>
                <a:cubicBezTo>
                  <a:pt x="1892045" y="-25939"/>
                  <a:pt x="2016079" y="-23480"/>
                  <a:pt x="2150393" y="0"/>
                </a:cubicBezTo>
                <a:cubicBezTo>
                  <a:pt x="2284707" y="23480"/>
                  <a:pt x="2689351" y="13545"/>
                  <a:pt x="2829464" y="0"/>
                </a:cubicBezTo>
                <a:cubicBezTo>
                  <a:pt x="2836080" y="122078"/>
                  <a:pt x="2832920" y="281356"/>
                  <a:pt x="2829464" y="523220"/>
                </a:cubicBezTo>
                <a:cubicBezTo>
                  <a:pt x="2562489" y="534831"/>
                  <a:pt x="2403465" y="506814"/>
                  <a:pt x="2206982" y="523220"/>
                </a:cubicBezTo>
                <a:cubicBezTo>
                  <a:pt x="2010499" y="539626"/>
                  <a:pt x="1821197" y="495544"/>
                  <a:pt x="1584500" y="523220"/>
                </a:cubicBezTo>
                <a:cubicBezTo>
                  <a:pt x="1347803" y="550896"/>
                  <a:pt x="1322860" y="524424"/>
                  <a:pt x="1103491" y="523220"/>
                </a:cubicBezTo>
                <a:cubicBezTo>
                  <a:pt x="884122" y="522016"/>
                  <a:pt x="839558" y="529438"/>
                  <a:pt x="622482" y="523220"/>
                </a:cubicBezTo>
                <a:cubicBezTo>
                  <a:pt x="405406" y="517002"/>
                  <a:pt x="136419" y="492261"/>
                  <a:pt x="0" y="523220"/>
                </a:cubicBezTo>
                <a:cubicBezTo>
                  <a:pt x="16285" y="405008"/>
                  <a:pt x="-23072" y="133536"/>
                  <a:pt x="0" y="0"/>
                </a:cubicBezTo>
                <a:close/>
              </a:path>
              <a:path w="2829464" h="523220" stroke="0" extrusionOk="0">
                <a:moveTo>
                  <a:pt x="0" y="0"/>
                </a:moveTo>
                <a:cubicBezTo>
                  <a:pt x="260039" y="-1191"/>
                  <a:pt x="295553" y="-23031"/>
                  <a:pt x="537598" y="0"/>
                </a:cubicBezTo>
                <a:cubicBezTo>
                  <a:pt x="779643" y="23031"/>
                  <a:pt x="943779" y="10770"/>
                  <a:pt x="1075196" y="0"/>
                </a:cubicBezTo>
                <a:cubicBezTo>
                  <a:pt x="1206613" y="-10770"/>
                  <a:pt x="1380718" y="13689"/>
                  <a:pt x="1584500" y="0"/>
                </a:cubicBezTo>
                <a:cubicBezTo>
                  <a:pt x="1788282" y="-13689"/>
                  <a:pt x="1952094" y="-11144"/>
                  <a:pt x="2150393" y="0"/>
                </a:cubicBezTo>
                <a:cubicBezTo>
                  <a:pt x="2348692" y="11144"/>
                  <a:pt x="2640402" y="21358"/>
                  <a:pt x="2829464" y="0"/>
                </a:cubicBezTo>
                <a:cubicBezTo>
                  <a:pt x="2816949" y="155480"/>
                  <a:pt x="2819660" y="332675"/>
                  <a:pt x="2829464" y="523220"/>
                </a:cubicBezTo>
                <a:cubicBezTo>
                  <a:pt x="2570661" y="507843"/>
                  <a:pt x="2431556" y="524416"/>
                  <a:pt x="2263571" y="523220"/>
                </a:cubicBezTo>
                <a:cubicBezTo>
                  <a:pt x="2095586" y="522024"/>
                  <a:pt x="1921626" y="515872"/>
                  <a:pt x="1725973" y="523220"/>
                </a:cubicBezTo>
                <a:cubicBezTo>
                  <a:pt x="1530320" y="530568"/>
                  <a:pt x="1331017" y="510520"/>
                  <a:pt x="1188375" y="523220"/>
                </a:cubicBezTo>
                <a:cubicBezTo>
                  <a:pt x="1045733" y="535920"/>
                  <a:pt x="733943" y="550831"/>
                  <a:pt x="565893" y="523220"/>
                </a:cubicBezTo>
                <a:cubicBezTo>
                  <a:pt x="397843" y="495609"/>
                  <a:pt x="149408" y="526246"/>
                  <a:pt x="0" y="523220"/>
                </a:cubicBezTo>
                <a:cubicBezTo>
                  <a:pt x="-26159" y="343834"/>
                  <a:pt x="12159" y="202825"/>
                  <a:pt x="0" y="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8244637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/>
              <a:t>Adrenal medulla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56CA1A-7629-EE9E-0C69-E9E55F1F6153}"/>
              </a:ext>
            </a:extLst>
          </p:cNvPr>
          <p:cNvSpPr txBox="1"/>
          <p:nvPr/>
        </p:nvSpPr>
        <p:spPr>
          <a:xfrm>
            <a:off x="1228663" y="2369595"/>
            <a:ext cx="4761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° Epinephrine.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° Norepinephrine Hormones to stimulate the body to quickly produce energy in emergencies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5201C-689A-EC12-E0B0-C12B9CB53EC2}"/>
              </a:ext>
            </a:extLst>
          </p:cNvPr>
          <p:cNvSpPr txBox="1"/>
          <p:nvPr/>
        </p:nvSpPr>
        <p:spPr>
          <a:xfrm>
            <a:off x="7989460" y="1311376"/>
            <a:ext cx="2569272" cy="523220"/>
          </a:xfrm>
          <a:custGeom>
            <a:avLst/>
            <a:gdLst>
              <a:gd name="connsiteX0" fmla="*/ 0 w 2569272"/>
              <a:gd name="connsiteY0" fmla="*/ 0 h 523220"/>
              <a:gd name="connsiteX1" fmla="*/ 565240 w 2569272"/>
              <a:gd name="connsiteY1" fmla="*/ 0 h 523220"/>
              <a:gd name="connsiteX2" fmla="*/ 1130480 w 2569272"/>
              <a:gd name="connsiteY2" fmla="*/ 0 h 523220"/>
              <a:gd name="connsiteX3" fmla="*/ 1721412 w 2569272"/>
              <a:gd name="connsiteY3" fmla="*/ 0 h 523220"/>
              <a:gd name="connsiteX4" fmla="*/ 2569272 w 2569272"/>
              <a:gd name="connsiteY4" fmla="*/ 0 h 523220"/>
              <a:gd name="connsiteX5" fmla="*/ 2569272 w 2569272"/>
              <a:gd name="connsiteY5" fmla="*/ 523220 h 523220"/>
              <a:gd name="connsiteX6" fmla="*/ 1952647 w 2569272"/>
              <a:gd name="connsiteY6" fmla="*/ 523220 h 523220"/>
              <a:gd name="connsiteX7" fmla="*/ 1310329 w 2569272"/>
              <a:gd name="connsiteY7" fmla="*/ 523220 h 523220"/>
              <a:gd name="connsiteX8" fmla="*/ 616625 w 2569272"/>
              <a:gd name="connsiteY8" fmla="*/ 523220 h 523220"/>
              <a:gd name="connsiteX9" fmla="*/ 0 w 2569272"/>
              <a:gd name="connsiteY9" fmla="*/ 523220 h 523220"/>
              <a:gd name="connsiteX10" fmla="*/ 0 w 2569272"/>
              <a:gd name="connsiteY10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9272" h="523220" fill="none" extrusionOk="0">
                <a:moveTo>
                  <a:pt x="0" y="0"/>
                </a:moveTo>
                <a:cubicBezTo>
                  <a:pt x="251328" y="-10923"/>
                  <a:pt x="443248" y="12972"/>
                  <a:pt x="565240" y="0"/>
                </a:cubicBezTo>
                <a:cubicBezTo>
                  <a:pt x="687232" y="-12972"/>
                  <a:pt x="853431" y="-27458"/>
                  <a:pt x="1130480" y="0"/>
                </a:cubicBezTo>
                <a:cubicBezTo>
                  <a:pt x="1407529" y="27458"/>
                  <a:pt x="1551336" y="10168"/>
                  <a:pt x="1721412" y="0"/>
                </a:cubicBezTo>
                <a:cubicBezTo>
                  <a:pt x="1891488" y="-10168"/>
                  <a:pt x="2316630" y="34356"/>
                  <a:pt x="2569272" y="0"/>
                </a:cubicBezTo>
                <a:cubicBezTo>
                  <a:pt x="2570367" y="148834"/>
                  <a:pt x="2557059" y="267850"/>
                  <a:pt x="2569272" y="523220"/>
                </a:cubicBezTo>
                <a:cubicBezTo>
                  <a:pt x="2425586" y="509164"/>
                  <a:pt x="2197135" y="544756"/>
                  <a:pt x="1952647" y="523220"/>
                </a:cubicBezTo>
                <a:cubicBezTo>
                  <a:pt x="1708160" y="501684"/>
                  <a:pt x="1541789" y="548766"/>
                  <a:pt x="1310329" y="523220"/>
                </a:cubicBezTo>
                <a:cubicBezTo>
                  <a:pt x="1078869" y="497674"/>
                  <a:pt x="907390" y="514112"/>
                  <a:pt x="616625" y="523220"/>
                </a:cubicBezTo>
                <a:cubicBezTo>
                  <a:pt x="325860" y="532328"/>
                  <a:pt x="233867" y="523600"/>
                  <a:pt x="0" y="523220"/>
                </a:cubicBezTo>
                <a:cubicBezTo>
                  <a:pt x="-5184" y="355620"/>
                  <a:pt x="18285" y="179370"/>
                  <a:pt x="0" y="0"/>
                </a:cubicBezTo>
                <a:close/>
              </a:path>
              <a:path w="2569272" h="523220" stroke="0" extrusionOk="0">
                <a:moveTo>
                  <a:pt x="0" y="0"/>
                </a:moveTo>
                <a:cubicBezTo>
                  <a:pt x="150342" y="-1488"/>
                  <a:pt x="310484" y="491"/>
                  <a:pt x="616625" y="0"/>
                </a:cubicBezTo>
                <a:cubicBezTo>
                  <a:pt x="922767" y="-491"/>
                  <a:pt x="1007752" y="11002"/>
                  <a:pt x="1233251" y="0"/>
                </a:cubicBezTo>
                <a:cubicBezTo>
                  <a:pt x="1458750" y="-11002"/>
                  <a:pt x="1596886" y="9599"/>
                  <a:pt x="1824183" y="0"/>
                </a:cubicBezTo>
                <a:cubicBezTo>
                  <a:pt x="2051480" y="-9599"/>
                  <a:pt x="2408554" y="17848"/>
                  <a:pt x="2569272" y="0"/>
                </a:cubicBezTo>
                <a:cubicBezTo>
                  <a:pt x="2585443" y="255092"/>
                  <a:pt x="2575022" y="408463"/>
                  <a:pt x="2569272" y="523220"/>
                </a:cubicBezTo>
                <a:cubicBezTo>
                  <a:pt x="2312473" y="543290"/>
                  <a:pt x="2175708" y="513135"/>
                  <a:pt x="1952647" y="523220"/>
                </a:cubicBezTo>
                <a:cubicBezTo>
                  <a:pt x="1729587" y="533305"/>
                  <a:pt x="1554637" y="527862"/>
                  <a:pt x="1387407" y="523220"/>
                </a:cubicBezTo>
                <a:cubicBezTo>
                  <a:pt x="1220177" y="518578"/>
                  <a:pt x="930504" y="543052"/>
                  <a:pt x="770782" y="523220"/>
                </a:cubicBezTo>
                <a:cubicBezTo>
                  <a:pt x="611061" y="503388"/>
                  <a:pt x="316660" y="521998"/>
                  <a:pt x="0" y="523220"/>
                </a:cubicBezTo>
                <a:cubicBezTo>
                  <a:pt x="-7416" y="357926"/>
                  <a:pt x="7030" y="180572"/>
                  <a:pt x="0" y="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8244637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/>
              <a:t>Adrenal cortex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DFFC2E-05EA-7339-771F-F04DAAA2629F}"/>
              </a:ext>
            </a:extLst>
          </p:cNvPr>
          <p:cNvSpPr txBox="1"/>
          <p:nvPr/>
        </p:nvSpPr>
        <p:spPr>
          <a:xfrm>
            <a:off x="6893126" y="2369595"/>
            <a:ext cx="4761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° Glucocorticoids- regulate metabolism of carbohydrates.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° Mineralocorticoids-regulates the amount of salt and water lost and absorbed by the kidneys.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° Male and female sex hormones</a:t>
            </a:r>
          </a:p>
        </p:txBody>
      </p:sp>
    </p:spTree>
    <p:extLst>
      <p:ext uri="{BB962C8B-B14F-4D97-AF65-F5344CB8AC3E}">
        <p14:creationId xmlns:p14="http://schemas.microsoft.com/office/powerpoint/2010/main" val="419619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E74B-A23B-1D49-2194-CAA81EE1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189" y="88589"/>
            <a:ext cx="2673621" cy="88420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GONADS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C4D60-3478-7570-7464-C25639695CD4}"/>
              </a:ext>
            </a:extLst>
          </p:cNvPr>
          <p:cNvSpPr txBox="1"/>
          <p:nvPr/>
        </p:nvSpPr>
        <p:spPr>
          <a:xfrm>
            <a:off x="1333628" y="2494728"/>
            <a:ext cx="4464684" cy="1015663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</a:rPr>
              <a:t>Ovaries: </a:t>
            </a:r>
            <a:r>
              <a:rPr lang="en-US" sz="2800" b="1" dirty="0"/>
              <a:t>secretes estrogen</a:t>
            </a:r>
          </a:p>
          <a:p>
            <a:pPr algn="ctr"/>
            <a:r>
              <a:rPr lang="en-US" sz="2800" b="1" dirty="0"/>
              <a:t>and progesterone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3417B9-2424-6D8F-336B-A39133E8F507}"/>
              </a:ext>
            </a:extLst>
          </p:cNvPr>
          <p:cNvSpPr txBox="1"/>
          <p:nvPr/>
        </p:nvSpPr>
        <p:spPr>
          <a:xfrm>
            <a:off x="6544372" y="2494728"/>
            <a:ext cx="4163318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</a:rPr>
              <a:t>Testes:</a:t>
            </a:r>
            <a:r>
              <a:rPr lang="en-US" sz="2800" b="1" dirty="0"/>
              <a:t> secrete</a:t>
            </a:r>
          </a:p>
          <a:p>
            <a:pPr algn="ctr"/>
            <a:r>
              <a:rPr lang="en-US" sz="2800" b="1" dirty="0"/>
              <a:t>testosterone</a:t>
            </a:r>
          </a:p>
        </p:txBody>
      </p:sp>
    </p:spTree>
    <p:extLst>
      <p:ext uri="{BB962C8B-B14F-4D97-AF65-F5344CB8AC3E}">
        <p14:creationId xmlns:p14="http://schemas.microsoft.com/office/powerpoint/2010/main" val="348615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139AF-B1AC-45BD-D6CB-475F4D73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19973"/>
            <a:ext cx="4805395" cy="116025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A7E9C-6035-8BA0-E142-F82165DD4A14}"/>
              </a:ext>
            </a:extLst>
          </p:cNvPr>
          <p:cNvSpPr txBox="1"/>
          <p:nvPr/>
        </p:nvSpPr>
        <p:spPr>
          <a:xfrm>
            <a:off x="1484310" y="2134561"/>
            <a:ext cx="104897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o The endocrine system is made up of glands and</a:t>
            </a:r>
            <a:r>
              <a:rPr lang="ar-IQ" sz="2400" dirty="0"/>
              <a:t> </a:t>
            </a:r>
            <a:r>
              <a:rPr lang="en-US" sz="2400" dirty="0"/>
              <a:t>the hormones they secrete.</a:t>
            </a:r>
            <a:endParaRPr lang="ar-IQ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0 The vital function of this system is the</a:t>
            </a:r>
            <a:r>
              <a:rPr lang="ar-IQ" sz="2400" dirty="0"/>
              <a:t> </a:t>
            </a:r>
            <a:r>
              <a:rPr lang="en-US" sz="2400" dirty="0"/>
              <a:t>production and regulation of hormones.</a:t>
            </a:r>
          </a:p>
          <a:p>
            <a:pPr algn="just"/>
            <a:r>
              <a:rPr lang="en-US" sz="2400" dirty="0"/>
              <a:t>° A hormone is a substance that regulates different</a:t>
            </a:r>
            <a:r>
              <a:rPr lang="ar-IQ" sz="2400" dirty="0"/>
              <a:t> </a:t>
            </a:r>
            <a:r>
              <a:rPr lang="en-US" sz="2400" dirty="0"/>
              <a:t>body functions.</a:t>
            </a:r>
          </a:p>
          <a:p>
            <a:pPr algn="just"/>
            <a:r>
              <a:rPr lang="en-US" sz="2400" dirty="0"/>
              <a:t>° Hormones are chemical messengers that regulate</a:t>
            </a:r>
            <a:r>
              <a:rPr lang="ar-IQ" sz="2400" dirty="0"/>
              <a:t> </a:t>
            </a:r>
            <a:r>
              <a:rPr lang="en-US" sz="2400" dirty="0"/>
              <a:t>growth and development, mood, tissue</a:t>
            </a:r>
            <a:r>
              <a:rPr lang="ar-IQ" sz="2400" dirty="0"/>
              <a:t> </a:t>
            </a:r>
            <a:r>
              <a:rPr lang="en-US" sz="2400" dirty="0"/>
              <a:t>function</a:t>
            </a:r>
            <a:r>
              <a:rPr lang="ar-IQ" sz="2400" dirty="0"/>
              <a:t> </a:t>
            </a:r>
            <a:r>
              <a:rPr lang="en-US" sz="2400" dirty="0"/>
              <a:t>metabolism and sexual function in males and</a:t>
            </a:r>
            <a:r>
              <a:rPr lang="ar-IQ" sz="2400" dirty="0"/>
              <a:t> </a:t>
            </a:r>
            <a:r>
              <a:rPr lang="en-US" sz="2400" dirty="0"/>
              <a:t>females.</a:t>
            </a:r>
            <a:endParaRPr lang="ar-IQ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o The nervous system works closely with the</a:t>
            </a:r>
            <a:r>
              <a:rPr lang="ar-IQ" sz="2400" dirty="0"/>
              <a:t> </a:t>
            </a:r>
            <a:r>
              <a:rPr lang="en-US" sz="2400" dirty="0"/>
              <a:t>endocrine system in the maintenance of</a:t>
            </a:r>
            <a:r>
              <a:rPr lang="ar-IQ" sz="2400" dirty="0"/>
              <a:t> </a:t>
            </a:r>
            <a:r>
              <a:rPr lang="en-US" sz="2400" dirty="0"/>
              <a:t>homeostasis.</a:t>
            </a:r>
          </a:p>
        </p:txBody>
      </p:sp>
    </p:spTree>
    <p:extLst>
      <p:ext uri="{BB962C8B-B14F-4D97-AF65-F5344CB8AC3E}">
        <p14:creationId xmlns:p14="http://schemas.microsoft.com/office/powerpoint/2010/main" val="104968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96F68-FFC7-A416-16C3-70B3F7A5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0"/>
            <a:ext cx="10018713" cy="1327749"/>
          </a:xfrm>
        </p:spPr>
        <p:txBody>
          <a:bodyPr/>
          <a:lstStyle/>
          <a:p>
            <a:r>
              <a:rPr lang="en-US" dirty="0"/>
              <a:t>PRIMARY GLANDS OF THE</a:t>
            </a:r>
            <a:r>
              <a:rPr lang="ar-IQ" dirty="0"/>
              <a:t> </a:t>
            </a:r>
            <a:r>
              <a:rPr lang="en-US" dirty="0"/>
              <a:t>PITUITARY SYSTEM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F9778-3EE4-CC56-24B4-7E1C6B270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153" y="1528762"/>
            <a:ext cx="7781026" cy="532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ACAF2-14CE-F2D8-9DED-2F9CEAB2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82592"/>
            <a:ext cx="4611689" cy="88420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PITUITARY GLAND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9715A7-05B5-445C-892B-5871C0FB4E4E}"/>
              </a:ext>
            </a:extLst>
          </p:cNvPr>
          <p:cNvSpPr txBox="1"/>
          <p:nvPr/>
        </p:nvSpPr>
        <p:spPr>
          <a:xfrm>
            <a:off x="1892661" y="1319138"/>
            <a:ext cx="671867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 Located near the base of</a:t>
            </a:r>
            <a:r>
              <a:rPr lang="ar-IQ" dirty="0"/>
              <a:t> </a:t>
            </a:r>
            <a:r>
              <a:rPr lang="en-US" dirty="0"/>
              <a:t>the brain</a:t>
            </a:r>
            <a:r>
              <a:rPr lang="ar-IQ" dirty="0"/>
              <a:t>.</a:t>
            </a:r>
          </a:p>
          <a:p>
            <a:endParaRPr lang="en-US" dirty="0"/>
          </a:p>
          <a:p>
            <a:r>
              <a:rPr lang="en-US" dirty="0"/>
              <a:t>o Attached to the</a:t>
            </a:r>
            <a:r>
              <a:rPr lang="ar-IQ" dirty="0"/>
              <a:t> </a:t>
            </a:r>
            <a:r>
              <a:rPr lang="en-US" dirty="0"/>
              <a:t>hypothalamus</a:t>
            </a:r>
            <a:r>
              <a:rPr lang="ar-IQ" dirty="0"/>
              <a:t>:</a:t>
            </a:r>
            <a:endParaRPr lang="en-US" dirty="0"/>
          </a:p>
          <a:p>
            <a:r>
              <a:rPr lang="en-US" dirty="0"/>
              <a:t>° “Master Gland of the</a:t>
            </a:r>
            <a:r>
              <a:rPr lang="ar-IQ" dirty="0"/>
              <a:t> </a:t>
            </a:r>
            <a:r>
              <a:rPr lang="en-US" dirty="0"/>
              <a:t>Body”- regulates all other</a:t>
            </a:r>
            <a:r>
              <a:rPr lang="ar-IQ" dirty="0"/>
              <a:t> </a:t>
            </a:r>
            <a:r>
              <a:rPr lang="en-US" dirty="0"/>
              <a:t>endocrine</a:t>
            </a:r>
            <a:r>
              <a:rPr lang="ar-IQ" dirty="0"/>
              <a:t> </a:t>
            </a:r>
            <a:r>
              <a:rPr lang="en-US" dirty="0"/>
              <a:t>glands</a:t>
            </a:r>
          </a:p>
          <a:p>
            <a:r>
              <a:rPr lang="en-US" dirty="0"/>
              <a:t>° Consists of anterior and</a:t>
            </a:r>
            <a:r>
              <a:rPr lang="ar-IQ" dirty="0"/>
              <a:t> </a:t>
            </a:r>
            <a:r>
              <a:rPr lang="en-US" dirty="0"/>
              <a:t>posterior lobes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756FB8-63C7-45C4-0C05-5975B6424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629" y="2796466"/>
            <a:ext cx="5983549" cy="371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7A21-1A27-5D90-09F1-27A832A9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82592"/>
            <a:ext cx="10018713" cy="88420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PITUITARY GLAND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15641-DD58-50F2-61EE-173FF33191A9}"/>
              </a:ext>
            </a:extLst>
          </p:cNvPr>
          <p:cNvSpPr txBox="1"/>
          <p:nvPr/>
        </p:nvSpPr>
        <p:spPr>
          <a:xfrm>
            <a:off x="2812211" y="1328468"/>
            <a:ext cx="2432649" cy="523220"/>
          </a:xfrm>
          <a:custGeom>
            <a:avLst/>
            <a:gdLst>
              <a:gd name="connsiteX0" fmla="*/ 0 w 2432649"/>
              <a:gd name="connsiteY0" fmla="*/ 0 h 523220"/>
              <a:gd name="connsiteX1" fmla="*/ 535183 w 2432649"/>
              <a:gd name="connsiteY1" fmla="*/ 0 h 523220"/>
              <a:gd name="connsiteX2" fmla="*/ 1070366 w 2432649"/>
              <a:gd name="connsiteY2" fmla="*/ 0 h 523220"/>
              <a:gd name="connsiteX3" fmla="*/ 1629875 w 2432649"/>
              <a:gd name="connsiteY3" fmla="*/ 0 h 523220"/>
              <a:gd name="connsiteX4" fmla="*/ 2432649 w 2432649"/>
              <a:gd name="connsiteY4" fmla="*/ 0 h 523220"/>
              <a:gd name="connsiteX5" fmla="*/ 2432649 w 2432649"/>
              <a:gd name="connsiteY5" fmla="*/ 523220 h 523220"/>
              <a:gd name="connsiteX6" fmla="*/ 1848813 w 2432649"/>
              <a:gd name="connsiteY6" fmla="*/ 523220 h 523220"/>
              <a:gd name="connsiteX7" fmla="*/ 1240651 w 2432649"/>
              <a:gd name="connsiteY7" fmla="*/ 523220 h 523220"/>
              <a:gd name="connsiteX8" fmla="*/ 583836 w 2432649"/>
              <a:gd name="connsiteY8" fmla="*/ 523220 h 523220"/>
              <a:gd name="connsiteX9" fmla="*/ 0 w 2432649"/>
              <a:gd name="connsiteY9" fmla="*/ 523220 h 523220"/>
              <a:gd name="connsiteX10" fmla="*/ 0 w 2432649"/>
              <a:gd name="connsiteY10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2649" h="523220" fill="none" extrusionOk="0">
                <a:moveTo>
                  <a:pt x="0" y="0"/>
                </a:moveTo>
                <a:cubicBezTo>
                  <a:pt x="252845" y="22449"/>
                  <a:pt x="325684" y="3287"/>
                  <a:pt x="535183" y="0"/>
                </a:cubicBezTo>
                <a:cubicBezTo>
                  <a:pt x="744682" y="-3287"/>
                  <a:pt x="853587" y="-4129"/>
                  <a:pt x="1070366" y="0"/>
                </a:cubicBezTo>
                <a:cubicBezTo>
                  <a:pt x="1287145" y="4129"/>
                  <a:pt x="1488268" y="-7470"/>
                  <a:pt x="1629875" y="0"/>
                </a:cubicBezTo>
                <a:cubicBezTo>
                  <a:pt x="1771482" y="7470"/>
                  <a:pt x="2105678" y="-37031"/>
                  <a:pt x="2432649" y="0"/>
                </a:cubicBezTo>
                <a:cubicBezTo>
                  <a:pt x="2433744" y="148834"/>
                  <a:pt x="2420436" y="267850"/>
                  <a:pt x="2432649" y="523220"/>
                </a:cubicBezTo>
                <a:cubicBezTo>
                  <a:pt x="2176882" y="525148"/>
                  <a:pt x="2079986" y="501082"/>
                  <a:pt x="1848813" y="523220"/>
                </a:cubicBezTo>
                <a:cubicBezTo>
                  <a:pt x="1617640" y="545358"/>
                  <a:pt x="1383488" y="528385"/>
                  <a:pt x="1240651" y="523220"/>
                </a:cubicBezTo>
                <a:cubicBezTo>
                  <a:pt x="1097814" y="518055"/>
                  <a:pt x="729701" y="511898"/>
                  <a:pt x="583836" y="523220"/>
                </a:cubicBezTo>
                <a:cubicBezTo>
                  <a:pt x="437971" y="534542"/>
                  <a:pt x="130660" y="527968"/>
                  <a:pt x="0" y="523220"/>
                </a:cubicBezTo>
                <a:cubicBezTo>
                  <a:pt x="-5184" y="355620"/>
                  <a:pt x="18285" y="179370"/>
                  <a:pt x="0" y="0"/>
                </a:cubicBezTo>
                <a:close/>
              </a:path>
              <a:path w="2432649" h="523220" stroke="0" extrusionOk="0">
                <a:moveTo>
                  <a:pt x="0" y="0"/>
                </a:moveTo>
                <a:cubicBezTo>
                  <a:pt x="220974" y="-13793"/>
                  <a:pt x="376087" y="13000"/>
                  <a:pt x="583836" y="0"/>
                </a:cubicBezTo>
                <a:cubicBezTo>
                  <a:pt x="791585" y="-13000"/>
                  <a:pt x="887922" y="-2590"/>
                  <a:pt x="1167672" y="0"/>
                </a:cubicBezTo>
                <a:cubicBezTo>
                  <a:pt x="1447422" y="2590"/>
                  <a:pt x="1525874" y="-3268"/>
                  <a:pt x="1727181" y="0"/>
                </a:cubicBezTo>
                <a:cubicBezTo>
                  <a:pt x="1928488" y="3268"/>
                  <a:pt x="2170324" y="-23528"/>
                  <a:pt x="2432649" y="0"/>
                </a:cubicBezTo>
                <a:cubicBezTo>
                  <a:pt x="2448820" y="255092"/>
                  <a:pt x="2438399" y="408463"/>
                  <a:pt x="2432649" y="523220"/>
                </a:cubicBezTo>
                <a:cubicBezTo>
                  <a:pt x="2144617" y="533932"/>
                  <a:pt x="2069251" y="512947"/>
                  <a:pt x="1848813" y="523220"/>
                </a:cubicBezTo>
                <a:cubicBezTo>
                  <a:pt x="1628375" y="533493"/>
                  <a:pt x="1433724" y="532916"/>
                  <a:pt x="1313630" y="523220"/>
                </a:cubicBezTo>
                <a:cubicBezTo>
                  <a:pt x="1193536" y="513524"/>
                  <a:pt x="855135" y="500836"/>
                  <a:pt x="729795" y="523220"/>
                </a:cubicBezTo>
                <a:cubicBezTo>
                  <a:pt x="604455" y="545604"/>
                  <a:pt x="264447" y="517209"/>
                  <a:pt x="0" y="523220"/>
                </a:cubicBezTo>
                <a:cubicBezTo>
                  <a:pt x="-7416" y="357926"/>
                  <a:pt x="7030" y="180572"/>
                  <a:pt x="0" y="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8244637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/>
              <a:t>Anterior Lobe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F8938B-D487-84D5-274E-BAB11A7F5631}"/>
              </a:ext>
            </a:extLst>
          </p:cNvPr>
          <p:cNvSpPr txBox="1"/>
          <p:nvPr/>
        </p:nvSpPr>
        <p:spPr>
          <a:xfrm>
            <a:off x="7989538" y="1328468"/>
            <a:ext cx="2569194" cy="523220"/>
          </a:xfrm>
          <a:custGeom>
            <a:avLst/>
            <a:gdLst>
              <a:gd name="connsiteX0" fmla="*/ 0 w 2569194"/>
              <a:gd name="connsiteY0" fmla="*/ 0 h 523220"/>
              <a:gd name="connsiteX1" fmla="*/ 565223 w 2569194"/>
              <a:gd name="connsiteY1" fmla="*/ 0 h 523220"/>
              <a:gd name="connsiteX2" fmla="*/ 1130445 w 2569194"/>
              <a:gd name="connsiteY2" fmla="*/ 0 h 523220"/>
              <a:gd name="connsiteX3" fmla="*/ 1721360 w 2569194"/>
              <a:gd name="connsiteY3" fmla="*/ 0 h 523220"/>
              <a:gd name="connsiteX4" fmla="*/ 2569194 w 2569194"/>
              <a:gd name="connsiteY4" fmla="*/ 0 h 523220"/>
              <a:gd name="connsiteX5" fmla="*/ 2569194 w 2569194"/>
              <a:gd name="connsiteY5" fmla="*/ 523220 h 523220"/>
              <a:gd name="connsiteX6" fmla="*/ 1952587 w 2569194"/>
              <a:gd name="connsiteY6" fmla="*/ 523220 h 523220"/>
              <a:gd name="connsiteX7" fmla="*/ 1310289 w 2569194"/>
              <a:gd name="connsiteY7" fmla="*/ 523220 h 523220"/>
              <a:gd name="connsiteX8" fmla="*/ 616607 w 2569194"/>
              <a:gd name="connsiteY8" fmla="*/ 523220 h 523220"/>
              <a:gd name="connsiteX9" fmla="*/ 0 w 2569194"/>
              <a:gd name="connsiteY9" fmla="*/ 523220 h 523220"/>
              <a:gd name="connsiteX10" fmla="*/ 0 w 2569194"/>
              <a:gd name="connsiteY10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9194" h="523220" fill="none" extrusionOk="0">
                <a:moveTo>
                  <a:pt x="0" y="0"/>
                </a:moveTo>
                <a:cubicBezTo>
                  <a:pt x="160674" y="9277"/>
                  <a:pt x="295408" y="-10813"/>
                  <a:pt x="565223" y="0"/>
                </a:cubicBezTo>
                <a:cubicBezTo>
                  <a:pt x="835038" y="10813"/>
                  <a:pt x="876701" y="-16134"/>
                  <a:pt x="1130445" y="0"/>
                </a:cubicBezTo>
                <a:cubicBezTo>
                  <a:pt x="1384189" y="16134"/>
                  <a:pt x="1471463" y="-2565"/>
                  <a:pt x="1721360" y="0"/>
                </a:cubicBezTo>
                <a:cubicBezTo>
                  <a:pt x="1971258" y="2565"/>
                  <a:pt x="2157709" y="-39701"/>
                  <a:pt x="2569194" y="0"/>
                </a:cubicBezTo>
                <a:cubicBezTo>
                  <a:pt x="2570289" y="148834"/>
                  <a:pt x="2556981" y="267850"/>
                  <a:pt x="2569194" y="523220"/>
                </a:cubicBezTo>
                <a:cubicBezTo>
                  <a:pt x="2419965" y="511796"/>
                  <a:pt x="2195240" y="537168"/>
                  <a:pt x="1952587" y="523220"/>
                </a:cubicBezTo>
                <a:cubicBezTo>
                  <a:pt x="1709934" y="509272"/>
                  <a:pt x="1621785" y="503089"/>
                  <a:pt x="1310289" y="523220"/>
                </a:cubicBezTo>
                <a:cubicBezTo>
                  <a:pt x="998793" y="543351"/>
                  <a:pt x="836424" y="544855"/>
                  <a:pt x="616607" y="523220"/>
                </a:cubicBezTo>
                <a:cubicBezTo>
                  <a:pt x="396790" y="501585"/>
                  <a:pt x="211599" y="514661"/>
                  <a:pt x="0" y="523220"/>
                </a:cubicBezTo>
                <a:cubicBezTo>
                  <a:pt x="-5184" y="355620"/>
                  <a:pt x="18285" y="179370"/>
                  <a:pt x="0" y="0"/>
                </a:cubicBezTo>
                <a:close/>
              </a:path>
              <a:path w="2569194" h="523220" stroke="0" extrusionOk="0">
                <a:moveTo>
                  <a:pt x="0" y="0"/>
                </a:moveTo>
                <a:cubicBezTo>
                  <a:pt x="207784" y="-1207"/>
                  <a:pt x="424652" y="20690"/>
                  <a:pt x="616607" y="0"/>
                </a:cubicBezTo>
                <a:cubicBezTo>
                  <a:pt x="808562" y="-20690"/>
                  <a:pt x="952714" y="-5994"/>
                  <a:pt x="1233213" y="0"/>
                </a:cubicBezTo>
                <a:cubicBezTo>
                  <a:pt x="1513712" y="5994"/>
                  <a:pt x="1670311" y="22275"/>
                  <a:pt x="1824128" y="0"/>
                </a:cubicBezTo>
                <a:cubicBezTo>
                  <a:pt x="1977946" y="-22275"/>
                  <a:pt x="2198656" y="-16482"/>
                  <a:pt x="2569194" y="0"/>
                </a:cubicBezTo>
                <a:cubicBezTo>
                  <a:pt x="2585365" y="255092"/>
                  <a:pt x="2574944" y="408463"/>
                  <a:pt x="2569194" y="523220"/>
                </a:cubicBezTo>
                <a:cubicBezTo>
                  <a:pt x="2391401" y="536458"/>
                  <a:pt x="2085167" y="551843"/>
                  <a:pt x="1952587" y="523220"/>
                </a:cubicBezTo>
                <a:cubicBezTo>
                  <a:pt x="1820007" y="494597"/>
                  <a:pt x="1625868" y="498685"/>
                  <a:pt x="1387365" y="523220"/>
                </a:cubicBezTo>
                <a:cubicBezTo>
                  <a:pt x="1148862" y="547755"/>
                  <a:pt x="1073042" y="531939"/>
                  <a:pt x="770758" y="523220"/>
                </a:cubicBezTo>
                <a:cubicBezTo>
                  <a:pt x="468474" y="514501"/>
                  <a:pt x="307014" y="485101"/>
                  <a:pt x="0" y="523220"/>
                </a:cubicBezTo>
                <a:cubicBezTo>
                  <a:pt x="-7416" y="357926"/>
                  <a:pt x="7030" y="180572"/>
                  <a:pt x="0" y="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8244637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/>
              <a:t>Posterior Lobe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86519A-EA8F-29A8-9232-9219ABDE7C63}"/>
              </a:ext>
            </a:extLst>
          </p:cNvPr>
          <p:cNvSpPr txBox="1"/>
          <p:nvPr/>
        </p:nvSpPr>
        <p:spPr>
          <a:xfrm>
            <a:off x="1707226" y="2113356"/>
            <a:ext cx="46426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Produces these hormones:</a:t>
            </a:r>
          </a:p>
          <a:p>
            <a:r>
              <a:rPr lang="en-US" sz="2400" dirty="0"/>
              <a:t>o Growth hormone</a:t>
            </a:r>
          </a:p>
          <a:p>
            <a:r>
              <a:rPr lang="en-US" sz="2400" dirty="0"/>
              <a:t>° Adrenocorticotropin</a:t>
            </a:r>
          </a:p>
          <a:p>
            <a:r>
              <a:rPr lang="en-US" sz="2400" dirty="0"/>
              <a:t>o TSH</a:t>
            </a:r>
          </a:p>
          <a:p>
            <a:r>
              <a:rPr lang="en-US" sz="2400" dirty="0"/>
              <a:t>o FSH</a:t>
            </a:r>
          </a:p>
          <a:p>
            <a:r>
              <a:rPr lang="en-US" sz="2400" dirty="0"/>
              <a:t>° </a:t>
            </a:r>
            <a:r>
              <a:rPr lang="en-US" sz="2400" dirty="0" err="1"/>
              <a:t>Lutenizing</a:t>
            </a:r>
            <a:r>
              <a:rPr lang="en-US" sz="2400" dirty="0"/>
              <a:t> hormone</a:t>
            </a:r>
          </a:p>
          <a:p>
            <a:r>
              <a:rPr lang="en-US" sz="2400" dirty="0"/>
              <a:t>° Prolactin</a:t>
            </a:r>
          </a:p>
          <a:p>
            <a:r>
              <a:rPr lang="en-US" sz="2400" dirty="0"/>
              <a:t>° Melanocyte-stimulating hormone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54DEEC-E666-A6A4-7EE3-155BA8FF2204}"/>
              </a:ext>
            </a:extLst>
          </p:cNvPr>
          <p:cNvSpPr txBox="1"/>
          <p:nvPr/>
        </p:nvSpPr>
        <p:spPr>
          <a:xfrm>
            <a:off x="7349121" y="2139120"/>
            <a:ext cx="3850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o ADH- </a:t>
            </a:r>
            <a:r>
              <a:rPr lang="pt-BR" sz="2400" dirty="0" err="1"/>
              <a:t>antidiuretic</a:t>
            </a:r>
            <a:r>
              <a:rPr lang="pt-BR" sz="2400" dirty="0"/>
              <a:t> </a:t>
            </a:r>
            <a:r>
              <a:rPr lang="pt-BR" sz="2400" dirty="0" err="1"/>
              <a:t>hormone</a:t>
            </a:r>
            <a:endParaRPr lang="pt-BR" sz="2400" dirty="0"/>
          </a:p>
          <a:p>
            <a:r>
              <a:rPr lang="pt-BR" sz="2400" dirty="0"/>
              <a:t>° </a:t>
            </a:r>
            <a:r>
              <a:rPr lang="pt-BR" sz="2400" dirty="0" err="1"/>
              <a:t>Oxytocin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309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E896-A712-D2CF-BC98-1F4C18B2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4611689" cy="97047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PINEAL GLAND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739D3-A161-D65A-0CE9-C0B282849031}"/>
              </a:ext>
            </a:extLst>
          </p:cNvPr>
          <p:cNvSpPr txBox="1"/>
          <p:nvPr/>
        </p:nvSpPr>
        <p:spPr>
          <a:xfrm>
            <a:off x="1928004" y="970472"/>
            <a:ext cx="62930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Found in the brain:</a:t>
            </a:r>
          </a:p>
          <a:p>
            <a:endParaRPr lang="en-US" sz="2400" dirty="0"/>
          </a:p>
          <a:p>
            <a:r>
              <a:rPr lang="en-US" sz="2400" dirty="0"/>
              <a:t>° Secretes melatonin-released at night for sleep.</a:t>
            </a:r>
          </a:p>
          <a:p>
            <a:endParaRPr lang="en-US" sz="2400" dirty="0"/>
          </a:p>
          <a:p>
            <a:r>
              <a:rPr lang="en-US" sz="2400" dirty="0"/>
              <a:t>° Secretes serotonin- neurotransmitter.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1D2D5-0EC3-9CA2-8104-9E498E32F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353" y="3200934"/>
            <a:ext cx="5153114" cy="318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1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0419C-E2AD-FA70-ED72-9AA07FBB9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48087"/>
            <a:ext cx="5710119" cy="91871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THYROID GLAND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1115A-062B-09F4-B149-E44639DED3B5}"/>
              </a:ext>
            </a:extLst>
          </p:cNvPr>
          <p:cNvSpPr txBox="1"/>
          <p:nvPr/>
        </p:nvSpPr>
        <p:spPr>
          <a:xfrm>
            <a:off x="1639020" y="1066800"/>
            <a:ext cx="610750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Responsible for metabolism.</a:t>
            </a:r>
          </a:p>
          <a:p>
            <a:endParaRPr lang="en-US" sz="2400" dirty="0"/>
          </a:p>
          <a:p>
            <a:r>
              <a:rPr lang="en-US" sz="2800" b="1" dirty="0">
                <a:solidFill>
                  <a:srgbClr val="00B050"/>
                </a:solidFill>
              </a:rPr>
              <a:t>Secretes the following: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T4 and T3 - too much hyperthyroid, too little hypothyroid.</a:t>
            </a:r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Calcitonin- influences bone and calcium metabolism.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Parathyroid glands are located around the dorsal and lower aspects of the thyroid gland.</a:t>
            </a:r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Regulates calcium- “tetany”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5F7C1A-9002-C71F-2C3C-78C4A52E5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475" y="2614641"/>
            <a:ext cx="4721525" cy="406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5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9ED8-0C67-0CE6-5BB7-D28DCB7F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3553515" cy="83244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PANCREAS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71FE9-B3A8-D310-5AE9-7BB75620680E}"/>
              </a:ext>
            </a:extLst>
          </p:cNvPr>
          <p:cNvSpPr txBox="1"/>
          <p:nvPr/>
        </p:nvSpPr>
        <p:spPr>
          <a:xfrm>
            <a:off x="1484310" y="1071452"/>
            <a:ext cx="781984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o Secretes glucagon-helps break down glycogen to glucose</a:t>
            </a:r>
          </a:p>
          <a:p>
            <a:endParaRPr lang="en-US" sz="2400" dirty="0"/>
          </a:p>
          <a:p>
            <a:r>
              <a:rPr lang="en-US" sz="2400" dirty="0"/>
              <a:t>° Secretes insulin-lowers blood sugar.</a:t>
            </a:r>
          </a:p>
          <a:p>
            <a:endParaRPr lang="en-US" sz="2400" dirty="0"/>
          </a:p>
          <a:p>
            <a:r>
              <a:rPr lang="en-US" sz="2400" dirty="0"/>
              <a:t>° Helps transport sugar to cells in the body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5150D4-1969-07EA-B913-609B2A36E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275" y="3010444"/>
            <a:ext cx="7464725" cy="38475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B18D1E-8B4E-1215-7E00-68D39E825156}"/>
              </a:ext>
            </a:extLst>
          </p:cNvPr>
          <p:cNvSpPr txBox="1"/>
          <p:nvPr/>
        </p:nvSpPr>
        <p:spPr>
          <a:xfrm>
            <a:off x="8297267" y="3028890"/>
            <a:ext cx="11881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/>
              <a:t>Pancreas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63066E-3323-736B-4F40-7F0C23A533AF}"/>
              </a:ext>
            </a:extLst>
          </p:cNvPr>
          <p:cNvSpPr txBox="1"/>
          <p:nvPr/>
        </p:nvSpPr>
        <p:spPr>
          <a:xfrm>
            <a:off x="5597495" y="5386438"/>
            <a:ext cx="12562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Bile Duct</a:t>
            </a:r>
          </a:p>
        </p:txBody>
      </p:sp>
    </p:spTree>
    <p:extLst>
      <p:ext uri="{BB962C8B-B14F-4D97-AF65-F5344CB8AC3E}">
        <p14:creationId xmlns:p14="http://schemas.microsoft.com/office/powerpoint/2010/main" val="2225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D444-C9F7-CE48-C427-C38BD5B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33710"/>
            <a:ext cx="5209787" cy="728932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ADRENAL GLANDS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6EA52C-69F1-7FD7-9C9C-2BD766DD4AFF}"/>
              </a:ext>
            </a:extLst>
          </p:cNvPr>
          <p:cNvSpPr txBox="1"/>
          <p:nvPr/>
        </p:nvSpPr>
        <p:spPr>
          <a:xfrm>
            <a:off x="1484310" y="1139511"/>
            <a:ext cx="573225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Found on top of each kidney.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Secretes groups of hormones essential for life.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Consists of the adrenal cortex and the adrenal medulla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2506CC-88A3-C84F-BE11-E7B267FC4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913" y="1139511"/>
            <a:ext cx="4796287" cy="53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40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351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Endocrine System</vt:lpstr>
      <vt:lpstr>INTRODUCTION</vt:lpstr>
      <vt:lpstr>PRIMARY GLANDS OF THE PITUITARY SYSTEM</vt:lpstr>
      <vt:lpstr>PITUITARY GLAND</vt:lpstr>
      <vt:lpstr>PITUITARY GLAND</vt:lpstr>
      <vt:lpstr>PINEAL GLAND</vt:lpstr>
      <vt:lpstr>THYROID GLAND</vt:lpstr>
      <vt:lpstr>PANCREAS</vt:lpstr>
      <vt:lpstr>ADRENAL GLANDS</vt:lpstr>
      <vt:lpstr>ADRENAL GLANDS</vt:lpstr>
      <vt:lpstr>GONADS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System</dc:title>
  <dc:creator>noor alkhatib</dc:creator>
  <cp:lastModifiedBy>noor alkhatib</cp:lastModifiedBy>
  <cp:revision>1</cp:revision>
  <dcterms:created xsi:type="dcterms:W3CDTF">2023-04-28T20:28:23Z</dcterms:created>
  <dcterms:modified xsi:type="dcterms:W3CDTF">2023-04-28T21:22:25Z</dcterms:modified>
</cp:coreProperties>
</file>