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101"/>
  </p:notesMasterIdLst>
  <p:handoutMasterIdLst>
    <p:handoutMasterId r:id="rId102"/>
  </p:handoutMasterIdLst>
  <p:sldIdLst>
    <p:sldId id="348" r:id="rId2"/>
    <p:sldId id="371" r:id="rId3"/>
    <p:sldId id="256" r:id="rId4"/>
    <p:sldId id="258" r:id="rId5"/>
    <p:sldId id="259" r:id="rId6"/>
    <p:sldId id="260" r:id="rId7"/>
    <p:sldId id="261" r:id="rId8"/>
    <p:sldId id="263" r:id="rId9"/>
    <p:sldId id="264" r:id="rId10"/>
    <p:sldId id="265" r:id="rId11"/>
    <p:sldId id="266" r:id="rId12"/>
    <p:sldId id="267" r:id="rId13"/>
    <p:sldId id="268" r:id="rId14"/>
    <p:sldId id="269" r:id="rId15"/>
    <p:sldId id="270" r:id="rId16"/>
    <p:sldId id="271" r:id="rId17"/>
    <p:sldId id="275" r:id="rId18"/>
    <p:sldId id="276" r:id="rId19"/>
    <p:sldId id="294" r:id="rId20"/>
    <p:sldId id="277" r:id="rId21"/>
    <p:sldId id="272" r:id="rId22"/>
    <p:sldId id="302" r:id="rId23"/>
    <p:sldId id="304" r:id="rId24"/>
    <p:sldId id="303" r:id="rId25"/>
    <p:sldId id="305" r:id="rId26"/>
    <p:sldId id="274" r:id="rId27"/>
    <p:sldId id="284" r:id="rId28"/>
    <p:sldId id="296" r:id="rId29"/>
    <p:sldId id="278" r:id="rId30"/>
    <p:sldId id="279" r:id="rId31"/>
    <p:sldId id="280" r:id="rId32"/>
    <p:sldId id="281" r:id="rId33"/>
    <p:sldId id="282" r:id="rId34"/>
    <p:sldId id="283" r:id="rId35"/>
    <p:sldId id="285" r:id="rId36"/>
    <p:sldId id="286" r:id="rId37"/>
    <p:sldId id="287" r:id="rId38"/>
    <p:sldId id="288" r:id="rId39"/>
    <p:sldId id="289" r:id="rId40"/>
    <p:sldId id="290" r:id="rId41"/>
    <p:sldId id="291" r:id="rId42"/>
    <p:sldId id="292" r:id="rId43"/>
    <p:sldId id="307" r:id="rId44"/>
    <p:sldId id="306" r:id="rId45"/>
    <p:sldId id="297" r:id="rId46"/>
    <p:sldId id="298" r:id="rId47"/>
    <p:sldId id="299" r:id="rId48"/>
    <p:sldId id="308" r:id="rId49"/>
    <p:sldId id="309" r:id="rId50"/>
    <p:sldId id="310" r:id="rId51"/>
    <p:sldId id="313" r:id="rId52"/>
    <p:sldId id="314" r:id="rId53"/>
    <p:sldId id="312" r:id="rId54"/>
    <p:sldId id="315" r:id="rId55"/>
    <p:sldId id="319" r:id="rId56"/>
    <p:sldId id="316" r:id="rId57"/>
    <p:sldId id="317" r:id="rId58"/>
    <p:sldId id="318" r:id="rId59"/>
    <p:sldId id="320" r:id="rId60"/>
    <p:sldId id="321" r:id="rId61"/>
    <p:sldId id="324" r:id="rId62"/>
    <p:sldId id="325" r:id="rId63"/>
    <p:sldId id="326" r:id="rId64"/>
    <p:sldId id="340" r:id="rId65"/>
    <p:sldId id="341" r:id="rId66"/>
    <p:sldId id="342" r:id="rId67"/>
    <p:sldId id="327" r:id="rId68"/>
    <p:sldId id="328" r:id="rId69"/>
    <p:sldId id="329" r:id="rId70"/>
    <p:sldId id="337" r:id="rId71"/>
    <p:sldId id="333" r:id="rId72"/>
    <p:sldId id="334" r:id="rId73"/>
    <p:sldId id="330" r:id="rId74"/>
    <p:sldId id="338" r:id="rId75"/>
    <p:sldId id="349" r:id="rId76"/>
    <p:sldId id="322" r:id="rId77"/>
    <p:sldId id="339" r:id="rId78"/>
    <p:sldId id="343" r:id="rId79"/>
    <p:sldId id="346" r:id="rId80"/>
    <p:sldId id="354" r:id="rId81"/>
    <p:sldId id="323" r:id="rId82"/>
    <p:sldId id="351" r:id="rId83"/>
    <p:sldId id="350" r:id="rId84"/>
    <p:sldId id="352" r:id="rId85"/>
    <p:sldId id="353" r:id="rId86"/>
    <p:sldId id="355" r:id="rId87"/>
    <p:sldId id="364" r:id="rId88"/>
    <p:sldId id="366" r:id="rId89"/>
    <p:sldId id="361" r:id="rId90"/>
    <p:sldId id="363" r:id="rId91"/>
    <p:sldId id="369" r:id="rId92"/>
    <p:sldId id="356" r:id="rId93"/>
    <p:sldId id="358" r:id="rId94"/>
    <p:sldId id="368" r:id="rId95"/>
    <p:sldId id="359" r:id="rId96"/>
    <p:sldId id="367" r:id="rId97"/>
    <p:sldId id="365" r:id="rId98"/>
    <p:sldId id="357" r:id="rId99"/>
    <p:sldId id="370" r:id="rId100"/>
  </p:sldIdLst>
  <p:sldSz cx="9144000" cy="6858000" type="screen4x3"/>
  <p:notesSz cx="6877050" cy="96567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AM 2012" initials="R2" lastIdx="1" clrIdx="0"/>
  <p:cmAuthor id="1" name="dr_mahammed" initials="d" lastIdx="3"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03" autoAdjust="0"/>
    <p:restoredTop sz="62545" autoAdjust="0"/>
  </p:normalViewPr>
  <p:slideViewPr>
    <p:cSldViewPr>
      <p:cViewPr>
        <p:scale>
          <a:sx n="78" d="100"/>
          <a:sy n="78" d="100"/>
        </p:scale>
        <p:origin x="-112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7344"/>
    </p:cViewPr>
  </p:sorterViewPr>
  <p:notesViewPr>
    <p:cSldViewPr>
      <p:cViewPr varScale="1">
        <p:scale>
          <a:sx n="52" d="100"/>
          <a:sy n="52" d="100"/>
        </p:scale>
        <p:origin x="-2922" y="-108"/>
      </p:cViewPr>
      <p:guideLst>
        <p:guide orient="horz" pos="3041"/>
        <p:guide pos="2166"/>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ableStyles" Target="tableStyle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8177B1-1AFE-43A4-8FAD-51E4DFD7ED94}" type="doc">
      <dgm:prSet loTypeId="urn:microsoft.com/office/officeart/2005/8/layout/default#1" loCatId="list" qsTypeId="urn:microsoft.com/office/officeart/2005/8/quickstyle/simple1" qsCatId="simple" csTypeId="urn:microsoft.com/office/officeart/2005/8/colors/accent1_2" csCatId="accent1" phldr="0"/>
      <dgm:spPr/>
      <dgm:t>
        <a:bodyPr/>
        <a:lstStyle/>
        <a:p>
          <a:pPr rtl="1"/>
          <a:endParaRPr lang="ar-IQ"/>
        </a:p>
      </dgm:t>
    </dgm:pt>
    <dgm:pt modelId="{803E77E5-7AF1-4E1F-9FAC-4FEEC997BEA3}" type="pres">
      <dgm:prSet presAssocID="{D88177B1-1AFE-43A4-8FAD-51E4DFD7ED94}" presName="diagram" presStyleCnt="0">
        <dgm:presLayoutVars>
          <dgm:dir/>
          <dgm:resizeHandles val="exact"/>
        </dgm:presLayoutVars>
      </dgm:prSet>
      <dgm:spPr/>
      <dgm:t>
        <a:bodyPr/>
        <a:lstStyle/>
        <a:p>
          <a:pPr rtl="1"/>
          <a:endParaRPr lang="ar-IQ"/>
        </a:p>
      </dgm:t>
    </dgm:pt>
  </dgm:ptLst>
  <dgm:cxnLst>
    <dgm:cxn modelId="{F278584C-38B4-4273-BAC7-2FC55F13F2A1}" type="presOf" srcId="{D88177B1-1AFE-43A4-8FAD-51E4DFD7ED94}" destId="{803E77E5-7AF1-4E1F-9FAC-4FEEC997BEA3}" srcOrd="0"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80055" cy="4828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95403" y="1"/>
            <a:ext cx="2980055" cy="482838"/>
          </a:xfrm>
          <a:prstGeom prst="rect">
            <a:avLst/>
          </a:prstGeom>
        </p:spPr>
        <p:txBody>
          <a:bodyPr vert="horz" lIns="91440" tIns="45720" rIns="91440" bIns="45720" rtlCol="0"/>
          <a:lstStyle>
            <a:lvl1pPr algn="r">
              <a:defRPr sz="1200"/>
            </a:lvl1pPr>
          </a:lstStyle>
          <a:p>
            <a:fld id="{717EDE84-B7FF-4393-B175-7BCB30B8AD9D}" type="datetimeFigureOut">
              <a:rPr lang="en-US" smtClean="0"/>
              <a:pPr/>
              <a:t>1/26/2022</a:t>
            </a:fld>
            <a:endParaRPr lang="en-US"/>
          </a:p>
        </p:txBody>
      </p:sp>
      <p:sp>
        <p:nvSpPr>
          <p:cNvPr id="4" name="Footer Placeholder 3"/>
          <p:cNvSpPr>
            <a:spLocks noGrp="1"/>
          </p:cNvSpPr>
          <p:nvPr>
            <p:ph type="ftr" sz="quarter" idx="2"/>
          </p:nvPr>
        </p:nvSpPr>
        <p:spPr>
          <a:xfrm>
            <a:off x="0" y="9172250"/>
            <a:ext cx="2980055" cy="4828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95403" y="9172250"/>
            <a:ext cx="2980055" cy="482838"/>
          </a:xfrm>
          <a:prstGeom prst="rect">
            <a:avLst/>
          </a:prstGeom>
        </p:spPr>
        <p:txBody>
          <a:bodyPr vert="horz" lIns="91440" tIns="45720" rIns="91440" bIns="45720" rtlCol="0" anchor="b"/>
          <a:lstStyle>
            <a:lvl1pPr algn="r">
              <a:defRPr sz="1200"/>
            </a:lvl1pPr>
          </a:lstStyle>
          <a:p>
            <a:fld id="{424579FC-FA35-4F46-B867-90D9B813B96E}" type="slidenum">
              <a:rPr lang="en-US" smtClean="0"/>
              <a:pPr/>
              <a:t>‹#›</a:t>
            </a:fld>
            <a:endParaRPr lang="en-US"/>
          </a:p>
        </p:txBody>
      </p:sp>
    </p:spTree>
    <p:extLst>
      <p:ext uri="{BB962C8B-B14F-4D97-AF65-F5344CB8AC3E}">
        <p14:creationId xmlns:p14="http://schemas.microsoft.com/office/powerpoint/2010/main" val="276296518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80055" cy="4828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95403" y="1"/>
            <a:ext cx="2980055" cy="482838"/>
          </a:xfrm>
          <a:prstGeom prst="rect">
            <a:avLst/>
          </a:prstGeom>
        </p:spPr>
        <p:txBody>
          <a:bodyPr vert="horz" lIns="91440" tIns="45720" rIns="91440" bIns="45720" rtlCol="0"/>
          <a:lstStyle>
            <a:lvl1pPr algn="r">
              <a:defRPr sz="1200"/>
            </a:lvl1pPr>
          </a:lstStyle>
          <a:p>
            <a:fld id="{87F244AA-F01E-4915-9EFC-4645AD1B2D58}" type="datetimeFigureOut">
              <a:rPr lang="en-US" smtClean="0"/>
              <a:pPr/>
              <a:t>1/26/2022</a:t>
            </a:fld>
            <a:endParaRPr lang="en-US"/>
          </a:p>
        </p:txBody>
      </p:sp>
      <p:sp>
        <p:nvSpPr>
          <p:cNvPr id="4" name="Slide Image Placeholder 3"/>
          <p:cNvSpPr>
            <a:spLocks noGrp="1" noRot="1" noChangeAspect="1"/>
          </p:cNvSpPr>
          <p:nvPr>
            <p:ph type="sldImg" idx="2"/>
          </p:nvPr>
        </p:nvSpPr>
        <p:spPr>
          <a:xfrm>
            <a:off x="1025525" y="723900"/>
            <a:ext cx="4826000" cy="36210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7705" y="4586963"/>
            <a:ext cx="5501640" cy="434554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72250"/>
            <a:ext cx="2980055" cy="4828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95403" y="9172250"/>
            <a:ext cx="2980055" cy="482838"/>
          </a:xfrm>
          <a:prstGeom prst="rect">
            <a:avLst/>
          </a:prstGeom>
        </p:spPr>
        <p:txBody>
          <a:bodyPr vert="horz" lIns="91440" tIns="45720" rIns="91440" bIns="45720" rtlCol="0" anchor="b"/>
          <a:lstStyle>
            <a:lvl1pPr algn="r">
              <a:defRPr sz="1200"/>
            </a:lvl1pPr>
          </a:lstStyle>
          <a:p>
            <a:fld id="{BF191A69-AC9E-4A50-A3B8-2EBAB7D538E9}" type="slidenum">
              <a:rPr lang="en-US" smtClean="0"/>
              <a:pPr/>
              <a:t>‹#›</a:t>
            </a:fld>
            <a:endParaRPr lang="en-US"/>
          </a:p>
        </p:txBody>
      </p:sp>
    </p:spTree>
    <p:extLst>
      <p:ext uri="{BB962C8B-B14F-4D97-AF65-F5344CB8AC3E}">
        <p14:creationId xmlns:p14="http://schemas.microsoft.com/office/powerpoint/2010/main" val="375274471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F191A69-AC9E-4A50-A3B8-2EBAB7D538E9}"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F191A69-AC9E-4A50-A3B8-2EBAB7D538E9}" type="slidenum">
              <a:rPr lang="en-US" smtClean="0"/>
              <a:pPr/>
              <a:t>83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F191A69-AC9E-4A50-A3B8-2EBAB7D538E9}" type="slidenum">
              <a:rPr lang="en-US" smtClean="0"/>
              <a:pPr/>
              <a:t>85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F191A69-AC9E-4A50-A3B8-2EBAB7D538E9}" type="slidenum">
              <a:rPr lang="en-US" smtClean="0"/>
              <a:pPr/>
              <a:t>98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F191A69-AC9E-4A50-A3B8-2EBAB7D538E9}" type="slidenum">
              <a:rPr lang="en-US" smtClean="0"/>
              <a:pPr/>
              <a:t>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F191A69-AC9E-4A50-A3B8-2EBAB7D538E9}" type="slidenum">
              <a:rPr lang="en-US" smtClean="0"/>
              <a:pPr/>
              <a:t>21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F191A69-AC9E-4A50-A3B8-2EBAB7D538E9}" type="slidenum">
              <a:rPr lang="en-US" smtClean="0"/>
              <a:pPr/>
              <a:t>33</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F191A69-AC9E-4A50-A3B8-2EBAB7D538E9}" type="slidenum">
              <a:rPr lang="en-US" smtClean="0"/>
              <a:pPr/>
              <a:t>34</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ar-IQ" dirty="0" smtClean="0"/>
              <a:t>بهمها</a:t>
            </a:r>
            <a:endParaRPr lang="ar-IQ" dirty="0"/>
          </a:p>
        </p:txBody>
      </p:sp>
      <p:sp>
        <p:nvSpPr>
          <p:cNvPr id="4" name="Slide Number Placeholder 3"/>
          <p:cNvSpPr>
            <a:spLocks noGrp="1"/>
          </p:cNvSpPr>
          <p:nvPr>
            <p:ph type="sldNum" sz="quarter" idx="10"/>
          </p:nvPr>
        </p:nvSpPr>
        <p:spPr/>
        <p:txBody>
          <a:bodyPr/>
          <a:lstStyle/>
          <a:p>
            <a:fld id="{BF191A69-AC9E-4A50-A3B8-2EBAB7D538E9}" type="slidenum">
              <a:rPr lang="en-US" smtClean="0"/>
              <a:pPr/>
              <a:t>44</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ar-IQ" dirty="0" smtClean="0"/>
              <a:t>رتفاع</a:t>
            </a:r>
            <a:endParaRPr lang="ar-IQ" dirty="0"/>
          </a:p>
        </p:txBody>
      </p:sp>
      <p:sp>
        <p:nvSpPr>
          <p:cNvPr id="4" name="Slide Number Placeholder 3"/>
          <p:cNvSpPr>
            <a:spLocks noGrp="1"/>
          </p:cNvSpPr>
          <p:nvPr>
            <p:ph type="sldNum" sz="quarter" idx="10"/>
          </p:nvPr>
        </p:nvSpPr>
        <p:spPr/>
        <p:txBody>
          <a:bodyPr/>
          <a:lstStyle/>
          <a:p>
            <a:fld id="{BF191A69-AC9E-4A50-A3B8-2EBAB7D538E9}" type="slidenum">
              <a:rPr lang="en-US" smtClean="0"/>
              <a:pPr/>
              <a:t>51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dirty="0"/>
          </a:p>
        </p:txBody>
      </p:sp>
      <p:sp>
        <p:nvSpPr>
          <p:cNvPr id="4" name="Slide Number Placeholder 3"/>
          <p:cNvSpPr>
            <a:spLocks noGrp="1"/>
          </p:cNvSpPr>
          <p:nvPr>
            <p:ph type="sldNum" sz="quarter" idx="10"/>
          </p:nvPr>
        </p:nvSpPr>
        <p:spPr/>
        <p:txBody>
          <a:bodyPr/>
          <a:lstStyle/>
          <a:p>
            <a:fld id="{BF191A69-AC9E-4A50-A3B8-2EBAB7D538E9}" type="slidenum">
              <a:rPr lang="en-US" smtClean="0"/>
              <a:pPr/>
              <a:t>57</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dirty="0"/>
          </a:p>
        </p:txBody>
      </p:sp>
      <p:sp>
        <p:nvSpPr>
          <p:cNvPr id="4" name="Slide Number Placeholder 3"/>
          <p:cNvSpPr>
            <a:spLocks noGrp="1"/>
          </p:cNvSpPr>
          <p:nvPr>
            <p:ph type="sldNum" sz="quarter" idx="10"/>
          </p:nvPr>
        </p:nvSpPr>
        <p:spPr/>
        <p:txBody>
          <a:bodyPr/>
          <a:lstStyle/>
          <a:p>
            <a:fld id="{BF191A69-AC9E-4A50-A3B8-2EBAB7D538E9}" type="slidenum">
              <a:rPr lang="en-US" smtClean="0"/>
              <a:pPr/>
              <a:t>74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D076826-1DC7-4374-A907-98DF4F1770C7}" type="datetime1">
              <a:rPr lang="en-US" smtClean="0"/>
              <a:pPr/>
              <a:t>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389876-892D-41A3-8E28-C6BF543B2891}" type="slidenum">
              <a:rPr lang="en-US" smtClean="0"/>
              <a:pPr/>
              <a:t>‹#›</a:t>
            </a:fld>
            <a:endParaRPr lang="en-US"/>
          </a:p>
        </p:txBody>
      </p:sp>
    </p:spTree>
  </p:cSld>
  <p:clrMapOvr>
    <a:masterClrMapping/>
  </p:clrMapOvr>
  <p:transition>
    <p:circl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5474D8-60F7-4C0D-9A93-D010B418285A}" type="datetime1">
              <a:rPr lang="en-US" smtClean="0"/>
              <a:pPr/>
              <a:t>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389876-892D-41A3-8E28-C6BF543B2891}" type="slidenum">
              <a:rPr lang="en-US" smtClean="0"/>
              <a:pPr/>
              <a:t>‹#›</a:t>
            </a:fld>
            <a:endParaRPr lang="en-US"/>
          </a:p>
        </p:txBody>
      </p:sp>
    </p:spTree>
  </p:cSld>
  <p:clrMapOvr>
    <a:masterClrMapping/>
  </p:clrMapOvr>
  <p:transition>
    <p:circl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575ADB-B181-4FEF-9DF4-43F5B343EDA3}" type="datetime1">
              <a:rPr lang="en-US" smtClean="0"/>
              <a:pPr/>
              <a:t>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389876-892D-41A3-8E28-C6BF543B2891}" type="slidenum">
              <a:rPr lang="en-US" smtClean="0"/>
              <a:pPr/>
              <a:t>‹#›</a:t>
            </a:fld>
            <a:endParaRPr lang="en-US"/>
          </a:p>
        </p:txBody>
      </p:sp>
    </p:spTree>
  </p:cSld>
  <p:clrMapOvr>
    <a:masterClrMapping/>
  </p:clrMapOvr>
  <p:transition>
    <p:circl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178DD8-7F7E-4ECF-AA54-66638AD9EFAF}" type="datetime1">
              <a:rPr lang="en-US" smtClean="0"/>
              <a:pPr/>
              <a:t>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389876-892D-41A3-8E28-C6BF543B2891}" type="slidenum">
              <a:rPr lang="en-US" smtClean="0"/>
              <a:pPr/>
              <a:t>‹#›</a:t>
            </a:fld>
            <a:endParaRPr lang="en-US"/>
          </a:p>
        </p:txBody>
      </p:sp>
    </p:spTree>
  </p:cSld>
  <p:clrMapOvr>
    <a:masterClrMapping/>
  </p:clrMapOvr>
  <p:transition>
    <p:circl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6650DD-383E-4186-8C80-D5EBD942AE0A}" type="datetime1">
              <a:rPr lang="en-US" smtClean="0"/>
              <a:pPr/>
              <a:t>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389876-892D-41A3-8E28-C6BF543B2891}" type="slidenum">
              <a:rPr lang="en-US" smtClean="0"/>
              <a:pPr/>
              <a:t>‹#›</a:t>
            </a:fld>
            <a:endParaRPr lang="en-US"/>
          </a:p>
        </p:txBody>
      </p:sp>
    </p:spTree>
  </p:cSld>
  <p:clrMapOvr>
    <a:masterClrMapping/>
  </p:clrMapOvr>
  <p:transition>
    <p:circl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78BE860-A037-4476-A719-3EB5E154246D}" type="datetime1">
              <a:rPr lang="en-US" smtClean="0"/>
              <a:pPr/>
              <a:t>1/26/2022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389876-892D-41A3-8E28-C6BF543B2891}" type="slidenum">
              <a:rPr lang="en-US" smtClean="0"/>
              <a:pPr/>
              <a:t>‹#›</a:t>
            </a:fld>
            <a:endParaRPr lang="en-US"/>
          </a:p>
        </p:txBody>
      </p:sp>
    </p:spTree>
  </p:cSld>
  <p:clrMapOvr>
    <a:masterClrMapping/>
  </p:clrMapOvr>
  <p:transition>
    <p:circl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38E4702-5003-452A-8C69-F788AA3776B0}" type="datetime1">
              <a:rPr lang="en-US" smtClean="0"/>
              <a:pPr/>
              <a:t>1/26/2022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389876-892D-41A3-8E28-C6BF543B2891}" type="slidenum">
              <a:rPr lang="en-US" smtClean="0"/>
              <a:pPr/>
              <a:t>‹#›</a:t>
            </a:fld>
            <a:endParaRPr lang="en-US"/>
          </a:p>
        </p:txBody>
      </p:sp>
    </p:spTree>
  </p:cSld>
  <p:clrMapOvr>
    <a:masterClrMapping/>
  </p:clrMapOvr>
  <p:transition>
    <p:circl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C78D2E4-B5A2-4D3B-BEA4-C3E436204F2F}" type="datetime1">
              <a:rPr lang="en-US" smtClean="0"/>
              <a:pPr/>
              <a:t>1/26/2022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389876-892D-41A3-8E28-C6BF543B2891}" type="slidenum">
              <a:rPr lang="en-US" smtClean="0"/>
              <a:pPr/>
              <a:t>‹#›</a:t>
            </a:fld>
            <a:endParaRPr lang="en-US"/>
          </a:p>
        </p:txBody>
      </p:sp>
    </p:spTree>
  </p:cSld>
  <p:clrMapOvr>
    <a:masterClrMapping/>
  </p:clrMapOvr>
  <p:transition>
    <p:circl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5278A3-B82D-4A76-B92E-261AC436EBEA}" type="datetime1">
              <a:rPr lang="en-US" smtClean="0"/>
              <a:pPr/>
              <a:t>1/26/2022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389876-892D-41A3-8E28-C6BF543B2891}" type="slidenum">
              <a:rPr lang="en-US" smtClean="0"/>
              <a:pPr/>
              <a:t>‹#›</a:t>
            </a:fld>
            <a:endParaRPr lang="en-US"/>
          </a:p>
        </p:txBody>
      </p:sp>
    </p:spTree>
  </p:cSld>
  <p:clrMapOvr>
    <a:masterClrMapping/>
  </p:clrMapOvr>
  <p:transition>
    <p:circl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CBB59E-17AD-41AD-B6FA-3EF3B4D2A40B}" type="datetime1">
              <a:rPr lang="en-US" smtClean="0"/>
              <a:pPr/>
              <a:t>1/26/2022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389876-892D-41A3-8E28-C6BF543B2891}" type="slidenum">
              <a:rPr lang="en-US" smtClean="0"/>
              <a:pPr/>
              <a:t>‹#›</a:t>
            </a:fld>
            <a:endParaRPr lang="en-US"/>
          </a:p>
        </p:txBody>
      </p:sp>
    </p:spTree>
  </p:cSld>
  <p:clrMapOvr>
    <a:masterClrMapping/>
  </p:clrMapOvr>
  <p:transition>
    <p:circl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EE3354-48B9-4FEB-8857-ED2A7269613E}" type="datetime1">
              <a:rPr lang="en-US" smtClean="0"/>
              <a:pPr/>
              <a:t>1/26/2022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389876-892D-41A3-8E28-C6BF543B2891}" type="slidenum">
              <a:rPr lang="en-US" smtClean="0"/>
              <a:pPr/>
              <a:t>‹#›</a:t>
            </a:fld>
            <a:endParaRPr lang="en-US"/>
          </a:p>
        </p:txBody>
      </p:sp>
    </p:spTree>
  </p:cSld>
  <p:clrMapOvr>
    <a:masterClrMapping/>
  </p:clrMapOvr>
  <p:transition>
    <p:circl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73ABCB-9038-4DFE-BB81-A594417E3789}" type="datetime1">
              <a:rPr lang="en-US" smtClean="0"/>
              <a:pPr/>
              <a:t>1/26/2022</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389876-892D-41A3-8E28-C6BF543B289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ransition>
    <p:circl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38.jpe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F389876-892D-41A3-8E28-C6BF543B2891}" type="slidenum">
              <a:rPr lang="en-US" smtClean="0"/>
              <a:pPr/>
              <a:t>1</a:t>
            </a:fld>
            <a:endParaRPr lang="en-US" dirty="0"/>
          </a:p>
        </p:txBody>
      </p:sp>
      <p:sp>
        <p:nvSpPr>
          <p:cNvPr id="2" name="Title 1"/>
          <p:cNvSpPr>
            <a:spLocks noGrp="1"/>
          </p:cNvSpPr>
          <p:nvPr>
            <p:ph type="ctrTitle" idx="4294967295"/>
          </p:nvPr>
        </p:nvSpPr>
        <p:spPr>
          <a:xfrm>
            <a:off x="1371600" y="332657"/>
            <a:ext cx="7772400" cy="3624982"/>
          </a:xfrm>
        </p:spPr>
        <p:txBody>
          <a:bodyPr>
            <a:normAutofit fontScale="90000"/>
          </a:bodyPr>
          <a:lstStyle/>
          <a:p>
            <a:r>
              <a:rPr lang="ar-IQ" b="1" dirty="0" smtClean="0">
                <a:effectLst>
                  <a:outerShdw blurRad="38100" dist="38100" dir="2700000" algn="tl">
                    <a:srgbClr val="000000">
                      <a:alpha val="43137"/>
                    </a:srgbClr>
                  </a:outerShdw>
                </a:effectLst>
              </a:rPr>
              <a:t>جامعة التراث</a:t>
            </a:r>
            <a:r>
              <a:rPr lang="en-US" b="1" dirty="0" smtClean="0">
                <a:effectLst>
                  <a:outerShdw blurRad="38100" dist="38100" dir="2700000" algn="tl">
                    <a:srgbClr val="000000">
                      <a:alpha val="43137"/>
                    </a:srgbClr>
                  </a:outerShdw>
                </a:effectLst>
              </a:rPr>
              <a:t/>
            </a:r>
            <a:br>
              <a:rPr lang="en-US" b="1" dirty="0" smtClean="0">
                <a:effectLst>
                  <a:outerShdw blurRad="38100" dist="38100" dir="2700000" algn="tl">
                    <a:srgbClr val="000000">
                      <a:alpha val="43137"/>
                    </a:srgbClr>
                  </a:outerShdw>
                </a:effectLst>
              </a:rPr>
            </a:br>
            <a:r>
              <a:rPr lang="ar-IQ" b="1" dirty="0" smtClean="0">
                <a:effectLst>
                  <a:outerShdw blurRad="38100" dist="38100" dir="2700000" algn="tl">
                    <a:srgbClr val="000000">
                      <a:alpha val="43137"/>
                    </a:srgbClr>
                  </a:outerShdw>
                </a:effectLst>
              </a:rPr>
              <a:t>قسم العلوم المالية والمصرفية</a:t>
            </a:r>
            <a:r>
              <a:rPr lang="en-US" b="1" dirty="0" smtClean="0">
                <a:effectLst>
                  <a:outerShdw blurRad="38100" dist="38100" dir="2700000" algn="tl">
                    <a:srgbClr val="000000">
                      <a:alpha val="43137"/>
                    </a:srgbClr>
                  </a:outerShdw>
                </a:effectLst>
              </a:rPr>
              <a:t/>
            </a:r>
            <a:br>
              <a:rPr lang="en-US" b="1" dirty="0" smtClean="0">
                <a:effectLst>
                  <a:outerShdw blurRad="38100" dist="38100" dir="2700000" algn="tl">
                    <a:srgbClr val="000000">
                      <a:alpha val="43137"/>
                    </a:srgbClr>
                  </a:outerShdw>
                </a:effectLst>
              </a:rPr>
            </a:br>
            <a:r>
              <a:rPr lang="ar-SA" b="1" dirty="0" smtClean="0">
                <a:effectLst>
                  <a:outerShdw blurRad="38100" dist="38100" dir="2700000" algn="tl">
                    <a:srgbClr val="000000">
                      <a:alpha val="43137"/>
                    </a:srgbClr>
                  </a:outerShdw>
                </a:effectLst>
              </a:rPr>
              <a:t>محاضرات في </a:t>
            </a:r>
            <a:br>
              <a:rPr lang="ar-SA" b="1" dirty="0" smtClean="0">
                <a:effectLst>
                  <a:outerShdw blurRad="38100" dist="38100" dir="2700000" algn="tl">
                    <a:srgbClr val="000000">
                      <a:alpha val="43137"/>
                    </a:srgbClr>
                  </a:outerShdw>
                </a:effectLst>
              </a:rPr>
            </a:br>
            <a:r>
              <a:rPr lang="ar-SA" b="1" dirty="0" smtClean="0">
                <a:effectLst>
                  <a:outerShdw blurRad="38100" dist="38100" dir="2700000" algn="tl">
                    <a:srgbClr val="000000">
                      <a:alpha val="43137"/>
                    </a:srgbClr>
                  </a:outerShdw>
                </a:effectLst>
              </a:rPr>
              <a:t>مبادئ علم الاقتصاد </a:t>
            </a:r>
            <a:r>
              <a:rPr lang="en-US" b="1" dirty="0" smtClean="0">
                <a:effectLst>
                  <a:outerShdw blurRad="38100" dist="38100" dir="2700000" algn="tl">
                    <a:srgbClr val="000000">
                      <a:alpha val="43137"/>
                    </a:srgbClr>
                  </a:outerShdw>
                </a:effectLst>
              </a:rPr>
              <a:t/>
            </a:r>
            <a:br>
              <a:rPr lang="en-US" b="1" dirty="0" smtClean="0">
                <a:effectLst>
                  <a:outerShdw blurRad="38100" dist="38100" dir="2700000" algn="tl">
                    <a:srgbClr val="000000">
                      <a:alpha val="43137"/>
                    </a:srgbClr>
                  </a:outerShdw>
                </a:effectLst>
              </a:rPr>
            </a:br>
            <a:r>
              <a:rPr lang="ar-SA" b="1" dirty="0" smtClean="0">
                <a:effectLst>
                  <a:outerShdw blurRad="38100" dist="38100" dir="2700000" algn="tl">
                    <a:srgbClr val="000000">
                      <a:alpha val="43137"/>
                    </a:srgbClr>
                  </a:outerShdw>
                </a:effectLst>
              </a:rPr>
              <a:t/>
            </a:r>
            <a:br>
              <a:rPr lang="ar-SA" b="1" dirty="0" smtClean="0">
                <a:effectLst>
                  <a:outerShdw blurRad="38100" dist="38100" dir="2700000" algn="tl">
                    <a:srgbClr val="000000">
                      <a:alpha val="43137"/>
                    </a:srgbClr>
                  </a:outerShdw>
                </a:effectLst>
              </a:rPr>
            </a:br>
            <a:r>
              <a:rPr lang="ar-IQ" b="1" dirty="0" smtClean="0">
                <a:effectLst>
                  <a:outerShdw blurRad="38100" dist="38100" dir="2700000" algn="tl">
                    <a:srgbClr val="000000">
                      <a:alpha val="43137"/>
                    </a:srgbClr>
                  </a:outerShdw>
                </a:effectLst>
              </a:rPr>
              <a:t>أ.د سهام كامل محمد</a:t>
            </a:r>
            <a:endParaRPr lang="en-US" b="1" dirty="0">
              <a:effectLst>
                <a:outerShdw blurRad="38100" dist="38100" dir="2700000" algn="tl">
                  <a:srgbClr val="000000">
                    <a:alpha val="43137"/>
                  </a:srgbClr>
                </a:outerShdw>
              </a:effectLst>
            </a:endParaRPr>
          </a:p>
        </p:txBody>
      </p:sp>
      <p:sp>
        <p:nvSpPr>
          <p:cNvPr id="3" name="Subtitle 2"/>
          <p:cNvSpPr>
            <a:spLocks noGrp="1"/>
          </p:cNvSpPr>
          <p:nvPr>
            <p:ph type="subTitle" idx="4294967295"/>
          </p:nvPr>
        </p:nvSpPr>
        <p:spPr>
          <a:xfrm>
            <a:off x="0" y="3929063"/>
            <a:ext cx="6400800" cy="1752600"/>
          </a:xfrm>
        </p:spPr>
        <p:txBody>
          <a:bodyPr/>
          <a:lstStyle/>
          <a:p>
            <a:endParaRPr lang="ar-SA" dirty="0" smtClean="0"/>
          </a:p>
          <a:p>
            <a:endParaRPr lang="ar-SA" dirty="0" smtClean="0"/>
          </a:p>
          <a:p>
            <a:endParaRPr lang="ar-SA" dirty="0" smtClean="0"/>
          </a:p>
        </p:txBody>
      </p:sp>
    </p:spTree>
  </p:cSld>
  <p:clrMapOvr>
    <a:masterClrMapping/>
  </p:clrMapOvr>
  <p:transition>
    <p:circl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395536" y="188640"/>
            <a:ext cx="8229600" cy="1368152"/>
          </a:xfrm>
        </p:spPr>
        <p:txBody>
          <a:bodyPr>
            <a:normAutofit fontScale="90000"/>
          </a:bodyPr>
          <a:lstStyle/>
          <a:p>
            <a:r>
              <a:rPr lang="ar-SA" sz="4000" dirty="0" smtClean="0"/>
              <a:t>النظام الاقتصادي</a:t>
            </a:r>
            <a:br>
              <a:rPr lang="ar-SA" sz="4000" dirty="0" smtClean="0"/>
            </a:br>
            <a:r>
              <a:rPr lang="en-US" sz="4000" dirty="0" smtClean="0"/>
              <a:t>The Economic System</a:t>
            </a:r>
            <a:r>
              <a:rPr lang="ar-SA" sz="4000" dirty="0" smtClean="0"/>
              <a:t> </a:t>
            </a:r>
            <a:r>
              <a:rPr lang="en-US" sz="4000" dirty="0" smtClean="0"/>
              <a:t/>
            </a:r>
            <a:br>
              <a:rPr lang="en-US" sz="4000" dirty="0" smtClean="0"/>
            </a:br>
            <a:r>
              <a:rPr lang="en-US" sz="4000" dirty="0" smtClean="0"/>
              <a:t>                                                        A</a:t>
            </a:r>
            <a:endParaRPr lang="en-US" sz="4000" dirty="0"/>
          </a:p>
        </p:txBody>
      </p:sp>
      <p:sp>
        <p:nvSpPr>
          <p:cNvPr id="7" name="TextBox 6"/>
          <p:cNvSpPr txBox="1"/>
          <p:nvPr/>
        </p:nvSpPr>
        <p:spPr>
          <a:xfrm>
            <a:off x="0" y="1595021"/>
            <a:ext cx="9144000" cy="3785652"/>
          </a:xfrm>
          <a:prstGeom prst="rect">
            <a:avLst/>
          </a:prstGeom>
          <a:noFill/>
        </p:spPr>
        <p:txBody>
          <a:bodyPr wrap="square" rtlCol="0">
            <a:spAutoFit/>
          </a:bodyPr>
          <a:lstStyle/>
          <a:p>
            <a:pPr algn="r"/>
            <a:r>
              <a:rPr lang="ar-SA" sz="2400" u="sng" dirty="0" smtClean="0"/>
              <a:t>يتكون </a:t>
            </a:r>
            <a:r>
              <a:rPr lang="ar-SA" sz="2400" u="sng" dirty="0" smtClean="0">
                <a:solidFill>
                  <a:srgbClr val="FF0000"/>
                </a:solidFill>
              </a:rPr>
              <a:t>النظام الاقتصادي </a:t>
            </a:r>
            <a:r>
              <a:rPr lang="ar-SA" sz="2400" u="sng" dirty="0" smtClean="0"/>
              <a:t>من القواعد والقوانين والتقاليد والمبادى التي تحكم عمليات الاقتصاد القومي ويتم من خلالها استخدام الموارد الانتاجية لاشباع الحاجات الانسانية , ويهدف النظام الاقتصادي الى تحديد انواع وكميات السلع والخدمات التي تنتج وطرق انتاجها وكيفية توزيعها .</a:t>
            </a:r>
          </a:p>
          <a:p>
            <a:pPr algn="r"/>
            <a:r>
              <a:rPr lang="ar-SA" sz="2400" dirty="0" smtClean="0"/>
              <a:t>واذا نظرنا الى الانسان في اطار من العلاقات الاجتماعية نصل الى نتيجة منطقية وهي حتمية التعاون الاقتصادي بين الافراد .</a:t>
            </a:r>
          </a:p>
          <a:p>
            <a:pPr algn="r"/>
            <a:r>
              <a:rPr lang="ar-SA" sz="2400" u="sng" dirty="0" smtClean="0"/>
              <a:t>هدف التعاون هو الانتاج وعلى وجة التحديد انتاج اكبر كمية من السلع والخدمات , والانتاج في صورتة الحديثة يشكل عملية مستمرة ومعقدة يشترك فيها الالاف بل ملايين الافراد </a:t>
            </a:r>
            <a:r>
              <a:rPr lang="ar-SA" sz="2400" dirty="0" smtClean="0"/>
              <a:t>وهم بفضل تعاونهم القائم على مبدا التخصص يستطيعون في النهاية تحقيق ناتج اجمالي يفوق كثيرا ما كان يمكن ان ينتجوة اذا عمل كل منهم في عزلة عن الاخرين ...............</a:t>
            </a:r>
          </a:p>
        </p:txBody>
      </p:sp>
      <p:sp>
        <p:nvSpPr>
          <p:cNvPr id="5" name="Slide Number Placeholder 4"/>
          <p:cNvSpPr>
            <a:spLocks noGrp="1"/>
          </p:cNvSpPr>
          <p:nvPr>
            <p:ph type="sldNum" sz="quarter" idx="12"/>
          </p:nvPr>
        </p:nvSpPr>
        <p:spPr/>
        <p:txBody>
          <a:bodyPr/>
          <a:lstStyle/>
          <a:p>
            <a:fld id="{8F389876-892D-41A3-8E28-C6BF543B2891}" type="slidenum">
              <a:rPr lang="en-US" sz="2400" smtClean="0"/>
              <a:pPr/>
              <a:t>10</a:t>
            </a:fld>
            <a:endParaRPr lang="en-US" sz="2400" dirty="0"/>
          </a:p>
        </p:txBody>
      </p:sp>
    </p:spTree>
  </p:cSld>
  <p:clrMapOvr>
    <a:masterClrMapping/>
  </p:clrMapOvr>
  <p:transition>
    <p:circl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642918"/>
            <a:ext cx="8229600" cy="594874"/>
          </a:xfrm>
        </p:spPr>
        <p:txBody>
          <a:bodyPr>
            <a:normAutofit fontScale="90000"/>
          </a:bodyPr>
          <a:lstStyle/>
          <a:p>
            <a:r>
              <a:rPr lang="ar-SA" sz="3600" dirty="0" smtClean="0"/>
              <a:t>النظام الاقتصادي</a:t>
            </a:r>
            <a:r>
              <a:rPr lang="ar-SA" dirty="0" smtClean="0"/>
              <a:t/>
            </a:r>
            <a:br>
              <a:rPr lang="ar-SA" dirty="0" smtClean="0"/>
            </a:br>
            <a:r>
              <a:rPr lang="en-US" dirty="0" smtClean="0"/>
              <a:t>              B       </a:t>
            </a:r>
            <a:r>
              <a:rPr lang="en-US" sz="3100" dirty="0" smtClean="0"/>
              <a:t>Economic  system </a:t>
            </a:r>
            <a:r>
              <a:rPr lang="ar-SA" dirty="0" smtClean="0"/>
              <a:t/>
            </a:r>
            <a:br>
              <a:rPr lang="ar-SA" dirty="0" smtClean="0"/>
            </a:br>
            <a:endParaRPr lang="en-US" dirty="0"/>
          </a:p>
        </p:txBody>
      </p:sp>
      <p:sp>
        <p:nvSpPr>
          <p:cNvPr id="5" name="TextBox 4"/>
          <p:cNvSpPr txBox="1"/>
          <p:nvPr/>
        </p:nvSpPr>
        <p:spPr>
          <a:xfrm>
            <a:off x="0" y="1285860"/>
            <a:ext cx="9144000" cy="5632311"/>
          </a:xfrm>
          <a:prstGeom prst="rect">
            <a:avLst/>
          </a:prstGeom>
          <a:noFill/>
        </p:spPr>
        <p:txBody>
          <a:bodyPr wrap="square" rtlCol="0">
            <a:spAutoFit/>
          </a:bodyPr>
          <a:lstStyle/>
          <a:p>
            <a:pPr algn="r"/>
            <a:r>
              <a:rPr lang="ar-SA" sz="2400" dirty="0" smtClean="0"/>
              <a:t>وبصرف النظر عن نوع </a:t>
            </a:r>
            <a:r>
              <a:rPr lang="ar-SA" sz="2400" dirty="0" smtClean="0">
                <a:solidFill>
                  <a:srgbClr val="FF0000"/>
                </a:solidFill>
              </a:rPr>
              <a:t>النظام الاقتصادي</a:t>
            </a:r>
            <a:r>
              <a:rPr lang="ar-SA" sz="2400" dirty="0" smtClean="0"/>
              <a:t> الذي يتبعة المجتمع فان هذه المشاكل يمكن </a:t>
            </a:r>
          </a:p>
          <a:p>
            <a:pPr algn="r"/>
            <a:r>
              <a:rPr lang="ar-SA" sz="2400" dirty="0" smtClean="0"/>
              <a:t>حصرها كما يلي :</a:t>
            </a:r>
          </a:p>
          <a:p>
            <a:pPr algn="r"/>
            <a:r>
              <a:rPr lang="ar-SA" sz="2400" u="sng" dirty="0" smtClean="0">
                <a:solidFill>
                  <a:schemeClr val="accent4">
                    <a:lumMod val="75000"/>
                  </a:schemeClr>
                </a:solidFill>
              </a:rPr>
              <a:t>ماذا ينتج ، وكم ينتج،وكيف ينتج ، ولمن ينتج </a:t>
            </a:r>
            <a:r>
              <a:rPr lang="ar-SA" sz="2400" u="sng" dirty="0" smtClean="0"/>
              <a:t>؟ وكل نظام يجيب على هذه الاسئلة بطريقته الخاصة، فتنظيم النشاط الاقتصادي في النظام الراسمالي يختلف عما هو عليه في النظام الاشتراكي . </a:t>
            </a:r>
            <a:r>
              <a:rPr lang="ar-SA" sz="2400" dirty="0" smtClean="0"/>
              <a:t>ان النظام الاقتصادي الخاص في اي بلد يعتمد على </a:t>
            </a:r>
            <a:r>
              <a:rPr lang="ar-SA" sz="2400" dirty="0" smtClean="0">
                <a:solidFill>
                  <a:srgbClr val="FF0000"/>
                </a:solidFill>
              </a:rPr>
              <a:t>من هو المالك للثروة،</a:t>
            </a:r>
            <a:r>
              <a:rPr lang="ar-SA" sz="2400" dirty="0" smtClean="0"/>
              <a:t>الافراد ام الدولة؟ وبناءا على ملكية الثروة هناك ثلاثة انواع من الانظمة الاقتصادية :-</a:t>
            </a:r>
          </a:p>
          <a:p>
            <a:pPr algn="r"/>
            <a:r>
              <a:rPr lang="ar-SA" sz="2400" dirty="0" smtClean="0">
                <a:solidFill>
                  <a:srgbClr val="FF0000"/>
                </a:solidFill>
              </a:rPr>
              <a:t>:</a:t>
            </a:r>
            <a:r>
              <a:rPr lang="en-US" sz="2400" dirty="0" smtClean="0">
                <a:solidFill>
                  <a:srgbClr val="FF0000"/>
                </a:solidFill>
              </a:rPr>
              <a:t>Free Enterprise</a:t>
            </a:r>
            <a:r>
              <a:rPr lang="ar-SA" sz="2400" dirty="0" smtClean="0">
                <a:solidFill>
                  <a:srgbClr val="FF0000"/>
                </a:solidFill>
              </a:rPr>
              <a:t>نظام المشروع الحر </a:t>
            </a:r>
            <a:endParaRPr lang="en-US" sz="2400" dirty="0" smtClean="0">
              <a:solidFill>
                <a:srgbClr val="FF0000"/>
              </a:solidFill>
            </a:endParaRPr>
          </a:p>
          <a:p>
            <a:pPr algn="r"/>
            <a:r>
              <a:rPr lang="ar-SA" sz="2400" dirty="0" smtClean="0"/>
              <a:t>فيه تكون </a:t>
            </a:r>
            <a:r>
              <a:rPr lang="ar-SA" sz="2400" u="sng" dirty="0" smtClean="0"/>
              <a:t>جميع الثروة مملوكة للافراد وان المشكلة الاقتصادية في هذا النظام تحل من خلال آلية الاسعار</a:t>
            </a:r>
            <a:r>
              <a:rPr lang="ar-SA" sz="2400" dirty="0" smtClean="0"/>
              <a:t> وهي تعني ان التغيرات في حاجات المستهلكين تودي الى تغيرات في الاسعار وان التغيرات في الاسعار تقود الى تغيرات في الانتاج (العرض ) لذا فان التغيرات في </a:t>
            </a:r>
          </a:p>
          <a:p>
            <a:pPr algn="r"/>
            <a:r>
              <a:rPr lang="ar-SA" sz="2400" dirty="0" smtClean="0"/>
              <a:t>الحاجات تودي الى تغيرات في الانتاج وبالتالي في العرض.</a:t>
            </a:r>
          </a:p>
          <a:p>
            <a:pPr algn="r"/>
            <a:r>
              <a:rPr lang="en-US" sz="2400" dirty="0" smtClean="0">
                <a:solidFill>
                  <a:srgbClr val="FF0000"/>
                </a:solidFill>
              </a:rPr>
              <a:t>Planned Economy  </a:t>
            </a:r>
            <a:r>
              <a:rPr lang="ar-SA" sz="2400" dirty="0" smtClean="0">
                <a:solidFill>
                  <a:srgbClr val="FF0000"/>
                </a:solidFill>
              </a:rPr>
              <a:t>نظام الاقتصادي المخطط :</a:t>
            </a:r>
          </a:p>
          <a:p>
            <a:pPr algn="r"/>
            <a:r>
              <a:rPr lang="ar-SA" sz="2400" dirty="0" smtClean="0"/>
              <a:t> </a:t>
            </a:r>
            <a:r>
              <a:rPr lang="ar-SA" sz="2400" u="sng" dirty="0" smtClean="0"/>
              <a:t>مشاكل الانتاج التي ترتبط باسئلة ماذا وكم وكيف ومشاكل التوزيع التي ترتبط لمن وكيف وكذلك مسائل النمو تحل من خلال التخطيط المركزي استنادا الى الملكية الاجتماعية للثروة.</a:t>
            </a:r>
          </a:p>
          <a:p>
            <a:pPr lvl="8" algn="r">
              <a:buFont typeface="Arial" charset="0"/>
              <a:buChar char="•"/>
            </a:pPr>
            <a:endParaRPr lang="ar-SA" sz="2400" dirty="0" smtClean="0"/>
          </a:p>
        </p:txBody>
      </p:sp>
      <p:sp>
        <p:nvSpPr>
          <p:cNvPr id="4" name="Slide Number Placeholder 3"/>
          <p:cNvSpPr>
            <a:spLocks noGrp="1"/>
          </p:cNvSpPr>
          <p:nvPr>
            <p:ph type="sldNum" sz="quarter" idx="12"/>
          </p:nvPr>
        </p:nvSpPr>
        <p:spPr>
          <a:xfrm>
            <a:off x="6643702" y="6492875"/>
            <a:ext cx="2133600" cy="365125"/>
          </a:xfrm>
        </p:spPr>
        <p:txBody>
          <a:bodyPr/>
          <a:lstStyle/>
          <a:p>
            <a:fld id="{8F389876-892D-41A3-8E28-C6BF543B2891}" type="slidenum">
              <a:rPr lang="en-US" sz="2400" smtClean="0"/>
              <a:pPr/>
              <a:t>11</a:t>
            </a:fld>
            <a:endParaRPr lang="en-US" sz="2400" dirty="0"/>
          </a:p>
        </p:txBody>
      </p:sp>
    </p:spTree>
  </p:cSld>
  <p:clrMapOvr>
    <a:masterClrMapping/>
  </p:clrMapOvr>
  <p:transition>
    <p:circl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46"/>
          </a:xfrm>
        </p:spPr>
        <p:txBody>
          <a:bodyPr>
            <a:normAutofit fontScale="90000"/>
          </a:bodyPr>
          <a:lstStyle/>
          <a:p>
            <a:pPr algn="l"/>
            <a:r>
              <a:rPr lang="en-US" sz="3600" dirty="0" smtClean="0"/>
              <a:t> Economic need</a:t>
            </a:r>
            <a:r>
              <a:rPr lang="ar-IQ" sz="3600" dirty="0" smtClean="0"/>
              <a:t>               </a:t>
            </a:r>
            <a:r>
              <a:rPr lang="en-US" sz="3600" dirty="0" smtClean="0"/>
              <a:t> </a:t>
            </a:r>
            <a:r>
              <a:rPr lang="ar-SA" sz="3100" dirty="0" smtClean="0"/>
              <a:t>الحاجة الاقتصادية</a:t>
            </a:r>
            <a:r>
              <a:rPr lang="en-US" sz="3100" dirty="0" smtClean="0"/>
              <a:t/>
            </a:r>
            <a:br>
              <a:rPr lang="en-US" sz="3100" dirty="0" smtClean="0"/>
            </a:br>
            <a:r>
              <a:rPr lang="en-US" sz="3100" dirty="0" smtClean="0"/>
              <a:t>                   </a:t>
            </a:r>
            <a:r>
              <a:rPr lang="en-US" dirty="0" smtClean="0"/>
              <a:t>A</a:t>
            </a:r>
            <a:endParaRPr lang="en-US" dirty="0"/>
          </a:p>
        </p:txBody>
      </p:sp>
      <p:sp>
        <p:nvSpPr>
          <p:cNvPr id="4" name="TextBox 3"/>
          <p:cNvSpPr txBox="1"/>
          <p:nvPr/>
        </p:nvSpPr>
        <p:spPr>
          <a:xfrm>
            <a:off x="0" y="1071546"/>
            <a:ext cx="9144000" cy="6278642"/>
          </a:xfrm>
          <a:prstGeom prst="rect">
            <a:avLst/>
          </a:prstGeom>
          <a:noFill/>
        </p:spPr>
        <p:txBody>
          <a:bodyPr wrap="square" rtlCol="0">
            <a:spAutoFit/>
          </a:bodyPr>
          <a:lstStyle/>
          <a:p>
            <a:pPr algn="r" rtl="1"/>
            <a:r>
              <a:rPr lang="ar-SA" sz="2400" dirty="0" smtClean="0">
                <a:solidFill>
                  <a:srgbClr val="C00000"/>
                </a:solidFill>
              </a:rPr>
              <a:t>الحاجة </a:t>
            </a:r>
            <a:r>
              <a:rPr lang="en-US" sz="2400" dirty="0" smtClean="0"/>
              <a:t> </a:t>
            </a:r>
            <a:r>
              <a:rPr lang="en-US" sz="2400" dirty="0" smtClean="0">
                <a:solidFill>
                  <a:srgbClr val="C00000"/>
                </a:solidFill>
              </a:rPr>
              <a:t>Need</a:t>
            </a:r>
            <a:r>
              <a:rPr lang="ar-SA" sz="2400" dirty="0" smtClean="0"/>
              <a:t>: </a:t>
            </a:r>
            <a:r>
              <a:rPr lang="ar-SA" sz="2400" u="sng" dirty="0" smtClean="0"/>
              <a:t>هي مجرد الرغبة في الحصول على وسائل لازمة لوجود الانسان أو المحافظة عليه أو لتقدمه دون أن يلزم أن يكون الانسان حائزا لتلك الوسائل .</a:t>
            </a:r>
          </a:p>
          <a:p>
            <a:pPr algn="r" rtl="1"/>
            <a:r>
              <a:rPr lang="ar-SA" sz="2400" dirty="0" smtClean="0"/>
              <a:t>و للحاجة ثلاثة عناصر هي :</a:t>
            </a:r>
          </a:p>
          <a:p>
            <a:pPr algn="r" rtl="1">
              <a:buFontTx/>
              <a:buChar char="-"/>
            </a:pPr>
            <a:r>
              <a:rPr lang="ar-SA" sz="2400" dirty="0" smtClean="0"/>
              <a:t>احساس بالالم (كالجوع أو العطش مثلا) </a:t>
            </a:r>
          </a:p>
          <a:p>
            <a:pPr algn="r" rtl="1">
              <a:buFontTx/>
              <a:buChar char="-"/>
            </a:pPr>
            <a:r>
              <a:rPr lang="ar-SA" sz="2400" dirty="0" smtClean="0"/>
              <a:t>-معرفة الوس</a:t>
            </a:r>
            <a:r>
              <a:rPr lang="ar-IQ" sz="2400" dirty="0" smtClean="0"/>
              <a:t>يلة</a:t>
            </a:r>
            <a:r>
              <a:rPr lang="ar-SA" sz="2400" dirty="0" smtClean="0"/>
              <a:t> لازالة هذا الألم</a:t>
            </a:r>
          </a:p>
          <a:p>
            <a:pPr algn="r" rtl="1">
              <a:buFontTx/>
              <a:buChar char="-"/>
            </a:pPr>
            <a:r>
              <a:rPr lang="ar-SA" sz="2400" dirty="0" smtClean="0"/>
              <a:t>- الرغبة في استخدام هذه الوس</a:t>
            </a:r>
            <a:r>
              <a:rPr lang="ar-IQ" sz="2400" dirty="0" smtClean="0"/>
              <a:t>يلة</a:t>
            </a:r>
            <a:r>
              <a:rPr lang="ar-SA" sz="2400" dirty="0" smtClean="0"/>
              <a:t> لازالة هذا الأحساس </a:t>
            </a:r>
          </a:p>
          <a:p>
            <a:pPr algn="r" rtl="1">
              <a:buFontTx/>
              <a:buChar char="-"/>
            </a:pPr>
            <a:r>
              <a:rPr lang="ar-SA" sz="2400" dirty="0" smtClean="0"/>
              <a:t>وليس كل الحاجات تدخل في موضوع الاقتصاد , فبعض الحاجات تخرج عن الدراسات الاقتصادية مثل الحاجة إلى النوم أو إلى الراحة , فهذه لاتعد حاجات اقتصادية , و الاقتصاديون لا يهتمون بالحاجات ذاتها بل يهتمون ب</a:t>
            </a:r>
            <a:r>
              <a:rPr lang="ar-IQ" sz="2400" dirty="0" smtClean="0"/>
              <a:t>ن</a:t>
            </a:r>
            <a:r>
              <a:rPr lang="ar-SA" sz="2400" dirty="0" smtClean="0"/>
              <a:t>تائجها الاقتصادية .</a:t>
            </a:r>
          </a:p>
          <a:p>
            <a:pPr marL="457200" indent="-457200" algn="r" rtl="1"/>
            <a:r>
              <a:rPr lang="ar-SA" sz="2400" dirty="0" smtClean="0">
                <a:solidFill>
                  <a:srgbClr val="C00000"/>
                </a:solidFill>
              </a:rPr>
              <a:t>خصائص الحاجات الاقتصادية </a:t>
            </a:r>
            <a:r>
              <a:rPr lang="en-US" sz="2400" dirty="0" smtClean="0">
                <a:solidFill>
                  <a:srgbClr val="C00000"/>
                </a:solidFill>
              </a:rPr>
              <a:t>Characteristics of Economic Needs </a:t>
            </a:r>
          </a:p>
          <a:p>
            <a:pPr algn="r" rtl="1"/>
            <a:r>
              <a:rPr lang="ar-SA" sz="2400" dirty="0" smtClean="0">
                <a:solidFill>
                  <a:srgbClr val="C00000"/>
                </a:solidFill>
              </a:rPr>
              <a:t> </a:t>
            </a:r>
            <a:r>
              <a:rPr lang="en-US" sz="2400" dirty="0" smtClean="0">
                <a:solidFill>
                  <a:srgbClr val="C00000"/>
                </a:solidFill>
              </a:rPr>
              <a:t> -1</a:t>
            </a:r>
            <a:r>
              <a:rPr lang="ar-SA" sz="2400" dirty="0" smtClean="0">
                <a:solidFill>
                  <a:srgbClr val="C00000"/>
                </a:solidFill>
              </a:rPr>
              <a:t>قابليتها</a:t>
            </a:r>
            <a:r>
              <a:rPr lang="en-US" sz="2400" dirty="0" smtClean="0">
                <a:solidFill>
                  <a:srgbClr val="C00000"/>
                </a:solidFill>
              </a:rPr>
              <a:t> </a:t>
            </a:r>
            <a:r>
              <a:rPr lang="ar-SA" sz="2400" dirty="0" smtClean="0">
                <a:solidFill>
                  <a:srgbClr val="C00000"/>
                </a:solidFill>
              </a:rPr>
              <a:t>للتعدد</a:t>
            </a:r>
            <a:r>
              <a:rPr lang="en-US" sz="2400" dirty="0" smtClean="0">
                <a:solidFill>
                  <a:srgbClr val="C00000"/>
                </a:solidFill>
              </a:rPr>
              <a:t> </a:t>
            </a:r>
            <a:r>
              <a:rPr lang="ar-SA" sz="2400" dirty="0" smtClean="0">
                <a:solidFill>
                  <a:srgbClr val="C00000"/>
                </a:solidFill>
              </a:rPr>
              <a:t>  </a:t>
            </a:r>
            <a:r>
              <a:rPr lang="en-US" sz="2400" dirty="0" smtClean="0">
                <a:solidFill>
                  <a:srgbClr val="FF0000"/>
                </a:solidFill>
              </a:rPr>
              <a:t>Multiplicity ability  </a:t>
            </a:r>
            <a:endParaRPr lang="ar-SA" sz="2400" dirty="0" smtClean="0">
              <a:solidFill>
                <a:srgbClr val="FF0000"/>
              </a:solidFill>
            </a:endParaRPr>
          </a:p>
          <a:p>
            <a:pPr algn="r" rtl="1"/>
            <a:r>
              <a:rPr lang="ar-SA" sz="2400" dirty="0" smtClean="0"/>
              <a:t>الحاجة تتعدد مع تقدم الحضارة و الحاجة متطورة و متعددة . فهناك سيل من السلع الجديدة لم تكن معروفة سابقا و ان انتاج السلع الجديدة يكون محدود و يكون سعرها مرتفعا و ليس في متناول كل الفئات و لكن عند زيادة الانتاج و انخفاض السعر يعم الاستعمال .</a:t>
            </a:r>
          </a:p>
          <a:p>
            <a:pPr algn="r" rtl="1"/>
            <a:endParaRPr lang="en-US" sz="2400" dirty="0" smtClean="0"/>
          </a:p>
          <a:p>
            <a:pPr algn="r" rtl="1">
              <a:buFontTx/>
              <a:buChar char="-"/>
            </a:pPr>
            <a:endParaRPr lang="ar-SA" sz="2400" dirty="0" smtClean="0"/>
          </a:p>
          <a:p>
            <a:pPr algn="r" rtl="1">
              <a:buFontTx/>
              <a:buChar char="-"/>
            </a:pPr>
            <a:endParaRPr lang="ar-SA" dirty="0" smtClean="0"/>
          </a:p>
        </p:txBody>
      </p:sp>
      <p:sp>
        <p:nvSpPr>
          <p:cNvPr id="5" name="Slide Number Placeholder 4"/>
          <p:cNvSpPr>
            <a:spLocks noGrp="1"/>
          </p:cNvSpPr>
          <p:nvPr>
            <p:ph type="sldNum" sz="quarter" idx="12"/>
          </p:nvPr>
        </p:nvSpPr>
        <p:spPr/>
        <p:txBody>
          <a:bodyPr/>
          <a:lstStyle/>
          <a:p>
            <a:fld id="{8F389876-892D-41A3-8E28-C6BF543B2891}" type="slidenum">
              <a:rPr lang="en-US" sz="2400" smtClean="0"/>
              <a:pPr/>
              <a:t>12</a:t>
            </a:fld>
            <a:endParaRPr lang="en-US" sz="2400" dirty="0"/>
          </a:p>
        </p:txBody>
      </p:sp>
    </p:spTree>
  </p:cSld>
  <p:clrMapOvr>
    <a:masterClrMapping/>
  </p:clrMapOvr>
  <p:transition>
    <p:circl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          </a:t>
            </a:r>
            <a:r>
              <a:rPr lang="ar-SA" dirty="0" smtClean="0"/>
              <a:t> </a:t>
            </a:r>
            <a:r>
              <a:rPr lang="en-US" dirty="0" smtClean="0"/>
              <a:t>   </a:t>
            </a:r>
            <a:r>
              <a:rPr lang="ar-SA" dirty="0" smtClean="0"/>
              <a:t>  الحاجة الاقتصادية</a:t>
            </a:r>
            <a:br>
              <a:rPr lang="ar-SA" dirty="0" smtClean="0"/>
            </a:br>
            <a:r>
              <a:rPr lang="en-US" dirty="0" smtClean="0"/>
              <a:t>                Economic need</a:t>
            </a:r>
            <a:r>
              <a:rPr lang="ar-SA" dirty="0" smtClean="0"/>
              <a:t> </a:t>
            </a:r>
            <a:endParaRPr lang="en-US" dirty="0"/>
          </a:p>
        </p:txBody>
      </p:sp>
      <p:sp>
        <p:nvSpPr>
          <p:cNvPr id="6" name="TextBox 5"/>
          <p:cNvSpPr txBox="1"/>
          <p:nvPr/>
        </p:nvSpPr>
        <p:spPr>
          <a:xfrm>
            <a:off x="-36512" y="1700808"/>
            <a:ext cx="9144000" cy="6001643"/>
          </a:xfrm>
          <a:prstGeom prst="rect">
            <a:avLst/>
          </a:prstGeom>
          <a:noFill/>
        </p:spPr>
        <p:txBody>
          <a:bodyPr wrap="square" rtlCol="0">
            <a:spAutoFit/>
          </a:bodyPr>
          <a:lstStyle/>
          <a:p>
            <a:pPr algn="r"/>
            <a:r>
              <a:rPr lang="en-US" sz="2400" dirty="0" smtClean="0">
                <a:solidFill>
                  <a:srgbClr val="FF0000"/>
                </a:solidFill>
              </a:rPr>
              <a:t>Ability of the need to satiate  </a:t>
            </a:r>
            <a:r>
              <a:rPr lang="ar-SA" sz="2400" dirty="0" smtClean="0">
                <a:solidFill>
                  <a:srgbClr val="FF0000"/>
                </a:solidFill>
              </a:rPr>
              <a:t>2- قابلية الحاجة للإشباع   </a:t>
            </a:r>
            <a:endParaRPr lang="en-US" sz="2400" dirty="0" smtClean="0">
              <a:solidFill>
                <a:srgbClr val="FF0000"/>
              </a:solidFill>
            </a:endParaRPr>
          </a:p>
          <a:p>
            <a:pPr algn="r"/>
            <a:r>
              <a:rPr lang="ar-SA" sz="2400" dirty="0" smtClean="0"/>
              <a:t>الحاجة قابلة للاشباع في زمنية معينة </a:t>
            </a:r>
          </a:p>
          <a:p>
            <a:pPr algn="r"/>
            <a:r>
              <a:rPr lang="ar-SA" sz="2400" dirty="0" smtClean="0"/>
              <a:t>النقود لا تشبع حاجة بشرية بحد ذاتها بل هي وسيلة للحصول على السلع و الخدمات التي  تشبع حاجة بشرية</a:t>
            </a:r>
          </a:p>
          <a:p>
            <a:pPr algn="r"/>
            <a:r>
              <a:rPr lang="ar-SA" sz="2400" dirty="0" smtClean="0">
                <a:solidFill>
                  <a:srgbClr val="FF0000"/>
                </a:solidFill>
              </a:rPr>
              <a:t>3-</a:t>
            </a:r>
            <a:r>
              <a:rPr lang="ar-SA" sz="2400" dirty="0" smtClean="0"/>
              <a:t> </a:t>
            </a:r>
            <a:r>
              <a:rPr lang="ar-SA" sz="2400" dirty="0" smtClean="0">
                <a:solidFill>
                  <a:srgbClr val="FF0000"/>
                </a:solidFill>
              </a:rPr>
              <a:t>تعدد وسائل اشباع الحاجة الواحدة :</a:t>
            </a:r>
            <a:r>
              <a:rPr lang="ar-SA" sz="2400" dirty="0" smtClean="0"/>
              <a:t>الحاجة الواحدة لها وسائل متعددة لاشباعها , أي هناك مكانية الاحلال عند اشباع الحاجة الواحدة, و الاحلال يتم عندما لا يقدر المرء على شراء السلع لأن سعرها مرتفع و دخله محدود و بالتالي يلجأ الى البدائل. </a:t>
            </a:r>
          </a:p>
          <a:p>
            <a:pPr algn="r"/>
            <a:r>
              <a:rPr lang="ar-SA" sz="2400" dirty="0" smtClean="0">
                <a:solidFill>
                  <a:srgbClr val="FF0000"/>
                </a:solidFill>
              </a:rPr>
              <a:t>تصنيف الحاجات:</a:t>
            </a:r>
          </a:p>
          <a:p>
            <a:pPr algn="r"/>
            <a:r>
              <a:rPr lang="ar-SA" sz="2400" u="sng" dirty="0" smtClean="0">
                <a:solidFill>
                  <a:srgbClr val="00B050"/>
                </a:solidFill>
              </a:rPr>
              <a:t>من الناحية التاريخية       </a:t>
            </a:r>
            <a:r>
              <a:rPr lang="ar-SA" sz="2400" dirty="0" smtClean="0">
                <a:solidFill>
                  <a:srgbClr val="00B050"/>
                </a:solidFill>
              </a:rPr>
              <a:t>1- حاجات بيولوجية</a:t>
            </a:r>
            <a:r>
              <a:rPr lang="ar-SA" sz="2400" dirty="0" smtClean="0">
                <a:solidFill>
                  <a:schemeClr val="tx2"/>
                </a:solidFill>
              </a:rPr>
              <a:t> </a:t>
            </a:r>
            <a:r>
              <a:rPr lang="ar-SA" sz="2400" dirty="0" smtClean="0"/>
              <a:t>تولد مع الإنسان و هي حاجات لازمة لحفظ وجوده كالغذاء و الملبس و المسكن       </a:t>
            </a:r>
            <a:r>
              <a:rPr lang="ar-SA" sz="2400" dirty="0" smtClean="0">
                <a:solidFill>
                  <a:srgbClr val="00B050"/>
                </a:solidFill>
              </a:rPr>
              <a:t> 2- حاجات حضارية         </a:t>
            </a:r>
            <a:r>
              <a:rPr lang="ar-SA" sz="2400" dirty="0" smtClean="0"/>
              <a:t>تنشأ مع تطور الإنسان </a:t>
            </a:r>
            <a:endParaRPr lang="en-US" sz="2400" dirty="0" smtClean="0"/>
          </a:p>
          <a:p>
            <a:pPr algn="r"/>
            <a:r>
              <a:rPr lang="ar-SA" sz="2400" dirty="0" smtClean="0"/>
              <a:t>كالحاجة للتعليم و المواصلات الحديثة ووسائل الترفيه ... الخ  </a:t>
            </a:r>
          </a:p>
          <a:p>
            <a:pPr algn="r"/>
            <a:r>
              <a:rPr lang="ar-SA" sz="2400" u="sng" dirty="0" smtClean="0">
                <a:solidFill>
                  <a:srgbClr val="0070C0"/>
                </a:solidFill>
              </a:rPr>
              <a:t>من حيث طبيعتها </a:t>
            </a:r>
            <a:r>
              <a:rPr lang="ar-SA" sz="2400" dirty="0" smtClean="0">
                <a:solidFill>
                  <a:srgbClr val="0070C0"/>
                </a:solidFill>
              </a:rPr>
              <a:t>1- مادية  </a:t>
            </a:r>
            <a:r>
              <a:rPr lang="ar-SA" sz="2400" dirty="0" smtClean="0"/>
              <a:t>الحاجة إلى الغذاء والكساء.... الخ </a:t>
            </a:r>
          </a:p>
          <a:p>
            <a:pPr algn="r"/>
            <a:r>
              <a:rPr lang="ar-SA" sz="2400" dirty="0" smtClean="0"/>
              <a:t>                    </a:t>
            </a:r>
            <a:r>
              <a:rPr lang="ar-SA" sz="2400" dirty="0" smtClean="0">
                <a:solidFill>
                  <a:srgbClr val="0070C0"/>
                </a:solidFill>
              </a:rPr>
              <a:t>2- غير مادية </a:t>
            </a:r>
            <a:r>
              <a:rPr lang="ar-SA" sz="2400" dirty="0" smtClean="0"/>
              <a:t>: تعليم , ثقافة , صحة..... إلى غير ذلك   </a:t>
            </a:r>
          </a:p>
          <a:p>
            <a:pPr algn="r"/>
            <a:endParaRPr lang="en-US" sz="2400" dirty="0" smtClean="0">
              <a:solidFill>
                <a:srgbClr val="FF0000"/>
              </a:solidFill>
            </a:endParaRPr>
          </a:p>
          <a:p>
            <a:pPr algn="r"/>
            <a:endParaRPr lang="en-US" sz="2400" dirty="0" smtClean="0">
              <a:solidFill>
                <a:srgbClr val="FF0000"/>
              </a:solidFill>
            </a:endParaRPr>
          </a:p>
          <a:p>
            <a:pPr algn="r"/>
            <a:r>
              <a:rPr lang="en-US" sz="2400" dirty="0" smtClean="0">
                <a:solidFill>
                  <a:srgbClr val="FF0000"/>
                </a:solidFill>
              </a:rPr>
              <a:t> </a:t>
            </a:r>
            <a:r>
              <a:rPr lang="en-US" dirty="0" smtClean="0">
                <a:solidFill>
                  <a:srgbClr val="FF0000"/>
                </a:solidFill>
              </a:rPr>
              <a:t>  </a:t>
            </a:r>
            <a:endParaRPr lang="en-US" dirty="0">
              <a:solidFill>
                <a:srgbClr val="FF0000"/>
              </a:solidFill>
            </a:endParaRPr>
          </a:p>
        </p:txBody>
      </p:sp>
      <p:sp>
        <p:nvSpPr>
          <p:cNvPr id="4" name="Slide Number Placeholder 3"/>
          <p:cNvSpPr>
            <a:spLocks noGrp="1"/>
          </p:cNvSpPr>
          <p:nvPr>
            <p:ph type="sldNum" sz="quarter" idx="12"/>
          </p:nvPr>
        </p:nvSpPr>
        <p:spPr/>
        <p:txBody>
          <a:bodyPr/>
          <a:lstStyle/>
          <a:p>
            <a:fld id="{8F389876-892D-41A3-8E28-C6BF543B2891}" type="slidenum">
              <a:rPr lang="en-US" sz="2400" smtClean="0"/>
              <a:pPr/>
              <a:t>13</a:t>
            </a:fld>
            <a:endParaRPr lang="en-US" sz="2400" dirty="0"/>
          </a:p>
        </p:txBody>
      </p:sp>
    </p:spTree>
  </p:cSld>
  <p:clrMapOvr>
    <a:masterClrMapping/>
  </p:clrMapOvr>
  <p:transition>
    <p:circl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A" dirty="0" smtClean="0"/>
              <a:t>السلع </a:t>
            </a:r>
            <a:br>
              <a:rPr lang="ar-SA" dirty="0" smtClean="0"/>
            </a:br>
            <a:r>
              <a:rPr lang="en-US" dirty="0" smtClean="0"/>
              <a:t> Goods</a:t>
            </a:r>
            <a:endParaRPr lang="en-US" dirty="0"/>
          </a:p>
        </p:txBody>
      </p:sp>
      <p:sp>
        <p:nvSpPr>
          <p:cNvPr id="3" name="TextBox 2"/>
          <p:cNvSpPr txBox="1"/>
          <p:nvPr/>
        </p:nvSpPr>
        <p:spPr>
          <a:xfrm>
            <a:off x="0" y="1556792"/>
            <a:ext cx="9144000" cy="5262979"/>
          </a:xfrm>
          <a:prstGeom prst="rect">
            <a:avLst/>
          </a:prstGeom>
          <a:noFill/>
        </p:spPr>
        <p:txBody>
          <a:bodyPr wrap="square" rtlCol="0">
            <a:spAutoFit/>
          </a:bodyPr>
          <a:lstStyle/>
          <a:p>
            <a:pPr algn="r"/>
            <a:r>
              <a:rPr lang="ar-SA" sz="2400" dirty="0" smtClean="0"/>
              <a:t> </a:t>
            </a:r>
            <a:r>
              <a:rPr lang="ar-SA" sz="2400" u="sng" dirty="0" smtClean="0"/>
              <a:t>هي جميع الأشياء المفيدة و التي تحقق منفعة و مرغوب بها من قبل الأفراد</a:t>
            </a:r>
            <a:r>
              <a:rPr lang="ar-SA" sz="2400" dirty="0" smtClean="0"/>
              <a:t>.</a:t>
            </a:r>
          </a:p>
          <a:p>
            <a:pPr algn="r"/>
            <a:r>
              <a:rPr lang="ar-SA" sz="2400" dirty="0" smtClean="0"/>
              <a:t>تقسم السلع إلى مجموعتين  </a:t>
            </a:r>
          </a:p>
          <a:p>
            <a:pPr algn="r"/>
            <a:r>
              <a:rPr lang="en-US" sz="2400" dirty="0" smtClean="0">
                <a:solidFill>
                  <a:srgbClr val="FF0000"/>
                </a:solidFill>
              </a:rPr>
              <a:t>Free goods</a:t>
            </a:r>
            <a:r>
              <a:rPr lang="ar-SA" sz="2400" dirty="0" smtClean="0">
                <a:solidFill>
                  <a:srgbClr val="FF0000"/>
                </a:solidFill>
              </a:rPr>
              <a:t>   1- السلع الحرة  </a:t>
            </a:r>
            <a:r>
              <a:rPr lang="en-US" sz="2400" dirty="0" smtClean="0">
                <a:solidFill>
                  <a:srgbClr val="FF0000"/>
                </a:solidFill>
              </a:rPr>
              <a:t> </a:t>
            </a:r>
            <a:r>
              <a:rPr lang="ar-SA" sz="2400" dirty="0" smtClean="0">
                <a:solidFill>
                  <a:srgbClr val="FF0000"/>
                </a:solidFill>
              </a:rPr>
              <a:t>  </a:t>
            </a:r>
          </a:p>
          <a:p>
            <a:pPr algn="r"/>
            <a:r>
              <a:rPr lang="ar-SA" sz="2400" u="sng" dirty="0" smtClean="0"/>
              <a:t>وهي متوفرة بكميات غير محدودة في وقت معين و مكان معين مثل الماء و ضوء الشمس (في ظروف معينة ) </a:t>
            </a:r>
            <a:r>
              <a:rPr lang="ar-SA" sz="2400" dirty="0" smtClean="0"/>
              <a:t>وبالإمكان الحصول عليها دون جهود أو دفع مقابل و تكون خارج نطاق علم الاقتصاد.</a:t>
            </a:r>
            <a:endParaRPr lang="en-US" sz="2400" dirty="0" smtClean="0"/>
          </a:p>
          <a:p>
            <a:pPr algn="r"/>
            <a:r>
              <a:rPr lang="en-US" sz="2400" dirty="0" smtClean="0">
                <a:solidFill>
                  <a:srgbClr val="FF0000"/>
                </a:solidFill>
              </a:rPr>
              <a:t>Economic goods</a:t>
            </a:r>
            <a:r>
              <a:rPr lang="ar-SA" sz="2400" dirty="0" smtClean="0">
                <a:solidFill>
                  <a:srgbClr val="FF0000"/>
                </a:solidFill>
              </a:rPr>
              <a:t>     2- السلع الاقتصادية </a:t>
            </a:r>
          </a:p>
          <a:p>
            <a:pPr algn="r"/>
            <a:r>
              <a:rPr lang="ar-SA" sz="2400" dirty="0" smtClean="0"/>
              <a:t>وهي السلع التي تتصف بأنها مرغوبة و تتوفر فيها صفة المنفعة , و تكون نادرة بالنسبة للطلب عليها و الندرة نتيجة </a:t>
            </a:r>
            <a:r>
              <a:rPr lang="ar-SA" sz="2400" dirty="0" smtClean="0">
                <a:solidFill>
                  <a:srgbClr val="0070C0"/>
                </a:solidFill>
              </a:rPr>
              <a:t>لمحددات طبيعية </a:t>
            </a:r>
            <a:r>
              <a:rPr lang="ar-SA" sz="2400" dirty="0" smtClean="0"/>
              <a:t>كمحدودية المعادن و الفحم و النفط أو </a:t>
            </a:r>
            <a:r>
              <a:rPr lang="ar-SA" sz="2400" dirty="0" smtClean="0">
                <a:solidFill>
                  <a:srgbClr val="0070C0"/>
                </a:solidFill>
              </a:rPr>
              <a:t>لمحدودية القابليات الفنية </a:t>
            </a:r>
            <a:r>
              <a:rPr lang="ar-SA" sz="2400" dirty="0" smtClean="0"/>
              <a:t>أو </a:t>
            </a:r>
            <a:r>
              <a:rPr lang="ar-SA" sz="2400" dirty="0" smtClean="0">
                <a:solidFill>
                  <a:srgbClr val="0070C0"/>
                </a:solidFill>
              </a:rPr>
              <a:t>محددات مصطنعة </a:t>
            </a:r>
            <a:r>
              <a:rPr lang="ar-SA" sz="2400" dirty="0" smtClean="0"/>
              <a:t>مثل الإحتكار أو </a:t>
            </a:r>
            <a:r>
              <a:rPr lang="ar-SA" sz="2400" dirty="0" smtClean="0">
                <a:solidFill>
                  <a:srgbClr val="0070C0"/>
                </a:solidFill>
              </a:rPr>
              <a:t>كمحددات اجتماعية </a:t>
            </a:r>
            <a:r>
              <a:rPr lang="ar-SA" sz="2400" dirty="0" smtClean="0"/>
              <a:t>مثل التقاليد و العادات الاجتماعية. </a:t>
            </a:r>
          </a:p>
          <a:p>
            <a:pPr algn="r"/>
            <a:r>
              <a:rPr lang="ar-SA" sz="2400" dirty="0" smtClean="0"/>
              <a:t> </a:t>
            </a:r>
            <a:r>
              <a:rPr lang="ar-SA" sz="2400" u="sng" dirty="0" smtClean="0"/>
              <a:t>السلعة الاقتصادية تتصف بالمنفعة و الندرة و القابلية على الانتقال أو التحويل وهذه السلع هي التي يتناولها علم الاقتصاد بالدراسة. </a:t>
            </a:r>
            <a:r>
              <a:rPr lang="ar-SA" sz="2400" dirty="0" smtClean="0"/>
              <a:t>حيث أن هناك أشياء لا توصف سلعا اقتصادية مثل المهارة فإنها غير قابلة للانتقال وهي ترتبط بالشخص نفسه و لا يمكن فصلها عنه و انتقالها .</a:t>
            </a:r>
            <a:r>
              <a:rPr lang="en-US" sz="2400" dirty="0" smtClean="0"/>
              <a:t>   </a:t>
            </a:r>
            <a:endParaRPr lang="ar-SA" sz="2400" dirty="0" smtClean="0"/>
          </a:p>
        </p:txBody>
      </p:sp>
      <p:sp>
        <p:nvSpPr>
          <p:cNvPr id="4" name="Slide Number Placeholder 3"/>
          <p:cNvSpPr>
            <a:spLocks noGrp="1"/>
          </p:cNvSpPr>
          <p:nvPr>
            <p:ph type="sldNum" sz="quarter" idx="12"/>
          </p:nvPr>
        </p:nvSpPr>
        <p:spPr>
          <a:xfrm>
            <a:off x="0" y="0"/>
            <a:ext cx="2133600" cy="365125"/>
          </a:xfrm>
        </p:spPr>
        <p:txBody>
          <a:bodyPr/>
          <a:lstStyle/>
          <a:p>
            <a:fld id="{8F389876-892D-41A3-8E28-C6BF543B2891}" type="slidenum">
              <a:rPr lang="en-US" sz="2400" smtClean="0"/>
              <a:pPr/>
              <a:t>14</a:t>
            </a:fld>
            <a:endParaRPr lang="en-US" sz="2400" dirty="0"/>
          </a:p>
        </p:txBody>
      </p:sp>
    </p:spTree>
  </p:cSld>
  <p:clrMapOvr>
    <a:masterClrMapping/>
  </p:clrMapOvr>
  <p:transition>
    <p:circl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t>
            </a:r>
            <a:r>
              <a:rPr lang="ar-SA" dirty="0" smtClean="0"/>
              <a:t>السلع الاقتصادية</a:t>
            </a:r>
            <a:r>
              <a:rPr lang="en-US" dirty="0" smtClean="0"/>
              <a:t>      </a:t>
            </a:r>
            <a:br>
              <a:rPr lang="en-US" dirty="0" smtClean="0"/>
            </a:br>
            <a:r>
              <a:rPr lang="en-US" dirty="0" smtClean="0"/>
              <a:t>                   Economic Goods                </a:t>
            </a:r>
            <a:r>
              <a:rPr lang="ar-SA" dirty="0" smtClean="0"/>
              <a:t/>
            </a:r>
            <a:br>
              <a:rPr lang="ar-SA" dirty="0" smtClean="0"/>
            </a:br>
            <a:r>
              <a:rPr lang="ar-SA" dirty="0" smtClean="0"/>
              <a:t> </a:t>
            </a:r>
            <a:r>
              <a:rPr lang="en-US" dirty="0" smtClean="0"/>
              <a:t>  </a:t>
            </a:r>
            <a:endParaRPr lang="en-US" dirty="0"/>
          </a:p>
        </p:txBody>
      </p:sp>
      <p:sp>
        <p:nvSpPr>
          <p:cNvPr id="3" name="TextBox 2"/>
          <p:cNvSpPr txBox="1"/>
          <p:nvPr/>
        </p:nvSpPr>
        <p:spPr>
          <a:xfrm>
            <a:off x="0" y="1268760"/>
            <a:ext cx="9144000" cy="4524315"/>
          </a:xfrm>
          <a:prstGeom prst="rect">
            <a:avLst/>
          </a:prstGeom>
          <a:noFill/>
        </p:spPr>
        <p:txBody>
          <a:bodyPr wrap="square" rtlCol="0">
            <a:spAutoFit/>
          </a:bodyPr>
          <a:lstStyle/>
          <a:p>
            <a:pPr algn="r"/>
            <a:r>
              <a:rPr lang="ar-SA" sz="2400" dirty="0" smtClean="0"/>
              <a:t>تقسم السلع الاقتصادية إلى نوعين رئيسيين </a:t>
            </a:r>
            <a:r>
              <a:rPr lang="ar-IQ" sz="2400" dirty="0" smtClean="0"/>
              <a:t>:</a:t>
            </a:r>
            <a:endParaRPr lang="ar-SA" sz="2400" dirty="0" smtClean="0"/>
          </a:p>
          <a:p>
            <a:pPr algn="r"/>
            <a:r>
              <a:rPr lang="ar-SA" sz="2400" dirty="0" smtClean="0">
                <a:solidFill>
                  <a:srgbClr val="FF0000"/>
                </a:solidFill>
              </a:rPr>
              <a:t>الثروة </a:t>
            </a:r>
            <a:r>
              <a:rPr lang="ar-SA" sz="2400" dirty="0" smtClean="0"/>
              <a:t>و </a:t>
            </a:r>
            <a:r>
              <a:rPr lang="ar-SA" sz="2400" dirty="0" smtClean="0">
                <a:solidFill>
                  <a:srgbClr val="FF0000"/>
                </a:solidFill>
              </a:rPr>
              <a:t>الخدمات</a:t>
            </a:r>
            <a:r>
              <a:rPr lang="ar-SA" sz="2400" dirty="0" smtClean="0"/>
              <a:t> . السلع الاقتصادية ذات الطبيعة المادية هي ثروة أما غير المادية فهي خدمات </a:t>
            </a:r>
          </a:p>
          <a:p>
            <a:pPr algn="r"/>
            <a:r>
              <a:rPr lang="ar-SA" sz="2400" dirty="0" smtClean="0">
                <a:solidFill>
                  <a:srgbClr val="FF0000"/>
                </a:solidFill>
              </a:rPr>
              <a:t>1- الثروة : </a:t>
            </a:r>
            <a:r>
              <a:rPr lang="ar-SA" sz="2400" dirty="0" smtClean="0"/>
              <a:t>تتكون من عدد كبير من السلع المادية ( الأراضي , الموارد المنجمية , جميع المصانع , المكائن , الأبنية , مخازن السلع , طرق المواصلات , جميع البيوت الممتلكات العائدة للاشخاص في البلد المعين ..... إلى غير ذلك) و للثروة دور مهم في الحياة الاقتصادية </a:t>
            </a:r>
            <a:r>
              <a:rPr lang="en-US" sz="2400" dirty="0" smtClean="0"/>
              <a:t>The science of wealth </a:t>
            </a:r>
            <a:r>
              <a:rPr lang="ar-SA" sz="2400" dirty="0" smtClean="0"/>
              <a:t>كان علم الاقتصاد قد عرف بعلم الثروة</a:t>
            </a:r>
            <a:r>
              <a:rPr lang="en-US" sz="2400" dirty="0" smtClean="0"/>
              <a:t> </a:t>
            </a:r>
          </a:p>
          <a:p>
            <a:pPr algn="r"/>
            <a:r>
              <a:rPr lang="ar-SA" sz="2400" dirty="0" smtClean="0">
                <a:solidFill>
                  <a:srgbClr val="FF0000"/>
                </a:solidFill>
              </a:rPr>
              <a:t> 2- الخدمات </a:t>
            </a:r>
            <a:r>
              <a:rPr lang="ar-SA" sz="2400" dirty="0" smtClean="0"/>
              <a:t>: هي الأشياء التي تمتلك منفعة و نادرة و يمكن تحويلها (مبادلتها ) لكنها غير مادية فالخدمة الطبية أو الهندسية هي نافعة و نادرة و ممكن نقلها أو تحويلها  </a:t>
            </a:r>
          </a:p>
          <a:p>
            <a:pPr algn="r"/>
            <a:r>
              <a:rPr lang="ar-SA" sz="2400" dirty="0" smtClean="0">
                <a:solidFill>
                  <a:srgbClr val="0070C0"/>
                </a:solidFill>
              </a:rPr>
              <a:t>النقود :</a:t>
            </a:r>
            <a:r>
              <a:rPr lang="ar-SA" sz="2400" dirty="0" smtClean="0">
                <a:solidFill>
                  <a:srgbClr val="FF0000"/>
                </a:solidFill>
              </a:rPr>
              <a:t> </a:t>
            </a:r>
            <a:r>
              <a:rPr lang="ar-SA" sz="2400" dirty="0" smtClean="0"/>
              <a:t>أما النقود و الاسهم و السندات فهي لا تعد ثروة و إنما هي حقوق على السلع الاقتصادية فالنقود</a:t>
            </a:r>
            <a:r>
              <a:rPr lang="ar-SA" sz="2400" dirty="0" smtClean="0">
                <a:solidFill>
                  <a:srgbClr val="FF0000"/>
                </a:solidFill>
              </a:rPr>
              <a:t> </a:t>
            </a:r>
            <a:r>
              <a:rPr lang="ar-SA" sz="2400" dirty="0" smtClean="0"/>
              <a:t>مثلا تسهل مبادلة السلع الاقتصادية بغيرها من السلع الاقتصادية الأخرى أي أنها تجعل مهمة تجارة السلع أكثر سهولة .   </a:t>
            </a:r>
            <a:endParaRPr lang="en-US" sz="2400" dirty="0">
              <a:solidFill>
                <a:srgbClr val="FF0000"/>
              </a:solidFill>
            </a:endParaRPr>
          </a:p>
        </p:txBody>
      </p:sp>
      <p:sp>
        <p:nvSpPr>
          <p:cNvPr id="4" name="Slide Number Placeholder 3"/>
          <p:cNvSpPr>
            <a:spLocks noGrp="1"/>
          </p:cNvSpPr>
          <p:nvPr>
            <p:ph type="sldNum" sz="quarter" idx="12"/>
          </p:nvPr>
        </p:nvSpPr>
        <p:spPr/>
        <p:txBody>
          <a:bodyPr/>
          <a:lstStyle/>
          <a:p>
            <a:fld id="{8F389876-892D-41A3-8E28-C6BF543B2891}" type="slidenum">
              <a:rPr lang="en-US" sz="2400" smtClean="0"/>
              <a:pPr/>
              <a:t>15</a:t>
            </a:fld>
            <a:endParaRPr lang="en-US" sz="2400" dirty="0"/>
          </a:p>
        </p:txBody>
      </p:sp>
    </p:spTree>
  </p:cSld>
  <p:clrMapOvr>
    <a:masterClrMapping/>
  </p:clrMapOvr>
  <p:transition>
    <p:circl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t>
            </a:r>
            <a:r>
              <a:rPr lang="ar-SA" dirty="0" smtClean="0"/>
              <a:t> الفعاليات الإقتصادية </a:t>
            </a:r>
            <a:br>
              <a:rPr lang="ar-SA" dirty="0" smtClean="0"/>
            </a:br>
            <a:r>
              <a:rPr lang="en-US" dirty="0" smtClean="0"/>
              <a:t> Economic Activities</a:t>
            </a:r>
            <a:endParaRPr lang="en-US" dirty="0"/>
          </a:p>
        </p:txBody>
      </p:sp>
      <p:sp>
        <p:nvSpPr>
          <p:cNvPr id="3" name="TextBox 2"/>
          <p:cNvSpPr txBox="1"/>
          <p:nvPr/>
        </p:nvSpPr>
        <p:spPr>
          <a:xfrm>
            <a:off x="0" y="1772816"/>
            <a:ext cx="9144000" cy="4524315"/>
          </a:xfrm>
          <a:prstGeom prst="rect">
            <a:avLst/>
          </a:prstGeom>
          <a:noFill/>
        </p:spPr>
        <p:txBody>
          <a:bodyPr wrap="square" rtlCol="0">
            <a:spAutoFit/>
          </a:bodyPr>
          <a:lstStyle/>
          <a:p>
            <a:pPr algn="r"/>
            <a:r>
              <a:rPr lang="ar-SA" sz="2400" dirty="0" smtClean="0"/>
              <a:t> يمكن تقسيم الفعاليات الاقتصادية إلى أربع هي : </a:t>
            </a:r>
          </a:p>
          <a:p>
            <a:pPr algn="r"/>
            <a:r>
              <a:rPr lang="ar-SA" sz="2400" dirty="0" smtClean="0"/>
              <a:t>الانتاج , التبادل , التوزيع ,الاستهلاك</a:t>
            </a:r>
          </a:p>
          <a:p>
            <a:pPr algn="r"/>
            <a:r>
              <a:rPr lang="ar-SA" sz="2400" dirty="0" smtClean="0"/>
              <a:t>1- </a:t>
            </a:r>
            <a:r>
              <a:rPr lang="ar-SA" sz="2400" dirty="0" smtClean="0">
                <a:solidFill>
                  <a:srgbClr val="FF0000"/>
                </a:solidFill>
              </a:rPr>
              <a:t>الإنتاج: </a:t>
            </a:r>
            <a:r>
              <a:rPr lang="ar-SA" sz="2400" dirty="0" smtClean="0"/>
              <a:t>هو خلق المنفعة أو زيادتها مثل (زراعة الأرض، تحويل المواد الأولية إلى.... والانتاج</a:t>
            </a:r>
            <a:r>
              <a:rPr lang="ar-SA" sz="2400" u="sng" dirty="0" smtClean="0"/>
              <a:t>: هو أية فعالية تجعل السلع و الخدمات متوفرة للناس </a:t>
            </a:r>
            <a:r>
              <a:rPr lang="ar-SA" sz="2400" dirty="0" smtClean="0"/>
              <a:t>.</a:t>
            </a:r>
          </a:p>
          <a:p>
            <a:pPr algn="r"/>
            <a:r>
              <a:rPr lang="ar-SA" sz="2400" dirty="0" smtClean="0"/>
              <a:t>   2- </a:t>
            </a:r>
            <a:r>
              <a:rPr lang="ar-SA" sz="2400" dirty="0" smtClean="0">
                <a:solidFill>
                  <a:srgbClr val="FF0000"/>
                </a:solidFill>
              </a:rPr>
              <a:t>التبادل : </a:t>
            </a:r>
            <a:r>
              <a:rPr lang="ar-SA" sz="2400" dirty="0" smtClean="0"/>
              <a:t>و</a:t>
            </a:r>
            <a:r>
              <a:rPr lang="ar-SA" sz="2400" u="sng" dirty="0" smtClean="0"/>
              <a:t>ضع المنتجات التي تم إنتاجها بأيدي الذين سيستخدمونها </a:t>
            </a:r>
            <a:r>
              <a:rPr lang="ar-SA" sz="2400" dirty="0" smtClean="0"/>
              <a:t>و في عملية التبادل تظهر ضرورة إدخال واسطة للتبادل ملائمة يطلق عليها النقود .</a:t>
            </a:r>
          </a:p>
          <a:p>
            <a:pPr algn="r"/>
            <a:r>
              <a:rPr lang="ar-SA" sz="2400" dirty="0" smtClean="0"/>
              <a:t>   3-</a:t>
            </a:r>
            <a:r>
              <a:rPr lang="ar-SA" sz="2400" dirty="0" smtClean="0">
                <a:solidFill>
                  <a:srgbClr val="FF0000"/>
                </a:solidFill>
              </a:rPr>
              <a:t> التوزيع </a:t>
            </a:r>
            <a:r>
              <a:rPr lang="ar-SA" sz="2400" dirty="0" smtClean="0"/>
              <a:t>: يقصد بالتوزيع </a:t>
            </a:r>
            <a:r>
              <a:rPr lang="ar-SA" sz="2400" u="sng" dirty="0" smtClean="0"/>
              <a:t>تقسيم القدرة الشرائية (الدخل) بين أولئك الذين أسهموا في الإنتاج ( التوزيع الوضيفي), </a:t>
            </a:r>
            <a:r>
              <a:rPr lang="ar-SA" sz="2400" dirty="0" smtClean="0"/>
              <a:t>و إن هذا التقسيم يكون بشكل مدفوعات , أجور ،ريع،فائدة، و ربح , و التوزيع أيضا يشير إلى </a:t>
            </a:r>
            <a:r>
              <a:rPr lang="ar-SA" sz="2400" u="sng" dirty="0" smtClean="0"/>
              <a:t>حركة المنتجات من المنتج إلى المستهلك النهائي و يدعى بالتوزيع التسويقي</a:t>
            </a:r>
            <a:r>
              <a:rPr lang="ar-SA" sz="2400" dirty="0" smtClean="0"/>
              <a:t>.</a:t>
            </a:r>
          </a:p>
          <a:p>
            <a:pPr algn="r"/>
            <a:r>
              <a:rPr lang="ar-SA" sz="2400" dirty="0" smtClean="0"/>
              <a:t>   4- ا</a:t>
            </a:r>
            <a:r>
              <a:rPr lang="ar-SA" sz="2400" dirty="0" smtClean="0">
                <a:solidFill>
                  <a:srgbClr val="FF0000"/>
                </a:solidFill>
              </a:rPr>
              <a:t>لاستهلاك </a:t>
            </a:r>
            <a:r>
              <a:rPr lang="ar-SA" sz="2400" dirty="0" smtClean="0"/>
              <a:t>: هو الهدف النهائي للنشاط الإقتصادي و يتمثل </a:t>
            </a:r>
            <a:r>
              <a:rPr lang="ar-SA" sz="2400" u="sng" dirty="0" smtClean="0">
                <a:solidFill>
                  <a:srgbClr val="0070C0"/>
                </a:solidFill>
              </a:rPr>
              <a:t>بالإنتفاع من السلع والخدمات لإشباع الحاجات الإنسانية </a:t>
            </a:r>
            <a:r>
              <a:rPr lang="ar-SA" sz="2400" u="sng" dirty="0" smtClean="0"/>
              <a:t>. </a:t>
            </a:r>
            <a:r>
              <a:rPr lang="ar-SA" sz="2400" dirty="0" smtClean="0"/>
              <a:t> </a:t>
            </a:r>
            <a:r>
              <a:rPr lang="en-US" sz="2400" dirty="0" smtClean="0"/>
              <a:t> </a:t>
            </a:r>
            <a:endParaRPr lang="en-US" sz="2400" dirty="0"/>
          </a:p>
        </p:txBody>
      </p:sp>
      <p:sp>
        <p:nvSpPr>
          <p:cNvPr id="4" name="Slide Number Placeholder 3"/>
          <p:cNvSpPr>
            <a:spLocks noGrp="1"/>
          </p:cNvSpPr>
          <p:nvPr>
            <p:ph type="sldNum" sz="quarter" idx="12"/>
          </p:nvPr>
        </p:nvSpPr>
        <p:spPr/>
        <p:txBody>
          <a:bodyPr/>
          <a:lstStyle/>
          <a:p>
            <a:fld id="{8F389876-892D-41A3-8E28-C6BF543B2891}" type="slidenum">
              <a:rPr lang="en-US" sz="2400" smtClean="0"/>
              <a:pPr/>
              <a:t>16</a:t>
            </a:fld>
            <a:endParaRPr lang="en-US" sz="2400" dirty="0"/>
          </a:p>
        </p:txBody>
      </p:sp>
    </p:spTree>
  </p:cSld>
  <p:clrMapOvr>
    <a:masterClrMapping/>
  </p:clrMapOvr>
  <p:transition>
    <p:circl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production &amp; Production Factors</a:t>
            </a:r>
            <a:br>
              <a:rPr lang="en-US" dirty="0" smtClean="0"/>
            </a:br>
            <a:r>
              <a:rPr lang="ar-IQ" dirty="0" smtClean="0"/>
              <a:t>الإنتاج و عناصر الإنتاج</a:t>
            </a:r>
            <a:endParaRPr lang="ar-IQ" dirty="0"/>
          </a:p>
        </p:txBody>
      </p:sp>
      <p:sp>
        <p:nvSpPr>
          <p:cNvPr id="3" name="Slide Number Placeholder 2"/>
          <p:cNvSpPr>
            <a:spLocks noGrp="1"/>
          </p:cNvSpPr>
          <p:nvPr>
            <p:ph type="sldNum" sz="quarter" idx="12"/>
          </p:nvPr>
        </p:nvSpPr>
        <p:spPr/>
        <p:txBody>
          <a:bodyPr/>
          <a:lstStyle/>
          <a:p>
            <a:fld id="{8F389876-892D-41A3-8E28-C6BF543B2891}" type="slidenum">
              <a:rPr lang="en-US" sz="2800" smtClean="0"/>
              <a:pPr/>
              <a:t>17</a:t>
            </a:fld>
            <a:endParaRPr lang="en-US" sz="2800" dirty="0"/>
          </a:p>
        </p:txBody>
      </p:sp>
      <p:sp>
        <p:nvSpPr>
          <p:cNvPr id="5" name="TextBox 4"/>
          <p:cNvSpPr txBox="1"/>
          <p:nvPr/>
        </p:nvSpPr>
        <p:spPr>
          <a:xfrm>
            <a:off x="0" y="1556792"/>
            <a:ext cx="8964488" cy="3416320"/>
          </a:xfrm>
          <a:prstGeom prst="rect">
            <a:avLst/>
          </a:prstGeom>
          <a:noFill/>
        </p:spPr>
        <p:txBody>
          <a:bodyPr wrap="square" rtlCol="1">
            <a:spAutoFit/>
          </a:bodyPr>
          <a:lstStyle/>
          <a:p>
            <a:pPr algn="r"/>
            <a:r>
              <a:rPr lang="en-US" sz="2400" dirty="0" smtClean="0">
                <a:solidFill>
                  <a:srgbClr val="FF0000"/>
                </a:solidFill>
              </a:rPr>
              <a:t>:(Production)</a:t>
            </a:r>
            <a:r>
              <a:rPr lang="ar-IQ" sz="2400" dirty="0" smtClean="0">
                <a:solidFill>
                  <a:srgbClr val="FF0000"/>
                </a:solidFill>
              </a:rPr>
              <a:t>الانتاج </a:t>
            </a:r>
          </a:p>
          <a:p>
            <a:pPr algn="r"/>
            <a:r>
              <a:rPr lang="ar-IQ" sz="2400" dirty="0" smtClean="0"/>
              <a:t>خلق منفعة أو إضافتها لأية سلعة حتى تصبح قابلة للإشباع. </a:t>
            </a:r>
          </a:p>
          <a:p>
            <a:pPr algn="r"/>
            <a:r>
              <a:rPr lang="ar-IQ" sz="2400" dirty="0" smtClean="0"/>
              <a:t>أشكال المنافع الإقتصادية :</a:t>
            </a:r>
          </a:p>
          <a:p>
            <a:pPr algn="r"/>
            <a:r>
              <a:rPr lang="ar-IQ" sz="2400" dirty="0" smtClean="0">
                <a:solidFill>
                  <a:srgbClr val="FF0000"/>
                </a:solidFill>
              </a:rPr>
              <a:t>1- المنفعة الشكلية </a:t>
            </a:r>
            <a:r>
              <a:rPr lang="ar-IQ" sz="2400" dirty="0" smtClean="0"/>
              <a:t>: تحويل شكل المادة من شكل لأخر .مثال: تحويل الخشب إلى أثاث للإستعمالات المختلفة.</a:t>
            </a:r>
          </a:p>
          <a:p>
            <a:pPr algn="r"/>
            <a:r>
              <a:rPr lang="ar-IQ" sz="2400" dirty="0" smtClean="0">
                <a:solidFill>
                  <a:srgbClr val="FF0000"/>
                </a:solidFill>
              </a:rPr>
              <a:t> 2- المنفعة المكانية </a:t>
            </a:r>
            <a:r>
              <a:rPr lang="ar-IQ" sz="2400" dirty="0" smtClean="0"/>
              <a:t>: نقل المنتجات من أماكن تصنيعها إلى أماكن استهلاكها . مثال: نقل المنتجات الزراعية من الريف إلى المدينة .</a:t>
            </a:r>
          </a:p>
          <a:p>
            <a:pPr algn="r"/>
            <a:r>
              <a:rPr lang="ar-IQ" sz="2400" dirty="0" smtClean="0">
                <a:solidFill>
                  <a:srgbClr val="FF0000"/>
                </a:solidFill>
              </a:rPr>
              <a:t>3-المنفعة الزمانية </a:t>
            </a:r>
            <a:r>
              <a:rPr lang="ar-IQ" sz="2400" dirty="0" smtClean="0"/>
              <a:t>:الإحتفاظ بالمنتجات لحين ظهور الحاجة إليها . مثال : خزن بعض المحاصيل الزراعية إلى مواسم أخرى .</a:t>
            </a:r>
            <a:endParaRPr lang="ar-IQ" sz="2400" dirty="0"/>
          </a:p>
        </p:txBody>
      </p:sp>
      <p:pic>
        <p:nvPicPr>
          <p:cNvPr id="16385" name="Picture 1" descr="C:\Users\RAM 2012\Desktop\images.jpg"/>
          <p:cNvPicPr>
            <a:picLocks noChangeAspect="1" noChangeArrowheads="1"/>
          </p:cNvPicPr>
          <p:nvPr/>
        </p:nvPicPr>
        <p:blipFill>
          <a:blip r:embed="rId2" cstate="print"/>
          <a:srcRect/>
          <a:stretch>
            <a:fillRect/>
          </a:stretch>
        </p:blipFill>
        <p:spPr bwMode="auto">
          <a:xfrm>
            <a:off x="0" y="4941168"/>
            <a:ext cx="4932040" cy="1916832"/>
          </a:xfrm>
          <a:prstGeom prst="rect">
            <a:avLst/>
          </a:prstGeom>
          <a:noFill/>
        </p:spPr>
      </p:pic>
      <p:pic>
        <p:nvPicPr>
          <p:cNvPr id="16387" name="Picture 3" descr="C:\Users\RAM 2012\Desktop\p9.jpg"/>
          <p:cNvPicPr>
            <a:picLocks noChangeAspect="1" noChangeArrowheads="1"/>
          </p:cNvPicPr>
          <p:nvPr/>
        </p:nvPicPr>
        <p:blipFill>
          <a:blip r:embed="rId3" cstate="print"/>
          <a:srcRect/>
          <a:stretch>
            <a:fillRect/>
          </a:stretch>
        </p:blipFill>
        <p:spPr bwMode="auto">
          <a:xfrm>
            <a:off x="4932040" y="4929198"/>
            <a:ext cx="4211960" cy="1928802"/>
          </a:xfrm>
          <a:prstGeom prst="rect">
            <a:avLst/>
          </a:prstGeom>
          <a:noFill/>
        </p:spPr>
      </p:pic>
    </p:spTree>
  </p:cSld>
  <p:clrMapOvr>
    <a:masterClrMapping/>
  </p:clrMapOvr>
  <p:transition>
    <p:circl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
            <a:ext cx="8229600" cy="1143000"/>
          </a:xfrm>
        </p:spPr>
        <p:txBody>
          <a:bodyPr>
            <a:normAutofit fontScale="90000"/>
          </a:bodyPr>
          <a:lstStyle/>
          <a:p>
            <a:r>
              <a:rPr lang="en-US" dirty="0" smtClean="0"/>
              <a:t> Production Factors</a:t>
            </a:r>
            <a:br>
              <a:rPr lang="en-US" dirty="0" smtClean="0"/>
            </a:br>
            <a:r>
              <a:rPr lang="ar-IQ" dirty="0" smtClean="0"/>
              <a:t> عناصر الإنتاج</a:t>
            </a:r>
            <a:endParaRPr lang="ar-IQ" dirty="0"/>
          </a:p>
        </p:txBody>
      </p:sp>
      <p:sp>
        <p:nvSpPr>
          <p:cNvPr id="3" name="Slide Number Placeholder 2"/>
          <p:cNvSpPr>
            <a:spLocks noGrp="1"/>
          </p:cNvSpPr>
          <p:nvPr>
            <p:ph type="sldNum" sz="quarter" idx="12"/>
          </p:nvPr>
        </p:nvSpPr>
        <p:spPr/>
        <p:txBody>
          <a:bodyPr/>
          <a:lstStyle/>
          <a:p>
            <a:fld id="{8F389876-892D-41A3-8E28-C6BF543B2891}" type="slidenum">
              <a:rPr lang="en-US" sz="1600" smtClean="0"/>
              <a:pPr/>
              <a:t>18</a:t>
            </a:fld>
            <a:endParaRPr lang="en-US" sz="1600" dirty="0"/>
          </a:p>
        </p:txBody>
      </p:sp>
      <p:sp>
        <p:nvSpPr>
          <p:cNvPr id="4" name="TextBox 3"/>
          <p:cNvSpPr txBox="1"/>
          <p:nvPr/>
        </p:nvSpPr>
        <p:spPr>
          <a:xfrm>
            <a:off x="32" y="1321435"/>
            <a:ext cx="9144000" cy="1569660"/>
          </a:xfrm>
          <a:prstGeom prst="rect">
            <a:avLst/>
          </a:prstGeom>
          <a:noFill/>
        </p:spPr>
        <p:txBody>
          <a:bodyPr wrap="square" rtlCol="1">
            <a:spAutoFit/>
          </a:bodyPr>
          <a:lstStyle/>
          <a:p>
            <a:pPr algn="just" rtl="1">
              <a:lnSpc>
                <a:spcPct val="150000"/>
              </a:lnSpc>
            </a:pPr>
            <a:r>
              <a:rPr lang="ar-IQ" sz="2400" b="1" dirty="0" smtClean="0">
                <a:effectLst>
                  <a:outerShdw blurRad="38100" dist="38100" dir="2700000" algn="tl">
                    <a:srgbClr val="000000">
                      <a:alpha val="43137"/>
                    </a:srgbClr>
                  </a:outerShdw>
                </a:effectLst>
              </a:rPr>
              <a:t>هي العوامل أو العناصر التي تستعمل أو/ و تشترك في إنتاج السلع و الخدمات و تقسم إلى أربعة أقسام رئيسية :</a:t>
            </a:r>
          </a:p>
          <a:p>
            <a:pPr algn="r"/>
            <a:r>
              <a:rPr lang="ar-IQ" sz="2400" dirty="0" smtClean="0"/>
              <a:t> </a:t>
            </a:r>
          </a:p>
        </p:txBody>
      </p:sp>
      <p:pic>
        <p:nvPicPr>
          <p:cNvPr id="5" name="Picture 2" descr="C:\Users\mohamed\Desktop\u17433108.jpg"/>
          <p:cNvPicPr>
            <a:picLocks noChangeAspect="1" noChangeArrowheads="1"/>
          </p:cNvPicPr>
          <p:nvPr/>
        </p:nvPicPr>
        <p:blipFill>
          <a:blip r:embed="rId2" cstate="print"/>
          <a:srcRect/>
          <a:stretch>
            <a:fillRect/>
          </a:stretch>
        </p:blipFill>
        <p:spPr bwMode="auto">
          <a:xfrm>
            <a:off x="357158" y="1844824"/>
            <a:ext cx="4718898" cy="1728192"/>
          </a:xfrm>
          <a:prstGeom prst="rect">
            <a:avLst/>
          </a:prstGeom>
          <a:solidFill>
            <a:schemeClr val="accent1"/>
          </a:solidFill>
          <a:ln w="76200">
            <a:solidFill>
              <a:srgbClr val="C00000"/>
            </a:solidFill>
          </a:ln>
          <a:effectLst>
            <a:outerShdw blurRad="279400" dist="279400" dir="7080000" algn="ctr" rotWithShape="0">
              <a:srgbClr val="000000">
                <a:alpha val="43137"/>
              </a:srgbClr>
            </a:outerShdw>
          </a:effectLst>
        </p:spPr>
      </p:pic>
      <p:sp>
        <p:nvSpPr>
          <p:cNvPr id="7" name="TextBox 6"/>
          <p:cNvSpPr txBox="1"/>
          <p:nvPr/>
        </p:nvSpPr>
        <p:spPr>
          <a:xfrm>
            <a:off x="500034" y="2823381"/>
            <a:ext cx="7929586" cy="3633687"/>
          </a:xfrm>
          <a:prstGeom prst="rect">
            <a:avLst/>
          </a:prstGeom>
          <a:noFill/>
        </p:spPr>
        <p:txBody>
          <a:bodyPr wrap="square" rtlCol="1">
            <a:spAutoFit/>
          </a:bodyPr>
          <a:lstStyle/>
          <a:p>
            <a:pPr marL="342900" indent="-342900" algn="r" rtl="1">
              <a:lnSpc>
                <a:spcPct val="250000"/>
              </a:lnSpc>
              <a:buFont typeface="+mj-lt"/>
              <a:buAutoNum type="arabicPeriod"/>
            </a:pPr>
            <a:r>
              <a:rPr lang="ar-IQ" sz="2400" b="1" dirty="0" smtClean="0">
                <a:solidFill>
                  <a:srgbClr val="FF0000"/>
                </a:solidFill>
                <a:effectLst>
                  <a:outerShdw blurRad="38100" dist="38100" dir="2700000" algn="tl">
                    <a:srgbClr val="000000">
                      <a:alpha val="43137"/>
                    </a:srgbClr>
                  </a:outerShdw>
                </a:effectLst>
              </a:rPr>
              <a:t>الأرض </a:t>
            </a:r>
            <a:r>
              <a:rPr lang="en-US" sz="2400" b="1" dirty="0" smtClean="0">
                <a:solidFill>
                  <a:srgbClr val="FF0000"/>
                </a:solidFill>
                <a:effectLst>
                  <a:outerShdw blurRad="38100" dist="38100" dir="2700000" algn="tl">
                    <a:srgbClr val="000000">
                      <a:alpha val="43137"/>
                    </a:srgbClr>
                  </a:outerShdw>
                </a:effectLst>
              </a:rPr>
              <a:t>Land</a:t>
            </a:r>
            <a:endParaRPr lang="ar-IQ" sz="2400" b="1" dirty="0" smtClean="0">
              <a:solidFill>
                <a:srgbClr val="FF0000"/>
              </a:solidFill>
              <a:effectLst>
                <a:outerShdw blurRad="38100" dist="38100" dir="2700000" algn="tl">
                  <a:srgbClr val="000000">
                    <a:alpha val="43137"/>
                  </a:srgbClr>
                </a:outerShdw>
              </a:effectLst>
            </a:endParaRPr>
          </a:p>
          <a:p>
            <a:pPr marL="342900" indent="-342900" algn="r" rtl="1">
              <a:lnSpc>
                <a:spcPct val="250000"/>
              </a:lnSpc>
              <a:buFont typeface="+mj-lt"/>
              <a:buAutoNum type="arabicPeriod"/>
            </a:pPr>
            <a:r>
              <a:rPr lang="ar-IQ" sz="2400" b="1" dirty="0" smtClean="0">
                <a:solidFill>
                  <a:srgbClr val="FF0000"/>
                </a:solidFill>
                <a:effectLst>
                  <a:outerShdw blurRad="38100" dist="38100" dir="2700000" algn="tl">
                    <a:srgbClr val="000000">
                      <a:alpha val="43137"/>
                    </a:srgbClr>
                  </a:outerShdw>
                </a:effectLst>
              </a:rPr>
              <a:t>العمل </a:t>
            </a:r>
            <a:r>
              <a:rPr lang="en-US" sz="2400" b="1" dirty="0" smtClean="0">
                <a:solidFill>
                  <a:srgbClr val="FF0000"/>
                </a:solidFill>
                <a:effectLst>
                  <a:outerShdw blurRad="38100" dist="38100" dir="2700000" algn="tl">
                    <a:srgbClr val="000000">
                      <a:alpha val="43137"/>
                    </a:srgbClr>
                  </a:outerShdw>
                </a:effectLst>
              </a:rPr>
              <a:t>Labor</a:t>
            </a:r>
            <a:endParaRPr lang="ar-IQ" sz="2400" b="1" dirty="0" smtClean="0">
              <a:solidFill>
                <a:srgbClr val="FF0000"/>
              </a:solidFill>
              <a:effectLst>
                <a:outerShdw blurRad="38100" dist="38100" dir="2700000" algn="tl">
                  <a:srgbClr val="000000">
                    <a:alpha val="43137"/>
                  </a:srgbClr>
                </a:outerShdw>
              </a:effectLst>
            </a:endParaRPr>
          </a:p>
          <a:p>
            <a:pPr marL="342900" indent="-342900" algn="r" rtl="1">
              <a:lnSpc>
                <a:spcPct val="250000"/>
              </a:lnSpc>
              <a:buFont typeface="+mj-lt"/>
              <a:buAutoNum type="arabicPeriod"/>
            </a:pPr>
            <a:r>
              <a:rPr lang="ar-IQ" sz="2400" b="1" dirty="0" smtClean="0">
                <a:solidFill>
                  <a:srgbClr val="FF0000"/>
                </a:solidFill>
                <a:effectLst>
                  <a:outerShdw blurRad="38100" dist="38100" dir="2700000" algn="tl">
                    <a:srgbClr val="000000">
                      <a:alpha val="43137"/>
                    </a:srgbClr>
                  </a:outerShdw>
                </a:effectLst>
              </a:rPr>
              <a:t>رأس المال </a:t>
            </a:r>
            <a:r>
              <a:rPr lang="en-US" sz="2400" b="1" dirty="0" smtClean="0">
                <a:solidFill>
                  <a:srgbClr val="FF0000"/>
                </a:solidFill>
                <a:effectLst>
                  <a:outerShdw blurRad="38100" dist="38100" dir="2700000" algn="tl">
                    <a:srgbClr val="000000">
                      <a:alpha val="43137"/>
                    </a:srgbClr>
                  </a:outerShdw>
                </a:effectLst>
              </a:rPr>
              <a:t>Capital</a:t>
            </a:r>
            <a:endParaRPr lang="ar-IQ" sz="2400" b="1" dirty="0" smtClean="0">
              <a:solidFill>
                <a:srgbClr val="FF0000"/>
              </a:solidFill>
              <a:effectLst>
                <a:outerShdw blurRad="38100" dist="38100" dir="2700000" algn="tl">
                  <a:srgbClr val="000000">
                    <a:alpha val="43137"/>
                  </a:srgbClr>
                </a:outerShdw>
              </a:effectLst>
            </a:endParaRPr>
          </a:p>
          <a:p>
            <a:pPr marL="342900" indent="-342900" algn="r" rtl="1">
              <a:lnSpc>
                <a:spcPct val="250000"/>
              </a:lnSpc>
              <a:buFont typeface="+mj-lt"/>
              <a:buAutoNum type="arabicPeriod"/>
            </a:pPr>
            <a:r>
              <a:rPr lang="ar-IQ" sz="2400" b="1" dirty="0" smtClean="0">
                <a:solidFill>
                  <a:srgbClr val="FF0000"/>
                </a:solidFill>
                <a:effectLst>
                  <a:outerShdw blurRad="38100" dist="38100" dir="2700000" algn="tl">
                    <a:srgbClr val="000000">
                      <a:alpha val="43137"/>
                    </a:srgbClr>
                  </a:outerShdw>
                </a:effectLst>
              </a:rPr>
              <a:t>الأدارة والتنظيم </a:t>
            </a:r>
            <a:r>
              <a:rPr lang="en-US" sz="2400" b="1" dirty="0" smtClean="0">
                <a:solidFill>
                  <a:srgbClr val="FF0000"/>
                </a:solidFill>
                <a:effectLst>
                  <a:outerShdw blurRad="38100" dist="38100" dir="2700000" algn="tl">
                    <a:srgbClr val="000000">
                      <a:alpha val="43137"/>
                    </a:srgbClr>
                  </a:outerShdw>
                </a:effectLst>
              </a:rPr>
              <a:t>management and organization</a:t>
            </a:r>
            <a:r>
              <a:rPr lang="ar-IQ" sz="2400" b="1" dirty="0" smtClean="0">
                <a:solidFill>
                  <a:srgbClr val="FF0000"/>
                </a:solidFill>
                <a:effectLst>
                  <a:outerShdw blurRad="38100" dist="38100" dir="2700000" algn="tl">
                    <a:srgbClr val="000000">
                      <a:alpha val="43137"/>
                    </a:srgbClr>
                  </a:outerShdw>
                </a:effectLst>
              </a:rPr>
              <a:t> </a:t>
            </a:r>
            <a:endParaRPr lang="ar-IQ" sz="2400" b="1" dirty="0">
              <a:solidFill>
                <a:srgbClr val="FF0000"/>
              </a:solidFill>
              <a:effectLst>
                <a:outerShdw blurRad="38100" dist="38100" dir="2700000" algn="tl">
                  <a:srgbClr val="000000">
                    <a:alpha val="43137"/>
                  </a:srgbClr>
                </a:outerShdw>
              </a:effectLst>
            </a:endParaRPr>
          </a:p>
        </p:txBody>
      </p:sp>
      <p:pic>
        <p:nvPicPr>
          <p:cNvPr id="8" name="Picture 2" descr="C:\Users\mohamed\Desktop\journey-inside-ferrari-factory-in-italia-7.jpg"/>
          <p:cNvPicPr>
            <a:picLocks noChangeAspect="1" noChangeArrowheads="1"/>
          </p:cNvPicPr>
          <p:nvPr/>
        </p:nvPicPr>
        <p:blipFill>
          <a:blip r:embed="rId3" cstate="print"/>
          <a:srcRect/>
          <a:stretch>
            <a:fillRect/>
          </a:stretch>
        </p:blipFill>
        <p:spPr bwMode="auto">
          <a:xfrm>
            <a:off x="395536" y="3933056"/>
            <a:ext cx="4752528" cy="2016224"/>
          </a:xfrm>
          <a:prstGeom prst="rect">
            <a:avLst/>
          </a:prstGeom>
          <a:solidFill>
            <a:schemeClr val="accent1"/>
          </a:solidFill>
          <a:ln w="76200">
            <a:solidFill>
              <a:srgbClr val="C00000"/>
            </a:solidFill>
          </a:ln>
          <a:effectLst>
            <a:outerShdw blurRad="279400" dist="279400" dir="7080000" algn="ctr" rotWithShape="0">
              <a:srgbClr val="000000">
                <a:alpha val="43137"/>
              </a:srgbClr>
            </a:outerShdw>
          </a:effectLst>
        </p:spPr>
      </p:pic>
    </p:spTree>
  </p:cSld>
  <p:clrMapOvr>
    <a:masterClrMapping/>
  </p:clrMapOvr>
  <p:transition>
    <p:circl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F389876-892D-41A3-8E28-C6BF543B2891}" type="slidenum">
              <a:rPr lang="en-US" smtClean="0"/>
              <a:pPr/>
              <a:t>19</a:t>
            </a:fld>
            <a:endParaRPr lang="en-US"/>
          </a:p>
        </p:txBody>
      </p:sp>
      <p:sp>
        <p:nvSpPr>
          <p:cNvPr id="5" name="TextBox 4"/>
          <p:cNvSpPr txBox="1"/>
          <p:nvPr/>
        </p:nvSpPr>
        <p:spPr>
          <a:xfrm>
            <a:off x="214282" y="1321435"/>
            <a:ext cx="8715436" cy="4708981"/>
          </a:xfrm>
          <a:prstGeom prst="rect">
            <a:avLst/>
          </a:prstGeom>
          <a:noFill/>
        </p:spPr>
        <p:txBody>
          <a:bodyPr wrap="square" rtlCol="1">
            <a:spAutoFit/>
          </a:bodyPr>
          <a:lstStyle/>
          <a:p>
            <a:pPr marL="457200" indent="-457200" algn="r" rtl="1">
              <a:buFont typeface="Wingdings" pitchFamily="2" charset="2"/>
              <a:buChar char="q"/>
            </a:pPr>
            <a:r>
              <a:rPr lang="ar-IQ" sz="2400" dirty="0" smtClean="0">
                <a:solidFill>
                  <a:srgbClr val="FF0000"/>
                </a:solidFill>
              </a:rPr>
              <a:t>الأرض:</a:t>
            </a:r>
            <a:r>
              <a:rPr lang="ar-IQ" sz="2400" dirty="0" smtClean="0"/>
              <a:t> و تتمثل بكافة الموارد المتاحة على سطحها</a:t>
            </a:r>
            <a:r>
              <a:rPr lang="en-US" sz="2400" dirty="0" smtClean="0"/>
              <a:t> </a:t>
            </a:r>
            <a:r>
              <a:rPr lang="ar-IQ" sz="2400" dirty="0" smtClean="0"/>
              <a:t>من الاراضي والبحار وما في باطنها من نفط و غاز و معادن .... الى غير ذلك , و عائدها يسمى </a:t>
            </a:r>
            <a:r>
              <a:rPr lang="ar-IQ" sz="2400" dirty="0" smtClean="0">
                <a:solidFill>
                  <a:srgbClr val="FF0000"/>
                </a:solidFill>
              </a:rPr>
              <a:t>الريع </a:t>
            </a:r>
            <a:r>
              <a:rPr lang="en-US" sz="2400" dirty="0" smtClean="0">
                <a:solidFill>
                  <a:srgbClr val="FF0000"/>
                </a:solidFill>
              </a:rPr>
              <a:t>return</a:t>
            </a:r>
          </a:p>
          <a:p>
            <a:pPr marL="457200" indent="-457200" algn="r" rtl="1">
              <a:buFont typeface="Wingdings" pitchFamily="2" charset="2"/>
              <a:buChar char="q"/>
            </a:pPr>
            <a:endParaRPr lang="en-US" sz="2400" dirty="0" smtClean="0">
              <a:solidFill>
                <a:srgbClr val="FF0000"/>
              </a:solidFill>
            </a:endParaRPr>
          </a:p>
          <a:p>
            <a:pPr marL="457200" indent="-457200" algn="r" rtl="1">
              <a:buClr>
                <a:srgbClr val="C00000"/>
              </a:buClr>
              <a:buFont typeface="Wingdings" pitchFamily="2" charset="2"/>
              <a:buChar char="q"/>
            </a:pPr>
            <a:r>
              <a:rPr lang="ar-IQ" sz="2400" dirty="0" smtClean="0">
                <a:solidFill>
                  <a:srgbClr val="FF0000"/>
                </a:solidFill>
              </a:rPr>
              <a:t>العمل:</a:t>
            </a:r>
            <a:r>
              <a:rPr lang="ar-IQ" sz="2400" dirty="0" smtClean="0"/>
              <a:t> هو المجهود الإنساني الذي يبذله الإنسان بإرادته سواء أكان فكريا أوجسديا و الذي يؤدي لخلق منفعة أو زيادتها لإشباع حاجات الإنسان و يسمى عائد العمل </a:t>
            </a:r>
            <a:r>
              <a:rPr lang="ar-IQ" sz="2400" dirty="0" smtClean="0">
                <a:solidFill>
                  <a:srgbClr val="FF0000"/>
                </a:solidFill>
              </a:rPr>
              <a:t>بالأجر</a:t>
            </a:r>
            <a:r>
              <a:rPr lang="en-US" sz="2400" dirty="0" smtClean="0">
                <a:solidFill>
                  <a:srgbClr val="FF0000"/>
                </a:solidFill>
              </a:rPr>
              <a:t>wage</a:t>
            </a:r>
            <a:endParaRPr lang="ar-IQ" sz="2400" dirty="0" smtClean="0">
              <a:solidFill>
                <a:srgbClr val="FF0000"/>
              </a:solidFill>
            </a:endParaRPr>
          </a:p>
          <a:p>
            <a:pPr marL="457200" indent="-457200" algn="r" rtl="1">
              <a:buClr>
                <a:srgbClr val="C00000"/>
              </a:buClr>
              <a:buFont typeface="Wingdings" pitchFamily="2" charset="2"/>
              <a:buChar char="q"/>
            </a:pPr>
            <a:endParaRPr lang="ar-IQ" dirty="0" smtClean="0"/>
          </a:p>
          <a:p>
            <a:pPr marL="342900" indent="-342900" algn="r" rtl="1">
              <a:buClr>
                <a:srgbClr val="C00000"/>
              </a:buClr>
              <a:buFont typeface="Wingdings" pitchFamily="2" charset="2"/>
              <a:buChar char="q"/>
            </a:pPr>
            <a:r>
              <a:rPr lang="ar-IQ" sz="2400" dirty="0" smtClean="0">
                <a:solidFill>
                  <a:srgbClr val="FF0000"/>
                </a:solidFill>
              </a:rPr>
              <a:t>راس المال: </a:t>
            </a:r>
            <a:r>
              <a:rPr lang="ar-IQ" sz="2400" dirty="0" smtClean="0"/>
              <a:t>هو جميع العناصر التي يتم إنتاجها بواسطة الإنسان من أجل استعمالها في عمليات إنتاجية لاحقة.وعادة ما يطلق على عائد رأس المال ب</a:t>
            </a:r>
            <a:r>
              <a:rPr lang="ar-IQ" sz="2400" dirty="0" smtClean="0">
                <a:solidFill>
                  <a:srgbClr val="FF0000"/>
                </a:solidFill>
              </a:rPr>
              <a:t>الفائدة </a:t>
            </a:r>
            <a:r>
              <a:rPr lang="en-US" sz="2400" dirty="0" smtClean="0">
                <a:solidFill>
                  <a:srgbClr val="FF0000"/>
                </a:solidFill>
              </a:rPr>
              <a:t>Interest</a:t>
            </a:r>
            <a:r>
              <a:rPr lang="ar-IQ" dirty="0" smtClean="0">
                <a:solidFill>
                  <a:srgbClr val="FF0000"/>
                </a:solidFill>
              </a:rPr>
              <a:t>  </a:t>
            </a:r>
          </a:p>
          <a:p>
            <a:pPr marL="342900" indent="-342900" algn="r" rtl="1">
              <a:buClr>
                <a:srgbClr val="C00000"/>
              </a:buClr>
              <a:buFont typeface="Wingdings" pitchFamily="2" charset="2"/>
              <a:buChar char="q"/>
            </a:pPr>
            <a:endParaRPr lang="en-US" dirty="0" smtClean="0">
              <a:solidFill>
                <a:srgbClr val="FF0000"/>
              </a:solidFill>
            </a:endParaRPr>
          </a:p>
          <a:p>
            <a:pPr marL="457200" indent="-457200" algn="r" rtl="1">
              <a:buClr>
                <a:srgbClr val="C00000"/>
              </a:buClr>
              <a:buFont typeface="Wingdings" pitchFamily="2" charset="2"/>
              <a:buChar char="q"/>
            </a:pPr>
            <a:r>
              <a:rPr lang="ar-IQ" sz="2400" dirty="0" smtClean="0">
                <a:solidFill>
                  <a:srgbClr val="FF0000"/>
                </a:solidFill>
              </a:rPr>
              <a:t>الادارة والتنظيم: </a:t>
            </a:r>
            <a:r>
              <a:rPr lang="ar-IQ" sz="2400" dirty="0" smtClean="0"/>
              <a:t>عملية المزج بين عناصر الإنتاج الثلاثة (الأرض, العمل , رأس المال) لإنتاج السلع و الخدمات .أو هي عملية إدارة هذه الموارد الثلاثة في عملية الإنتاج .و عادة ما يطلق على عائدها ب</a:t>
            </a:r>
            <a:r>
              <a:rPr lang="ar-IQ" sz="2400" dirty="0" smtClean="0">
                <a:solidFill>
                  <a:srgbClr val="FF0000"/>
                </a:solidFill>
              </a:rPr>
              <a:t>الربح (</a:t>
            </a:r>
            <a:r>
              <a:rPr lang="en-US" sz="2400" dirty="0" smtClean="0"/>
              <a:t> </a:t>
            </a:r>
            <a:r>
              <a:rPr lang="en-US" sz="2400" dirty="0" smtClean="0">
                <a:solidFill>
                  <a:srgbClr val="FF0000"/>
                </a:solidFill>
              </a:rPr>
              <a:t>.(profit</a:t>
            </a:r>
          </a:p>
        </p:txBody>
      </p:sp>
      <p:sp>
        <p:nvSpPr>
          <p:cNvPr id="8" name="Title 1"/>
          <p:cNvSpPr>
            <a:spLocks noGrp="1"/>
          </p:cNvSpPr>
          <p:nvPr>
            <p:ph type="title"/>
          </p:nvPr>
        </p:nvSpPr>
        <p:spPr>
          <a:xfrm>
            <a:off x="457200" y="142860"/>
            <a:ext cx="8229600" cy="1143000"/>
          </a:xfrm>
        </p:spPr>
        <p:txBody>
          <a:bodyPr>
            <a:normAutofit fontScale="90000"/>
          </a:bodyPr>
          <a:lstStyle/>
          <a:p>
            <a:r>
              <a:rPr lang="en-US" dirty="0" smtClean="0"/>
              <a:t> Production Factors</a:t>
            </a:r>
            <a:br>
              <a:rPr lang="en-US" dirty="0" smtClean="0"/>
            </a:br>
            <a:r>
              <a:rPr lang="ar-IQ" dirty="0" smtClean="0"/>
              <a:t> عناصر الإنتاج</a:t>
            </a:r>
            <a:endParaRPr lang="ar-IQ" dirty="0"/>
          </a:p>
        </p:txBody>
      </p:sp>
    </p:spTree>
  </p:cSld>
  <p:clrMapOvr>
    <a:masterClrMapping/>
  </p:clrMapOvr>
  <p:transition>
    <p:circl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IQ" b="1" u="sng" dirty="0"/>
              <a:t>مفهوم </a:t>
            </a:r>
            <a:r>
              <a:rPr lang="ar-IQ" b="1" u="sng" dirty="0" smtClean="0"/>
              <a:t>علم الاقتصاد</a:t>
            </a:r>
            <a:endParaRPr lang="ar-IQ" dirty="0"/>
          </a:p>
        </p:txBody>
      </p:sp>
      <p:sp>
        <p:nvSpPr>
          <p:cNvPr id="3" name="Content Placeholder 2"/>
          <p:cNvSpPr>
            <a:spLocks noGrp="1"/>
          </p:cNvSpPr>
          <p:nvPr>
            <p:ph idx="1"/>
          </p:nvPr>
        </p:nvSpPr>
        <p:spPr/>
        <p:txBody>
          <a:bodyPr/>
          <a:lstStyle/>
          <a:p>
            <a:pPr algn="r"/>
            <a:r>
              <a:rPr lang="ar-IQ" dirty="0"/>
              <a:t>يعتبر علم الاقتصاد من العلوم الاجتماعية التي يهتم بدراسة سلوك الإنسان فهو يضم ذلك الجزء من نشاط الإنسان الذي يتعلق بكيفية الحصول على المال وإنفاقه وكيفية إنتاج الثروة وتوزيعها. وقد اهتم الفلاسفة الأوائل أمثال أرسطو وابن خلدون وغيرهم بدراسة علم الاقتصاد ولكنهم اعتبروه جزءاً من الفلسفة.</a:t>
            </a:r>
          </a:p>
        </p:txBody>
      </p:sp>
      <p:sp>
        <p:nvSpPr>
          <p:cNvPr id="4" name="Slide Number Placeholder 3"/>
          <p:cNvSpPr>
            <a:spLocks noGrp="1"/>
          </p:cNvSpPr>
          <p:nvPr>
            <p:ph type="sldNum" sz="quarter" idx="12"/>
          </p:nvPr>
        </p:nvSpPr>
        <p:spPr/>
        <p:txBody>
          <a:bodyPr/>
          <a:lstStyle/>
          <a:p>
            <a:fld id="{8F389876-892D-41A3-8E28-C6BF543B2891}" type="slidenum">
              <a:rPr lang="en-US" smtClean="0"/>
              <a:pPr/>
              <a:t>2</a:t>
            </a:fld>
            <a:endParaRPr lang="en-US"/>
          </a:p>
        </p:txBody>
      </p:sp>
    </p:spTree>
    <p:extLst>
      <p:ext uri="{BB962C8B-B14F-4D97-AF65-F5344CB8AC3E}">
        <p14:creationId xmlns:p14="http://schemas.microsoft.com/office/powerpoint/2010/main" val="2977083767"/>
      </p:ext>
    </p:extLst>
  </p:cSld>
  <p:clrMapOvr>
    <a:masterClrMapping/>
  </p:clrMapOvr>
  <p:transition>
    <p:circl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229600" cy="1916832"/>
          </a:xfrm>
        </p:spPr>
        <p:txBody>
          <a:bodyPr>
            <a:normAutofit/>
          </a:bodyPr>
          <a:lstStyle/>
          <a:p>
            <a:pPr rtl="1"/>
            <a:r>
              <a:rPr lang="ar-IQ" sz="3200" dirty="0" smtClean="0"/>
              <a:t>العوامل المؤثرة على كفاءة العمل باعتباره من عناصر الانتاج المهمة</a:t>
            </a:r>
            <a:br>
              <a:rPr lang="ar-IQ" sz="3200" dirty="0" smtClean="0"/>
            </a:br>
            <a:r>
              <a:rPr lang="en-US" sz="3200" dirty="0" smtClean="0"/>
              <a:t> Factors affecting the efficiency of work</a:t>
            </a:r>
            <a:endParaRPr lang="ar-IQ" sz="3200" dirty="0"/>
          </a:p>
        </p:txBody>
      </p:sp>
      <p:sp>
        <p:nvSpPr>
          <p:cNvPr id="3" name="Slide Number Placeholder 2"/>
          <p:cNvSpPr>
            <a:spLocks noGrp="1"/>
          </p:cNvSpPr>
          <p:nvPr>
            <p:ph type="sldNum" sz="quarter" idx="12"/>
          </p:nvPr>
        </p:nvSpPr>
        <p:spPr/>
        <p:txBody>
          <a:bodyPr/>
          <a:lstStyle/>
          <a:p>
            <a:fld id="{8F389876-892D-41A3-8E28-C6BF543B2891}" type="slidenum">
              <a:rPr lang="en-US" smtClean="0"/>
              <a:pPr/>
              <a:t>20</a:t>
            </a:fld>
            <a:endParaRPr lang="en-US"/>
          </a:p>
        </p:txBody>
      </p:sp>
      <p:sp>
        <p:nvSpPr>
          <p:cNvPr id="5" name="TextBox 4"/>
          <p:cNvSpPr txBox="1"/>
          <p:nvPr/>
        </p:nvSpPr>
        <p:spPr>
          <a:xfrm>
            <a:off x="1571604" y="1779687"/>
            <a:ext cx="9144000" cy="5078313"/>
          </a:xfrm>
          <a:prstGeom prst="rect">
            <a:avLst/>
          </a:prstGeom>
          <a:noFill/>
        </p:spPr>
        <p:txBody>
          <a:bodyPr wrap="square" rtlCol="1">
            <a:spAutoFit/>
          </a:bodyPr>
          <a:lstStyle/>
          <a:p>
            <a:pPr algn="r" rtl="1"/>
            <a:endParaRPr lang="ar-IQ" sz="2400" dirty="0" smtClean="0"/>
          </a:p>
          <a:p>
            <a:pPr algn="r" rtl="1"/>
            <a:r>
              <a:rPr lang="ar-IQ" sz="4000" dirty="0" smtClean="0">
                <a:solidFill>
                  <a:srgbClr val="0070C0"/>
                </a:solidFill>
              </a:rPr>
              <a:t>               </a:t>
            </a:r>
            <a:r>
              <a:rPr lang="ar-IQ" sz="4000" dirty="0" smtClean="0">
                <a:solidFill>
                  <a:schemeClr val="accent2">
                    <a:lumMod val="50000"/>
                  </a:schemeClr>
                </a:solidFill>
              </a:rPr>
              <a:t>1- عوامل طبيعية و مناخية </a:t>
            </a:r>
          </a:p>
          <a:p>
            <a:pPr algn="r" rtl="1"/>
            <a:r>
              <a:rPr lang="ar-IQ" sz="4000" dirty="0" smtClean="0">
                <a:solidFill>
                  <a:schemeClr val="accent2">
                    <a:lumMod val="50000"/>
                  </a:schemeClr>
                </a:solidFill>
              </a:rPr>
              <a:t>               2-المستوى العام للتعليم</a:t>
            </a:r>
          </a:p>
          <a:p>
            <a:pPr algn="r" rtl="1"/>
            <a:r>
              <a:rPr lang="ar-IQ" sz="4000" dirty="0" smtClean="0">
                <a:solidFill>
                  <a:schemeClr val="accent2">
                    <a:lumMod val="50000"/>
                  </a:schemeClr>
                </a:solidFill>
              </a:rPr>
              <a:t>               3-الصفات الشخصية للعامل</a:t>
            </a:r>
          </a:p>
          <a:p>
            <a:pPr algn="r" rtl="1"/>
            <a:r>
              <a:rPr lang="ar-IQ" sz="4000" dirty="0" smtClean="0">
                <a:solidFill>
                  <a:schemeClr val="accent2">
                    <a:lumMod val="50000"/>
                  </a:schemeClr>
                </a:solidFill>
              </a:rPr>
              <a:t>               4 - ظروف العمل</a:t>
            </a:r>
          </a:p>
          <a:p>
            <a:pPr algn="ctr" rtl="1"/>
            <a:r>
              <a:rPr lang="ar-IQ" sz="4000" dirty="0" smtClean="0">
                <a:solidFill>
                  <a:schemeClr val="accent2">
                    <a:lumMod val="50000"/>
                  </a:schemeClr>
                </a:solidFill>
              </a:rPr>
              <a:t>          5- نوعية الألات المستخدمة في الإنتاج </a:t>
            </a:r>
          </a:p>
          <a:p>
            <a:pPr algn="r" rtl="1"/>
            <a:r>
              <a:rPr lang="ar-IQ" sz="4000" dirty="0" smtClean="0">
                <a:solidFill>
                  <a:schemeClr val="accent2">
                    <a:lumMod val="50000"/>
                  </a:schemeClr>
                </a:solidFill>
              </a:rPr>
              <a:t>               6 - مستوى المعيشة .  </a:t>
            </a:r>
          </a:p>
          <a:p>
            <a:pPr algn="r" rtl="1"/>
            <a:endParaRPr lang="ar-IQ" sz="2400" dirty="0" smtClean="0">
              <a:solidFill>
                <a:srgbClr val="FF0000"/>
              </a:solidFill>
            </a:endParaRPr>
          </a:p>
          <a:p>
            <a:pPr algn="r" rtl="1"/>
            <a:r>
              <a:rPr lang="ar-IQ" dirty="0" smtClean="0"/>
              <a:t> </a:t>
            </a:r>
          </a:p>
          <a:p>
            <a:pPr algn="r" rtl="1"/>
            <a:r>
              <a:rPr lang="ar-IQ" dirty="0" smtClean="0"/>
              <a:t> </a:t>
            </a:r>
          </a:p>
        </p:txBody>
      </p:sp>
      <p:pic>
        <p:nvPicPr>
          <p:cNvPr id="13313" name="Picture 1" descr="C:\Users\RAM 2012\Desktop\1s.jpg"/>
          <p:cNvPicPr>
            <a:picLocks noChangeAspect="1" noChangeArrowheads="1"/>
          </p:cNvPicPr>
          <p:nvPr/>
        </p:nvPicPr>
        <p:blipFill>
          <a:blip r:embed="rId2" cstate="print"/>
          <a:srcRect/>
          <a:stretch>
            <a:fillRect/>
          </a:stretch>
        </p:blipFill>
        <p:spPr bwMode="auto">
          <a:xfrm>
            <a:off x="285752" y="1700808"/>
            <a:ext cx="3638176" cy="2952328"/>
          </a:xfrm>
          <a:prstGeom prst="rect">
            <a:avLst/>
          </a:prstGeom>
          <a:noFill/>
          <a:ln w="76200">
            <a:noFill/>
          </a:ln>
          <a:effectLst>
            <a:outerShdw blurRad="50800" dist="88900" dir="5400000" algn="ctr" rotWithShape="0">
              <a:srgbClr val="000000">
                <a:alpha val="43137"/>
              </a:srgbClr>
            </a:outerShdw>
          </a:effectLst>
        </p:spPr>
      </p:pic>
    </p:spTree>
  </p:cSld>
  <p:clrMapOvr>
    <a:masterClrMapping/>
  </p:clrMapOvr>
  <p:transition>
    <p:circl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3408"/>
            <a:ext cx="8229600" cy="864096"/>
          </a:xfrm>
        </p:spPr>
        <p:txBody>
          <a:bodyPr>
            <a:normAutofit fontScale="90000"/>
          </a:bodyPr>
          <a:lstStyle/>
          <a:p>
            <a:r>
              <a:rPr lang="en-US" sz="2000" dirty="0" smtClean="0"/>
              <a:t/>
            </a:r>
            <a:br>
              <a:rPr lang="en-US" sz="2000" dirty="0" smtClean="0"/>
            </a:br>
            <a:r>
              <a:rPr lang="en-US" sz="2000" dirty="0" smtClean="0"/>
              <a:t/>
            </a:r>
            <a:br>
              <a:rPr lang="en-US" sz="2000" dirty="0" smtClean="0"/>
            </a:br>
            <a:r>
              <a:rPr lang="ar-SA" sz="2000" dirty="0" smtClean="0"/>
              <a:t> </a:t>
            </a:r>
            <a:r>
              <a:rPr lang="en-US" sz="2000" dirty="0" smtClean="0"/>
              <a:t/>
            </a:r>
            <a:br>
              <a:rPr lang="en-US" sz="2000" dirty="0" smtClean="0"/>
            </a:br>
            <a:r>
              <a:rPr lang="en-US" dirty="0" smtClean="0"/>
              <a:t>Economic process</a:t>
            </a:r>
            <a:br>
              <a:rPr lang="en-US" dirty="0" smtClean="0"/>
            </a:br>
            <a:endParaRPr lang="en-US" dirty="0"/>
          </a:p>
        </p:txBody>
      </p:sp>
      <p:pic>
        <p:nvPicPr>
          <p:cNvPr id="3" name="Picture 2" descr="img007.jpg"/>
          <p:cNvPicPr>
            <a:picLocks noChangeAspect="1"/>
          </p:cNvPicPr>
          <p:nvPr/>
        </p:nvPicPr>
        <p:blipFill>
          <a:blip r:embed="rId3" cstate="print"/>
          <a:srcRect l="803" t="9637" r="3609" b="5006"/>
          <a:stretch>
            <a:fillRect/>
          </a:stretch>
        </p:blipFill>
        <p:spPr>
          <a:xfrm>
            <a:off x="428596" y="857232"/>
            <a:ext cx="8568952" cy="5832648"/>
          </a:xfrm>
          <a:prstGeom prst="rect">
            <a:avLst/>
          </a:prstGeom>
          <a:ln>
            <a:noFill/>
          </a:ln>
        </p:spPr>
      </p:pic>
      <p:sp>
        <p:nvSpPr>
          <p:cNvPr id="4" name="Rectangle 3"/>
          <p:cNvSpPr/>
          <p:nvPr/>
        </p:nvSpPr>
        <p:spPr>
          <a:xfrm>
            <a:off x="2843808" y="2060848"/>
            <a:ext cx="3672408" cy="36004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000" dirty="0" smtClean="0">
                <a:solidFill>
                  <a:schemeClr val="tx2">
                    <a:lumMod val="75000"/>
                  </a:schemeClr>
                </a:solidFill>
              </a:rPr>
              <a:t>العمل ، رأس المال , الارض , االتنظيم</a:t>
            </a:r>
            <a:endParaRPr lang="en-US" dirty="0">
              <a:solidFill>
                <a:schemeClr val="tx2">
                  <a:lumMod val="75000"/>
                </a:schemeClr>
              </a:solidFill>
            </a:endParaRPr>
          </a:p>
        </p:txBody>
      </p:sp>
      <p:sp>
        <p:nvSpPr>
          <p:cNvPr id="6" name="Rectangle 5"/>
          <p:cNvSpPr/>
          <p:nvPr/>
        </p:nvSpPr>
        <p:spPr>
          <a:xfrm>
            <a:off x="3563888" y="1772816"/>
            <a:ext cx="2232248"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000" b="1" dirty="0" smtClean="0">
                <a:solidFill>
                  <a:schemeClr val="tx1"/>
                </a:solidFill>
              </a:rPr>
              <a:t>عوامل الأنتاج</a:t>
            </a:r>
            <a:endParaRPr lang="en-US" sz="2000" b="1" dirty="0">
              <a:solidFill>
                <a:schemeClr val="tx1"/>
              </a:solidFill>
            </a:endParaRPr>
          </a:p>
        </p:txBody>
      </p:sp>
      <p:sp>
        <p:nvSpPr>
          <p:cNvPr id="8" name="Rectangle 7"/>
          <p:cNvSpPr/>
          <p:nvPr/>
        </p:nvSpPr>
        <p:spPr>
          <a:xfrm>
            <a:off x="3714744" y="5715016"/>
            <a:ext cx="2232248"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000" dirty="0" smtClean="0">
                <a:solidFill>
                  <a:srgbClr val="FF0000"/>
                </a:solidFill>
              </a:rPr>
              <a:t>الاستهلاك</a:t>
            </a:r>
          </a:p>
          <a:p>
            <a:pPr algn="ctr"/>
            <a:r>
              <a:rPr lang="ar-SA" sz="2000" dirty="0" smtClean="0">
                <a:solidFill>
                  <a:srgbClr val="FF0000"/>
                </a:solidFill>
              </a:rPr>
              <a:t>السلع والخدمات</a:t>
            </a:r>
            <a:endParaRPr lang="en-US" sz="2000" dirty="0">
              <a:solidFill>
                <a:srgbClr val="FF0000"/>
              </a:solidFill>
            </a:endParaRPr>
          </a:p>
        </p:txBody>
      </p:sp>
      <p:sp>
        <p:nvSpPr>
          <p:cNvPr id="9" name="Action Button: Custom 8">
            <a:hlinkClick r:id="" action="ppaction://noaction" highlightClick="1"/>
          </p:cNvPr>
          <p:cNvSpPr/>
          <p:nvPr/>
        </p:nvSpPr>
        <p:spPr>
          <a:xfrm>
            <a:off x="4211960" y="6237312"/>
            <a:ext cx="45719" cy="45719"/>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28596" y="3429000"/>
            <a:ext cx="2448036" cy="9361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dirty="0" smtClean="0">
                <a:solidFill>
                  <a:schemeClr val="tx1"/>
                </a:solidFill>
              </a:rPr>
              <a:t>ا        </a:t>
            </a:r>
            <a:r>
              <a:rPr lang="ar-SA" sz="2000" b="1" dirty="0" smtClean="0">
                <a:solidFill>
                  <a:schemeClr val="tx1"/>
                </a:solidFill>
              </a:rPr>
              <a:t>الاشخاص</a:t>
            </a:r>
            <a:endParaRPr lang="en-US" sz="2000" b="1" dirty="0">
              <a:solidFill>
                <a:schemeClr val="tx1"/>
              </a:solidFill>
            </a:endParaRPr>
          </a:p>
        </p:txBody>
      </p:sp>
      <p:sp>
        <p:nvSpPr>
          <p:cNvPr id="11" name="TextBox 10"/>
          <p:cNvSpPr txBox="1"/>
          <p:nvPr/>
        </p:nvSpPr>
        <p:spPr>
          <a:xfrm>
            <a:off x="1835696" y="3429000"/>
            <a:ext cx="792088" cy="369332"/>
          </a:xfrm>
          <a:prstGeom prst="rect">
            <a:avLst/>
          </a:prstGeom>
          <a:solidFill>
            <a:srgbClr val="00B050"/>
          </a:solidFill>
        </p:spPr>
        <p:txBody>
          <a:bodyPr wrap="square" rtlCol="0">
            <a:spAutoFit/>
          </a:bodyPr>
          <a:lstStyle/>
          <a:p>
            <a:pPr algn="ctr"/>
            <a:r>
              <a:rPr lang="ar-SA" dirty="0" smtClean="0"/>
              <a:t>ا</a:t>
            </a:r>
            <a:r>
              <a:rPr lang="ar-SA" b="1" dirty="0" smtClean="0"/>
              <a:t>لدخول</a:t>
            </a:r>
            <a:endParaRPr lang="en-US" b="1" dirty="0"/>
          </a:p>
        </p:txBody>
      </p:sp>
      <p:sp>
        <p:nvSpPr>
          <p:cNvPr id="12" name="Rectangle 11"/>
          <p:cNvSpPr/>
          <p:nvPr/>
        </p:nvSpPr>
        <p:spPr>
          <a:xfrm>
            <a:off x="7786710" y="3571876"/>
            <a:ext cx="936104"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600" dirty="0" smtClean="0">
                <a:solidFill>
                  <a:schemeClr val="tx1"/>
                </a:solidFill>
              </a:rPr>
              <a:t>ا</a:t>
            </a:r>
            <a:r>
              <a:rPr lang="ar-SA" sz="1600" b="1" dirty="0" smtClean="0">
                <a:solidFill>
                  <a:schemeClr val="tx1"/>
                </a:solidFill>
              </a:rPr>
              <a:t>لمدخلات</a:t>
            </a:r>
            <a:endParaRPr lang="en-US" sz="1600" b="1" dirty="0">
              <a:solidFill>
                <a:schemeClr val="tx1"/>
              </a:solidFill>
            </a:endParaRPr>
          </a:p>
        </p:txBody>
      </p:sp>
      <p:sp>
        <p:nvSpPr>
          <p:cNvPr id="15" name="Rectangle 14"/>
          <p:cNvSpPr/>
          <p:nvPr/>
        </p:nvSpPr>
        <p:spPr>
          <a:xfrm>
            <a:off x="7929586" y="3857628"/>
            <a:ext cx="1008112"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dirty="0" smtClean="0">
                <a:solidFill>
                  <a:schemeClr val="tx1"/>
                </a:solidFill>
              </a:rPr>
              <a:t>ا</a:t>
            </a:r>
            <a:r>
              <a:rPr lang="ar-SA" sz="2000" b="1" dirty="0" smtClean="0">
                <a:solidFill>
                  <a:schemeClr val="tx1"/>
                </a:solidFill>
              </a:rPr>
              <a:t>لانتاج</a:t>
            </a:r>
            <a:endParaRPr lang="en-US" b="1" dirty="0">
              <a:solidFill>
                <a:schemeClr val="tx1"/>
              </a:solidFill>
            </a:endParaRPr>
          </a:p>
        </p:txBody>
      </p:sp>
      <p:sp>
        <p:nvSpPr>
          <p:cNvPr id="16" name="Rectangle 15"/>
          <p:cNvSpPr/>
          <p:nvPr/>
        </p:nvSpPr>
        <p:spPr>
          <a:xfrm>
            <a:off x="7786710" y="4214818"/>
            <a:ext cx="1080120"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b="1" dirty="0" smtClean="0">
                <a:solidFill>
                  <a:schemeClr val="tx1"/>
                </a:solidFill>
              </a:rPr>
              <a:t>المخرجات</a:t>
            </a:r>
            <a:endParaRPr lang="en-US" b="1" dirty="0">
              <a:solidFill>
                <a:schemeClr val="tx1"/>
              </a:solidFill>
            </a:endParaRPr>
          </a:p>
        </p:txBody>
      </p:sp>
      <p:sp>
        <p:nvSpPr>
          <p:cNvPr id="17" name="Rectangle 16"/>
          <p:cNvSpPr/>
          <p:nvPr/>
        </p:nvSpPr>
        <p:spPr>
          <a:xfrm>
            <a:off x="6572264" y="3571876"/>
            <a:ext cx="1080120"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dirty="0" smtClean="0">
                <a:solidFill>
                  <a:schemeClr val="tx1"/>
                </a:solidFill>
              </a:rPr>
              <a:t>التكايف</a:t>
            </a:r>
            <a:endParaRPr lang="en-US" dirty="0">
              <a:solidFill>
                <a:schemeClr val="tx1"/>
              </a:solidFill>
            </a:endParaRPr>
          </a:p>
        </p:txBody>
      </p:sp>
      <p:sp>
        <p:nvSpPr>
          <p:cNvPr id="18" name="Rectangle 17"/>
          <p:cNvSpPr/>
          <p:nvPr/>
        </p:nvSpPr>
        <p:spPr>
          <a:xfrm>
            <a:off x="6929454" y="3857628"/>
            <a:ext cx="936104"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dirty="0" smtClean="0">
                <a:solidFill>
                  <a:schemeClr val="tx1"/>
                </a:solidFill>
              </a:rPr>
              <a:t>ا</a:t>
            </a:r>
            <a:r>
              <a:rPr lang="ar-SA" b="1" dirty="0" smtClean="0">
                <a:solidFill>
                  <a:schemeClr val="tx1"/>
                </a:solidFill>
              </a:rPr>
              <a:t>لمشاريع</a:t>
            </a:r>
            <a:endParaRPr lang="en-US" b="1" dirty="0">
              <a:solidFill>
                <a:schemeClr val="tx1"/>
              </a:solidFill>
            </a:endParaRPr>
          </a:p>
        </p:txBody>
      </p:sp>
      <p:sp>
        <p:nvSpPr>
          <p:cNvPr id="19" name="Rectangle 18"/>
          <p:cNvSpPr/>
          <p:nvPr/>
        </p:nvSpPr>
        <p:spPr>
          <a:xfrm>
            <a:off x="4643438" y="2571744"/>
            <a:ext cx="914400"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b="1" dirty="0" smtClean="0"/>
              <a:t>الاجور</a:t>
            </a:r>
            <a:endParaRPr lang="en-US" b="1" dirty="0"/>
          </a:p>
        </p:txBody>
      </p:sp>
      <p:sp>
        <p:nvSpPr>
          <p:cNvPr id="21" name="Rectangle 20"/>
          <p:cNvSpPr/>
          <p:nvPr/>
        </p:nvSpPr>
        <p:spPr>
          <a:xfrm>
            <a:off x="3643306" y="3000372"/>
            <a:ext cx="914400" cy="4103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b="1" dirty="0" smtClean="0"/>
              <a:t>الارباح</a:t>
            </a:r>
            <a:endParaRPr lang="en-US" b="1" dirty="0"/>
          </a:p>
        </p:txBody>
      </p:sp>
      <p:sp>
        <p:nvSpPr>
          <p:cNvPr id="22" name="Rectangle 21"/>
          <p:cNvSpPr/>
          <p:nvPr/>
        </p:nvSpPr>
        <p:spPr>
          <a:xfrm>
            <a:off x="4643438" y="3000372"/>
            <a:ext cx="914400" cy="4103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b="1" dirty="0" smtClean="0"/>
              <a:t>الريع</a:t>
            </a:r>
            <a:endParaRPr lang="en-US" b="1" dirty="0"/>
          </a:p>
        </p:txBody>
      </p:sp>
      <p:sp>
        <p:nvSpPr>
          <p:cNvPr id="23" name="Rectangle 22"/>
          <p:cNvSpPr/>
          <p:nvPr/>
        </p:nvSpPr>
        <p:spPr>
          <a:xfrm>
            <a:off x="4000496" y="4929198"/>
            <a:ext cx="1800200" cy="4103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b="1" dirty="0" smtClean="0"/>
              <a:t>الانفاق</a:t>
            </a:r>
            <a:endParaRPr lang="en-US" b="1" dirty="0"/>
          </a:p>
        </p:txBody>
      </p:sp>
      <p:sp>
        <p:nvSpPr>
          <p:cNvPr id="26" name="Rectangle 25"/>
          <p:cNvSpPr/>
          <p:nvPr/>
        </p:nvSpPr>
        <p:spPr>
          <a:xfrm>
            <a:off x="3643306" y="2571744"/>
            <a:ext cx="914400" cy="4103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dirty="0" smtClean="0"/>
              <a:t>ا</a:t>
            </a:r>
            <a:r>
              <a:rPr lang="ar-SA" b="1" dirty="0" smtClean="0"/>
              <a:t>لفائدة</a:t>
            </a:r>
            <a:endParaRPr lang="en-US" b="1" dirty="0"/>
          </a:p>
        </p:txBody>
      </p:sp>
      <p:sp>
        <p:nvSpPr>
          <p:cNvPr id="30" name="Oval 29"/>
          <p:cNvSpPr/>
          <p:nvPr/>
        </p:nvSpPr>
        <p:spPr>
          <a:xfrm>
            <a:off x="8001024" y="3857628"/>
            <a:ext cx="792088" cy="3600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flipH="1">
            <a:off x="3563889" y="2204864"/>
            <a:ext cx="72008"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Slide Number Placeholder 24"/>
          <p:cNvSpPr>
            <a:spLocks noGrp="1"/>
          </p:cNvSpPr>
          <p:nvPr>
            <p:ph type="sldNum" sz="quarter" idx="12"/>
          </p:nvPr>
        </p:nvSpPr>
        <p:spPr/>
        <p:txBody>
          <a:bodyPr/>
          <a:lstStyle/>
          <a:p>
            <a:fld id="{8F389876-892D-41A3-8E28-C6BF543B2891}" type="slidenum">
              <a:rPr lang="en-US" sz="2400" smtClean="0"/>
              <a:pPr/>
              <a:t>21</a:t>
            </a:fld>
            <a:endParaRPr lang="en-US" sz="2400" dirty="0"/>
          </a:p>
        </p:txBody>
      </p:sp>
      <p:sp>
        <p:nvSpPr>
          <p:cNvPr id="27" name="TextBox 26"/>
          <p:cNvSpPr txBox="1"/>
          <p:nvPr/>
        </p:nvSpPr>
        <p:spPr>
          <a:xfrm>
            <a:off x="428596" y="6000769"/>
            <a:ext cx="3214678" cy="646331"/>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pPr algn="r"/>
            <a:r>
              <a:rPr lang="ar-IQ" b="1" dirty="0" smtClean="0"/>
              <a:t>التيار الحقيقي  </a:t>
            </a:r>
          </a:p>
          <a:p>
            <a:pPr algn="r"/>
            <a:r>
              <a:rPr lang="ar-IQ" b="1" dirty="0" smtClean="0"/>
              <a:t>التيار النقدي - - - - - -  -</a:t>
            </a:r>
            <a:endParaRPr lang="en-US" b="1" dirty="0"/>
          </a:p>
        </p:txBody>
      </p:sp>
      <p:cxnSp>
        <p:nvCxnSpPr>
          <p:cNvPr id="31" name="Straight Connector 30"/>
          <p:cNvCxnSpPr/>
          <p:nvPr/>
        </p:nvCxnSpPr>
        <p:spPr>
          <a:xfrm flipH="1">
            <a:off x="1115616" y="6237312"/>
            <a:ext cx="100811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circl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IQ" dirty="0" smtClean="0"/>
              <a:t>سلوك المستهلك وتوازنه</a:t>
            </a:r>
            <a:endParaRPr lang="ar-IQ" dirty="0"/>
          </a:p>
        </p:txBody>
      </p:sp>
      <p:sp>
        <p:nvSpPr>
          <p:cNvPr id="3" name="Slide Number Placeholder 2"/>
          <p:cNvSpPr>
            <a:spLocks noGrp="1"/>
          </p:cNvSpPr>
          <p:nvPr>
            <p:ph type="sldNum" sz="quarter" idx="12"/>
          </p:nvPr>
        </p:nvSpPr>
        <p:spPr/>
        <p:txBody>
          <a:bodyPr/>
          <a:lstStyle/>
          <a:p>
            <a:fld id="{8F389876-892D-41A3-8E28-C6BF543B2891}" type="slidenum">
              <a:rPr lang="en-US" smtClean="0"/>
              <a:pPr/>
              <a:t>22</a:t>
            </a:fld>
            <a:endParaRPr lang="en-US"/>
          </a:p>
        </p:txBody>
      </p:sp>
      <p:sp>
        <p:nvSpPr>
          <p:cNvPr id="4" name="TextBox 3"/>
          <p:cNvSpPr txBox="1"/>
          <p:nvPr/>
        </p:nvSpPr>
        <p:spPr>
          <a:xfrm rot="10800000" flipV="1">
            <a:off x="0" y="323961"/>
            <a:ext cx="9144000" cy="5632311"/>
          </a:xfrm>
          <a:prstGeom prst="rect">
            <a:avLst/>
          </a:prstGeom>
          <a:noFill/>
        </p:spPr>
        <p:txBody>
          <a:bodyPr wrap="square" rtlCol="1">
            <a:spAutoFit/>
          </a:bodyPr>
          <a:lstStyle/>
          <a:p>
            <a:pPr algn="r" rtl="1"/>
            <a:endParaRPr lang="ar-IQ" sz="2400" dirty="0" smtClean="0"/>
          </a:p>
          <a:p>
            <a:pPr algn="r" rtl="1"/>
            <a:r>
              <a:rPr lang="ar-IQ" sz="2400" dirty="0" smtClean="0"/>
              <a:t>وصلنة</a:t>
            </a:r>
            <a:endParaRPr lang="ar-IQ" sz="2400" dirty="0" smtClean="0"/>
          </a:p>
          <a:p>
            <a:pPr algn="r" rtl="1"/>
            <a:endParaRPr lang="ar-IQ" sz="2400" dirty="0" smtClean="0"/>
          </a:p>
          <a:p>
            <a:pPr algn="r" rtl="1"/>
            <a:r>
              <a:rPr lang="ar-IQ" sz="2400" dirty="0" smtClean="0"/>
              <a:t>ان طلب المستهلك تحدده منفعة كل سلعة</a:t>
            </a:r>
            <a:r>
              <a:rPr lang="en-US" sz="2400" dirty="0" smtClean="0"/>
              <a:t>       </a:t>
            </a:r>
          </a:p>
          <a:p>
            <a:pPr algn="r" rtl="1"/>
            <a:r>
              <a:rPr lang="ar-IQ" sz="2400" dirty="0" smtClean="0">
                <a:solidFill>
                  <a:srgbClr val="FF0000"/>
                </a:solidFill>
              </a:rPr>
              <a:t>المنفعة: </a:t>
            </a:r>
            <a:r>
              <a:rPr lang="ar-IQ" sz="2400" dirty="0" smtClean="0"/>
              <a:t>هي الاشباع الذي يحصل عليه الفرد من استهلاك سلعة معينة والمنفعة وحدها هي التي تحدد مقدار ما يرغب الافراد في دفعه من سعر مقابل سلعة معينة</a:t>
            </a:r>
            <a:endParaRPr lang="ar-IQ" sz="2400" dirty="0" smtClean="0">
              <a:solidFill>
                <a:srgbClr val="FF0000"/>
              </a:solidFill>
            </a:endParaRPr>
          </a:p>
          <a:p>
            <a:pPr algn="r" rtl="1"/>
            <a:r>
              <a:rPr lang="ar-IQ" sz="2400" dirty="0" smtClean="0">
                <a:solidFill>
                  <a:srgbClr val="FF0000"/>
                </a:solidFill>
              </a:rPr>
              <a:t>قانون المنفعة الحدية المتناقصة: </a:t>
            </a:r>
            <a:r>
              <a:rPr lang="ar-IQ" sz="2400" dirty="0" smtClean="0"/>
              <a:t>تقل منفعة المقدار الاضافي من سلعة معينة مع كل كمية اضافية مستهلكة منها، وسيكون الفرد اقل استعدادا لشراء وحدة اضافية من السلعة كلما زاد ما لديه منها.</a:t>
            </a:r>
          </a:p>
          <a:p>
            <a:pPr algn="r" rtl="1"/>
            <a:r>
              <a:rPr lang="ar-IQ" sz="2400" dirty="0" smtClean="0">
                <a:solidFill>
                  <a:srgbClr val="7030A0"/>
                </a:solidFill>
              </a:rPr>
              <a:t>المنفعة الحدية</a:t>
            </a:r>
            <a:r>
              <a:rPr lang="ar-IQ" sz="2400" dirty="0" smtClean="0">
                <a:solidFill>
                  <a:srgbClr val="FF0000"/>
                </a:solidFill>
              </a:rPr>
              <a:t>: </a:t>
            </a:r>
            <a:r>
              <a:rPr lang="en-US" sz="2400" dirty="0" smtClean="0">
                <a:solidFill>
                  <a:srgbClr val="FF0000"/>
                </a:solidFill>
              </a:rPr>
              <a:t>Marginal Utility</a:t>
            </a:r>
            <a:r>
              <a:rPr lang="ar-IQ" sz="2400" dirty="0" smtClean="0">
                <a:solidFill>
                  <a:srgbClr val="FF0000"/>
                </a:solidFill>
              </a:rPr>
              <a:t>هي كمية المنفعة الاضافية التي يستطيع الفرد الحصول عليها عند زيادة الاستهلاك من نفس السلعة بوحدة واحدة وخلال فترة زمنية معينة.</a:t>
            </a:r>
          </a:p>
          <a:p>
            <a:pPr algn="r" rtl="1"/>
            <a:r>
              <a:rPr lang="ar-IQ" sz="2400" dirty="0" smtClean="0">
                <a:solidFill>
                  <a:srgbClr val="7030A0"/>
                </a:solidFill>
              </a:rPr>
              <a:t>المنفعة الكلية</a:t>
            </a:r>
            <a:r>
              <a:rPr lang="ar-IQ" sz="2000" dirty="0" smtClean="0">
                <a:solidFill>
                  <a:srgbClr val="7030A0"/>
                </a:solidFill>
              </a:rPr>
              <a:t>: </a:t>
            </a:r>
            <a:r>
              <a:rPr lang="en-US" sz="2400" dirty="0" smtClean="0">
                <a:solidFill>
                  <a:srgbClr val="7030A0"/>
                </a:solidFill>
              </a:rPr>
              <a:t>Total Utility</a:t>
            </a:r>
            <a:r>
              <a:rPr lang="ar-IQ" sz="2400" dirty="0" smtClean="0">
                <a:solidFill>
                  <a:srgbClr val="7030A0"/>
                </a:solidFill>
              </a:rPr>
              <a:t>هي مجموع الاشباع الذي يحصل عليه الفرد من خلال استهلاكه</a:t>
            </a:r>
          </a:p>
          <a:p>
            <a:pPr algn="r" rtl="1"/>
            <a:r>
              <a:rPr lang="ar-IQ" sz="2400" dirty="0" smtClean="0">
                <a:solidFill>
                  <a:srgbClr val="7030A0"/>
                </a:solidFill>
              </a:rPr>
              <a:t>كميات متتالية من سلعة معينة خلال فترة زمنية معينة</a:t>
            </a:r>
          </a:p>
          <a:p>
            <a:pPr algn="r" rtl="1"/>
            <a:endParaRPr lang="ar-IQ" sz="2400" dirty="0" smtClean="0">
              <a:solidFill>
                <a:srgbClr val="FF0000"/>
              </a:solidFill>
            </a:endParaRPr>
          </a:p>
          <a:p>
            <a:pPr algn="r" rtl="1"/>
            <a:endParaRPr lang="ar-IQ" sz="2400" dirty="0" smtClean="0">
              <a:solidFill>
                <a:srgbClr val="FF0000"/>
              </a:solidFill>
            </a:endParaRPr>
          </a:p>
        </p:txBody>
      </p:sp>
      <p:pic>
        <p:nvPicPr>
          <p:cNvPr id="5" name="Picture 2" descr="C:\Users\RAM 2012\Desktop\tropical-fruits.jpg"/>
          <p:cNvPicPr>
            <a:picLocks noChangeAspect="1" noChangeArrowheads="1"/>
          </p:cNvPicPr>
          <p:nvPr/>
        </p:nvPicPr>
        <p:blipFill>
          <a:blip r:embed="rId2" cstate="print"/>
          <a:srcRect/>
          <a:stretch>
            <a:fillRect/>
          </a:stretch>
        </p:blipFill>
        <p:spPr bwMode="auto">
          <a:xfrm>
            <a:off x="3071802" y="5143512"/>
            <a:ext cx="3214710" cy="1714488"/>
          </a:xfrm>
          <a:prstGeom prst="rect">
            <a:avLst/>
          </a:prstGeom>
          <a:noFill/>
          <a:ln w="76200">
            <a:solidFill>
              <a:srgbClr val="C00000"/>
            </a:solidFill>
          </a:ln>
          <a:effectLst>
            <a:outerShdw blurRad="50800" dist="88900" dir="5400000" algn="ctr" rotWithShape="0">
              <a:srgbClr val="000000">
                <a:alpha val="43137"/>
              </a:srgbClr>
            </a:outerShdw>
          </a:effectLst>
        </p:spPr>
      </p:pic>
    </p:spTree>
  </p:cSld>
  <p:clrMapOvr>
    <a:masterClrMapping/>
  </p:clrMapOvr>
  <p:transition>
    <p:circl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F389876-892D-41A3-8E28-C6BF543B2891}" type="slidenum">
              <a:rPr lang="en-US" smtClean="0"/>
              <a:pPr/>
              <a:t>23</a:t>
            </a:fld>
            <a:endParaRPr lang="en-US"/>
          </a:p>
        </p:txBody>
      </p:sp>
      <p:graphicFrame>
        <p:nvGraphicFramePr>
          <p:cNvPr id="5" name="Table 4"/>
          <p:cNvGraphicFramePr>
            <a:graphicFrameLocks noGrp="1"/>
          </p:cNvGraphicFramePr>
          <p:nvPr/>
        </p:nvGraphicFramePr>
        <p:xfrm>
          <a:off x="1968648" y="214290"/>
          <a:ext cx="5246558" cy="5029200"/>
        </p:xfrm>
        <a:graphic>
          <a:graphicData uri="http://schemas.openxmlformats.org/drawingml/2006/table">
            <a:tbl>
              <a:tblPr rtl="1" firstRow="1" bandRow="1">
                <a:tableStyleId>{5C22544A-7EE6-4342-B048-85BDC9FD1C3A}</a:tableStyleId>
              </a:tblPr>
              <a:tblGrid>
                <a:gridCol w="1820620"/>
                <a:gridCol w="1820620"/>
                <a:gridCol w="1605318"/>
              </a:tblGrid>
              <a:tr h="385762">
                <a:tc gridSpan="3">
                  <a:txBody>
                    <a:bodyPr/>
                    <a:lstStyle/>
                    <a:p>
                      <a:pPr algn="ctr" rtl="1"/>
                      <a:r>
                        <a:rPr lang="ar-IQ" sz="2400" dirty="0" smtClean="0"/>
                        <a:t>جدول المنفعة لمستهلك معين من سلعة معينة</a:t>
                      </a:r>
                      <a:endParaRPr lang="ar-IQ" sz="2400" dirty="0"/>
                    </a:p>
                  </a:txBody>
                  <a:tcPr/>
                </a:tc>
                <a:tc hMerge="1">
                  <a:txBody>
                    <a:bodyPr/>
                    <a:lstStyle/>
                    <a:p>
                      <a:pPr algn="ctr" rtl="1"/>
                      <a:endParaRPr lang="ar-IQ" dirty="0"/>
                    </a:p>
                  </a:txBody>
                  <a:tcPr/>
                </a:tc>
                <a:tc hMerge="1">
                  <a:txBody>
                    <a:bodyPr/>
                    <a:lstStyle/>
                    <a:p>
                      <a:pPr algn="ctr" rtl="1"/>
                      <a:endParaRPr lang="ar-IQ" dirty="0"/>
                    </a:p>
                  </a:txBody>
                  <a:tcPr/>
                </a:tc>
              </a:tr>
              <a:tr h="591502">
                <a:tc>
                  <a:txBody>
                    <a:bodyPr/>
                    <a:lstStyle/>
                    <a:p>
                      <a:pPr algn="ctr" rtl="1"/>
                      <a:r>
                        <a:rPr lang="ar-IQ" sz="2000" b="1" dirty="0" smtClean="0">
                          <a:effectLst>
                            <a:outerShdw blurRad="38100" dist="38100" dir="2700000" algn="tl">
                              <a:srgbClr val="000000">
                                <a:alpha val="43137"/>
                              </a:srgbClr>
                            </a:outerShdw>
                          </a:effectLst>
                        </a:rPr>
                        <a:t>الكمية المشتراة</a:t>
                      </a:r>
                    </a:p>
                    <a:p>
                      <a:pPr algn="ctr" rtl="1"/>
                      <a:r>
                        <a:rPr lang="ar-IQ" sz="2000" b="1" dirty="0" smtClean="0">
                          <a:effectLst>
                            <a:outerShdw blurRad="38100" dist="38100" dir="2700000" algn="tl">
                              <a:srgbClr val="000000">
                                <a:alpha val="43137"/>
                              </a:srgbClr>
                            </a:outerShdw>
                          </a:effectLst>
                        </a:rPr>
                        <a:t>كغم/شهريا</a:t>
                      </a:r>
                    </a:p>
                  </a:txBody>
                  <a:tcPr/>
                </a:tc>
                <a:tc>
                  <a:txBody>
                    <a:bodyPr/>
                    <a:lstStyle/>
                    <a:p>
                      <a:pPr algn="ctr" rtl="1"/>
                      <a:r>
                        <a:rPr lang="ar-IQ" sz="2000" b="1" dirty="0" smtClean="0">
                          <a:effectLst>
                            <a:outerShdw blurRad="38100" dist="38100" dir="2700000" algn="tl">
                              <a:srgbClr val="000000">
                                <a:alpha val="43137"/>
                              </a:srgbClr>
                            </a:outerShdw>
                          </a:effectLst>
                        </a:rPr>
                        <a:t>المنفعة الكلية</a:t>
                      </a:r>
                    </a:p>
                  </a:txBody>
                  <a:tcPr/>
                </a:tc>
                <a:tc>
                  <a:txBody>
                    <a:bodyPr/>
                    <a:lstStyle/>
                    <a:p>
                      <a:pPr algn="ctr" rtl="1"/>
                      <a:r>
                        <a:rPr lang="ar-IQ" sz="2000" b="1" dirty="0" smtClean="0">
                          <a:effectLst>
                            <a:outerShdw blurRad="38100" dist="38100" dir="2700000" algn="tl">
                              <a:srgbClr val="000000">
                                <a:alpha val="43137"/>
                              </a:srgbClr>
                            </a:outerShdw>
                          </a:effectLst>
                        </a:rPr>
                        <a:t>المنفعة الحدية</a:t>
                      </a:r>
                    </a:p>
                  </a:txBody>
                  <a:tcPr/>
                </a:tc>
              </a:tr>
              <a:tr h="591502">
                <a:tc>
                  <a:txBody>
                    <a:bodyPr/>
                    <a:lstStyle/>
                    <a:p>
                      <a:pPr algn="ctr" rtl="1"/>
                      <a:r>
                        <a:rPr lang="ar-IQ" sz="2000" b="1" dirty="0" smtClean="0">
                          <a:effectLst>
                            <a:outerShdw blurRad="38100" dist="38100" dir="2700000" algn="tl">
                              <a:srgbClr val="000000">
                                <a:alpha val="43137"/>
                              </a:srgbClr>
                            </a:outerShdw>
                          </a:effectLst>
                        </a:rPr>
                        <a:t>صفر</a:t>
                      </a:r>
                      <a:endParaRPr lang="ar-IQ" sz="2000" b="1" dirty="0">
                        <a:effectLst>
                          <a:outerShdw blurRad="38100" dist="38100" dir="2700000" algn="tl">
                            <a:srgbClr val="000000">
                              <a:alpha val="43137"/>
                            </a:srgbClr>
                          </a:outerShdw>
                        </a:effectLst>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IQ" sz="2000" b="1" dirty="0" smtClean="0">
                          <a:effectLst>
                            <a:outerShdw blurRad="38100" dist="38100" dir="2700000" algn="tl">
                              <a:srgbClr val="000000">
                                <a:alpha val="43137"/>
                              </a:srgbClr>
                            </a:outerShdw>
                          </a:effectLst>
                        </a:rPr>
                        <a:t>صفر</a:t>
                      </a: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IQ" sz="2000" b="1" dirty="0" smtClean="0">
                          <a:effectLst>
                            <a:outerShdw blurRad="38100" dist="38100" dir="2700000" algn="tl">
                              <a:srgbClr val="000000">
                                <a:alpha val="43137"/>
                              </a:srgbClr>
                            </a:outerShdw>
                          </a:effectLst>
                        </a:rPr>
                        <a:t>-</a:t>
                      </a:r>
                    </a:p>
                    <a:p>
                      <a:pPr algn="ctr" rtl="1"/>
                      <a:endParaRPr lang="ar-IQ" sz="2000" b="1" dirty="0">
                        <a:effectLst>
                          <a:outerShdw blurRad="38100" dist="38100" dir="2700000" algn="tl">
                            <a:srgbClr val="000000">
                              <a:alpha val="43137"/>
                            </a:srgbClr>
                          </a:outerShdw>
                        </a:effectLst>
                      </a:endParaRPr>
                    </a:p>
                  </a:txBody>
                  <a:tcPr/>
                </a:tc>
              </a:tr>
              <a:tr h="334327">
                <a:tc>
                  <a:txBody>
                    <a:bodyPr/>
                    <a:lstStyle/>
                    <a:p>
                      <a:pPr algn="ctr" rtl="1"/>
                      <a:r>
                        <a:rPr lang="ar-IQ" sz="2000" b="1" dirty="0" smtClean="0">
                          <a:effectLst>
                            <a:outerShdw blurRad="38100" dist="38100" dir="2700000" algn="tl">
                              <a:srgbClr val="000000">
                                <a:alpha val="43137"/>
                              </a:srgbClr>
                            </a:outerShdw>
                          </a:effectLst>
                        </a:rPr>
                        <a:t>1</a:t>
                      </a:r>
                      <a:endParaRPr lang="ar-IQ" sz="2000" b="1" dirty="0">
                        <a:effectLst>
                          <a:outerShdw blurRad="38100" dist="38100" dir="2700000" algn="tl">
                            <a:srgbClr val="000000">
                              <a:alpha val="43137"/>
                            </a:srgbClr>
                          </a:outerShdw>
                        </a:effectLst>
                      </a:endParaRPr>
                    </a:p>
                  </a:txBody>
                  <a:tcPr/>
                </a:tc>
                <a:tc>
                  <a:txBody>
                    <a:bodyPr/>
                    <a:lstStyle/>
                    <a:p>
                      <a:pPr algn="ctr" rtl="1"/>
                      <a:r>
                        <a:rPr lang="ar-IQ" sz="2000" b="1" dirty="0" smtClean="0">
                          <a:effectLst>
                            <a:outerShdw blurRad="38100" dist="38100" dir="2700000" algn="tl">
                              <a:srgbClr val="000000">
                                <a:alpha val="43137"/>
                              </a:srgbClr>
                            </a:outerShdw>
                          </a:effectLst>
                        </a:rPr>
                        <a:t>9</a:t>
                      </a:r>
                      <a:endParaRPr lang="ar-IQ" sz="2000" b="1" dirty="0">
                        <a:effectLst>
                          <a:outerShdw blurRad="38100" dist="38100" dir="2700000" algn="tl">
                            <a:srgbClr val="000000">
                              <a:alpha val="43137"/>
                            </a:srgbClr>
                          </a:outerShdw>
                        </a:effectLst>
                      </a:endParaRPr>
                    </a:p>
                  </a:txBody>
                  <a:tcPr/>
                </a:tc>
                <a:tc>
                  <a:txBody>
                    <a:bodyPr/>
                    <a:lstStyle/>
                    <a:p>
                      <a:pPr algn="ctr" rtl="1"/>
                      <a:r>
                        <a:rPr lang="ar-IQ" sz="2000" b="1" dirty="0" smtClean="0">
                          <a:effectLst>
                            <a:outerShdw blurRad="38100" dist="38100" dir="2700000" algn="tl">
                              <a:srgbClr val="000000">
                                <a:alpha val="43137"/>
                              </a:srgbClr>
                            </a:outerShdw>
                          </a:effectLst>
                        </a:rPr>
                        <a:t>9</a:t>
                      </a:r>
                      <a:endParaRPr lang="ar-IQ" sz="2000" b="1" dirty="0">
                        <a:effectLst>
                          <a:outerShdw blurRad="38100" dist="38100" dir="2700000" algn="tl">
                            <a:srgbClr val="000000">
                              <a:alpha val="43137"/>
                            </a:srgbClr>
                          </a:outerShdw>
                        </a:effectLst>
                      </a:endParaRPr>
                    </a:p>
                  </a:txBody>
                  <a:tcPr/>
                </a:tc>
              </a:tr>
              <a:tr h="334327">
                <a:tc>
                  <a:txBody>
                    <a:bodyPr/>
                    <a:lstStyle/>
                    <a:p>
                      <a:pPr algn="ctr" rtl="1"/>
                      <a:r>
                        <a:rPr lang="ar-IQ" sz="2000" b="1" dirty="0" smtClean="0">
                          <a:effectLst>
                            <a:outerShdw blurRad="38100" dist="38100" dir="2700000" algn="tl">
                              <a:srgbClr val="000000">
                                <a:alpha val="43137"/>
                              </a:srgbClr>
                            </a:outerShdw>
                          </a:effectLst>
                        </a:rPr>
                        <a:t>2</a:t>
                      </a:r>
                      <a:endParaRPr lang="ar-IQ" sz="2000" b="1" dirty="0">
                        <a:effectLst>
                          <a:outerShdw blurRad="38100" dist="38100" dir="2700000" algn="tl">
                            <a:srgbClr val="000000">
                              <a:alpha val="43137"/>
                            </a:srgbClr>
                          </a:outerShdw>
                        </a:effectLst>
                      </a:endParaRPr>
                    </a:p>
                  </a:txBody>
                  <a:tcPr/>
                </a:tc>
                <a:tc>
                  <a:txBody>
                    <a:bodyPr/>
                    <a:lstStyle/>
                    <a:p>
                      <a:pPr algn="ctr" rtl="1"/>
                      <a:r>
                        <a:rPr lang="ar-IQ" sz="2000" b="1" dirty="0" smtClean="0">
                          <a:effectLst>
                            <a:outerShdw blurRad="38100" dist="38100" dir="2700000" algn="tl">
                              <a:srgbClr val="000000">
                                <a:alpha val="43137"/>
                              </a:srgbClr>
                            </a:outerShdw>
                          </a:effectLst>
                        </a:rPr>
                        <a:t>15</a:t>
                      </a:r>
                      <a:endParaRPr lang="ar-IQ" sz="2000" b="1" dirty="0">
                        <a:effectLst>
                          <a:outerShdw blurRad="38100" dist="38100" dir="2700000" algn="tl">
                            <a:srgbClr val="000000">
                              <a:alpha val="43137"/>
                            </a:srgbClr>
                          </a:outerShdw>
                        </a:effectLst>
                      </a:endParaRPr>
                    </a:p>
                  </a:txBody>
                  <a:tcPr/>
                </a:tc>
                <a:tc>
                  <a:txBody>
                    <a:bodyPr/>
                    <a:lstStyle/>
                    <a:p>
                      <a:pPr algn="ctr" rtl="1"/>
                      <a:r>
                        <a:rPr lang="ar-IQ" sz="2000" b="1" dirty="0" smtClean="0">
                          <a:effectLst>
                            <a:outerShdw blurRad="38100" dist="38100" dir="2700000" algn="tl">
                              <a:srgbClr val="000000">
                                <a:alpha val="43137"/>
                              </a:srgbClr>
                            </a:outerShdw>
                          </a:effectLst>
                        </a:rPr>
                        <a:t>6</a:t>
                      </a:r>
                      <a:endParaRPr lang="ar-IQ" sz="2000" b="1" dirty="0">
                        <a:effectLst>
                          <a:outerShdw blurRad="38100" dist="38100" dir="2700000" algn="tl">
                            <a:srgbClr val="000000">
                              <a:alpha val="43137"/>
                            </a:srgbClr>
                          </a:outerShdw>
                        </a:effectLst>
                      </a:endParaRPr>
                    </a:p>
                  </a:txBody>
                  <a:tcPr/>
                </a:tc>
              </a:tr>
              <a:tr h="334327">
                <a:tc>
                  <a:txBody>
                    <a:bodyPr/>
                    <a:lstStyle/>
                    <a:p>
                      <a:pPr algn="ctr" rtl="1"/>
                      <a:r>
                        <a:rPr lang="ar-IQ" sz="2000" b="1" dirty="0" smtClean="0">
                          <a:effectLst>
                            <a:outerShdw blurRad="38100" dist="38100" dir="2700000" algn="tl">
                              <a:srgbClr val="000000">
                                <a:alpha val="43137"/>
                              </a:srgbClr>
                            </a:outerShdw>
                          </a:effectLst>
                        </a:rPr>
                        <a:t>3</a:t>
                      </a:r>
                      <a:endParaRPr lang="ar-IQ" sz="2000" b="1" dirty="0">
                        <a:effectLst>
                          <a:outerShdw blurRad="38100" dist="38100" dir="2700000" algn="tl">
                            <a:srgbClr val="000000">
                              <a:alpha val="43137"/>
                            </a:srgbClr>
                          </a:outerShdw>
                        </a:effectLst>
                      </a:endParaRPr>
                    </a:p>
                  </a:txBody>
                  <a:tcPr/>
                </a:tc>
                <a:tc>
                  <a:txBody>
                    <a:bodyPr/>
                    <a:lstStyle/>
                    <a:p>
                      <a:pPr algn="ctr" rtl="1"/>
                      <a:r>
                        <a:rPr lang="ar-IQ" sz="2000" b="1" dirty="0" smtClean="0">
                          <a:effectLst>
                            <a:outerShdw blurRad="38100" dist="38100" dir="2700000" algn="tl">
                              <a:srgbClr val="000000">
                                <a:alpha val="43137"/>
                              </a:srgbClr>
                            </a:outerShdw>
                          </a:effectLst>
                        </a:rPr>
                        <a:t>20</a:t>
                      </a:r>
                      <a:endParaRPr lang="ar-IQ" sz="2000" b="1" dirty="0">
                        <a:effectLst>
                          <a:outerShdw blurRad="38100" dist="38100" dir="2700000" algn="tl">
                            <a:srgbClr val="000000">
                              <a:alpha val="43137"/>
                            </a:srgbClr>
                          </a:outerShdw>
                        </a:effectLst>
                      </a:endParaRPr>
                    </a:p>
                  </a:txBody>
                  <a:tcPr/>
                </a:tc>
                <a:tc>
                  <a:txBody>
                    <a:bodyPr/>
                    <a:lstStyle/>
                    <a:p>
                      <a:pPr algn="ctr" rtl="1"/>
                      <a:r>
                        <a:rPr lang="ar-IQ" sz="2000" b="1" dirty="0" smtClean="0">
                          <a:effectLst>
                            <a:outerShdw blurRad="38100" dist="38100" dir="2700000" algn="tl">
                              <a:srgbClr val="000000">
                                <a:alpha val="43137"/>
                              </a:srgbClr>
                            </a:outerShdw>
                          </a:effectLst>
                        </a:rPr>
                        <a:t>5</a:t>
                      </a:r>
                      <a:endParaRPr lang="ar-IQ" sz="2000" b="1" dirty="0">
                        <a:effectLst>
                          <a:outerShdw blurRad="38100" dist="38100" dir="2700000" algn="tl">
                            <a:srgbClr val="000000">
                              <a:alpha val="43137"/>
                            </a:srgbClr>
                          </a:outerShdw>
                        </a:effectLst>
                      </a:endParaRPr>
                    </a:p>
                  </a:txBody>
                  <a:tcPr/>
                </a:tc>
              </a:tr>
              <a:tr h="334327">
                <a:tc>
                  <a:txBody>
                    <a:bodyPr/>
                    <a:lstStyle/>
                    <a:p>
                      <a:pPr algn="ctr" rtl="1"/>
                      <a:r>
                        <a:rPr lang="ar-IQ" sz="2000" b="1" dirty="0" smtClean="0">
                          <a:effectLst>
                            <a:outerShdw blurRad="38100" dist="38100" dir="2700000" algn="tl">
                              <a:srgbClr val="000000">
                                <a:alpha val="43137"/>
                              </a:srgbClr>
                            </a:outerShdw>
                          </a:effectLst>
                        </a:rPr>
                        <a:t>4</a:t>
                      </a:r>
                      <a:endParaRPr lang="ar-IQ" sz="2000" b="1" dirty="0">
                        <a:effectLst>
                          <a:outerShdw blurRad="38100" dist="38100" dir="2700000" algn="tl">
                            <a:srgbClr val="000000">
                              <a:alpha val="43137"/>
                            </a:srgbClr>
                          </a:outerShdw>
                        </a:effectLst>
                      </a:endParaRPr>
                    </a:p>
                  </a:txBody>
                  <a:tcPr/>
                </a:tc>
                <a:tc>
                  <a:txBody>
                    <a:bodyPr/>
                    <a:lstStyle/>
                    <a:p>
                      <a:pPr algn="ctr" rtl="1"/>
                      <a:r>
                        <a:rPr lang="ar-IQ" sz="2000" b="1" dirty="0" smtClean="0">
                          <a:effectLst>
                            <a:outerShdw blurRad="38100" dist="38100" dir="2700000" algn="tl">
                              <a:srgbClr val="000000">
                                <a:alpha val="43137"/>
                              </a:srgbClr>
                            </a:outerShdw>
                          </a:effectLst>
                        </a:rPr>
                        <a:t>24</a:t>
                      </a:r>
                      <a:endParaRPr lang="ar-IQ" sz="2000" b="1" dirty="0">
                        <a:effectLst>
                          <a:outerShdw blurRad="38100" dist="38100" dir="2700000" algn="tl">
                            <a:srgbClr val="000000">
                              <a:alpha val="43137"/>
                            </a:srgbClr>
                          </a:outerShdw>
                        </a:effectLst>
                      </a:endParaRPr>
                    </a:p>
                  </a:txBody>
                  <a:tcPr/>
                </a:tc>
                <a:tc>
                  <a:txBody>
                    <a:bodyPr/>
                    <a:lstStyle/>
                    <a:p>
                      <a:pPr algn="ctr" rtl="1"/>
                      <a:r>
                        <a:rPr lang="ar-IQ" sz="2000" b="1" dirty="0" smtClean="0">
                          <a:effectLst>
                            <a:outerShdw blurRad="38100" dist="38100" dir="2700000" algn="tl">
                              <a:srgbClr val="000000">
                                <a:alpha val="43137"/>
                              </a:srgbClr>
                            </a:outerShdw>
                          </a:effectLst>
                        </a:rPr>
                        <a:t>4</a:t>
                      </a:r>
                      <a:endParaRPr lang="ar-IQ" sz="2000" b="1" dirty="0">
                        <a:effectLst>
                          <a:outerShdw blurRad="38100" dist="38100" dir="2700000" algn="tl">
                            <a:srgbClr val="000000">
                              <a:alpha val="43137"/>
                            </a:srgbClr>
                          </a:outerShdw>
                        </a:effectLst>
                      </a:endParaRPr>
                    </a:p>
                  </a:txBody>
                  <a:tcPr/>
                </a:tc>
              </a:tr>
              <a:tr h="334327">
                <a:tc>
                  <a:txBody>
                    <a:bodyPr/>
                    <a:lstStyle/>
                    <a:p>
                      <a:pPr algn="ctr" rtl="1"/>
                      <a:r>
                        <a:rPr lang="ar-IQ" sz="2000" b="1" dirty="0" smtClean="0">
                          <a:effectLst>
                            <a:outerShdw blurRad="38100" dist="38100" dir="2700000" algn="tl">
                              <a:srgbClr val="000000">
                                <a:alpha val="43137"/>
                              </a:srgbClr>
                            </a:outerShdw>
                          </a:effectLst>
                        </a:rPr>
                        <a:t>5</a:t>
                      </a:r>
                      <a:endParaRPr lang="ar-IQ" sz="2000" b="1" dirty="0">
                        <a:effectLst>
                          <a:outerShdw blurRad="38100" dist="38100" dir="2700000" algn="tl">
                            <a:srgbClr val="000000">
                              <a:alpha val="43137"/>
                            </a:srgbClr>
                          </a:outerShdw>
                        </a:effectLst>
                      </a:endParaRPr>
                    </a:p>
                  </a:txBody>
                  <a:tcPr/>
                </a:tc>
                <a:tc>
                  <a:txBody>
                    <a:bodyPr/>
                    <a:lstStyle/>
                    <a:p>
                      <a:pPr algn="ctr" rtl="1"/>
                      <a:r>
                        <a:rPr lang="ar-IQ" sz="2000" b="1" dirty="0" smtClean="0">
                          <a:effectLst>
                            <a:outerShdw blurRad="38100" dist="38100" dir="2700000" algn="tl">
                              <a:srgbClr val="000000">
                                <a:alpha val="43137"/>
                              </a:srgbClr>
                            </a:outerShdw>
                          </a:effectLst>
                        </a:rPr>
                        <a:t>27</a:t>
                      </a:r>
                      <a:endParaRPr lang="ar-IQ" sz="2000" b="1" dirty="0">
                        <a:effectLst>
                          <a:outerShdw blurRad="38100" dist="38100" dir="2700000" algn="tl">
                            <a:srgbClr val="000000">
                              <a:alpha val="43137"/>
                            </a:srgbClr>
                          </a:outerShdw>
                        </a:effectLst>
                      </a:endParaRPr>
                    </a:p>
                  </a:txBody>
                  <a:tcPr/>
                </a:tc>
                <a:tc>
                  <a:txBody>
                    <a:bodyPr/>
                    <a:lstStyle/>
                    <a:p>
                      <a:pPr algn="ctr" rtl="1"/>
                      <a:r>
                        <a:rPr lang="ar-IQ" sz="2000" b="1" dirty="0" smtClean="0">
                          <a:effectLst>
                            <a:outerShdw blurRad="38100" dist="38100" dir="2700000" algn="tl">
                              <a:srgbClr val="000000">
                                <a:alpha val="43137"/>
                              </a:srgbClr>
                            </a:outerShdw>
                          </a:effectLst>
                        </a:rPr>
                        <a:t>3</a:t>
                      </a:r>
                      <a:endParaRPr lang="ar-IQ" sz="2000" b="1" dirty="0">
                        <a:effectLst>
                          <a:outerShdw blurRad="38100" dist="38100" dir="2700000" algn="tl">
                            <a:srgbClr val="000000">
                              <a:alpha val="43137"/>
                            </a:srgbClr>
                          </a:outerShdw>
                        </a:effectLst>
                      </a:endParaRPr>
                    </a:p>
                  </a:txBody>
                  <a:tcPr/>
                </a:tc>
              </a:tr>
              <a:tr h="334327">
                <a:tc>
                  <a:txBody>
                    <a:bodyPr/>
                    <a:lstStyle/>
                    <a:p>
                      <a:pPr algn="ctr" rtl="1"/>
                      <a:r>
                        <a:rPr lang="ar-IQ" sz="2000" b="1" dirty="0" smtClean="0">
                          <a:effectLst>
                            <a:outerShdw blurRad="38100" dist="38100" dir="2700000" algn="tl">
                              <a:srgbClr val="000000">
                                <a:alpha val="43137"/>
                              </a:srgbClr>
                            </a:outerShdw>
                          </a:effectLst>
                        </a:rPr>
                        <a:t>6</a:t>
                      </a:r>
                      <a:endParaRPr lang="ar-IQ" sz="2000" b="1" dirty="0">
                        <a:effectLst>
                          <a:outerShdw blurRad="38100" dist="38100" dir="2700000" algn="tl">
                            <a:srgbClr val="000000">
                              <a:alpha val="43137"/>
                            </a:srgbClr>
                          </a:outerShdw>
                        </a:effectLst>
                      </a:endParaRPr>
                    </a:p>
                  </a:txBody>
                  <a:tcPr/>
                </a:tc>
                <a:tc>
                  <a:txBody>
                    <a:bodyPr/>
                    <a:lstStyle/>
                    <a:p>
                      <a:pPr algn="ctr" rtl="1"/>
                      <a:r>
                        <a:rPr lang="ar-IQ" sz="2000" b="1" dirty="0" smtClean="0">
                          <a:effectLst>
                            <a:outerShdw blurRad="38100" dist="38100" dir="2700000" algn="tl">
                              <a:srgbClr val="000000">
                                <a:alpha val="43137"/>
                              </a:srgbClr>
                            </a:outerShdw>
                          </a:effectLst>
                        </a:rPr>
                        <a:t>29</a:t>
                      </a:r>
                      <a:endParaRPr lang="ar-IQ" sz="2000" b="1" dirty="0">
                        <a:effectLst>
                          <a:outerShdw blurRad="38100" dist="38100" dir="2700000" algn="tl">
                            <a:srgbClr val="000000">
                              <a:alpha val="43137"/>
                            </a:srgbClr>
                          </a:outerShdw>
                        </a:effectLst>
                      </a:endParaRPr>
                    </a:p>
                  </a:txBody>
                  <a:tcPr/>
                </a:tc>
                <a:tc>
                  <a:txBody>
                    <a:bodyPr/>
                    <a:lstStyle/>
                    <a:p>
                      <a:pPr algn="ctr" rtl="1"/>
                      <a:r>
                        <a:rPr lang="ar-IQ" sz="2000" b="1" dirty="0" smtClean="0">
                          <a:effectLst>
                            <a:outerShdw blurRad="38100" dist="38100" dir="2700000" algn="tl">
                              <a:srgbClr val="000000">
                                <a:alpha val="43137"/>
                              </a:srgbClr>
                            </a:outerShdw>
                          </a:effectLst>
                        </a:rPr>
                        <a:t>2</a:t>
                      </a:r>
                      <a:endParaRPr lang="ar-IQ" sz="2000" b="1" dirty="0">
                        <a:effectLst>
                          <a:outerShdw blurRad="38100" dist="38100" dir="2700000" algn="tl">
                            <a:srgbClr val="000000">
                              <a:alpha val="43137"/>
                            </a:srgbClr>
                          </a:outerShdw>
                        </a:effectLst>
                      </a:endParaRPr>
                    </a:p>
                  </a:txBody>
                  <a:tcPr/>
                </a:tc>
              </a:tr>
              <a:tr h="334327">
                <a:tc>
                  <a:txBody>
                    <a:bodyPr/>
                    <a:lstStyle/>
                    <a:p>
                      <a:pPr algn="ctr" rtl="1"/>
                      <a:r>
                        <a:rPr lang="ar-IQ" sz="2000" b="1" dirty="0" smtClean="0">
                          <a:effectLst>
                            <a:outerShdw blurRad="38100" dist="38100" dir="2700000" algn="tl">
                              <a:srgbClr val="000000">
                                <a:alpha val="43137"/>
                              </a:srgbClr>
                            </a:outerShdw>
                          </a:effectLst>
                        </a:rPr>
                        <a:t>7</a:t>
                      </a:r>
                      <a:endParaRPr lang="ar-IQ" sz="2000" b="1" dirty="0">
                        <a:effectLst>
                          <a:outerShdw blurRad="38100" dist="38100" dir="2700000" algn="tl">
                            <a:srgbClr val="000000">
                              <a:alpha val="43137"/>
                            </a:srgbClr>
                          </a:outerShdw>
                        </a:effectLst>
                      </a:endParaRPr>
                    </a:p>
                  </a:txBody>
                  <a:tcPr/>
                </a:tc>
                <a:tc>
                  <a:txBody>
                    <a:bodyPr/>
                    <a:lstStyle/>
                    <a:p>
                      <a:pPr algn="ctr"/>
                      <a:r>
                        <a:rPr lang="ar-IQ" sz="2000" b="1" dirty="0" smtClean="0">
                          <a:effectLst>
                            <a:outerShdw blurRad="38100" dist="38100" dir="2700000" algn="tl">
                              <a:srgbClr val="000000">
                                <a:alpha val="43137"/>
                              </a:srgbClr>
                            </a:outerShdw>
                          </a:effectLst>
                        </a:rPr>
                        <a:t>30</a:t>
                      </a:r>
                      <a:endParaRPr lang="ar-IQ" sz="2000" b="1" dirty="0">
                        <a:effectLst>
                          <a:outerShdw blurRad="38100" dist="38100" dir="2700000" algn="tl">
                            <a:srgbClr val="000000">
                              <a:alpha val="43137"/>
                            </a:srgbClr>
                          </a:outerShdw>
                        </a:effectLst>
                      </a:endParaRPr>
                    </a:p>
                  </a:txBody>
                  <a:tcPr/>
                </a:tc>
                <a:tc>
                  <a:txBody>
                    <a:bodyPr/>
                    <a:lstStyle/>
                    <a:p>
                      <a:pPr algn="ctr" rtl="1"/>
                      <a:r>
                        <a:rPr lang="ar-IQ" sz="2000" b="1" dirty="0" smtClean="0">
                          <a:effectLst>
                            <a:outerShdw blurRad="38100" dist="38100" dir="2700000" algn="tl">
                              <a:srgbClr val="000000">
                                <a:alpha val="43137"/>
                              </a:srgbClr>
                            </a:outerShdw>
                          </a:effectLst>
                        </a:rPr>
                        <a:t>1</a:t>
                      </a:r>
                      <a:endParaRPr lang="ar-IQ" sz="2000" b="1" dirty="0">
                        <a:effectLst>
                          <a:outerShdw blurRad="38100" dist="38100" dir="2700000" algn="tl">
                            <a:srgbClr val="000000">
                              <a:alpha val="43137"/>
                            </a:srgbClr>
                          </a:outerShdw>
                        </a:effectLst>
                      </a:endParaRPr>
                    </a:p>
                  </a:txBody>
                  <a:tcPr/>
                </a:tc>
              </a:tr>
              <a:tr h="334327">
                <a:tc>
                  <a:txBody>
                    <a:bodyPr/>
                    <a:lstStyle/>
                    <a:p>
                      <a:pPr algn="ctr" rtl="1"/>
                      <a:r>
                        <a:rPr lang="ar-IQ" sz="2000" b="1" dirty="0" smtClean="0">
                          <a:effectLst>
                            <a:outerShdw blurRad="38100" dist="38100" dir="2700000" algn="tl">
                              <a:srgbClr val="000000">
                                <a:alpha val="43137"/>
                              </a:srgbClr>
                            </a:outerShdw>
                          </a:effectLst>
                        </a:rPr>
                        <a:t>8</a:t>
                      </a:r>
                      <a:endParaRPr lang="ar-IQ" sz="2000" b="1" dirty="0">
                        <a:effectLst>
                          <a:outerShdw blurRad="38100" dist="38100" dir="2700000" algn="tl">
                            <a:srgbClr val="000000">
                              <a:alpha val="43137"/>
                            </a:srgbClr>
                          </a:outerShdw>
                        </a:effectLst>
                      </a:endParaRPr>
                    </a:p>
                  </a:txBody>
                  <a:tcPr/>
                </a:tc>
                <a:tc>
                  <a:txBody>
                    <a:bodyPr/>
                    <a:lstStyle/>
                    <a:p>
                      <a:pPr algn="ctr" rtl="1"/>
                      <a:r>
                        <a:rPr lang="ar-IQ" sz="2000" b="1" dirty="0" smtClean="0">
                          <a:effectLst>
                            <a:outerShdw blurRad="38100" dist="38100" dir="2700000" algn="tl">
                              <a:srgbClr val="000000">
                                <a:alpha val="43137"/>
                              </a:srgbClr>
                            </a:outerShdw>
                          </a:effectLst>
                        </a:rPr>
                        <a:t>30</a:t>
                      </a:r>
                      <a:endParaRPr lang="ar-IQ" sz="2000" b="1" dirty="0">
                        <a:effectLst>
                          <a:outerShdw blurRad="38100" dist="38100" dir="2700000" algn="tl">
                            <a:srgbClr val="000000">
                              <a:alpha val="43137"/>
                            </a:srgbClr>
                          </a:outerShdw>
                        </a:effectLst>
                      </a:endParaRPr>
                    </a:p>
                  </a:txBody>
                  <a:tcPr/>
                </a:tc>
                <a:tc>
                  <a:txBody>
                    <a:bodyPr/>
                    <a:lstStyle/>
                    <a:p>
                      <a:pPr algn="ctr" rtl="1"/>
                      <a:r>
                        <a:rPr lang="ar-IQ" sz="2000" b="1" dirty="0" smtClean="0">
                          <a:effectLst>
                            <a:outerShdw blurRad="38100" dist="38100" dir="2700000" algn="tl">
                              <a:srgbClr val="000000">
                                <a:alpha val="43137"/>
                              </a:srgbClr>
                            </a:outerShdw>
                          </a:effectLst>
                        </a:rPr>
                        <a:t>صفر</a:t>
                      </a:r>
                      <a:endParaRPr lang="ar-IQ" sz="2000" b="1" dirty="0">
                        <a:effectLst>
                          <a:outerShdw blurRad="38100" dist="38100" dir="2700000" algn="tl">
                            <a:srgbClr val="000000">
                              <a:alpha val="43137"/>
                            </a:srgbClr>
                          </a:outerShdw>
                        </a:effectLst>
                      </a:endParaRPr>
                    </a:p>
                  </a:txBody>
                  <a:tcPr/>
                </a:tc>
              </a:tr>
            </a:tbl>
          </a:graphicData>
        </a:graphic>
      </p:graphicFrame>
      <p:sp>
        <p:nvSpPr>
          <p:cNvPr id="6" name="Rectangle 5"/>
          <p:cNvSpPr/>
          <p:nvPr/>
        </p:nvSpPr>
        <p:spPr>
          <a:xfrm>
            <a:off x="7286676" y="428628"/>
            <a:ext cx="1571604" cy="6000768"/>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IQ" sz="3200" dirty="0" smtClean="0">
                <a:solidFill>
                  <a:schemeClr val="bg1"/>
                </a:solidFill>
              </a:rPr>
              <a:t>المنفعة الكلية تتزايد بمعدلات </a:t>
            </a:r>
            <a:r>
              <a:rPr lang="en-US" sz="3200" dirty="0" smtClean="0">
                <a:solidFill>
                  <a:schemeClr val="bg1"/>
                </a:solidFill>
              </a:rPr>
              <a:t> </a:t>
            </a:r>
            <a:r>
              <a:rPr lang="ar-IQ" sz="3200" dirty="0" smtClean="0">
                <a:solidFill>
                  <a:schemeClr val="bg1"/>
                </a:solidFill>
              </a:rPr>
              <a:t>متناقصة وهذا ما يفسرسلوك الافراد كمستهلكين</a:t>
            </a:r>
            <a:endParaRPr lang="ar-IQ" sz="3200" dirty="0">
              <a:solidFill>
                <a:schemeClr val="bg1"/>
              </a:solidFill>
            </a:endParaRPr>
          </a:p>
        </p:txBody>
      </p:sp>
      <p:sp>
        <p:nvSpPr>
          <p:cNvPr id="7" name="Rectangle 6"/>
          <p:cNvSpPr/>
          <p:nvPr/>
        </p:nvSpPr>
        <p:spPr>
          <a:xfrm>
            <a:off x="357190" y="357166"/>
            <a:ext cx="1571604" cy="6000768"/>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2400" b="1" dirty="0" smtClean="0"/>
              <a:t>كلما تناقصت المنفعة الحدية بزيادة الكمية المستهلة من سلعة معينة يقل استعداد المستهلك نحو شراء كمية اكبر منها بنفس السعر، لكن يجب ان ينخفض السعر لكي يشتري مقدار اكبر منها</a:t>
            </a:r>
            <a:r>
              <a:rPr lang="ar-IQ" sz="2400" dirty="0" smtClean="0"/>
              <a:t> </a:t>
            </a:r>
            <a:endParaRPr lang="ar-IQ" sz="2400" dirty="0"/>
          </a:p>
        </p:txBody>
      </p:sp>
    </p:spTree>
  </p:cSld>
  <p:clrMapOvr>
    <a:masterClrMapping/>
  </p:clrMapOvr>
  <p:transition>
    <p:circl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F389876-892D-41A3-8E28-C6BF543B2891}" type="slidenum">
              <a:rPr lang="en-US" smtClean="0"/>
              <a:pPr/>
              <a:t>24</a:t>
            </a:fld>
            <a:endParaRPr lang="en-US"/>
          </a:p>
        </p:txBody>
      </p:sp>
      <p:sp>
        <p:nvSpPr>
          <p:cNvPr id="8" name="TextBox 7"/>
          <p:cNvSpPr txBox="1"/>
          <p:nvPr/>
        </p:nvSpPr>
        <p:spPr>
          <a:xfrm rot="10800000" flipV="1">
            <a:off x="0" y="5350185"/>
            <a:ext cx="8858280" cy="1384995"/>
          </a:xfrm>
          <a:prstGeom prst="rect">
            <a:avLst/>
          </a:prstGeom>
          <a:noFill/>
        </p:spPr>
        <p:txBody>
          <a:bodyPr wrap="square" rtlCol="1">
            <a:spAutoFit/>
          </a:bodyPr>
          <a:lstStyle/>
          <a:p>
            <a:pPr algn="r" rtl="1"/>
            <a:r>
              <a:rPr lang="en-US" sz="2000" dirty="0" smtClean="0"/>
              <a:t> </a:t>
            </a:r>
            <a:r>
              <a:rPr lang="ar-IQ" sz="2000" dirty="0" smtClean="0"/>
              <a:t> </a:t>
            </a:r>
            <a:r>
              <a:rPr lang="ar-IQ" sz="2400" dirty="0" smtClean="0"/>
              <a:t>اي نقطة على المنحنى (م ج ه ) تمثل المنفعة الحدية لاخر وحدة من السلعة اضيفت للاستهلاك. </a:t>
            </a:r>
          </a:p>
          <a:p>
            <a:pPr algn="r" rtl="1"/>
            <a:r>
              <a:rPr lang="ar-IQ" sz="2400" dirty="0" smtClean="0"/>
              <a:t>المنفعة الكلية من استهلاك ا ب من السلعة هي( ا ب ج م ) اي هي الجزء المظلل ب </a:t>
            </a:r>
            <a:r>
              <a:rPr lang="ar-IQ" sz="3600" dirty="0" smtClean="0">
                <a:solidFill>
                  <a:srgbClr val="0070C0"/>
                </a:solidFill>
              </a:rPr>
              <a:t>////</a:t>
            </a:r>
            <a:endParaRPr lang="ar-IQ" sz="3600" dirty="0">
              <a:solidFill>
                <a:srgbClr val="0070C0"/>
              </a:solidFill>
            </a:endParaRPr>
          </a:p>
        </p:txBody>
      </p:sp>
      <p:sp>
        <p:nvSpPr>
          <p:cNvPr id="13" name="TextBox 12"/>
          <p:cNvSpPr txBox="1"/>
          <p:nvPr/>
        </p:nvSpPr>
        <p:spPr>
          <a:xfrm>
            <a:off x="428596" y="5500702"/>
            <a:ext cx="8358246" cy="369332"/>
          </a:xfrm>
          <a:prstGeom prst="rect">
            <a:avLst/>
          </a:prstGeom>
          <a:noFill/>
        </p:spPr>
        <p:txBody>
          <a:bodyPr wrap="square" rtlCol="1">
            <a:spAutoFit/>
          </a:bodyPr>
          <a:lstStyle/>
          <a:p>
            <a:endParaRPr lang="ar-IQ" dirty="0"/>
          </a:p>
        </p:txBody>
      </p:sp>
      <p:pic>
        <p:nvPicPr>
          <p:cNvPr id="12289" name="Picture 1"/>
          <p:cNvPicPr>
            <a:picLocks noChangeAspect="1" noChangeArrowheads="1"/>
          </p:cNvPicPr>
          <p:nvPr/>
        </p:nvPicPr>
        <p:blipFill>
          <a:blip r:embed="rId2" cstate="print"/>
          <a:srcRect l="1786" r="4464"/>
          <a:stretch>
            <a:fillRect/>
          </a:stretch>
        </p:blipFill>
        <p:spPr bwMode="auto">
          <a:xfrm>
            <a:off x="714348" y="357165"/>
            <a:ext cx="7643866" cy="4929223"/>
          </a:xfrm>
          <a:prstGeom prst="rect">
            <a:avLst/>
          </a:prstGeom>
          <a:noFill/>
          <a:ln w="76200">
            <a:solidFill>
              <a:srgbClr val="C00000"/>
            </a:solidFill>
            <a:miter lim="800000"/>
            <a:headEnd/>
            <a:tailEnd/>
          </a:ln>
          <a:effectLst/>
        </p:spPr>
      </p:pic>
      <p:cxnSp>
        <p:nvCxnSpPr>
          <p:cNvPr id="7" name="Straight Arrow Connector 6"/>
          <p:cNvCxnSpPr/>
          <p:nvPr/>
        </p:nvCxnSpPr>
        <p:spPr>
          <a:xfrm>
            <a:off x="2771800" y="1052736"/>
            <a:ext cx="792088" cy="1368152"/>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4139952" y="3140968"/>
            <a:ext cx="1152128" cy="864096"/>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circl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lk</a:t>
            </a:r>
            <a:endParaRPr lang="ar-IQ" dirty="0"/>
          </a:p>
        </p:txBody>
      </p:sp>
      <p:sp>
        <p:nvSpPr>
          <p:cNvPr id="3" name="Slide Number Placeholder 2"/>
          <p:cNvSpPr>
            <a:spLocks noGrp="1"/>
          </p:cNvSpPr>
          <p:nvPr>
            <p:ph type="sldNum" sz="quarter" idx="12"/>
          </p:nvPr>
        </p:nvSpPr>
        <p:spPr/>
        <p:txBody>
          <a:bodyPr/>
          <a:lstStyle/>
          <a:p>
            <a:fld id="{8F389876-892D-41A3-8E28-C6BF543B2891}" type="slidenum">
              <a:rPr lang="en-US" smtClean="0"/>
              <a:pPr/>
              <a:t>25</a:t>
            </a:fld>
            <a:endParaRPr lang="en-US"/>
          </a:p>
        </p:txBody>
      </p:sp>
      <p:pic>
        <p:nvPicPr>
          <p:cNvPr id="53250" name="Picture 2" descr="C:\Users\RAM 2012\Desktop\2.jpg"/>
          <p:cNvPicPr>
            <a:picLocks noChangeAspect="1" noChangeArrowheads="1"/>
          </p:cNvPicPr>
          <p:nvPr/>
        </p:nvPicPr>
        <p:blipFill>
          <a:blip r:embed="rId2" cstate="print"/>
          <a:srcRect/>
          <a:stretch>
            <a:fillRect/>
          </a:stretch>
        </p:blipFill>
        <p:spPr bwMode="auto">
          <a:xfrm>
            <a:off x="0" y="500042"/>
            <a:ext cx="9144000" cy="5829090"/>
          </a:xfrm>
          <a:prstGeom prst="rect">
            <a:avLst/>
          </a:prstGeom>
          <a:noFill/>
        </p:spPr>
      </p:pic>
      <p:sp>
        <p:nvSpPr>
          <p:cNvPr id="5" name="TextBox 4"/>
          <p:cNvSpPr txBox="1"/>
          <p:nvPr/>
        </p:nvSpPr>
        <p:spPr>
          <a:xfrm>
            <a:off x="0" y="571480"/>
            <a:ext cx="9144000" cy="369332"/>
          </a:xfrm>
          <a:prstGeom prst="rect">
            <a:avLst/>
          </a:prstGeom>
          <a:solidFill>
            <a:schemeClr val="accent5">
              <a:lumMod val="20000"/>
              <a:lumOff val="80000"/>
            </a:schemeClr>
          </a:solidFill>
        </p:spPr>
        <p:txBody>
          <a:bodyPr wrap="square" rtlCol="1">
            <a:spAutoFit/>
          </a:bodyPr>
          <a:lstStyle/>
          <a:p>
            <a:endParaRPr lang="ar-IQ" dirty="0">
              <a:solidFill>
                <a:schemeClr val="accent5">
                  <a:lumMod val="20000"/>
                  <a:lumOff val="80000"/>
                </a:schemeClr>
              </a:solidFill>
            </a:endParaRPr>
          </a:p>
        </p:txBody>
      </p:sp>
      <p:sp>
        <p:nvSpPr>
          <p:cNvPr id="6" name="Rectangle 5"/>
          <p:cNvSpPr/>
          <p:nvPr/>
        </p:nvSpPr>
        <p:spPr>
          <a:xfrm>
            <a:off x="1000100" y="857232"/>
            <a:ext cx="71438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2400" dirty="0" smtClean="0"/>
              <a:t>منحنى المنفعة الكلية</a:t>
            </a:r>
            <a:endParaRPr lang="ar-IQ" sz="2400" dirty="0"/>
          </a:p>
        </p:txBody>
      </p:sp>
    </p:spTree>
  </p:cSld>
  <p:clrMapOvr>
    <a:masterClrMapping/>
  </p:clrMapOvr>
  <p:transition>
    <p:circl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1296144"/>
          </a:xfrm>
        </p:spPr>
        <p:txBody>
          <a:bodyPr>
            <a:normAutofit fontScale="90000"/>
          </a:bodyPr>
          <a:lstStyle/>
          <a:p>
            <a:r>
              <a:rPr lang="ar-SA" dirty="0" smtClean="0"/>
              <a:t>الطلب والعرض</a:t>
            </a:r>
            <a:br>
              <a:rPr lang="ar-SA" dirty="0" smtClean="0"/>
            </a:br>
            <a:r>
              <a:rPr lang="en-US" u="sng" dirty="0" smtClean="0">
                <a:solidFill>
                  <a:srgbClr val="C00000"/>
                </a:solidFill>
              </a:rPr>
              <a:t>Supply</a:t>
            </a:r>
            <a:r>
              <a:rPr lang="ar-SA" u="sng" dirty="0" smtClean="0">
                <a:solidFill>
                  <a:srgbClr val="C00000"/>
                </a:solidFill>
              </a:rPr>
              <a:t> </a:t>
            </a:r>
            <a:r>
              <a:rPr lang="en-US" u="sng" dirty="0" smtClean="0">
                <a:solidFill>
                  <a:srgbClr val="C00000"/>
                </a:solidFill>
              </a:rPr>
              <a:t>&amp;</a:t>
            </a:r>
            <a:r>
              <a:rPr lang="ar-SA" u="sng" dirty="0" smtClean="0">
                <a:solidFill>
                  <a:srgbClr val="C00000"/>
                </a:solidFill>
              </a:rPr>
              <a:t> </a:t>
            </a:r>
            <a:r>
              <a:rPr lang="en-US" u="sng" dirty="0" smtClean="0">
                <a:solidFill>
                  <a:srgbClr val="C00000"/>
                </a:solidFill>
              </a:rPr>
              <a:t>demand</a:t>
            </a:r>
            <a:endParaRPr lang="en-US" u="sng" dirty="0">
              <a:solidFill>
                <a:srgbClr val="C00000"/>
              </a:solidFill>
            </a:endParaRPr>
          </a:p>
        </p:txBody>
      </p:sp>
      <p:sp>
        <p:nvSpPr>
          <p:cNvPr id="6" name="TextBox 5"/>
          <p:cNvSpPr txBox="1"/>
          <p:nvPr/>
        </p:nvSpPr>
        <p:spPr>
          <a:xfrm>
            <a:off x="142844" y="1844824"/>
            <a:ext cx="9001156" cy="4339650"/>
          </a:xfrm>
          <a:prstGeom prst="rect">
            <a:avLst/>
          </a:prstGeom>
          <a:noFill/>
        </p:spPr>
        <p:txBody>
          <a:bodyPr wrap="square" rtlCol="0">
            <a:spAutoFit/>
          </a:bodyPr>
          <a:lstStyle/>
          <a:p>
            <a:pPr algn="l" rtl="1"/>
            <a:r>
              <a:rPr lang="ar-SA" sz="2800" dirty="0" smtClean="0">
                <a:solidFill>
                  <a:srgbClr val="C00000"/>
                </a:solidFill>
              </a:rPr>
              <a:t>   </a:t>
            </a:r>
            <a:r>
              <a:rPr lang="en-US" sz="2800" dirty="0" smtClean="0">
                <a:solidFill>
                  <a:srgbClr val="C00000"/>
                </a:solidFill>
              </a:rPr>
              <a:t>                                     </a:t>
            </a:r>
            <a:r>
              <a:rPr lang="ar-SA" sz="2800" dirty="0" smtClean="0"/>
              <a:t>مفهوم</a:t>
            </a:r>
            <a:r>
              <a:rPr lang="ar-SA" sz="2800" dirty="0" smtClean="0">
                <a:solidFill>
                  <a:srgbClr val="C00000"/>
                </a:solidFill>
              </a:rPr>
              <a:t> </a:t>
            </a:r>
            <a:r>
              <a:rPr lang="ar-SA" sz="2800" dirty="0" smtClean="0"/>
              <a:t>الطلب</a:t>
            </a:r>
            <a:r>
              <a:rPr lang="en-US" sz="2800" dirty="0" smtClean="0">
                <a:solidFill>
                  <a:srgbClr val="C00000"/>
                </a:solidFill>
              </a:rPr>
              <a:t>                                  </a:t>
            </a:r>
            <a:r>
              <a:rPr lang="en-US" sz="2800" dirty="0" smtClean="0"/>
              <a:t>Demand</a:t>
            </a:r>
            <a:r>
              <a:rPr lang="en-US" sz="2800" dirty="0" smtClean="0">
                <a:solidFill>
                  <a:srgbClr val="C00000"/>
                </a:solidFill>
              </a:rPr>
              <a:t>                                                           </a:t>
            </a:r>
            <a:r>
              <a:rPr lang="ar-SA" sz="2800" dirty="0" smtClean="0">
                <a:solidFill>
                  <a:srgbClr val="C00000"/>
                </a:solidFill>
              </a:rPr>
              <a:t>     </a:t>
            </a:r>
            <a:r>
              <a:rPr lang="ar-SA" sz="2800" dirty="0" smtClean="0"/>
              <a:t>     </a:t>
            </a:r>
            <a:r>
              <a:rPr lang="ar-SA" dirty="0" smtClean="0"/>
              <a:t>                                                                                                                       </a:t>
            </a:r>
            <a:endParaRPr lang="ar-SA" sz="2400" dirty="0" smtClean="0"/>
          </a:p>
          <a:p>
            <a:pPr algn="r"/>
            <a:r>
              <a:rPr lang="ar-SA" sz="2400" dirty="0" smtClean="0"/>
              <a:t>  يعرّف </a:t>
            </a:r>
            <a:r>
              <a:rPr lang="ar-SA" sz="2400" dirty="0" smtClean="0">
                <a:solidFill>
                  <a:srgbClr val="C00000"/>
                </a:solidFill>
              </a:rPr>
              <a:t>الطلب</a:t>
            </a:r>
            <a:r>
              <a:rPr lang="ar-SA" sz="2400" dirty="0" smtClean="0"/>
              <a:t> بأنه: (</a:t>
            </a:r>
            <a:r>
              <a:rPr lang="ar-SA" sz="2400" u="sng" dirty="0" smtClean="0">
                <a:solidFill>
                  <a:schemeClr val="accent2">
                    <a:lumMod val="75000"/>
                  </a:schemeClr>
                </a:solidFill>
              </a:rPr>
              <a:t>تلك الكمّيات من السلع والخدمات التي يرغب ويستطيع المستهلك</a:t>
            </a:r>
            <a:r>
              <a:rPr lang="ar-SA" sz="2400" u="sng" dirty="0" smtClean="0"/>
              <a:t> </a:t>
            </a:r>
            <a:r>
              <a:rPr lang="ar-SA" sz="2400" u="sng" dirty="0" smtClean="0">
                <a:solidFill>
                  <a:schemeClr val="accent2">
                    <a:lumMod val="75000"/>
                  </a:schemeClr>
                </a:solidFill>
              </a:rPr>
              <a:t>الحصول عليها بأسعارمختلفة وخلال فترة زمنية محددة)</a:t>
            </a:r>
          </a:p>
          <a:p>
            <a:pPr algn="r"/>
            <a:r>
              <a:rPr lang="ar-SA" sz="2400" dirty="0" smtClean="0"/>
              <a:t>والطلب على السلع والخدمات ليس الرغبة المجردة ولكنها الرغبة </a:t>
            </a:r>
            <a:r>
              <a:rPr lang="ar-SA" sz="2400" dirty="0" smtClean="0">
                <a:solidFill>
                  <a:srgbClr val="FF0000"/>
                </a:solidFill>
              </a:rPr>
              <a:t>المعززة بالقوة الشرائية</a:t>
            </a:r>
          </a:p>
          <a:p>
            <a:pPr algn="r"/>
            <a:r>
              <a:rPr lang="ar-SA" sz="2800" dirty="0" smtClean="0">
                <a:solidFill>
                  <a:srgbClr val="C00000"/>
                </a:solidFill>
              </a:rPr>
              <a:t>قانون الطلب</a:t>
            </a:r>
            <a:r>
              <a:rPr lang="ar-SA" sz="2400" dirty="0" smtClean="0">
                <a:solidFill>
                  <a:srgbClr val="C00000"/>
                </a:solidFill>
              </a:rPr>
              <a:t>:                                                                                </a:t>
            </a:r>
          </a:p>
          <a:p>
            <a:pPr algn="r" rtl="1"/>
            <a:r>
              <a:rPr lang="ar-SA" sz="2400" dirty="0" smtClean="0"/>
              <a:t>(</a:t>
            </a:r>
            <a:r>
              <a:rPr lang="ar-SA" sz="2400" u="sng" dirty="0" smtClean="0"/>
              <a:t>الكمية المطلوبة من سلعة معينة تتغير عكسيا مع تغير السعر الذي تباع به في السوق فتزيد بانخفاضه وتقل بارتفاعه مع بقاء العوامل الاخرى ثابتة</a:t>
            </a:r>
            <a:r>
              <a:rPr lang="ar-SA" sz="2400" dirty="0" smtClean="0"/>
              <a:t>)  </a:t>
            </a:r>
            <a:endParaRPr lang="en-US" sz="2400" dirty="0" smtClean="0"/>
          </a:p>
          <a:p>
            <a:pPr algn="r" rtl="1"/>
            <a:r>
              <a:rPr lang="en-US" sz="2400" dirty="0" smtClean="0"/>
              <a:t> </a:t>
            </a:r>
            <a:r>
              <a:rPr lang="ar-IQ" sz="2400" dirty="0" smtClean="0"/>
              <a:t> </a:t>
            </a:r>
            <a:r>
              <a:rPr lang="ar-IQ" sz="2400" dirty="0" smtClean="0">
                <a:solidFill>
                  <a:srgbClr val="FF0000"/>
                </a:solidFill>
              </a:rPr>
              <a:t>جدول الطلب </a:t>
            </a:r>
            <a:r>
              <a:rPr lang="en-US" sz="2400" dirty="0" smtClean="0">
                <a:solidFill>
                  <a:srgbClr val="FF0000"/>
                </a:solidFill>
              </a:rPr>
              <a:t> Demand Schedule </a:t>
            </a:r>
            <a:r>
              <a:rPr lang="ar-SA" sz="2400" dirty="0" smtClean="0"/>
              <a:t>                                                     </a:t>
            </a:r>
          </a:p>
          <a:p>
            <a:pPr algn="r" rtl="1"/>
            <a:r>
              <a:rPr lang="ar-IQ" sz="2400" u="sng" dirty="0" smtClean="0"/>
              <a:t>تمثيل رقمي لقانون الطلب الذي يوضح العلاقة العكسية بين الكمية المطلوبة و السعر.</a:t>
            </a:r>
            <a:r>
              <a:rPr lang="ar-IQ" sz="2400" dirty="0" smtClean="0"/>
              <a:t> </a:t>
            </a:r>
            <a:r>
              <a:rPr lang="ar-SA" sz="2400" dirty="0" smtClean="0"/>
              <a:t>                                     </a:t>
            </a:r>
            <a:r>
              <a:rPr lang="ar-IQ" sz="2400" dirty="0" smtClean="0"/>
              <a:t> </a:t>
            </a:r>
            <a:endParaRPr lang="ar-SA" sz="2400" dirty="0" smtClean="0"/>
          </a:p>
          <a:p>
            <a:r>
              <a:rPr lang="ar-SA" sz="2400" dirty="0" smtClean="0"/>
              <a:t>                                                    </a:t>
            </a:r>
            <a:endParaRPr lang="en-US" dirty="0"/>
          </a:p>
        </p:txBody>
      </p:sp>
      <p:sp>
        <p:nvSpPr>
          <p:cNvPr id="4" name="Slide Number Placeholder 3"/>
          <p:cNvSpPr>
            <a:spLocks noGrp="1"/>
          </p:cNvSpPr>
          <p:nvPr>
            <p:ph type="sldNum" sz="quarter" idx="12"/>
          </p:nvPr>
        </p:nvSpPr>
        <p:spPr/>
        <p:txBody>
          <a:bodyPr/>
          <a:lstStyle/>
          <a:p>
            <a:fld id="{8F389876-892D-41A3-8E28-C6BF543B2891}" type="slidenum">
              <a:rPr lang="en-US" sz="2400" smtClean="0"/>
              <a:pPr/>
              <a:t>26</a:t>
            </a:fld>
            <a:endParaRPr lang="en-US" sz="2400" dirty="0"/>
          </a:p>
        </p:txBody>
      </p:sp>
    </p:spTree>
  </p:cSld>
  <p:clrMapOvr>
    <a:masterClrMapping/>
  </p:clrMapOvr>
  <p:transition>
    <p:circl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39784"/>
          </a:xfrm>
        </p:spPr>
        <p:txBody>
          <a:bodyPr/>
          <a:lstStyle/>
          <a:p>
            <a:r>
              <a:rPr lang="ar-IQ" dirty="0" smtClean="0"/>
              <a:t>انواع الطلب</a:t>
            </a:r>
            <a:endParaRPr lang="en-US" dirty="0"/>
          </a:p>
        </p:txBody>
      </p:sp>
      <p:sp>
        <p:nvSpPr>
          <p:cNvPr id="3" name="Content Placeholder 2"/>
          <p:cNvSpPr>
            <a:spLocks noGrp="1"/>
          </p:cNvSpPr>
          <p:nvPr>
            <p:ph idx="1"/>
          </p:nvPr>
        </p:nvSpPr>
        <p:spPr>
          <a:xfrm>
            <a:off x="457200" y="1142984"/>
            <a:ext cx="8543956" cy="4983180"/>
          </a:xfrm>
        </p:spPr>
        <p:txBody>
          <a:bodyPr>
            <a:normAutofit fontScale="85000" lnSpcReduction="10000"/>
          </a:bodyPr>
          <a:lstStyle/>
          <a:p>
            <a:pPr>
              <a:buNone/>
            </a:pPr>
            <a:endParaRPr lang="ar-IQ" dirty="0" smtClean="0"/>
          </a:p>
          <a:p>
            <a:pPr algn="r">
              <a:buNone/>
            </a:pPr>
            <a:r>
              <a:rPr lang="ar-IQ" sz="2400" dirty="0" smtClean="0"/>
              <a:t> </a:t>
            </a:r>
            <a:r>
              <a:rPr lang="ar-IQ" sz="2800" dirty="0" smtClean="0">
                <a:solidFill>
                  <a:srgbClr val="FF0000"/>
                </a:solidFill>
              </a:rPr>
              <a:t>الطلب الفردي</a:t>
            </a:r>
            <a:r>
              <a:rPr lang="ar-IQ" sz="2800" dirty="0" smtClean="0"/>
              <a:t>: </a:t>
            </a:r>
            <a:r>
              <a:rPr lang="ar-IQ" sz="2800" u="sng" dirty="0" smtClean="0"/>
              <a:t>هو طلب الفرد على سلعة معينة</a:t>
            </a:r>
          </a:p>
          <a:p>
            <a:pPr algn="r">
              <a:buNone/>
            </a:pPr>
            <a:r>
              <a:rPr lang="ar-IQ" sz="2800" dirty="0" smtClean="0"/>
              <a:t> </a:t>
            </a:r>
            <a:r>
              <a:rPr lang="ar-IQ" sz="2800" dirty="0" smtClean="0">
                <a:solidFill>
                  <a:srgbClr val="FF0000"/>
                </a:solidFill>
              </a:rPr>
              <a:t>الطلب الكلي </a:t>
            </a:r>
            <a:r>
              <a:rPr lang="ar-IQ" sz="2800" dirty="0" smtClean="0"/>
              <a:t>(طلب السوق)   :  يتكون من </a:t>
            </a:r>
            <a:r>
              <a:rPr lang="ar-IQ" sz="2800" u="sng" dirty="0" smtClean="0"/>
              <a:t>مجموع الطلبات الفردية على سلعة معينة</a:t>
            </a:r>
          </a:p>
          <a:p>
            <a:pPr algn="r">
              <a:buNone/>
            </a:pPr>
            <a:r>
              <a:rPr lang="ar-IQ" sz="2800" u="sng" dirty="0" smtClean="0"/>
              <a:t>ويقسم الطلب الى:</a:t>
            </a:r>
          </a:p>
          <a:p>
            <a:pPr algn="r">
              <a:buNone/>
            </a:pPr>
            <a:r>
              <a:rPr lang="ar-IQ" sz="2800" u="sng" dirty="0" smtClean="0">
                <a:solidFill>
                  <a:srgbClr val="FF0000"/>
                </a:solidFill>
              </a:rPr>
              <a:t>الطلب المشتق </a:t>
            </a:r>
            <a:r>
              <a:rPr lang="ar-IQ" sz="2800" u="sng" dirty="0" smtClean="0">
                <a:solidFill>
                  <a:srgbClr val="00B0F0"/>
                </a:solidFill>
              </a:rPr>
              <a:t>: هو الطلب على سلعة او خدمة معينة نتيجة الطلب على سلعة اخرى</a:t>
            </a:r>
          </a:p>
          <a:p>
            <a:pPr algn="r">
              <a:buNone/>
            </a:pPr>
            <a:r>
              <a:rPr lang="ar-IQ" sz="2800" u="sng" dirty="0" smtClean="0"/>
              <a:t>مثال:الطلب على محصول القمح مشتق من الطلب على الخبز</a:t>
            </a:r>
          </a:p>
          <a:p>
            <a:pPr algn="r">
              <a:buNone/>
            </a:pPr>
            <a:r>
              <a:rPr lang="ar-IQ" sz="2800" u="sng" dirty="0" smtClean="0">
                <a:solidFill>
                  <a:srgbClr val="FF0000"/>
                </a:solidFill>
              </a:rPr>
              <a:t>الطلب المشترك </a:t>
            </a:r>
            <a:r>
              <a:rPr lang="ar-IQ" sz="2800" u="sng" dirty="0" smtClean="0"/>
              <a:t>: </a:t>
            </a:r>
            <a:r>
              <a:rPr lang="ar-IQ" sz="2800" u="sng" dirty="0" smtClean="0">
                <a:solidFill>
                  <a:srgbClr val="00B0F0"/>
                </a:solidFill>
              </a:rPr>
              <a:t>مثال الطلب على الرمل اثناء عملية الانشاء ( البناء )يكون مشتركا مع الحصى والاسمنت</a:t>
            </a:r>
          </a:p>
          <a:p>
            <a:pPr algn="r" rtl="1">
              <a:buNone/>
            </a:pPr>
            <a:r>
              <a:rPr lang="ar-IQ" sz="2800" u="sng" dirty="0" smtClean="0">
                <a:solidFill>
                  <a:srgbClr val="FF0000"/>
                </a:solidFill>
              </a:rPr>
              <a:t>الطلب المركب  </a:t>
            </a:r>
            <a:r>
              <a:rPr lang="ar-IQ" sz="2800" u="sng" dirty="0" smtClean="0"/>
              <a:t>: </a:t>
            </a:r>
            <a:r>
              <a:rPr lang="ar-IQ" sz="2800" u="sng" dirty="0" smtClean="0">
                <a:solidFill>
                  <a:srgbClr val="00B0F0"/>
                </a:solidFill>
              </a:rPr>
              <a:t>يكون هذا النوع من الطلب لتحقيق اغراض متعددة.</a:t>
            </a:r>
          </a:p>
          <a:p>
            <a:pPr algn="r" rtl="1">
              <a:buNone/>
            </a:pPr>
            <a:r>
              <a:rPr lang="ar-IQ" sz="2800" u="sng" dirty="0" smtClean="0"/>
              <a:t>الطلب على الكهرباء لاغراض التدفئة والحصول على المياه الصالحة للشرب.. وغير ذلك والطلب على الحاسبات الالكترونيةلاغراض التعليم والمراسسلات والاتصالات ...وغير ذلك</a:t>
            </a:r>
          </a:p>
          <a:p>
            <a:pPr algn="r" rtl="1">
              <a:buNone/>
            </a:pPr>
            <a:endParaRPr lang="ar-IQ" sz="2800" u="sng" dirty="0" smtClean="0"/>
          </a:p>
          <a:p>
            <a:pPr algn="r" rtl="1">
              <a:buNone/>
            </a:pPr>
            <a:endParaRPr lang="ar-IQ" sz="2800" u="sng" dirty="0" smtClean="0"/>
          </a:p>
        </p:txBody>
      </p:sp>
      <p:sp>
        <p:nvSpPr>
          <p:cNvPr id="4" name="Slide Number Placeholder 3"/>
          <p:cNvSpPr>
            <a:spLocks noGrp="1"/>
          </p:cNvSpPr>
          <p:nvPr>
            <p:ph type="sldNum" sz="quarter" idx="12"/>
          </p:nvPr>
        </p:nvSpPr>
        <p:spPr/>
        <p:txBody>
          <a:bodyPr/>
          <a:lstStyle/>
          <a:p>
            <a:fld id="{8F389876-892D-41A3-8E28-C6BF543B2891}" type="slidenum">
              <a:rPr lang="en-US" smtClean="0"/>
              <a:pPr/>
              <a:t>27</a:t>
            </a:fld>
            <a:endParaRPr lang="en-US" dirty="0"/>
          </a:p>
        </p:txBody>
      </p:sp>
      <p:sp>
        <p:nvSpPr>
          <p:cNvPr id="5" name="TextBox 4"/>
          <p:cNvSpPr txBox="1"/>
          <p:nvPr/>
        </p:nvSpPr>
        <p:spPr>
          <a:xfrm>
            <a:off x="2857488" y="3714752"/>
            <a:ext cx="184731" cy="369332"/>
          </a:xfrm>
          <a:prstGeom prst="rect">
            <a:avLst/>
          </a:prstGeom>
          <a:noFill/>
        </p:spPr>
        <p:txBody>
          <a:bodyPr wrap="none" rtlCol="0">
            <a:spAutoFit/>
          </a:bodyPr>
          <a:lstStyle/>
          <a:p>
            <a:endParaRPr lang="en-US" dirty="0"/>
          </a:p>
        </p:txBody>
      </p:sp>
    </p:spTree>
  </p:cSld>
  <p:clrMapOvr>
    <a:masterClrMapping/>
  </p:clrMapOvr>
  <p:transition>
    <p:circl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IQ" smtClean="0"/>
              <a:t>الطلب الفردي وطلب السوق</a:t>
            </a:r>
            <a:endParaRPr lang="en-US"/>
          </a:p>
        </p:txBody>
      </p:sp>
      <p:graphicFrame>
        <p:nvGraphicFramePr>
          <p:cNvPr id="81" name="Content Placeholder 80"/>
          <p:cNvGraphicFramePr>
            <a:graphicFrameLocks noGrp="1"/>
          </p:cNvGraphicFramePr>
          <p:nvPr>
            <p:ph idx="1"/>
          </p:nvPr>
        </p:nvGraphicFramePr>
        <p:xfrm>
          <a:off x="0" y="1428736"/>
          <a:ext cx="91440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8F389876-892D-41A3-8E28-C6BF543B2891}" type="slidenum">
              <a:rPr lang="en-US" smtClean="0"/>
              <a:pPr/>
              <a:t>28</a:t>
            </a:fld>
            <a:endParaRPr lang="en-US"/>
          </a:p>
        </p:txBody>
      </p:sp>
      <p:sp>
        <p:nvSpPr>
          <p:cNvPr id="74" name="TextBox 73"/>
          <p:cNvSpPr txBox="1"/>
          <p:nvPr/>
        </p:nvSpPr>
        <p:spPr>
          <a:xfrm>
            <a:off x="2760215" y="5429264"/>
            <a:ext cx="4312115" cy="461665"/>
          </a:xfrm>
          <a:prstGeom prst="rect">
            <a:avLst/>
          </a:prstGeom>
          <a:noFill/>
          <a:ln w="38100">
            <a:noFill/>
          </a:ln>
        </p:spPr>
        <p:txBody>
          <a:bodyPr wrap="square" rtlCol="1">
            <a:spAutoFit/>
          </a:bodyPr>
          <a:lstStyle/>
          <a:p>
            <a:r>
              <a:rPr lang="ar-IQ" sz="2400" b="1" dirty="0" smtClean="0"/>
              <a:t>الكمية المشتراة من سلعة معينة</a:t>
            </a:r>
            <a:endParaRPr lang="ar-IQ" sz="2400" b="1" dirty="0"/>
          </a:p>
        </p:txBody>
      </p:sp>
      <p:cxnSp>
        <p:nvCxnSpPr>
          <p:cNvPr id="6" name="Straight Connector 5"/>
          <p:cNvCxnSpPr/>
          <p:nvPr/>
        </p:nvCxnSpPr>
        <p:spPr>
          <a:xfrm rot="5400000">
            <a:off x="-188686" y="3821115"/>
            <a:ext cx="178595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1000894" y="4356900"/>
            <a:ext cx="71438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906719" y="4000504"/>
            <a:ext cx="142876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631952" y="4714884"/>
            <a:ext cx="1489345"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692537" y="3929066"/>
            <a:ext cx="1214446"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3943364" y="4249743"/>
            <a:ext cx="928694"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3643306" y="3429000"/>
            <a:ext cx="1571636" cy="928694"/>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5728719" y="3535363"/>
            <a:ext cx="1213652" cy="79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6335148" y="4784734"/>
            <a:ext cx="2153993"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5907314" y="4356900"/>
            <a:ext cx="857256"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6406586" y="3929066"/>
            <a:ext cx="1571636"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7583003" y="4347087"/>
            <a:ext cx="857256" cy="2121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643042" y="3643314"/>
            <a:ext cx="1677061" cy="461665"/>
          </a:xfrm>
          <a:prstGeom prst="rect">
            <a:avLst/>
          </a:prstGeom>
          <a:noFill/>
          <a:ln w="38100">
            <a:noFill/>
          </a:ln>
        </p:spPr>
        <p:txBody>
          <a:bodyPr wrap="none" rtlCol="1">
            <a:spAutoFit/>
          </a:bodyPr>
          <a:lstStyle/>
          <a:p>
            <a:r>
              <a:rPr lang="en-US" sz="2400" dirty="0" smtClean="0"/>
              <a:t>…………………</a:t>
            </a:r>
            <a:endParaRPr lang="ar-IQ" sz="2400" dirty="0"/>
          </a:p>
        </p:txBody>
      </p:sp>
      <p:sp>
        <p:nvSpPr>
          <p:cNvPr id="28" name="TextBox 27"/>
          <p:cNvSpPr txBox="1"/>
          <p:nvPr/>
        </p:nvSpPr>
        <p:spPr>
          <a:xfrm>
            <a:off x="4846398" y="3643314"/>
            <a:ext cx="1071570" cy="461665"/>
          </a:xfrm>
          <a:prstGeom prst="rect">
            <a:avLst/>
          </a:prstGeom>
          <a:noFill/>
          <a:ln w="38100">
            <a:noFill/>
          </a:ln>
        </p:spPr>
        <p:txBody>
          <a:bodyPr wrap="square" rtlCol="1">
            <a:spAutoFit/>
          </a:bodyPr>
          <a:lstStyle/>
          <a:p>
            <a:r>
              <a:rPr lang="en-US" sz="2400" dirty="0" smtClean="0"/>
              <a:t>……….</a:t>
            </a:r>
            <a:endParaRPr lang="ar-IQ" sz="2400" dirty="0"/>
          </a:p>
        </p:txBody>
      </p:sp>
      <p:cxnSp>
        <p:nvCxnSpPr>
          <p:cNvPr id="31" name="Straight Connector 30"/>
          <p:cNvCxnSpPr/>
          <p:nvPr/>
        </p:nvCxnSpPr>
        <p:spPr>
          <a:xfrm rot="5400000" flipH="1" flipV="1">
            <a:off x="4835545" y="4357694"/>
            <a:ext cx="1588" cy="158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703495" y="4714884"/>
            <a:ext cx="214314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flipH="1" flipV="1">
            <a:off x="2132255" y="4357694"/>
            <a:ext cx="1588" cy="158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714349" y="3000372"/>
            <a:ext cx="1388324" cy="830997"/>
          </a:xfrm>
          <a:prstGeom prst="rect">
            <a:avLst/>
          </a:prstGeom>
          <a:noFill/>
          <a:ln w="38100">
            <a:noFill/>
          </a:ln>
        </p:spPr>
        <p:txBody>
          <a:bodyPr wrap="square" rtlCol="1">
            <a:spAutoFit/>
          </a:bodyPr>
          <a:lstStyle/>
          <a:p>
            <a:r>
              <a:rPr lang="ar-IQ" sz="2400" b="1" dirty="0" smtClean="0"/>
              <a:t>المستهلك 1  </a:t>
            </a:r>
            <a:endParaRPr lang="ar-IQ" sz="2400" b="1" dirty="0"/>
          </a:p>
        </p:txBody>
      </p:sp>
      <p:sp>
        <p:nvSpPr>
          <p:cNvPr id="71" name="TextBox 70"/>
          <p:cNvSpPr txBox="1"/>
          <p:nvPr/>
        </p:nvSpPr>
        <p:spPr>
          <a:xfrm>
            <a:off x="4335479" y="3071810"/>
            <a:ext cx="1736719" cy="461665"/>
          </a:xfrm>
          <a:prstGeom prst="rect">
            <a:avLst/>
          </a:prstGeom>
          <a:noFill/>
          <a:ln w="38100">
            <a:noFill/>
          </a:ln>
        </p:spPr>
        <p:txBody>
          <a:bodyPr wrap="square" rtlCol="1">
            <a:spAutoFit/>
          </a:bodyPr>
          <a:lstStyle/>
          <a:p>
            <a:r>
              <a:rPr lang="en-US" sz="2400" b="1" dirty="0" smtClean="0"/>
              <a:t>2 </a:t>
            </a:r>
            <a:r>
              <a:rPr lang="ar-IQ" sz="2400" b="1" dirty="0" smtClean="0"/>
              <a:t>المستهلك</a:t>
            </a:r>
            <a:endParaRPr lang="ar-IQ" sz="2400" b="1" dirty="0"/>
          </a:p>
        </p:txBody>
      </p:sp>
      <p:sp>
        <p:nvSpPr>
          <p:cNvPr id="72" name="TextBox 71"/>
          <p:cNvSpPr txBox="1"/>
          <p:nvPr/>
        </p:nvSpPr>
        <p:spPr>
          <a:xfrm>
            <a:off x="4704023" y="2143116"/>
            <a:ext cx="4297133" cy="461665"/>
          </a:xfrm>
          <a:prstGeom prst="rect">
            <a:avLst/>
          </a:prstGeom>
          <a:noFill/>
          <a:ln w="38100">
            <a:noFill/>
          </a:ln>
        </p:spPr>
        <p:txBody>
          <a:bodyPr wrap="square" rtlCol="1">
            <a:spAutoFit/>
          </a:bodyPr>
          <a:lstStyle/>
          <a:p>
            <a:r>
              <a:rPr lang="ar-IQ" sz="2400" b="1" dirty="0" smtClean="0"/>
              <a:t>طلب السوق)</a:t>
            </a:r>
            <a:r>
              <a:rPr lang="en-US" sz="2400" b="1" dirty="0" smtClean="0"/>
              <a:t>)</a:t>
            </a:r>
            <a:r>
              <a:rPr lang="ar-IQ" sz="2400" b="1" dirty="0" smtClean="0"/>
              <a:t> مجموع طلب المستهلكين</a:t>
            </a:r>
          </a:p>
        </p:txBody>
      </p:sp>
      <p:sp>
        <p:nvSpPr>
          <p:cNvPr id="75" name="TextBox 74"/>
          <p:cNvSpPr txBox="1"/>
          <p:nvPr/>
        </p:nvSpPr>
        <p:spPr>
          <a:xfrm>
            <a:off x="6835214" y="2571744"/>
            <a:ext cx="1563107" cy="461665"/>
          </a:xfrm>
          <a:prstGeom prst="rect">
            <a:avLst/>
          </a:prstGeom>
          <a:noFill/>
          <a:ln w="38100">
            <a:noFill/>
          </a:ln>
        </p:spPr>
        <p:txBody>
          <a:bodyPr wrap="square" rtlCol="1">
            <a:spAutoFit/>
          </a:bodyPr>
          <a:lstStyle/>
          <a:p>
            <a:r>
              <a:rPr lang="ar-IQ" sz="2400" dirty="0" smtClean="0"/>
              <a:t>1+2</a:t>
            </a:r>
            <a:endParaRPr lang="ar-IQ" sz="2400" dirty="0"/>
          </a:p>
        </p:txBody>
      </p:sp>
      <p:sp>
        <p:nvSpPr>
          <p:cNvPr id="76" name="TextBox 75"/>
          <p:cNvSpPr txBox="1"/>
          <p:nvPr/>
        </p:nvSpPr>
        <p:spPr>
          <a:xfrm>
            <a:off x="1142976" y="3429000"/>
            <a:ext cx="468398" cy="400110"/>
          </a:xfrm>
          <a:prstGeom prst="rect">
            <a:avLst/>
          </a:prstGeom>
          <a:noFill/>
          <a:ln w="38100">
            <a:noFill/>
          </a:ln>
        </p:spPr>
        <p:txBody>
          <a:bodyPr wrap="none" rtlCol="1">
            <a:spAutoFit/>
          </a:bodyPr>
          <a:lstStyle/>
          <a:p>
            <a:r>
              <a:rPr lang="ar-IQ" sz="2000" b="1" dirty="0" smtClean="0"/>
              <a:t>ط1</a:t>
            </a:r>
            <a:endParaRPr lang="ar-IQ" sz="2000" b="1" dirty="0"/>
          </a:p>
        </p:txBody>
      </p:sp>
      <p:sp>
        <p:nvSpPr>
          <p:cNvPr id="78" name="TextBox 77"/>
          <p:cNvSpPr txBox="1"/>
          <p:nvPr/>
        </p:nvSpPr>
        <p:spPr>
          <a:xfrm>
            <a:off x="1916276" y="4357694"/>
            <a:ext cx="468398" cy="400110"/>
          </a:xfrm>
          <a:prstGeom prst="rect">
            <a:avLst/>
          </a:prstGeom>
          <a:noFill/>
          <a:ln w="38100">
            <a:noFill/>
          </a:ln>
        </p:spPr>
        <p:txBody>
          <a:bodyPr wrap="none" rtlCol="1">
            <a:spAutoFit/>
          </a:bodyPr>
          <a:lstStyle/>
          <a:p>
            <a:r>
              <a:rPr lang="ar-IQ" sz="2000" b="1" dirty="0" smtClean="0"/>
              <a:t>ط1</a:t>
            </a:r>
            <a:endParaRPr lang="ar-IQ" sz="2000" b="1" dirty="0"/>
          </a:p>
        </p:txBody>
      </p:sp>
      <p:sp>
        <p:nvSpPr>
          <p:cNvPr id="79" name="TextBox 78"/>
          <p:cNvSpPr txBox="1"/>
          <p:nvPr/>
        </p:nvSpPr>
        <p:spPr>
          <a:xfrm>
            <a:off x="8101229" y="3643314"/>
            <a:ext cx="816539" cy="461665"/>
          </a:xfrm>
          <a:prstGeom prst="rect">
            <a:avLst/>
          </a:prstGeom>
          <a:noFill/>
          <a:ln w="38100">
            <a:noFill/>
          </a:ln>
        </p:spPr>
        <p:txBody>
          <a:bodyPr wrap="square" rtlCol="1">
            <a:spAutoFit/>
          </a:bodyPr>
          <a:lstStyle/>
          <a:p>
            <a:r>
              <a:rPr lang="ar-IQ" sz="2400" dirty="0" smtClean="0"/>
              <a:t>...</a:t>
            </a:r>
            <a:endParaRPr lang="ar-IQ" sz="2400" dirty="0"/>
          </a:p>
        </p:txBody>
      </p:sp>
      <p:sp>
        <p:nvSpPr>
          <p:cNvPr id="82" name="TextBox 81"/>
          <p:cNvSpPr txBox="1"/>
          <p:nvPr/>
        </p:nvSpPr>
        <p:spPr>
          <a:xfrm>
            <a:off x="3857620" y="3357562"/>
            <a:ext cx="468398" cy="400110"/>
          </a:xfrm>
          <a:prstGeom prst="rect">
            <a:avLst/>
          </a:prstGeom>
          <a:noFill/>
          <a:ln w="38100">
            <a:noFill/>
          </a:ln>
        </p:spPr>
        <p:txBody>
          <a:bodyPr wrap="none" rtlCol="1">
            <a:spAutoFit/>
          </a:bodyPr>
          <a:lstStyle/>
          <a:p>
            <a:r>
              <a:rPr lang="ar-IQ" sz="2000" b="1" dirty="0" smtClean="0"/>
              <a:t>ط2</a:t>
            </a:r>
            <a:endParaRPr lang="ar-IQ" sz="2000" b="1" dirty="0"/>
          </a:p>
        </p:txBody>
      </p:sp>
      <p:sp>
        <p:nvSpPr>
          <p:cNvPr id="83" name="TextBox 82"/>
          <p:cNvSpPr txBox="1"/>
          <p:nvPr/>
        </p:nvSpPr>
        <p:spPr>
          <a:xfrm>
            <a:off x="5132150" y="4286256"/>
            <a:ext cx="468398" cy="400110"/>
          </a:xfrm>
          <a:prstGeom prst="rect">
            <a:avLst/>
          </a:prstGeom>
          <a:noFill/>
          <a:ln w="38100">
            <a:noFill/>
          </a:ln>
        </p:spPr>
        <p:txBody>
          <a:bodyPr wrap="none" rtlCol="1">
            <a:spAutoFit/>
          </a:bodyPr>
          <a:lstStyle/>
          <a:p>
            <a:r>
              <a:rPr lang="ar-IQ" sz="2000" b="1" dirty="0" smtClean="0"/>
              <a:t>ط2</a:t>
            </a:r>
            <a:endParaRPr lang="ar-IQ" sz="2000" b="1" dirty="0"/>
          </a:p>
        </p:txBody>
      </p:sp>
      <p:sp>
        <p:nvSpPr>
          <p:cNvPr id="84" name="TextBox 83"/>
          <p:cNvSpPr txBox="1"/>
          <p:nvPr/>
        </p:nvSpPr>
        <p:spPr>
          <a:xfrm>
            <a:off x="7537614" y="3202544"/>
            <a:ext cx="529312" cy="400110"/>
          </a:xfrm>
          <a:prstGeom prst="rect">
            <a:avLst/>
          </a:prstGeom>
          <a:noFill/>
          <a:ln w="38100">
            <a:noFill/>
          </a:ln>
        </p:spPr>
        <p:txBody>
          <a:bodyPr wrap="none" rtlCol="1">
            <a:spAutoFit/>
          </a:bodyPr>
          <a:lstStyle/>
          <a:p>
            <a:r>
              <a:rPr lang="ar-IQ" sz="2000" b="1" dirty="0" smtClean="0"/>
              <a:t>ط ك</a:t>
            </a:r>
            <a:endParaRPr lang="ar-IQ" sz="2000" b="1" dirty="0"/>
          </a:p>
        </p:txBody>
      </p:sp>
      <p:sp>
        <p:nvSpPr>
          <p:cNvPr id="85" name="TextBox 84"/>
          <p:cNvSpPr txBox="1"/>
          <p:nvPr/>
        </p:nvSpPr>
        <p:spPr>
          <a:xfrm>
            <a:off x="8121098" y="4286256"/>
            <a:ext cx="880058" cy="400110"/>
          </a:xfrm>
          <a:prstGeom prst="rect">
            <a:avLst/>
          </a:prstGeom>
          <a:noFill/>
          <a:ln w="38100">
            <a:noFill/>
          </a:ln>
        </p:spPr>
        <p:txBody>
          <a:bodyPr wrap="square" rtlCol="1">
            <a:spAutoFit/>
          </a:bodyPr>
          <a:lstStyle/>
          <a:p>
            <a:r>
              <a:rPr lang="ar-IQ" sz="2000" b="1" dirty="0" smtClean="0"/>
              <a:t>ط ك</a:t>
            </a:r>
            <a:endParaRPr lang="ar-IQ" sz="2000" b="1" dirty="0"/>
          </a:p>
        </p:txBody>
      </p:sp>
      <p:sp>
        <p:nvSpPr>
          <p:cNvPr id="86" name="TextBox 85"/>
          <p:cNvSpPr txBox="1"/>
          <p:nvPr/>
        </p:nvSpPr>
        <p:spPr>
          <a:xfrm>
            <a:off x="394053" y="2395831"/>
            <a:ext cx="748923" cy="461665"/>
          </a:xfrm>
          <a:prstGeom prst="rect">
            <a:avLst/>
          </a:prstGeom>
          <a:noFill/>
          <a:ln w="38100">
            <a:noFill/>
          </a:ln>
        </p:spPr>
        <p:txBody>
          <a:bodyPr wrap="none" rtlCol="1">
            <a:spAutoFit/>
          </a:bodyPr>
          <a:lstStyle/>
          <a:p>
            <a:r>
              <a:rPr lang="ar-IQ" sz="2400" b="1" dirty="0" smtClean="0"/>
              <a:t>السعر</a:t>
            </a:r>
            <a:endParaRPr lang="ar-IQ" sz="2400" b="1" dirty="0"/>
          </a:p>
        </p:txBody>
      </p:sp>
      <p:sp>
        <p:nvSpPr>
          <p:cNvPr id="87" name="TextBox 86"/>
          <p:cNvSpPr txBox="1"/>
          <p:nvPr/>
        </p:nvSpPr>
        <p:spPr>
          <a:xfrm>
            <a:off x="1132123" y="4929198"/>
            <a:ext cx="731708" cy="461665"/>
          </a:xfrm>
          <a:prstGeom prst="rect">
            <a:avLst/>
          </a:prstGeom>
          <a:noFill/>
          <a:ln w="38100">
            <a:noFill/>
          </a:ln>
        </p:spPr>
        <p:txBody>
          <a:bodyPr wrap="square" rtlCol="1">
            <a:spAutoFit/>
          </a:bodyPr>
          <a:lstStyle/>
          <a:p>
            <a:r>
              <a:rPr lang="ar-IQ" sz="2400" b="1" dirty="0" smtClean="0"/>
              <a:t>ك1</a:t>
            </a:r>
            <a:endParaRPr lang="ar-IQ" sz="2400" b="1" dirty="0"/>
          </a:p>
        </p:txBody>
      </p:sp>
      <p:sp>
        <p:nvSpPr>
          <p:cNvPr id="88" name="TextBox 87"/>
          <p:cNvSpPr txBox="1"/>
          <p:nvPr/>
        </p:nvSpPr>
        <p:spPr>
          <a:xfrm>
            <a:off x="4049727" y="4857760"/>
            <a:ext cx="874584" cy="461665"/>
          </a:xfrm>
          <a:prstGeom prst="rect">
            <a:avLst/>
          </a:prstGeom>
          <a:noFill/>
          <a:ln w="38100">
            <a:noFill/>
          </a:ln>
        </p:spPr>
        <p:txBody>
          <a:bodyPr wrap="square" rtlCol="1">
            <a:spAutoFit/>
          </a:bodyPr>
          <a:lstStyle/>
          <a:p>
            <a:r>
              <a:rPr lang="ar-IQ" sz="2400" b="1" dirty="0" smtClean="0"/>
              <a:t>ك2</a:t>
            </a:r>
            <a:endParaRPr lang="ar-IQ" sz="2400" b="1" dirty="0"/>
          </a:p>
        </p:txBody>
      </p:sp>
      <p:sp>
        <p:nvSpPr>
          <p:cNvPr id="89" name="TextBox 88"/>
          <p:cNvSpPr txBox="1"/>
          <p:nvPr/>
        </p:nvSpPr>
        <p:spPr>
          <a:xfrm>
            <a:off x="6560315" y="4929198"/>
            <a:ext cx="2328645" cy="461665"/>
          </a:xfrm>
          <a:prstGeom prst="rect">
            <a:avLst/>
          </a:prstGeom>
          <a:noFill/>
          <a:ln w="38100">
            <a:noFill/>
          </a:ln>
        </p:spPr>
        <p:txBody>
          <a:bodyPr wrap="square" rtlCol="1">
            <a:spAutoFit/>
          </a:bodyPr>
          <a:lstStyle/>
          <a:p>
            <a:r>
              <a:rPr lang="ar-IQ" sz="2400" b="1" dirty="0" smtClean="0"/>
              <a:t>ك3(ك1+ك2)</a:t>
            </a:r>
            <a:endParaRPr lang="ar-IQ" sz="2400" b="1" dirty="0"/>
          </a:p>
        </p:txBody>
      </p:sp>
      <p:sp>
        <p:nvSpPr>
          <p:cNvPr id="90" name="TextBox 89"/>
          <p:cNvSpPr txBox="1"/>
          <p:nvPr/>
        </p:nvSpPr>
        <p:spPr>
          <a:xfrm>
            <a:off x="714348" y="3929066"/>
            <a:ext cx="642942" cy="785818"/>
          </a:xfrm>
          <a:prstGeom prst="rect">
            <a:avLst/>
          </a:prstGeom>
          <a:solidFill>
            <a:srgbClr val="7030A0"/>
          </a:solidFill>
          <a:ln>
            <a:solidFill>
              <a:schemeClr val="tx1"/>
            </a:solidFill>
          </a:ln>
          <a:effectLst>
            <a:outerShdw blurRad="50800" dist="88900" dir="2880000" algn="ctr" rotWithShape="0">
              <a:srgbClr val="000000">
                <a:alpha val="43137"/>
              </a:srgbClr>
            </a:outerShdw>
          </a:effectLst>
        </p:spPr>
        <p:txBody>
          <a:bodyPr wrap="square" rtlCol="1">
            <a:noAutofit/>
          </a:bodyPr>
          <a:lstStyle/>
          <a:p>
            <a:endParaRPr lang="ar-IQ" dirty="0"/>
          </a:p>
        </p:txBody>
      </p:sp>
      <p:cxnSp>
        <p:nvCxnSpPr>
          <p:cNvPr id="11" name="Straight Connector 10"/>
          <p:cNvCxnSpPr/>
          <p:nvPr/>
        </p:nvCxnSpPr>
        <p:spPr>
          <a:xfrm>
            <a:off x="703495" y="3929066"/>
            <a:ext cx="1000132"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V="1">
            <a:off x="667776" y="3321843"/>
            <a:ext cx="1285884" cy="1214446"/>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3643306" y="3929066"/>
            <a:ext cx="857256" cy="785818"/>
          </a:xfrm>
          <a:prstGeom prst="rect">
            <a:avLst/>
          </a:prstGeom>
          <a:solidFill>
            <a:srgbClr val="7030A0"/>
          </a:solidFill>
          <a:ln>
            <a:solidFill>
              <a:schemeClr val="tx1"/>
            </a:solidFill>
          </a:ln>
          <a:effectLst>
            <a:outerShdw blurRad="50800" dist="88900" dir="2880000" algn="ctr" rotWithShape="0">
              <a:srgbClr val="000000">
                <a:alpha val="43137"/>
              </a:srgbClr>
            </a:outerShdw>
          </a:effectLst>
        </p:spPr>
        <p:txBody>
          <a:bodyPr wrap="square" rtlCol="1">
            <a:noAutofit/>
          </a:bodyPr>
          <a:lstStyle/>
          <a:p>
            <a:endParaRPr lang="ar-IQ" dirty="0"/>
          </a:p>
        </p:txBody>
      </p:sp>
      <p:sp>
        <p:nvSpPr>
          <p:cNvPr id="92" name="TextBox 91"/>
          <p:cNvSpPr txBox="1"/>
          <p:nvPr/>
        </p:nvSpPr>
        <p:spPr>
          <a:xfrm>
            <a:off x="6357950" y="3929066"/>
            <a:ext cx="1643074" cy="857256"/>
          </a:xfrm>
          <a:prstGeom prst="rect">
            <a:avLst/>
          </a:prstGeom>
          <a:solidFill>
            <a:srgbClr val="7030A0"/>
          </a:solidFill>
          <a:ln>
            <a:solidFill>
              <a:schemeClr val="tx1"/>
            </a:solidFill>
          </a:ln>
          <a:effectLst>
            <a:outerShdw blurRad="50800" dist="88900" dir="2880000" algn="ctr" rotWithShape="0">
              <a:srgbClr val="000000">
                <a:alpha val="43137"/>
              </a:srgbClr>
            </a:outerShdw>
          </a:effectLst>
        </p:spPr>
        <p:txBody>
          <a:bodyPr wrap="square" rtlCol="1">
            <a:noAutofit/>
          </a:bodyPr>
          <a:lstStyle/>
          <a:p>
            <a:endParaRPr lang="ar-IQ" dirty="0"/>
          </a:p>
        </p:txBody>
      </p:sp>
      <p:cxnSp>
        <p:nvCxnSpPr>
          <p:cNvPr id="48" name="Straight Connector 47"/>
          <p:cNvCxnSpPr/>
          <p:nvPr/>
        </p:nvCxnSpPr>
        <p:spPr>
          <a:xfrm rot="10800000">
            <a:off x="6835214" y="3071810"/>
            <a:ext cx="1643042" cy="1214446"/>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94" name="TextBox 93"/>
          <p:cNvSpPr txBox="1"/>
          <p:nvPr/>
        </p:nvSpPr>
        <p:spPr>
          <a:xfrm>
            <a:off x="285720" y="3691598"/>
            <a:ext cx="375424" cy="523220"/>
          </a:xfrm>
          <a:prstGeom prst="rect">
            <a:avLst/>
          </a:prstGeom>
          <a:noFill/>
        </p:spPr>
        <p:txBody>
          <a:bodyPr wrap="none" rtlCol="1">
            <a:spAutoFit/>
          </a:bodyPr>
          <a:lstStyle/>
          <a:p>
            <a:r>
              <a:rPr lang="en-US" sz="2800" b="1" dirty="0" smtClean="0">
                <a:effectLst>
                  <a:outerShdw blurRad="38100" dist="38100" dir="2700000" algn="tl">
                    <a:srgbClr val="000000">
                      <a:alpha val="43137"/>
                    </a:srgbClr>
                  </a:outerShdw>
                </a:effectLst>
              </a:rPr>
              <a:t>P</a:t>
            </a:r>
            <a:endParaRPr lang="ar-IQ" sz="2800" b="1" dirty="0">
              <a:effectLst>
                <a:outerShdw blurRad="38100" dist="38100" dir="2700000" algn="tl">
                  <a:srgbClr val="000000">
                    <a:alpha val="43137"/>
                  </a:srgbClr>
                </a:outerShdw>
              </a:effectLst>
            </a:endParaRPr>
          </a:p>
        </p:txBody>
      </p:sp>
    </p:spTree>
  </p:cSld>
  <p:clrMapOvr>
    <a:masterClrMapping/>
  </p:clrMapOvr>
  <p:transition>
    <p:circl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92696"/>
          </a:xfrm>
        </p:spPr>
        <p:txBody>
          <a:bodyPr>
            <a:normAutofit fontScale="90000"/>
          </a:bodyPr>
          <a:lstStyle/>
          <a:p>
            <a:r>
              <a:rPr lang="ar-IQ" dirty="0" smtClean="0"/>
              <a:t>جدول الطلب</a:t>
            </a:r>
            <a:endParaRPr lang="ar-IQ" dirty="0"/>
          </a:p>
        </p:txBody>
      </p:sp>
      <p:sp>
        <p:nvSpPr>
          <p:cNvPr id="3" name="Slide Number Placeholder 2"/>
          <p:cNvSpPr>
            <a:spLocks noGrp="1"/>
          </p:cNvSpPr>
          <p:nvPr>
            <p:ph type="sldNum" sz="quarter" idx="12"/>
          </p:nvPr>
        </p:nvSpPr>
        <p:spPr/>
        <p:txBody>
          <a:bodyPr/>
          <a:lstStyle/>
          <a:p>
            <a:fld id="{8F389876-892D-41A3-8E28-C6BF543B2891}" type="slidenum">
              <a:rPr lang="en-US" smtClean="0"/>
              <a:pPr/>
              <a:t>29</a:t>
            </a:fld>
            <a:endParaRPr lang="en-US"/>
          </a:p>
        </p:txBody>
      </p:sp>
      <p:graphicFrame>
        <p:nvGraphicFramePr>
          <p:cNvPr id="4" name="Table 3"/>
          <p:cNvGraphicFramePr>
            <a:graphicFrameLocks noGrp="1"/>
          </p:cNvGraphicFramePr>
          <p:nvPr/>
        </p:nvGraphicFramePr>
        <p:xfrm>
          <a:off x="1979712" y="620688"/>
          <a:ext cx="4680520" cy="3383280"/>
        </p:xfrm>
        <a:graphic>
          <a:graphicData uri="http://schemas.openxmlformats.org/drawingml/2006/table">
            <a:tbl>
              <a:tblPr rtl="1" firstRow="1" bandRow="1">
                <a:tableStyleId>{5C22544A-7EE6-4342-B048-85BDC9FD1C3A}</a:tableStyleId>
              </a:tblPr>
              <a:tblGrid>
                <a:gridCol w="2340260"/>
                <a:gridCol w="2340260"/>
              </a:tblGrid>
              <a:tr h="344038">
                <a:tc>
                  <a:txBody>
                    <a:bodyPr/>
                    <a:lstStyle/>
                    <a:p>
                      <a:pPr algn="ctr" rtl="1"/>
                      <a:r>
                        <a:rPr lang="ar-IQ" sz="2400" dirty="0" smtClean="0">
                          <a:solidFill>
                            <a:schemeClr val="tx1"/>
                          </a:solidFill>
                        </a:rPr>
                        <a:t>سعر السلعة</a:t>
                      </a:r>
                      <a:r>
                        <a:rPr lang="ar-IQ" sz="2400" baseline="0" dirty="0" smtClean="0">
                          <a:solidFill>
                            <a:schemeClr val="tx1"/>
                          </a:solidFill>
                        </a:rPr>
                        <a:t> </a:t>
                      </a:r>
                      <a:r>
                        <a:rPr lang="en-US" sz="2400" baseline="0" dirty="0" smtClean="0">
                          <a:solidFill>
                            <a:schemeClr val="tx1"/>
                          </a:solidFill>
                        </a:rPr>
                        <a:t> A</a:t>
                      </a:r>
                      <a:endParaRPr lang="ar-IQ" sz="2400" dirty="0">
                        <a:solidFill>
                          <a:schemeClr val="tx1"/>
                        </a:solidFill>
                      </a:endParaRPr>
                    </a:p>
                  </a:txBody>
                  <a:tcPr/>
                </a:tc>
                <a:tc>
                  <a:txBody>
                    <a:bodyPr/>
                    <a:lstStyle/>
                    <a:p>
                      <a:pPr algn="ctr" rtl="1"/>
                      <a:r>
                        <a:rPr lang="ar-IQ" sz="2400" dirty="0" smtClean="0">
                          <a:solidFill>
                            <a:schemeClr val="tx1"/>
                          </a:solidFill>
                        </a:rPr>
                        <a:t>الكمية</a:t>
                      </a:r>
                      <a:r>
                        <a:rPr lang="ar-IQ" sz="2400" baseline="0" dirty="0" smtClean="0">
                          <a:solidFill>
                            <a:schemeClr val="tx1"/>
                          </a:solidFill>
                        </a:rPr>
                        <a:t> المطلوبة</a:t>
                      </a:r>
                      <a:endParaRPr lang="ar-IQ" sz="2400" dirty="0">
                        <a:solidFill>
                          <a:schemeClr val="tx1"/>
                        </a:solidFill>
                      </a:endParaRPr>
                    </a:p>
                  </a:txBody>
                  <a:tcPr/>
                </a:tc>
              </a:tr>
              <a:tr h="344038">
                <a:tc>
                  <a:txBody>
                    <a:bodyPr/>
                    <a:lstStyle/>
                    <a:p>
                      <a:pPr algn="ctr" rtl="1"/>
                      <a:r>
                        <a:rPr lang="ar-IQ" dirty="0" smtClean="0"/>
                        <a:t>200</a:t>
                      </a:r>
                      <a:endParaRPr lang="ar-IQ" dirty="0"/>
                    </a:p>
                  </a:txBody>
                  <a:tcPr/>
                </a:tc>
                <a:tc>
                  <a:txBody>
                    <a:bodyPr/>
                    <a:lstStyle/>
                    <a:p>
                      <a:pPr algn="ctr" rtl="1"/>
                      <a:r>
                        <a:rPr lang="ar-IQ" dirty="0" smtClean="0"/>
                        <a:t>6</a:t>
                      </a:r>
                      <a:endParaRPr lang="ar-IQ" dirty="0"/>
                    </a:p>
                  </a:txBody>
                  <a:tcPr/>
                </a:tc>
              </a:tr>
              <a:tr h="344038">
                <a:tc>
                  <a:txBody>
                    <a:bodyPr/>
                    <a:lstStyle/>
                    <a:p>
                      <a:pPr algn="ctr" rtl="1"/>
                      <a:r>
                        <a:rPr lang="ar-IQ" dirty="0" smtClean="0"/>
                        <a:t>180</a:t>
                      </a:r>
                      <a:endParaRPr lang="ar-IQ" dirty="0"/>
                    </a:p>
                  </a:txBody>
                  <a:tcPr/>
                </a:tc>
                <a:tc>
                  <a:txBody>
                    <a:bodyPr/>
                    <a:lstStyle/>
                    <a:p>
                      <a:pPr algn="ctr" rtl="1"/>
                      <a:r>
                        <a:rPr lang="ar-IQ" dirty="0" smtClean="0"/>
                        <a:t>14</a:t>
                      </a:r>
                      <a:endParaRPr lang="ar-IQ" dirty="0"/>
                    </a:p>
                  </a:txBody>
                  <a:tcPr/>
                </a:tc>
              </a:tr>
              <a:tr h="344038">
                <a:tc>
                  <a:txBody>
                    <a:bodyPr/>
                    <a:lstStyle/>
                    <a:p>
                      <a:pPr algn="ctr" rtl="1"/>
                      <a:r>
                        <a:rPr lang="ar-IQ" dirty="0" smtClean="0"/>
                        <a:t>160</a:t>
                      </a:r>
                      <a:endParaRPr lang="ar-IQ" dirty="0"/>
                    </a:p>
                  </a:txBody>
                  <a:tcPr/>
                </a:tc>
                <a:tc>
                  <a:txBody>
                    <a:bodyPr/>
                    <a:lstStyle/>
                    <a:p>
                      <a:pPr algn="ctr" rtl="1"/>
                      <a:r>
                        <a:rPr lang="ar-IQ" dirty="0" smtClean="0"/>
                        <a:t>20</a:t>
                      </a:r>
                      <a:endParaRPr lang="ar-IQ" dirty="0"/>
                    </a:p>
                  </a:txBody>
                  <a:tcPr/>
                </a:tc>
              </a:tr>
              <a:tr h="344038">
                <a:tc>
                  <a:txBody>
                    <a:bodyPr/>
                    <a:lstStyle/>
                    <a:p>
                      <a:pPr algn="ctr" rtl="1"/>
                      <a:r>
                        <a:rPr lang="ar-IQ" dirty="0" smtClean="0"/>
                        <a:t>140</a:t>
                      </a:r>
                      <a:endParaRPr lang="ar-IQ" dirty="0"/>
                    </a:p>
                  </a:txBody>
                  <a:tcPr/>
                </a:tc>
                <a:tc>
                  <a:txBody>
                    <a:bodyPr/>
                    <a:lstStyle/>
                    <a:p>
                      <a:pPr algn="ctr" rtl="1"/>
                      <a:r>
                        <a:rPr lang="ar-IQ" dirty="0" smtClean="0"/>
                        <a:t>28</a:t>
                      </a:r>
                      <a:endParaRPr lang="ar-IQ" dirty="0"/>
                    </a:p>
                  </a:txBody>
                  <a:tcPr/>
                </a:tc>
              </a:tr>
              <a:tr h="344038">
                <a:tc>
                  <a:txBody>
                    <a:bodyPr/>
                    <a:lstStyle/>
                    <a:p>
                      <a:pPr algn="ctr" rtl="1"/>
                      <a:r>
                        <a:rPr lang="ar-IQ" dirty="0" smtClean="0"/>
                        <a:t>120</a:t>
                      </a:r>
                      <a:endParaRPr lang="ar-IQ" dirty="0"/>
                    </a:p>
                  </a:txBody>
                  <a:tcPr/>
                </a:tc>
                <a:tc>
                  <a:txBody>
                    <a:bodyPr/>
                    <a:lstStyle/>
                    <a:p>
                      <a:pPr algn="ctr" rtl="1"/>
                      <a:r>
                        <a:rPr lang="ar-IQ" dirty="0" smtClean="0"/>
                        <a:t>34</a:t>
                      </a:r>
                      <a:endParaRPr lang="ar-IQ" dirty="0"/>
                    </a:p>
                  </a:txBody>
                  <a:tcPr/>
                </a:tc>
              </a:tr>
              <a:tr h="344038">
                <a:tc>
                  <a:txBody>
                    <a:bodyPr/>
                    <a:lstStyle/>
                    <a:p>
                      <a:pPr algn="ctr" rtl="1"/>
                      <a:r>
                        <a:rPr lang="ar-IQ" dirty="0" smtClean="0"/>
                        <a:t>100</a:t>
                      </a:r>
                      <a:endParaRPr lang="ar-IQ" dirty="0"/>
                    </a:p>
                  </a:txBody>
                  <a:tcPr/>
                </a:tc>
                <a:tc>
                  <a:txBody>
                    <a:bodyPr/>
                    <a:lstStyle/>
                    <a:p>
                      <a:pPr algn="ctr" rtl="1"/>
                      <a:r>
                        <a:rPr lang="ar-IQ" dirty="0" smtClean="0"/>
                        <a:t>40</a:t>
                      </a:r>
                      <a:endParaRPr lang="ar-IQ" dirty="0"/>
                    </a:p>
                  </a:txBody>
                  <a:tcPr/>
                </a:tc>
              </a:tr>
              <a:tr h="344038">
                <a:tc>
                  <a:txBody>
                    <a:bodyPr/>
                    <a:lstStyle/>
                    <a:p>
                      <a:pPr algn="ctr" rtl="1"/>
                      <a:r>
                        <a:rPr lang="ar-IQ" dirty="0" smtClean="0"/>
                        <a:t>80</a:t>
                      </a:r>
                      <a:endParaRPr lang="ar-IQ" dirty="0"/>
                    </a:p>
                  </a:txBody>
                  <a:tcPr/>
                </a:tc>
                <a:tc>
                  <a:txBody>
                    <a:bodyPr/>
                    <a:lstStyle/>
                    <a:p>
                      <a:pPr algn="ctr" rtl="1"/>
                      <a:r>
                        <a:rPr lang="ar-IQ" dirty="0" smtClean="0"/>
                        <a:t>46</a:t>
                      </a:r>
                      <a:endParaRPr lang="ar-IQ" dirty="0"/>
                    </a:p>
                  </a:txBody>
                  <a:tcPr/>
                </a:tc>
              </a:tr>
              <a:tr h="344038">
                <a:tc>
                  <a:txBody>
                    <a:bodyPr/>
                    <a:lstStyle/>
                    <a:p>
                      <a:pPr algn="ctr" rtl="1"/>
                      <a:r>
                        <a:rPr lang="ar-IQ" dirty="0" smtClean="0"/>
                        <a:t>60</a:t>
                      </a:r>
                      <a:endParaRPr lang="ar-IQ" dirty="0"/>
                    </a:p>
                  </a:txBody>
                  <a:tcPr/>
                </a:tc>
                <a:tc>
                  <a:txBody>
                    <a:bodyPr/>
                    <a:lstStyle/>
                    <a:p>
                      <a:pPr algn="ctr" rtl="1"/>
                      <a:r>
                        <a:rPr lang="ar-IQ" dirty="0" smtClean="0"/>
                        <a:t>54</a:t>
                      </a:r>
                      <a:endParaRPr lang="ar-IQ" dirty="0"/>
                    </a:p>
                  </a:txBody>
                  <a:tcPr/>
                </a:tc>
              </a:tr>
            </a:tbl>
          </a:graphicData>
        </a:graphic>
      </p:graphicFrame>
      <p:sp>
        <p:nvSpPr>
          <p:cNvPr id="5" name="TextBox 4"/>
          <p:cNvSpPr txBox="1"/>
          <p:nvPr/>
        </p:nvSpPr>
        <p:spPr>
          <a:xfrm>
            <a:off x="0" y="4149080"/>
            <a:ext cx="9144000" cy="1877437"/>
          </a:xfrm>
          <a:prstGeom prst="rect">
            <a:avLst/>
          </a:prstGeom>
          <a:noFill/>
        </p:spPr>
        <p:txBody>
          <a:bodyPr wrap="square" rtlCol="1">
            <a:spAutoFit/>
          </a:bodyPr>
          <a:lstStyle/>
          <a:p>
            <a:pPr algn="r" rtl="1"/>
            <a:r>
              <a:rPr lang="en-US" sz="2400" u="sng" dirty="0" smtClean="0"/>
              <a:t>   </a:t>
            </a:r>
            <a:r>
              <a:rPr lang="ar-IQ" sz="2400" u="sng" dirty="0" smtClean="0">
                <a:solidFill>
                  <a:srgbClr val="FF0000"/>
                </a:solidFill>
              </a:rPr>
              <a:t>تكمن أهمية جداول الطلب في أنها تساعد القطاعين العام و الخاص في رسم التصورات المستقبلية .فهي </a:t>
            </a:r>
            <a:r>
              <a:rPr lang="en-US" sz="3200" u="sng" dirty="0" smtClean="0">
                <a:solidFill>
                  <a:srgbClr val="FF0000"/>
                </a:solidFill>
              </a:rPr>
              <a:t>-</a:t>
            </a:r>
            <a:r>
              <a:rPr lang="en-US" sz="2400" u="sng" dirty="0" smtClean="0">
                <a:solidFill>
                  <a:srgbClr val="FF0000"/>
                </a:solidFill>
              </a:rPr>
              <a:t> </a:t>
            </a:r>
            <a:r>
              <a:rPr lang="ar-IQ" sz="2400" u="sng" dirty="0" smtClean="0">
                <a:solidFill>
                  <a:srgbClr val="7030A0"/>
                </a:solidFill>
              </a:rPr>
              <a:t>تساعد رجال الأعمال على معرفة ما سيكون عليه الطلب من السلع التي يعملون على إنتاجها</a:t>
            </a:r>
            <a:r>
              <a:rPr lang="ar-IQ" sz="2400" u="sng" dirty="0" smtClean="0">
                <a:solidFill>
                  <a:srgbClr val="FF0000"/>
                </a:solidFill>
              </a:rPr>
              <a:t> عند أسعار معينة و </a:t>
            </a:r>
            <a:r>
              <a:rPr lang="en-US" sz="3600" u="sng" dirty="0" smtClean="0">
                <a:solidFill>
                  <a:srgbClr val="FF0000"/>
                </a:solidFill>
              </a:rPr>
              <a:t>-</a:t>
            </a:r>
            <a:r>
              <a:rPr lang="ar-IQ" sz="2400" u="sng" dirty="0" smtClean="0">
                <a:solidFill>
                  <a:srgbClr val="00B050"/>
                </a:solidFill>
              </a:rPr>
              <a:t>تساعد القطاع العام الحكومي عند وضع تقديرات ميزانيتها و تحديد حصيلة الضرائب اللازمة لتمويل النفقات العامة للدولة .</a:t>
            </a:r>
            <a:endParaRPr lang="ar-IQ" sz="2400" u="sng" dirty="0">
              <a:solidFill>
                <a:srgbClr val="00B050"/>
              </a:solidFill>
            </a:endParaRPr>
          </a:p>
        </p:txBody>
      </p:sp>
    </p:spTree>
  </p:cSld>
  <p:clrMapOvr>
    <a:masterClrMapping/>
  </p:clrMapOvr>
  <p:transition>
    <p:circl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500034" y="214290"/>
            <a:ext cx="8229600" cy="1143000"/>
          </a:xfrm>
        </p:spPr>
        <p:txBody>
          <a:bodyPr>
            <a:normAutofit fontScale="90000"/>
          </a:bodyPr>
          <a:lstStyle/>
          <a:p>
            <a:r>
              <a:rPr lang="ar-IQ" dirty="0" smtClean="0"/>
              <a:t>تعريف علم الاقتصاد</a:t>
            </a:r>
            <a:br>
              <a:rPr lang="ar-IQ" dirty="0" smtClean="0"/>
            </a:br>
            <a:r>
              <a:rPr lang="en-US" dirty="0" smtClean="0"/>
              <a:t>ECONOMICS</a:t>
            </a:r>
            <a:r>
              <a:rPr lang="ar-IQ" dirty="0" smtClean="0"/>
              <a:t> </a:t>
            </a:r>
            <a:endParaRPr lang="en-US" dirty="0"/>
          </a:p>
        </p:txBody>
      </p:sp>
      <p:sp>
        <p:nvSpPr>
          <p:cNvPr id="12" name="TextBox 11"/>
          <p:cNvSpPr txBox="1"/>
          <p:nvPr/>
        </p:nvSpPr>
        <p:spPr>
          <a:xfrm>
            <a:off x="0" y="1357298"/>
            <a:ext cx="9144000" cy="2369880"/>
          </a:xfrm>
          <a:prstGeom prst="rect">
            <a:avLst/>
          </a:prstGeom>
          <a:noFill/>
        </p:spPr>
        <p:txBody>
          <a:bodyPr wrap="square" rtlCol="0">
            <a:spAutoFit/>
          </a:bodyPr>
          <a:lstStyle/>
          <a:p>
            <a:pPr algn="r"/>
            <a:r>
              <a:rPr lang="ar-IQ" sz="2800" dirty="0" smtClean="0">
                <a:solidFill>
                  <a:schemeClr val="accent1">
                    <a:lumMod val="75000"/>
                  </a:schemeClr>
                </a:solidFill>
              </a:rPr>
              <a:t>كانت قد اعطيت تعريفات عديدة لعلم الاقتصاد ومنها الاتي :</a:t>
            </a:r>
            <a:r>
              <a:rPr lang="en-US" sz="2400" dirty="0" smtClean="0"/>
              <a:t> </a:t>
            </a:r>
          </a:p>
          <a:p>
            <a:pPr algn="r"/>
            <a:r>
              <a:rPr lang="ar-IQ" sz="2400" u="sng" dirty="0" smtClean="0">
                <a:solidFill>
                  <a:srgbClr val="FF0000"/>
                </a:solidFill>
              </a:rPr>
              <a:t>أدم سمث </a:t>
            </a:r>
            <a:r>
              <a:rPr lang="en-US" sz="2400" u="sng" dirty="0" smtClean="0">
                <a:solidFill>
                  <a:srgbClr val="FF0000"/>
                </a:solidFill>
              </a:rPr>
              <a:t> Adam Smith</a:t>
            </a:r>
            <a:endParaRPr lang="ar-IQ" sz="2400" u="sng" dirty="0" smtClean="0">
              <a:solidFill>
                <a:srgbClr val="FF0000"/>
              </a:solidFill>
            </a:endParaRPr>
          </a:p>
          <a:p>
            <a:pPr algn="r"/>
            <a:r>
              <a:rPr lang="ar-IQ" sz="2400" dirty="0" smtClean="0"/>
              <a:t>أقتصادي أنكليزي (1723-1790) الف كتاب ثروة الأمم (1776)</a:t>
            </a:r>
          </a:p>
          <a:p>
            <a:pPr algn="r"/>
            <a:r>
              <a:rPr lang="ar-IQ" sz="2400" dirty="0" smtClean="0"/>
              <a:t>عرف علم الاقتصاد بانه: </a:t>
            </a:r>
            <a:r>
              <a:rPr lang="ar-IQ" sz="2400" u="sng" dirty="0" smtClean="0"/>
              <a:t>دراسة الوسائل التي يمكن للامة بواسطتها ان تغتني ماديا </a:t>
            </a:r>
            <a:r>
              <a:rPr lang="ar-IQ" sz="2400" dirty="0" smtClean="0"/>
              <a:t>.</a:t>
            </a:r>
            <a:endParaRPr lang="en-US" sz="2400" dirty="0" smtClean="0"/>
          </a:p>
          <a:p>
            <a:pPr algn="r"/>
            <a:r>
              <a:rPr lang="ar-IQ" sz="2400" dirty="0" smtClean="0"/>
              <a:t> </a:t>
            </a:r>
            <a:endParaRPr lang="en-US" sz="2400" dirty="0" smtClean="0"/>
          </a:p>
          <a:p>
            <a:pPr algn="r"/>
            <a:endParaRPr lang="en-US" sz="2400" dirty="0"/>
          </a:p>
        </p:txBody>
      </p:sp>
      <p:sp>
        <p:nvSpPr>
          <p:cNvPr id="15" name="TextBox 14"/>
          <p:cNvSpPr txBox="1"/>
          <p:nvPr/>
        </p:nvSpPr>
        <p:spPr>
          <a:xfrm>
            <a:off x="0" y="2857496"/>
            <a:ext cx="9144000" cy="3785652"/>
          </a:xfrm>
          <a:prstGeom prst="rect">
            <a:avLst/>
          </a:prstGeom>
          <a:noFill/>
        </p:spPr>
        <p:txBody>
          <a:bodyPr wrap="square" rtlCol="0">
            <a:spAutoFit/>
          </a:bodyPr>
          <a:lstStyle/>
          <a:p>
            <a:pPr algn="r"/>
            <a:endParaRPr lang="en-US" sz="2400" dirty="0" smtClean="0"/>
          </a:p>
          <a:p>
            <a:pPr algn="r"/>
            <a:r>
              <a:rPr lang="en-US" sz="2400" u="sng" dirty="0" err="1" smtClean="0">
                <a:solidFill>
                  <a:srgbClr val="FF0000"/>
                </a:solidFill>
              </a:rPr>
              <a:t>Mrshal</a:t>
            </a:r>
            <a:r>
              <a:rPr lang="en-US" sz="2400" u="sng" dirty="0" smtClean="0">
                <a:solidFill>
                  <a:srgbClr val="FF0000"/>
                </a:solidFill>
              </a:rPr>
              <a:t> </a:t>
            </a:r>
            <a:r>
              <a:rPr lang="ar-IQ" sz="2400" u="sng" dirty="0" smtClean="0">
                <a:solidFill>
                  <a:srgbClr val="FF0000"/>
                </a:solidFill>
              </a:rPr>
              <a:t>الفريد مارشال </a:t>
            </a:r>
          </a:p>
          <a:p>
            <a:pPr algn="r"/>
            <a:r>
              <a:rPr lang="ar-IQ" sz="2400" dirty="0" smtClean="0"/>
              <a:t>الاقتصادي الانكليزي (1842-1924)  عرف علم الاقتصاد بانه</a:t>
            </a:r>
            <a:endParaRPr lang="en-US" sz="2400" dirty="0" smtClean="0"/>
          </a:p>
          <a:p>
            <a:pPr algn="r"/>
            <a:r>
              <a:rPr lang="en-US" sz="2400" u="sng" dirty="0" smtClean="0"/>
              <a:t>.</a:t>
            </a:r>
            <a:r>
              <a:rPr lang="ar-IQ" sz="2400" u="sng" dirty="0" smtClean="0"/>
              <a:t>يدرس بني الانسان في اعمال حياتهم العادية</a:t>
            </a:r>
            <a:endParaRPr lang="en-US" sz="2400" u="sng" dirty="0" smtClean="0"/>
          </a:p>
          <a:p>
            <a:pPr algn="r"/>
            <a:r>
              <a:rPr lang="ar-IQ" sz="2400" dirty="0" smtClean="0"/>
              <a:t>وعرف</a:t>
            </a:r>
            <a:r>
              <a:rPr lang="ar-SA" sz="2400" dirty="0" smtClean="0"/>
              <a:t>ه </a:t>
            </a:r>
            <a:r>
              <a:rPr lang="ar-IQ" sz="2400" dirty="0" smtClean="0"/>
              <a:t>بان</a:t>
            </a:r>
            <a:r>
              <a:rPr lang="ar-SA" sz="2400" dirty="0" smtClean="0"/>
              <a:t>ه</a:t>
            </a:r>
            <a:r>
              <a:rPr lang="ar-IQ" sz="2400" dirty="0" smtClean="0"/>
              <a:t>  </a:t>
            </a:r>
            <a:r>
              <a:rPr lang="ar-IQ" sz="2400" u="sng" dirty="0" smtClean="0"/>
              <a:t>دراسة للثروة من جهة ودراسة للانسان من جهة اخرى </a:t>
            </a:r>
            <a:r>
              <a:rPr lang="ar-IQ" sz="2400" dirty="0" smtClean="0"/>
              <a:t>.</a:t>
            </a:r>
          </a:p>
          <a:p>
            <a:pPr algn="r"/>
            <a:endParaRPr lang="ar-IQ" sz="2400" u="sng" dirty="0" smtClean="0">
              <a:solidFill>
                <a:srgbClr val="FF0000"/>
              </a:solidFill>
            </a:endParaRPr>
          </a:p>
          <a:p>
            <a:pPr algn="r"/>
            <a:r>
              <a:rPr lang="ar-IQ" sz="2400" u="sng" dirty="0" smtClean="0">
                <a:solidFill>
                  <a:srgbClr val="FF0000"/>
                </a:solidFill>
              </a:rPr>
              <a:t>بيجو</a:t>
            </a:r>
            <a:r>
              <a:rPr lang="en-US" sz="2400" u="sng" dirty="0" smtClean="0">
                <a:solidFill>
                  <a:srgbClr val="FF0000"/>
                </a:solidFill>
              </a:rPr>
              <a:t> </a:t>
            </a:r>
            <a:r>
              <a:rPr lang="en-US" sz="2400" u="sng" dirty="0" err="1" smtClean="0">
                <a:solidFill>
                  <a:srgbClr val="FF0000"/>
                </a:solidFill>
              </a:rPr>
              <a:t>Pigou</a:t>
            </a:r>
            <a:r>
              <a:rPr lang="ar-IQ" sz="2400" dirty="0" smtClean="0">
                <a:solidFill>
                  <a:srgbClr val="FF0000"/>
                </a:solidFill>
              </a:rPr>
              <a:t> </a:t>
            </a:r>
          </a:p>
          <a:p>
            <a:pPr algn="r"/>
            <a:r>
              <a:rPr lang="ar-IQ" sz="2400" dirty="0" smtClean="0"/>
              <a:t>كتب في  لندن </a:t>
            </a:r>
            <a:r>
              <a:rPr lang="ar-SA" sz="2400" dirty="0" smtClean="0"/>
              <a:t>1920</a:t>
            </a:r>
            <a:r>
              <a:rPr lang="ar-IQ" sz="2400" dirty="0" smtClean="0"/>
              <a:t> وبين: بانه </a:t>
            </a:r>
            <a:r>
              <a:rPr lang="ar-IQ" sz="2400" u="sng" dirty="0" smtClean="0"/>
              <a:t>العلم الذي يدرس الرفاهية الاقتصادية , </a:t>
            </a:r>
          </a:p>
          <a:p>
            <a:pPr algn="r"/>
            <a:r>
              <a:rPr lang="ar-IQ" sz="2400" u="sng" dirty="0" smtClean="0"/>
              <a:t>هي جزء من الرفاهية العامة .</a:t>
            </a:r>
          </a:p>
          <a:p>
            <a:pPr algn="r"/>
            <a:r>
              <a:rPr lang="ar-IQ" sz="2400" dirty="0" smtClean="0"/>
              <a:t> </a:t>
            </a:r>
            <a:endParaRPr lang="en-US" sz="2400" dirty="0"/>
          </a:p>
        </p:txBody>
      </p:sp>
      <p:sp>
        <p:nvSpPr>
          <p:cNvPr id="6" name="TextBox 5"/>
          <p:cNvSpPr txBox="1"/>
          <p:nvPr/>
        </p:nvSpPr>
        <p:spPr>
          <a:xfrm>
            <a:off x="0" y="4429132"/>
            <a:ext cx="9144000" cy="369332"/>
          </a:xfrm>
          <a:prstGeom prst="rect">
            <a:avLst/>
          </a:prstGeom>
          <a:noFill/>
        </p:spPr>
        <p:txBody>
          <a:bodyPr wrap="square" rtlCol="0">
            <a:spAutoFit/>
          </a:bodyPr>
          <a:lstStyle/>
          <a:p>
            <a:pPr algn="r"/>
            <a:endParaRPr lang="en-US" dirty="0"/>
          </a:p>
        </p:txBody>
      </p:sp>
      <p:sp>
        <p:nvSpPr>
          <p:cNvPr id="7" name="Slide Number Placeholder 6"/>
          <p:cNvSpPr>
            <a:spLocks noGrp="1"/>
          </p:cNvSpPr>
          <p:nvPr>
            <p:ph type="sldNum" sz="quarter" idx="12"/>
          </p:nvPr>
        </p:nvSpPr>
        <p:spPr/>
        <p:txBody>
          <a:bodyPr/>
          <a:lstStyle/>
          <a:p>
            <a:fld id="{8F389876-892D-41A3-8E28-C6BF543B2891}" type="slidenum">
              <a:rPr lang="en-US" sz="2400" smtClean="0"/>
              <a:pPr/>
              <a:t>3</a:t>
            </a:fld>
            <a:endParaRPr lang="en-US" sz="2400" dirty="0"/>
          </a:p>
        </p:txBody>
      </p:sp>
    </p:spTree>
  </p:cSld>
  <p:clrMapOvr>
    <a:masterClrMapping/>
  </p:clrMapOvr>
  <p:transition>
    <p:circl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2"/>
            <a:ext cx="8229600" cy="1142984"/>
          </a:xfrm>
        </p:spPr>
        <p:txBody>
          <a:bodyPr>
            <a:normAutofit/>
          </a:bodyPr>
          <a:lstStyle/>
          <a:p>
            <a:r>
              <a:rPr lang="en-US" sz="2800" dirty="0" smtClean="0"/>
              <a:t>(The demand curve)</a:t>
            </a:r>
            <a:r>
              <a:rPr lang="ar-IQ" sz="2800" dirty="0" smtClean="0"/>
              <a:t> منحنى الطلب </a:t>
            </a:r>
            <a:endParaRPr lang="ar-IQ" sz="2800" dirty="0"/>
          </a:p>
        </p:txBody>
      </p:sp>
      <p:sp>
        <p:nvSpPr>
          <p:cNvPr id="3" name="Slide Number Placeholder 2"/>
          <p:cNvSpPr>
            <a:spLocks noGrp="1"/>
          </p:cNvSpPr>
          <p:nvPr>
            <p:ph type="sldNum" sz="quarter" idx="12"/>
          </p:nvPr>
        </p:nvSpPr>
        <p:spPr/>
        <p:txBody>
          <a:bodyPr/>
          <a:lstStyle/>
          <a:p>
            <a:fld id="{8F389876-892D-41A3-8E28-C6BF543B2891}" type="slidenum">
              <a:rPr lang="en-US" smtClean="0"/>
              <a:pPr/>
              <a:t>30</a:t>
            </a:fld>
            <a:endParaRPr lang="en-US"/>
          </a:p>
        </p:txBody>
      </p:sp>
      <p:sp>
        <p:nvSpPr>
          <p:cNvPr id="4" name="TextBox 3"/>
          <p:cNvSpPr txBox="1"/>
          <p:nvPr/>
        </p:nvSpPr>
        <p:spPr>
          <a:xfrm>
            <a:off x="0" y="571480"/>
            <a:ext cx="9144000" cy="707886"/>
          </a:xfrm>
          <a:prstGeom prst="rect">
            <a:avLst/>
          </a:prstGeom>
          <a:noFill/>
        </p:spPr>
        <p:txBody>
          <a:bodyPr wrap="square" rtlCol="1">
            <a:spAutoFit/>
          </a:bodyPr>
          <a:lstStyle/>
          <a:p>
            <a:pPr algn="r" rtl="1"/>
            <a:r>
              <a:rPr lang="en-US" sz="2000" b="1" dirty="0" smtClean="0">
                <a:effectLst>
                  <a:outerShdw blurRad="38100" dist="38100" dir="2700000" algn="tl">
                    <a:srgbClr val="000000">
                      <a:alpha val="43137"/>
                    </a:srgbClr>
                  </a:outerShdw>
                </a:effectLst>
              </a:rPr>
              <a:t>  </a:t>
            </a:r>
            <a:r>
              <a:rPr lang="ar-IQ" sz="2000" b="1" u="sng" dirty="0" smtClean="0">
                <a:effectLst>
                  <a:outerShdw blurRad="38100" dist="38100" dir="2700000" algn="tl">
                    <a:srgbClr val="000000">
                      <a:alpha val="43137"/>
                    </a:srgbClr>
                  </a:outerShdw>
                </a:effectLst>
              </a:rPr>
              <a:t>هو بناء افتراضي </a:t>
            </a:r>
            <a:r>
              <a:rPr lang="ar-IQ" sz="2000" b="1" u="sng" smtClean="0">
                <a:effectLst>
                  <a:outerShdw blurRad="38100" dist="38100" dir="2700000" algn="tl">
                    <a:srgbClr val="000000">
                      <a:alpha val="43137"/>
                    </a:srgbClr>
                  </a:outerShdw>
                </a:effectLst>
              </a:rPr>
              <a:t>يبين عدد </a:t>
            </a:r>
            <a:r>
              <a:rPr lang="ar-IQ" sz="2000" b="1" u="sng" dirty="0" smtClean="0">
                <a:effectLst>
                  <a:outerShdw blurRad="38100" dist="38100" dir="2700000" algn="tl">
                    <a:srgbClr val="000000">
                      <a:alpha val="43137"/>
                    </a:srgbClr>
                  </a:outerShdw>
                </a:effectLst>
              </a:rPr>
              <a:t>الوحدات من سلعة معينة التي يرغب المستهلك بشرائها خلال فترة زمنية معينة بكل الأسعار الممكنة مفترضين بقاء أسعار السلع الأخرى و الدخل النقدي للمستهلك دون تغيير.</a:t>
            </a:r>
            <a:endParaRPr lang="ar-IQ" sz="2000" b="1" u="sng" dirty="0">
              <a:effectLst>
                <a:outerShdw blurRad="38100" dist="38100" dir="2700000" algn="tl">
                  <a:srgbClr val="000000">
                    <a:alpha val="43137"/>
                  </a:srgbClr>
                </a:outerShdw>
              </a:effectLst>
            </a:endParaRPr>
          </a:p>
        </p:txBody>
      </p:sp>
      <p:sp>
        <p:nvSpPr>
          <p:cNvPr id="19" name="TextBox 18"/>
          <p:cNvSpPr txBox="1"/>
          <p:nvPr/>
        </p:nvSpPr>
        <p:spPr>
          <a:xfrm>
            <a:off x="71406" y="5786454"/>
            <a:ext cx="8964488" cy="1015663"/>
          </a:xfrm>
          <a:prstGeom prst="rect">
            <a:avLst/>
          </a:prstGeom>
          <a:noFill/>
        </p:spPr>
        <p:txBody>
          <a:bodyPr wrap="square" rtlCol="1">
            <a:spAutoFit/>
          </a:bodyPr>
          <a:lstStyle/>
          <a:p>
            <a:pPr algn="r" rtl="1"/>
            <a:r>
              <a:rPr lang="ar-IQ" sz="2000" b="1" dirty="0" smtClean="0">
                <a:solidFill>
                  <a:srgbClr val="FF0000"/>
                </a:solidFill>
              </a:rPr>
              <a:t>أن منحنى الطلب سالب الميل ، فهو يعكس فكرة قانون تناقص المنفعة الحدية و التي تشير إلى أن منفعة الوحدات الإضافية التي يحصل عليها المستهلك من إحدى السلع أقل من منفعة الوحدات السابقة .وخاصة أن دخل و ذوق المستهلك والعوامل الاخرى المؤثرة في الطلب لم يطرأعليها أي تغيير.</a:t>
            </a:r>
            <a:endParaRPr lang="ar-IQ" sz="2000" b="1" dirty="0">
              <a:solidFill>
                <a:srgbClr val="FF0000"/>
              </a:solidFill>
            </a:endParaRPr>
          </a:p>
        </p:txBody>
      </p:sp>
      <p:grpSp>
        <p:nvGrpSpPr>
          <p:cNvPr id="40" name="Group 39"/>
          <p:cNvGrpSpPr/>
          <p:nvPr/>
        </p:nvGrpSpPr>
        <p:grpSpPr>
          <a:xfrm>
            <a:off x="285720" y="1214422"/>
            <a:ext cx="8246720" cy="4572032"/>
            <a:chOff x="285720" y="1500174"/>
            <a:chExt cx="8246720" cy="4572032"/>
          </a:xfrm>
        </p:grpSpPr>
        <p:cxnSp>
          <p:nvCxnSpPr>
            <p:cNvPr id="7" name="Straight Connector 6"/>
            <p:cNvCxnSpPr/>
            <p:nvPr/>
          </p:nvCxnSpPr>
          <p:spPr>
            <a:xfrm rot="5400000">
              <a:off x="34893" y="3679033"/>
              <a:ext cx="3929884" cy="7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000232" y="5643578"/>
              <a:ext cx="4714908"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8532440" y="2636912"/>
              <a:ext cx="0" cy="360040"/>
            </a:xfrm>
            <a:prstGeom prst="line">
              <a:avLst/>
            </a:prstGeom>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285720" y="1571612"/>
              <a:ext cx="1217556" cy="523220"/>
            </a:xfrm>
            <a:prstGeom prst="rect">
              <a:avLst/>
            </a:prstGeom>
            <a:noFill/>
          </p:spPr>
          <p:txBody>
            <a:bodyPr wrap="square" rtlCol="0">
              <a:spAutoFit/>
            </a:bodyPr>
            <a:lstStyle/>
            <a:p>
              <a:pPr algn="r"/>
              <a:r>
                <a:rPr lang="en-US" sz="2800" dirty="0" smtClean="0"/>
                <a:t> </a:t>
              </a:r>
              <a:r>
                <a:rPr lang="ar-IQ" sz="2800" dirty="0" smtClean="0"/>
                <a:t> السعر</a:t>
              </a:r>
              <a:r>
                <a:rPr lang="en-US" sz="2800" dirty="0" smtClean="0"/>
                <a:t>p</a:t>
              </a:r>
              <a:endParaRPr lang="en-US" sz="2800" dirty="0"/>
            </a:p>
          </p:txBody>
        </p:sp>
        <p:cxnSp>
          <p:nvCxnSpPr>
            <p:cNvPr id="44" name="Straight Connector 43"/>
            <p:cNvCxnSpPr/>
            <p:nvPr/>
          </p:nvCxnSpPr>
          <p:spPr>
            <a:xfrm rot="5400000">
              <a:off x="607191" y="3750471"/>
              <a:ext cx="3786214"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5400000">
              <a:off x="5421907" y="5078629"/>
              <a:ext cx="1156912"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5400000">
              <a:off x="4708891" y="4863745"/>
              <a:ext cx="158360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V="1">
              <a:off x="2000232" y="2214554"/>
              <a:ext cx="1000132" cy="9120"/>
            </a:xfrm>
            <a:prstGeom prst="line">
              <a:avLst/>
            </a:prstGeom>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1214414" y="2071678"/>
              <a:ext cx="1000132" cy="40005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900"/>
                </a:lnSpc>
              </a:pPr>
              <a:r>
                <a:rPr lang="ar-IQ" b="1" dirty="0" smtClean="0">
                  <a:solidFill>
                    <a:schemeClr val="tx1"/>
                  </a:solidFill>
                  <a:effectLst>
                    <a:outerShdw blurRad="38100" dist="38100" dir="2700000" algn="tl">
                      <a:srgbClr val="000000">
                        <a:alpha val="43137"/>
                      </a:srgbClr>
                    </a:outerShdw>
                  </a:effectLst>
                  <a:cs typeface="+mj-cs"/>
                </a:rPr>
                <a:t>200</a:t>
              </a:r>
              <a:endParaRPr lang="en-US" b="1" dirty="0" smtClean="0">
                <a:solidFill>
                  <a:schemeClr val="tx1"/>
                </a:solidFill>
                <a:effectLst>
                  <a:outerShdw blurRad="38100" dist="38100" dir="2700000" algn="tl">
                    <a:srgbClr val="000000">
                      <a:alpha val="43137"/>
                    </a:srgbClr>
                  </a:outerShdw>
                </a:effectLst>
                <a:cs typeface="+mj-cs"/>
              </a:endParaRPr>
            </a:p>
            <a:p>
              <a:pPr algn="ctr">
                <a:lnSpc>
                  <a:spcPts val="2900"/>
                </a:lnSpc>
              </a:pPr>
              <a:r>
                <a:rPr lang="ar-IQ" b="1" dirty="0" smtClean="0">
                  <a:solidFill>
                    <a:schemeClr val="tx1"/>
                  </a:solidFill>
                  <a:effectLst>
                    <a:outerShdw blurRad="38100" dist="38100" dir="2700000" algn="tl">
                      <a:srgbClr val="000000">
                        <a:alpha val="43137"/>
                      </a:srgbClr>
                    </a:outerShdw>
                  </a:effectLst>
                  <a:cs typeface="+mj-cs"/>
                </a:rPr>
                <a:t>180</a:t>
              </a:r>
              <a:endParaRPr lang="en-US" b="1" dirty="0" smtClean="0">
                <a:solidFill>
                  <a:schemeClr val="tx1"/>
                </a:solidFill>
                <a:effectLst>
                  <a:outerShdw blurRad="38100" dist="38100" dir="2700000" algn="tl">
                    <a:srgbClr val="000000">
                      <a:alpha val="43137"/>
                    </a:srgbClr>
                  </a:outerShdw>
                </a:effectLst>
                <a:cs typeface="+mj-cs"/>
              </a:endParaRPr>
            </a:p>
            <a:p>
              <a:pPr algn="ctr">
                <a:lnSpc>
                  <a:spcPts val="2900"/>
                </a:lnSpc>
              </a:pPr>
              <a:r>
                <a:rPr lang="ar-IQ" b="1" dirty="0" smtClean="0">
                  <a:solidFill>
                    <a:schemeClr val="tx1"/>
                  </a:solidFill>
                  <a:effectLst>
                    <a:outerShdw blurRad="38100" dist="38100" dir="2700000" algn="tl">
                      <a:srgbClr val="000000">
                        <a:alpha val="43137"/>
                      </a:srgbClr>
                    </a:outerShdw>
                  </a:effectLst>
                  <a:cs typeface="+mj-cs"/>
                </a:rPr>
                <a:t>160</a:t>
              </a:r>
              <a:endParaRPr lang="en-US" b="1" dirty="0" smtClean="0">
                <a:solidFill>
                  <a:schemeClr val="tx1"/>
                </a:solidFill>
                <a:effectLst>
                  <a:outerShdw blurRad="38100" dist="38100" dir="2700000" algn="tl">
                    <a:srgbClr val="000000">
                      <a:alpha val="43137"/>
                    </a:srgbClr>
                  </a:outerShdw>
                </a:effectLst>
                <a:cs typeface="+mj-cs"/>
              </a:endParaRPr>
            </a:p>
            <a:p>
              <a:pPr algn="ctr">
                <a:lnSpc>
                  <a:spcPts val="2900"/>
                </a:lnSpc>
              </a:pPr>
              <a:r>
                <a:rPr lang="ar-IQ" b="1" dirty="0" smtClean="0">
                  <a:solidFill>
                    <a:schemeClr val="tx1"/>
                  </a:solidFill>
                  <a:effectLst>
                    <a:outerShdw blurRad="38100" dist="38100" dir="2700000" algn="tl">
                      <a:srgbClr val="000000">
                        <a:alpha val="43137"/>
                      </a:srgbClr>
                    </a:outerShdw>
                  </a:effectLst>
                  <a:cs typeface="+mj-cs"/>
                </a:rPr>
                <a:t>140</a:t>
              </a:r>
              <a:endParaRPr lang="en-US" b="1" dirty="0" smtClean="0">
                <a:solidFill>
                  <a:schemeClr val="tx1"/>
                </a:solidFill>
                <a:effectLst>
                  <a:outerShdw blurRad="38100" dist="38100" dir="2700000" algn="tl">
                    <a:srgbClr val="000000">
                      <a:alpha val="43137"/>
                    </a:srgbClr>
                  </a:outerShdw>
                </a:effectLst>
                <a:cs typeface="+mj-cs"/>
              </a:endParaRPr>
            </a:p>
            <a:p>
              <a:pPr algn="ctr">
                <a:lnSpc>
                  <a:spcPts val="2900"/>
                </a:lnSpc>
              </a:pPr>
              <a:r>
                <a:rPr lang="ar-IQ" b="1" dirty="0" smtClean="0">
                  <a:solidFill>
                    <a:schemeClr val="tx1"/>
                  </a:solidFill>
                  <a:effectLst>
                    <a:outerShdw blurRad="38100" dist="38100" dir="2700000" algn="tl">
                      <a:srgbClr val="000000">
                        <a:alpha val="43137"/>
                      </a:srgbClr>
                    </a:outerShdw>
                  </a:effectLst>
                  <a:cs typeface="+mj-cs"/>
                </a:rPr>
                <a:t>120</a:t>
              </a:r>
              <a:endParaRPr lang="en-US" b="1" dirty="0" smtClean="0">
                <a:solidFill>
                  <a:schemeClr val="tx1"/>
                </a:solidFill>
                <a:effectLst>
                  <a:outerShdw blurRad="38100" dist="38100" dir="2700000" algn="tl">
                    <a:srgbClr val="000000">
                      <a:alpha val="43137"/>
                    </a:srgbClr>
                  </a:outerShdw>
                </a:effectLst>
                <a:cs typeface="+mj-cs"/>
              </a:endParaRPr>
            </a:p>
            <a:p>
              <a:pPr algn="ctr">
                <a:lnSpc>
                  <a:spcPts val="2900"/>
                </a:lnSpc>
              </a:pPr>
              <a:r>
                <a:rPr lang="ar-IQ" b="1" dirty="0" smtClean="0">
                  <a:solidFill>
                    <a:schemeClr val="tx1"/>
                  </a:solidFill>
                  <a:effectLst>
                    <a:outerShdw blurRad="38100" dist="38100" dir="2700000" algn="tl">
                      <a:srgbClr val="000000">
                        <a:alpha val="43137"/>
                      </a:srgbClr>
                    </a:outerShdw>
                  </a:effectLst>
                  <a:cs typeface="+mj-cs"/>
                </a:rPr>
                <a:t>100</a:t>
              </a:r>
              <a:endParaRPr lang="en-US" b="1" dirty="0" smtClean="0">
                <a:solidFill>
                  <a:schemeClr val="tx1"/>
                </a:solidFill>
                <a:effectLst>
                  <a:outerShdw blurRad="38100" dist="38100" dir="2700000" algn="tl">
                    <a:srgbClr val="000000">
                      <a:alpha val="43137"/>
                    </a:srgbClr>
                  </a:outerShdw>
                </a:effectLst>
                <a:cs typeface="+mj-cs"/>
              </a:endParaRPr>
            </a:p>
            <a:p>
              <a:pPr algn="ctr">
                <a:lnSpc>
                  <a:spcPts val="2900"/>
                </a:lnSpc>
              </a:pPr>
              <a:r>
                <a:rPr lang="ar-IQ" b="1" dirty="0" smtClean="0">
                  <a:solidFill>
                    <a:schemeClr val="tx1"/>
                  </a:solidFill>
                  <a:effectLst>
                    <a:outerShdw blurRad="38100" dist="38100" dir="2700000" algn="tl">
                      <a:srgbClr val="000000">
                        <a:alpha val="43137"/>
                      </a:srgbClr>
                    </a:outerShdw>
                  </a:effectLst>
                  <a:cs typeface="+mj-cs"/>
                </a:rPr>
                <a:t>80</a:t>
              </a:r>
              <a:endParaRPr lang="en-US" b="1" dirty="0" smtClean="0">
                <a:solidFill>
                  <a:schemeClr val="tx1"/>
                </a:solidFill>
                <a:effectLst>
                  <a:outerShdw blurRad="38100" dist="38100" dir="2700000" algn="tl">
                    <a:srgbClr val="000000">
                      <a:alpha val="43137"/>
                    </a:srgbClr>
                  </a:outerShdw>
                </a:effectLst>
                <a:cs typeface="+mj-cs"/>
              </a:endParaRPr>
            </a:p>
            <a:p>
              <a:pPr algn="ctr">
                <a:lnSpc>
                  <a:spcPts val="2900"/>
                </a:lnSpc>
              </a:pPr>
              <a:r>
                <a:rPr lang="ar-IQ" b="1" dirty="0" smtClean="0">
                  <a:solidFill>
                    <a:schemeClr val="tx1"/>
                  </a:solidFill>
                  <a:effectLst>
                    <a:outerShdw blurRad="38100" dist="38100" dir="2700000" algn="tl">
                      <a:srgbClr val="000000">
                        <a:alpha val="43137"/>
                      </a:srgbClr>
                    </a:outerShdw>
                  </a:effectLst>
                  <a:cs typeface="+mj-cs"/>
                </a:rPr>
                <a:t>60</a:t>
              </a:r>
              <a:endParaRPr lang="en-US" b="1" dirty="0" smtClean="0">
                <a:solidFill>
                  <a:schemeClr val="tx1"/>
                </a:solidFill>
                <a:effectLst>
                  <a:outerShdw blurRad="38100" dist="38100" dir="2700000" algn="tl">
                    <a:srgbClr val="000000">
                      <a:alpha val="43137"/>
                    </a:srgbClr>
                  </a:outerShdw>
                </a:effectLst>
                <a:cs typeface="+mj-cs"/>
              </a:endParaRPr>
            </a:p>
            <a:p>
              <a:pPr algn="ctr">
                <a:lnSpc>
                  <a:spcPts val="2900"/>
                </a:lnSpc>
              </a:pPr>
              <a:r>
                <a:rPr lang="ar-IQ" b="1" dirty="0" smtClean="0">
                  <a:solidFill>
                    <a:schemeClr val="tx1"/>
                  </a:solidFill>
                  <a:effectLst>
                    <a:outerShdw blurRad="38100" dist="38100" dir="2700000" algn="tl">
                      <a:srgbClr val="000000">
                        <a:alpha val="43137"/>
                      </a:srgbClr>
                    </a:outerShdw>
                  </a:effectLst>
                  <a:cs typeface="+mj-cs"/>
                </a:rPr>
                <a:t>40</a:t>
              </a:r>
              <a:endParaRPr lang="en-US" b="1" dirty="0" smtClean="0">
                <a:solidFill>
                  <a:schemeClr val="tx1"/>
                </a:solidFill>
                <a:effectLst>
                  <a:outerShdw blurRad="38100" dist="38100" dir="2700000" algn="tl">
                    <a:srgbClr val="000000">
                      <a:alpha val="43137"/>
                    </a:srgbClr>
                  </a:outerShdw>
                </a:effectLst>
                <a:cs typeface="+mj-cs"/>
              </a:endParaRPr>
            </a:p>
            <a:p>
              <a:pPr algn="ctr">
                <a:lnSpc>
                  <a:spcPts val="2900"/>
                </a:lnSpc>
              </a:pPr>
              <a:r>
                <a:rPr lang="ar-IQ" b="1" dirty="0" smtClean="0">
                  <a:solidFill>
                    <a:schemeClr val="tx1"/>
                  </a:solidFill>
                  <a:effectLst>
                    <a:outerShdw blurRad="38100" dist="38100" dir="2700000" algn="tl">
                      <a:srgbClr val="000000">
                        <a:alpha val="43137"/>
                      </a:srgbClr>
                    </a:outerShdw>
                  </a:effectLst>
                  <a:cs typeface="+mj-cs"/>
                </a:rPr>
                <a:t>20</a:t>
              </a:r>
              <a:endParaRPr lang="en-US" b="1" dirty="0" smtClean="0">
                <a:solidFill>
                  <a:schemeClr val="tx1"/>
                </a:solidFill>
                <a:effectLst>
                  <a:outerShdw blurRad="38100" dist="38100" dir="2700000" algn="tl">
                    <a:srgbClr val="000000">
                      <a:alpha val="43137"/>
                    </a:srgbClr>
                  </a:outerShdw>
                </a:effectLst>
                <a:cs typeface="+mj-cs"/>
              </a:endParaRPr>
            </a:p>
            <a:p>
              <a:pPr algn="ctr">
                <a:lnSpc>
                  <a:spcPts val="2900"/>
                </a:lnSpc>
              </a:pPr>
              <a:endParaRPr lang="ar-IQ" b="1" dirty="0" smtClean="0">
                <a:solidFill>
                  <a:schemeClr val="tx1"/>
                </a:solidFill>
                <a:effectLst>
                  <a:outerShdw blurRad="38100" dist="38100" dir="2700000" algn="tl">
                    <a:srgbClr val="000000">
                      <a:alpha val="43137"/>
                    </a:srgbClr>
                  </a:outerShdw>
                </a:effectLst>
                <a:cs typeface="+mj-cs"/>
              </a:endParaRPr>
            </a:p>
            <a:p>
              <a:pPr algn="ctr">
                <a:lnSpc>
                  <a:spcPts val="2900"/>
                </a:lnSpc>
              </a:pPr>
              <a:endParaRPr lang="ar-IQ" b="1" dirty="0" smtClean="0">
                <a:solidFill>
                  <a:schemeClr val="tx1"/>
                </a:solidFill>
                <a:effectLst>
                  <a:outerShdw blurRad="38100" dist="38100" dir="2700000" algn="tl">
                    <a:srgbClr val="000000">
                      <a:alpha val="43137"/>
                    </a:srgbClr>
                  </a:outerShdw>
                </a:effectLst>
                <a:cs typeface="+mj-cs"/>
              </a:endParaRPr>
            </a:p>
            <a:p>
              <a:pPr algn="ctr">
                <a:lnSpc>
                  <a:spcPts val="2900"/>
                </a:lnSpc>
              </a:pPr>
              <a:r>
                <a:rPr lang="en-US" b="1" dirty="0" smtClean="0">
                  <a:solidFill>
                    <a:schemeClr val="tx1"/>
                  </a:solidFill>
                  <a:effectLst>
                    <a:outerShdw blurRad="38100" dist="38100" dir="2700000" algn="tl">
                      <a:srgbClr val="000000">
                        <a:alpha val="43137"/>
                      </a:srgbClr>
                    </a:outerShdw>
                  </a:effectLst>
                  <a:cs typeface="+mj-cs"/>
                </a:rPr>
                <a:t> </a:t>
              </a:r>
              <a:endParaRPr lang="ar-IQ" b="1" dirty="0" smtClean="0">
                <a:solidFill>
                  <a:schemeClr val="tx1"/>
                </a:solidFill>
                <a:effectLst>
                  <a:outerShdw blurRad="38100" dist="38100" dir="2700000" algn="tl">
                    <a:srgbClr val="000000">
                      <a:alpha val="43137"/>
                    </a:srgbClr>
                  </a:outerShdw>
                </a:effectLst>
                <a:cs typeface="+mj-cs"/>
              </a:endParaRPr>
            </a:p>
          </p:txBody>
        </p:sp>
        <p:cxnSp>
          <p:nvCxnSpPr>
            <p:cNvPr id="46" name="Straight Connector 45"/>
            <p:cNvCxnSpPr/>
            <p:nvPr/>
          </p:nvCxnSpPr>
          <p:spPr>
            <a:xfrm>
              <a:off x="2000232" y="4071942"/>
              <a:ext cx="3500462"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2357422" y="1785926"/>
              <a:ext cx="3857652" cy="285752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2000232" y="3000372"/>
              <a:ext cx="2000264" cy="912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V="1">
              <a:off x="2000232" y="2571744"/>
              <a:ext cx="1428760" cy="9120"/>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2000232" y="1857364"/>
              <a:ext cx="500066" cy="9120"/>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5400000">
              <a:off x="1285852" y="3929066"/>
              <a:ext cx="3429024"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5400000">
              <a:off x="1892281" y="4107661"/>
              <a:ext cx="3072628"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5400000">
              <a:off x="2606264" y="4322372"/>
              <a:ext cx="2644794"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V="1">
              <a:off x="2000232" y="3357562"/>
              <a:ext cx="2500330" cy="9120"/>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V="1">
              <a:off x="2000232" y="3714752"/>
              <a:ext cx="3000396" cy="912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3356760" y="4501364"/>
              <a:ext cx="2287604" cy="1588"/>
            </a:xfrm>
            <a:prstGeom prst="line">
              <a:avLst/>
            </a:prstGeom>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2071670" y="5643578"/>
              <a:ext cx="6000792" cy="4286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solidFill>
                    <a:schemeClr val="tx1"/>
                  </a:solidFill>
                  <a:latin typeface="Times New Roman" pitchFamily="18" charset="0"/>
                  <a:cs typeface="Times New Roman" pitchFamily="18" charset="0"/>
                </a:rPr>
                <a:t>     6   1 4   20    28     34     40   46    54</a:t>
              </a:r>
              <a:endParaRPr lang="ar-IQ" sz="2000" b="1" dirty="0" smtClean="0">
                <a:solidFill>
                  <a:schemeClr val="tx1"/>
                </a:solidFill>
                <a:latin typeface="Times New Roman" pitchFamily="18" charset="0"/>
                <a:cs typeface="Times New Roman" pitchFamily="18" charset="0"/>
              </a:endParaRPr>
            </a:p>
          </p:txBody>
        </p:sp>
        <p:cxnSp>
          <p:nvCxnSpPr>
            <p:cNvPr id="87" name="Straight Connector 86"/>
            <p:cNvCxnSpPr/>
            <p:nvPr/>
          </p:nvCxnSpPr>
          <p:spPr>
            <a:xfrm rot="5400000">
              <a:off x="4071934" y="4714884"/>
              <a:ext cx="185738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2000232" y="4500570"/>
              <a:ext cx="4000528" cy="1588"/>
            </a:xfrm>
            <a:prstGeom prst="line">
              <a:avLst/>
            </a:prstGeom>
          </p:spPr>
          <p:style>
            <a:lnRef idx="1">
              <a:schemeClr val="accent1"/>
            </a:lnRef>
            <a:fillRef idx="0">
              <a:schemeClr val="accent1"/>
            </a:fillRef>
            <a:effectRef idx="0">
              <a:schemeClr val="accent1"/>
            </a:effectRef>
            <a:fontRef idx="minor">
              <a:schemeClr val="tx1"/>
            </a:fontRef>
          </p:style>
        </p:cxnSp>
        <p:sp>
          <p:nvSpPr>
            <p:cNvPr id="104" name="TextBox 103"/>
            <p:cNvSpPr txBox="1"/>
            <p:nvPr/>
          </p:nvSpPr>
          <p:spPr>
            <a:xfrm>
              <a:off x="6858016" y="5214950"/>
              <a:ext cx="1571636" cy="523220"/>
            </a:xfrm>
            <a:prstGeom prst="rect">
              <a:avLst/>
            </a:prstGeom>
            <a:noFill/>
          </p:spPr>
          <p:txBody>
            <a:bodyPr wrap="square" rtlCol="0">
              <a:spAutoFit/>
            </a:bodyPr>
            <a:lstStyle/>
            <a:p>
              <a:r>
                <a:rPr lang="en-US" sz="2800" dirty="0" smtClean="0"/>
                <a:t>Q</a:t>
              </a:r>
              <a:r>
                <a:rPr lang="ar-IQ" sz="2800" dirty="0" smtClean="0"/>
                <a:t> الكمية </a:t>
              </a:r>
              <a:endParaRPr lang="en-US" sz="2800" dirty="0"/>
            </a:p>
          </p:txBody>
        </p:sp>
        <p:sp>
          <p:nvSpPr>
            <p:cNvPr id="106" name="TextBox 105"/>
            <p:cNvSpPr txBox="1"/>
            <p:nvPr/>
          </p:nvSpPr>
          <p:spPr>
            <a:xfrm>
              <a:off x="5143504" y="3500438"/>
              <a:ext cx="288862" cy="523220"/>
            </a:xfrm>
            <a:prstGeom prst="rect">
              <a:avLst/>
            </a:prstGeom>
            <a:noFill/>
          </p:spPr>
          <p:txBody>
            <a:bodyPr wrap="square" rtlCol="0">
              <a:spAutoFit/>
            </a:bodyPr>
            <a:lstStyle/>
            <a:p>
              <a:r>
                <a:rPr lang="en-US" sz="2800" dirty="0" smtClean="0"/>
                <a:t>F</a:t>
              </a:r>
              <a:endParaRPr lang="en-US" sz="2800" dirty="0"/>
            </a:p>
          </p:txBody>
        </p:sp>
        <p:sp>
          <p:nvSpPr>
            <p:cNvPr id="107" name="TextBox 106"/>
            <p:cNvSpPr txBox="1"/>
            <p:nvPr/>
          </p:nvSpPr>
          <p:spPr>
            <a:xfrm>
              <a:off x="5572132" y="3786190"/>
              <a:ext cx="288862" cy="523220"/>
            </a:xfrm>
            <a:prstGeom prst="rect">
              <a:avLst/>
            </a:prstGeom>
            <a:noFill/>
          </p:spPr>
          <p:txBody>
            <a:bodyPr wrap="square" rtlCol="0">
              <a:spAutoFit/>
            </a:bodyPr>
            <a:lstStyle/>
            <a:p>
              <a:r>
                <a:rPr lang="en-US" sz="2800" dirty="0" smtClean="0"/>
                <a:t>G</a:t>
              </a:r>
              <a:endParaRPr lang="en-US" sz="2800" dirty="0"/>
            </a:p>
          </p:txBody>
        </p:sp>
        <p:sp>
          <p:nvSpPr>
            <p:cNvPr id="108" name="TextBox 107"/>
            <p:cNvSpPr txBox="1"/>
            <p:nvPr/>
          </p:nvSpPr>
          <p:spPr>
            <a:xfrm>
              <a:off x="4643438" y="3071810"/>
              <a:ext cx="288862" cy="523220"/>
            </a:xfrm>
            <a:prstGeom prst="rect">
              <a:avLst/>
            </a:prstGeom>
            <a:noFill/>
          </p:spPr>
          <p:txBody>
            <a:bodyPr wrap="square" rtlCol="0">
              <a:spAutoFit/>
            </a:bodyPr>
            <a:lstStyle/>
            <a:p>
              <a:r>
                <a:rPr lang="en-US" sz="2800" dirty="0" smtClean="0"/>
                <a:t>E</a:t>
              </a:r>
              <a:endParaRPr lang="en-US" sz="2800" dirty="0"/>
            </a:p>
          </p:txBody>
        </p:sp>
        <p:sp>
          <p:nvSpPr>
            <p:cNvPr id="109" name="TextBox 108"/>
            <p:cNvSpPr txBox="1"/>
            <p:nvPr/>
          </p:nvSpPr>
          <p:spPr>
            <a:xfrm>
              <a:off x="4071934" y="2643182"/>
              <a:ext cx="285752" cy="523220"/>
            </a:xfrm>
            <a:prstGeom prst="rect">
              <a:avLst/>
            </a:prstGeom>
            <a:noFill/>
          </p:spPr>
          <p:txBody>
            <a:bodyPr wrap="square" rtlCol="0">
              <a:spAutoFit/>
            </a:bodyPr>
            <a:lstStyle/>
            <a:p>
              <a:r>
                <a:rPr lang="en-US" sz="2800" dirty="0" smtClean="0"/>
                <a:t>D</a:t>
              </a:r>
              <a:endParaRPr lang="en-US" sz="2800" dirty="0"/>
            </a:p>
          </p:txBody>
        </p:sp>
        <p:sp>
          <p:nvSpPr>
            <p:cNvPr id="110" name="TextBox 109"/>
            <p:cNvSpPr txBox="1"/>
            <p:nvPr/>
          </p:nvSpPr>
          <p:spPr>
            <a:xfrm>
              <a:off x="3571868" y="2357430"/>
              <a:ext cx="288862" cy="523220"/>
            </a:xfrm>
            <a:prstGeom prst="rect">
              <a:avLst/>
            </a:prstGeom>
            <a:noFill/>
          </p:spPr>
          <p:txBody>
            <a:bodyPr wrap="square" rtlCol="0">
              <a:spAutoFit/>
            </a:bodyPr>
            <a:lstStyle/>
            <a:p>
              <a:r>
                <a:rPr lang="en-US" sz="2800" dirty="0" smtClean="0"/>
                <a:t>C</a:t>
              </a:r>
              <a:endParaRPr lang="en-US" sz="2800" dirty="0"/>
            </a:p>
          </p:txBody>
        </p:sp>
        <p:sp>
          <p:nvSpPr>
            <p:cNvPr id="111" name="TextBox 110"/>
            <p:cNvSpPr txBox="1"/>
            <p:nvPr/>
          </p:nvSpPr>
          <p:spPr>
            <a:xfrm>
              <a:off x="3071802" y="1928802"/>
              <a:ext cx="288862" cy="523220"/>
            </a:xfrm>
            <a:prstGeom prst="rect">
              <a:avLst/>
            </a:prstGeom>
            <a:noFill/>
          </p:spPr>
          <p:txBody>
            <a:bodyPr wrap="square" rtlCol="0">
              <a:spAutoFit/>
            </a:bodyPr>
            <a:lstStyle/>
            <a:p>
              <a:r>
                <a:rPr lang="en-US" sz="2800" dirty="0" smtClean="0"/>
                <a:t>B</a:t>
              </a:r>
              <a:endParaRPr lang="en-US" sz="2800" dirty="0"/>
            </a:p>
          </p:txBody>
        </p:sp>
        <p:sp>
          <p:nvSpPr>
            <p:cNvPr id="112" name="TextBox 111"/>
            <p:cNvSpPr txBox="1"/>
            <p:nvPr/>
          </p:nvSpPr>
          <p:spPr>
            <a:xfrm>
              <a:off x="2571736" y="1500174"/>
              <a:ext cx="285752" cy="523220"/>
            </a:xfrm>
            <a:prstGeom prst="rect">
              <a:avLst/>
            </a:prstGeom>
            <a:noFill/>
          </p:spPr>
          <p:txBody>
            <a:bodyPr wrap="square" rtlCol="0">
              <a:spAutoFit/>
            </a:bodyPr>
            <a:lstStyle/>
            <a:p>
              <a:r>
                <a:rPr lang="en-US" sz="2800" dirty="0" smtClean="0"/>
                <a:t>A</a:t>
              </a:r>
              <a:endParaRPr lang="en-US" sz="2800" dirty="0"/>
            </a:p>
          </p:txBody>
        </p:sp>
      </p:grpSp>
      <p:sp>
        <p:nvSpPr>
          <p:cNvPr id="38" name="TextBox 37"/>
          <p:cNvSpPr txBox="1"/>
          <p:nvPr/>
        </p:nvSpPr>
        <p:spPr>
          <a:xfrm>
            <a:off x="7020272" y="5301208"/>
            <a:ext cx="2043591" cy="523220"/>
          </a:xfrm>
          <a:prstGeom prst="rect">
            <a:avLst/>
          </a:prstGeom>
          <a:noFill/>
        </p:spPr>
        <p:txBody>
          <a:bodyPr wrap="square" rtlCol="1">
            <a:spAutoFit/>
          </a:bodyPr>
          <a:lstStyle/>
          <a:p>
            <a:r>
              <a:rPr lang="ar-IQ" sz="2800" dirty="0" smtClean="0"/>
              <a:t>المطلوبة</a:t>
            </a:r>
            <a:endParaRPr lang="ar-IQ" sz="2800" dirty="0"/>
          </a:p>
        </p:txBody>
      </p:sp>
    </p:spTree>
  </p:cSld>
  <p:clrMapOvr>
    <a:masterClrMapping/>
  </p:clrMapOvr>
  <p:transition>
    <p:circl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IQ" dirty="0" smtClean="0"/>
              <a:t>العوامل المحددة للطلب </a:t>
            </a:r>
            <a:br>
              <a:rPr lang="ar-IQ" dirty="0" smtClean="0"/>
            </a:br>
            <a:r>
              <a:rPr lang="ar-IQ" dirty="0" smtClean="0"/>
              <a:t> </a:t>
            </a:r>
            <a:r>
              <a:rPr lang="en-US" dirty="0" smtClean="0"/>
              <a:t> Determinants of Demand</a:t>
            </a:r>
            <a:endParaRPr lang="ar-IQ" dirty="0"/>
          </a:p>
        </p:txBody>
      </p:sp>
      <p:sp>
        <p:nvSpPr>
          <p:cNvPr id="3" name="Slide Number Placeholder 2"/>
          <p:cNvSpPr>
            <a:spLocks noGrp="1"/>
          </p:cNvSpPr>
          <p:nvPr>
            <p:ph type="sldNum" sz="quarter" idx="12"/>
          </p:nvPr>
        </p:nvSpPr>
        <p:spPr/>
        <p:txBody>
          <a:bodyPr/>
          <a:lstStyle/>
          <a:p>
            <a:fld id="{8F389876-892D-41A3-8E28-C6BF543B2891}" type="slidenum">
              <a:rPr lang="en-US" smtClean="0"/>
              <a:pPr/>
              <a:t>31</a:t>
            </a:fld>
            <a:endParaRPr lang="en-US"/>
          </a:p>
        </p:txBody>
      </p:sp>
      <p:sp>
        <p:nvSpPr>
          <p:cNvPr id="4" name="TextBox 3"/>
          <p:cNvSpPr txBox="1"/>
          <p:nvPr/>
        </p:nvSpPr>
        <p:spPr>
          <a:xfrm>
            <a:off x="0" y="1556792"/>
            <a:ext cx="9144000" cy="5262979"/>
          </a:xfrm>
          <a:prstGeom prst="rect">
            <a:avLst/>
          </a:prstGeom>
          <a:noFill/>
        </p:spPr>
        <p:txBody>
          <a:bodyPr wrap="square" rtlCol="1">
            <a:spAutoFit/>
          </a:bodyPr>
          <a:lstStyle/>
          <a:p>
            <a:pPr algn="r" rtl="1"/>
            <a:r>
              <a:rPr lang="ar-IQ" sz="2400" dirty="0" smtClean="0"/>
              <a:t>تتأثر الكمية المطلوبة من سلعة ما بعدد من العوامل يمكن إجمالها في ثلاثة هي : </a:t>
            </a:r>
            <a:r>
              <a:rPr lang="ar-IQ" sz="2400" dirty="0" smtClean="0">
                <a:solidFill>
                  <a:schemeClr val="accent6">
                    <a:lumMod val="50000"/>
                  </a:schemeClr>
                </a:solidFill>
              </a:rPr>
              <a:t>الأسعار </a:t>
            </a:r>
            <a:r>
              <a:rPr lang="ar-IQ" sz="2400" dirty="0" smtClean="0"/>
              <a:t>, </a:t>
            </a:r>
            <a:r>
              <a:rPr lang="ar-IQ" sz="2400" dirty="0" smtClean="0">
                <a:solidFill>
                  <a:schemeClr val="accent6">
                    <a:lumMod val="50000"/>
                  </a:schemeClr>
                </a:solidFill>
              </a:rPr>
              <a:t>الدخل</a:t>
            </a:r>
            <a:r>
              <a:rPr lang="ar-IQ" sz="2400" dirty="0" smtClean="0"/>
              <a:t> , </a:t>
            </a:r>
            <a:r>
              <a:rPr lang="ar-IQ" sz="2400" dirty="0" smtClean="0">
                <a:solidFill>
                  <a:schemeClr val="accent6">
                    <a:lumMod val="50000"/>
                  </a:schemeClr>
                </a:solidFill>
              </a:rPr>
              <a:t>الذوق .</a:t>
            </a:r>
          </a:p>
          <a:p>
            <a:pPr algn="r" rtl="1"/>
            <a:r>
              <a:rPr lang="ar-IQ" sz="2400" dirty="0" smtClean="0">
                <a:solidFill>
                  <a:srgbClr val="FF0000"/>
                </a:solidFill>
              </a:rPr>
              <a:t>* الأسعار: </a:t>
            </a:r>
          </a:p>
          <a:p>
            <a:pPr algn="r" rtl="1"/>
            <a:r>
              <a:rPr lang="ar-IQ" sz="2400" dirty="0" smtClean="0">
                <a:solidFill>
                  <a:srgbClr val="0070C0"/>
                </a:solidFill>
              </a:rPr>
              <a:t>سعر السلعة نفسها </a:t>
            </a:r>
          </a:p>
          <a:p>
            <a:pPr algn="r" rtl="1"/>
            <a:r>
              <a:rPr lang="ar-IQ" sz="2400" dirty="0" smtClean="0">
                <a:solidFill>
                  <a:srgbClr val="0070C0"/>
                </a:solidFill>
              </a:rPr>
              <a:t>أسعار السلع المنافسة ( البديلة ) </a:t>
            </a:r>
          </a:p>
          <a:p>
            <a:pPr algn="r" rtl="1"/>
            <a:r>
              <a:rPr lang="ar-IQ" sz="2400" dirty="0" smtClean="0">
                <a:solidFill>
                  <a:srgbClr val="0070C0"/>
                </a:solidFill>
              </a:rPr>
              <a:t>أسعار السلع المكملة </a:t>
            </a:r>
            <a:r>
              <a:rPr lang="ar-IQ" sz="2400" dirty="0" smtClean="0"/>
              <a:t>: البنزين يعد سلعة مكملة للسيارة و التغييرات في أسعار البنزين تنعكس في الكميات المطلوبة من السيارات و العلاقة عكسية , أي إذا ارتفع سعر البنزين تنخفض الكمية المطلوبة من السيارات .</a:t>
            </a:r>
          </a:p>
          <a:p>
            <a:pPr algn="r" rtl="1"/>
            <a:r>
              <a:rPr lang="ar-IQ" sz="2400" dirty="0" smtClean="0">
                <a:solidFill>
                  <a:srgbClr val="0070C0"/>
                </a:solidFill>
              </a:rPr>
              <a:t>التوقعات في الأسعار</a:t>
            </a:r>
            <a:r>
              <a:rPr lang="ar-IQ" sz="2400" dirty="0" smtClean="0"/>
              <a:t>: إذا توقع المستهلك أن سعر سلعة ما سيرتفع فإن هذا التوقع سيدفعه إلى زيادة طلبه عليها خاصة إذا كانت السلعة قابلة للتخزين .</a:t>
            </a:r>
          </a:p>
          <a:p>
            <a:pPr algn="r" rtl="1"/>
            <a:r>
              <a:rPr lang="ar-IQ" sz="2400" dirty="0" smtClean="0">
                <a:solidFill>
                  <a:srgbClr val="FF0000"/>
                </a:solidFill>
              </a:rPr>
              <a:t>*الدخل : </a:t>
            </a:r>
          </a:p>
          <a:p>
            <a:pPr algn="r" rtl="1"/>
            <a:r>
              <a:rPr lang="ar-IQ" sz="2400" dirty="0" smtClean="0"/>
              <a:t>إذا ارتفع دخل المستهلك فإن ذلك سيدفعه إلى أن يزيد من إنفاقه .أي يزيد طلبه و بالعكس إذا انخفض دخل المستهلك أو إذا كان هناك توقع بإنخفاضه فإن ذلك من شأنه أن يلزم المستهلك بأن يقلل من طلبه على السلع عموما و على بعض السلع بشكل خاص. </a:t>
            </a:r>
            <a:endParaRPr lang="ar-IQ" sz="2400" dirty="0"/>
          </a:p>
        </p:txBody>
      </p:sp>
      <p:sp>
        <p:nvSpPr>
          <p:cNvPr id="5" name="Slide Number Placeholder 2"/>
          <p:cNvSpPr txBox="1">
            <a:spLocks/>
          </p:cNvSpPr>
          <p:nvPr/>
        </p:nvSpPr>
        <p:spPr>
          <a:xfrm>
            <a:off x="0" y="6492875"/>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8F389876-892D-41A3-8E28-C6BF543B2891}"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ransition>
    <p:circl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IQ" smtClean="0"/>
              <a:t>تحضير </a:t>
            </a:r>
            <a:r>
              <a:rPr lang="ar-IQ" smtClean="0"/>
              <a:t>العوامل </a:t>
            </a:r>
            <a:r>
              <a:rPr lang="ar-IQ" dirty="0" smtClean="0"/>
              <a:t>المحددة للطلب </a:t>
            </a:r>
            <a:br>
              <a:rPr lang="ar-IQ" dirty="0" smtClean="0"/>
            </a:br>
            <a:r>
              <a:rPr lang="ar-IQ" dirty="0" smtClean="0"/>
              <a:t> </a:t>
            </a:r>
            <a:r>
              <a:rPr lang="en-US" dirty="0" smtClean="0"/>
              <a:t> Determinants of Demand</a:t>
            </a:r>
            <a:endParaRPr lang="ar-IQ" dirty="0"/>
          </a:p>
        </p:txBody>
      </p:sp>
      <p:sp>
        <p:nvSpPr>
          <p:cNvPr id="3" name="Slide Number Placeholder 2"/>
          <p:cNvSpPr>
            <a:spLocks noGrp="1"/>
          </p:cNvSpPr>
          <p:nvPr>
            <p:ph type="sldNum" sz="quarter" idx="12"/>
          </p:nvPr>
        </p:nvSpPr>
        <p:spPr/>
        <p:txBody>
          <a:bodyPr/>
          <a:lstStyle/>
          <a:p>
            <a:fld id="{8F389876-892D-41A3-8E28-C6BF543B2891}" type="slidenum">
              <a:rPr lang="en-US" smtClean="0"/>
              <a:pPr/>
              <a:t>32</a:t>
            </a:fld>
            <a:endParaRPr lang="en-US"/>
          </a:p>
        </p:txBody>
      </p:sp>
      <p:sp>
        <p:nvSpPr>
          <p:cNvPr id="5" name="TextBox 4"/>
          <p:cNvSpPr txBox="1"/>
          <p:nvPr/>
        </p:nvSpPr>
        <p:spPr>
          <a:xfrm>
            <a:off x="0" y="1484784"/>
            <a:ext cx="9144000" cy="3970318"/>
          </a:xfrm>
          <a:prstGeom prst="rect">
            <a:avLst/>
          </a:prstGeom>
          <a:noFill/>
        </p:spPr>
        <p:txBody>
          <a:bodyPr wrap="square" rtlCol="1">
            <a:spAutoFit/>
          </a:bodyPr>
          <a:lstStyle/>
          <a:p>
            <a:pPr algn="r" rtl="1"/>
            <a:r>
              <a:rPr lang="ar-IQ" sz="2400" dirty="0" smtClean="0">
                <a:solidFill>
                  <a:srgbClr val="FF0000"/>
                </a:solidFill>
              </a:rPr>
              <a:t>*تغير ذوق المستهلك :</a:t>
            </a:r>
          </a:p>
          <a:p>
            <a:pPr algn="r" rtl="1"/>
            <a:r>
              <a:rPr lang="ar-IQ" sz="2400" dirty="0" smtClean="0"/>
              <a:t>قد يغير المستهلك طلبه ليس بسبب تغير سعر السلعة أو بسبب تغير الدخل إنما بسبب تغير ذوقه نتيجة لظهور سلعة جديدة .</a:t>
            </a:r>
          </a:p>
          <a:p>
            <a:pPr algn="r" rtl="1"/>
            <a:r>
              <a:rPr lang="ar-IQ" sz="2400" dirty="0" smtClean="0"/>
              <a:t>و يمكن التعبير عن العلاقة بين الكمية المطلوبة و العوامل المؤثرة فيها .</a:t>
            </a:r>
          </a:p>
          <a:p>
            <a:pPr algn="r" rtl="1"/>
            <a:endParaRPr lang="ar-IQ" sz="2400" dirty="0" smtClean="0"/>
          </a:p>
          <a:p>
            <a:pPr algn="ctr" rtl="1"/>
            <a:r>
              <a:rPr lang="ar-IQ" sz="2400" dirty="0" smtClean="0"/>
              <a:t> </a:t>
            </a:r>
            <a:r>
              <a:rPr lang="ar-IQ" sz="2400" dirty="0" smtClean="0">
                <a:solidFill>
                  <a:srgbClr val="0070C0"/>
                </a:solidFill>
              </a:rPr>
              <a:t> </a:t>
            </a:r>
            <a:r>
              <a:rPr lang="en-US" sz="2400" dirty="0" smtClean="0">
                <a:solidFill>
                  <a:srgbClr val="0070C0"/>
                </a:solidFill>
              </a:rPr>
              <a:t>  </a:t>
            </a:r>
            <a:r>
              <a:rPr lang="en-US" sz="3600" dirty="0" smtClean="0">
                <a:solidFill>
                  <a:schemeClr val="accent3">
                    <a:lumMod val="75000"/>
                  </a:schemeClr>
                </a:solidFill>
              </a:rPr>
              <a:t>Q</a:t>
            </a:r>
            <a:r>
              <a:rPr lang="en-US" sz="3600" dirty="0" smtClean="0">
                <a:solidFill>
                  <a:srgbClr val="0070C0"/>
                </a:solidFill>
              </a:rPr>
              <a:t>=F(</a:t>
            </a:r>
            <a:r>
              <a:rPr lang="en-US" sz="3600" dirty="0" smtClean="0"/>
              <a:t>P</a:t>
            </a:r>
            <a:r>
              <a:rPr lang="en-US" sz="3200" dirty="0" smtClean="0">
                <a:solidFill>
                  <a:srgbClr val="0070C0"/>
                </a:solidFill>
              </a:rPr>
              <a:t> ,</a:t>
            </a:r>
            <a:r>
              <a:rPr lang="en-US" sz="3200" dirty="0" smtClean="0">
                <a:solidFill>
                  <a:srgbClr val="7030A0"/>
                </a:solidFill>
                <a:latin typeface="Arial"/>
                <a:cs typeface="Arial"/>
              </a:rPr>
              <a:t>Ṗ</a:t>
            </a:r>
            <a:r>
              <a:rPr lang="en-US" sz="3200" dirty="0" smtClean="0">
                <a:solidFill>
                  <a:srgbClr val="0070C0"/>
                </a:solidFill>
                <a:latin typeface="Arial"/>
                <a:cs typeface="Arial"/>
              </a:rPr>
              <a:t>,</a:t>
            </a:r>
            <a:r>
              <a:rPr lang="en-US" sz="3200" dirty="0" smtClean="0">
                <a:solidFill>
                  <a:srgbClr val="00B050"/>
                </a:solidFill>
                <a:latin typeface="Arial"/>
                <a:cs typeface="Arial"/>
              </a:rPr>
              <a:t>Y</a:t>
            </a:r>
            <a:r>
              <a:rPr lang="en-US" sz="3200" dirty="0" smtClean="0">
                <a:solidFill>
                  <a:srgbClr val="0070C0"/>
                </a:solidFill>
                <a:latin typeface="Arial"/>
                <a:cs typeface="Arial"/>
              </a:rPr>
              <a:t>, </a:t>
            </a:r>
            <a:r>
              <a:rPr lang="en-US" sz="3200" dirty="0" smtClean="0">
                <a:solidFill>
                  <a:schemeClr val="accent6"/>
                </a:solidFill>
                <a:latin typeface="Arial"/>
                <a:cs typeface="Arial"/>
              </a:rPr>
              <a:t>T</a:t>
            </a:r>
            <a:r>
              <a:rPr lang="en-US" sz="3200" dirty="0" smtClean="0">
                <a:solidFill>
                  <a:srgbClr val="0070C0"/>
                </a:solidFill>
                <a:latin typeface="Arial"/>
                <a:cs typeface="Arial"/>
              </a:rPr>
              <a:t>)</a:t>
            </a:r>
            <a:endParaRPr lang="ar-IQ" sz="2400" dirty="0" smtClean="0">
              <a:solidFill>
                <a:srgbClr val="0070C0"/>
              </a:solidFill>
              <a:latin typeface="Arial"/>
              <a:cs typeface="Arial"/>
            </a:endParaRPr>
          </a:p>
          <a:p>
            <a:pPr algn="ctr" rtl="1"/>
            <a:endParaRPr lang="en-US" sz="2400" dirty="0" smtClean="0">
              <a:solidFill>
                <a:srgbClr val="0070C0"/>
              </a:solidFill>
              <a:latin typeface="Arial"/>
              <a:cs typeface="Arial"/>
            </a:endParaRPr>
          </a:p>
          <a:p>
            <a:pPr algn="r" rtl="1"/>
            <a:r>
              <a:rPr lang="ar-IQ" sz="2400" dirty="0" smtClean="0">
                <a:latin typeface="Arial"/>
                <a:cs typeface="Arial"/>
              </a:rPr>
              <a:t>حيث الكمية المطلوبة هي  </a:t>
            </a:r>
            <a:r>
              <a:rPr lang="en-US" sz="2400" dirty="0" smtClean="0">
                <a:solidFill>
                  <a:schemeClr val="accent3">
                    <a:lumMod val="50000"/>
                  </a:schemeClr>
                </a:solidFill>
                <a:latin typeface="Arial"/>
                <a:cs typeface="Arial"/>
              </a:rPr>
              <a:t>Q</a:t>
            </a:r>
            <a:r>
              <a:rPr lang="ar-IQ" sz="2400" dirty="0" smtClean="0">
                <a:latin typeface="Arial"/>
                <a:cs typeface="Arial"/>
              </a:rPr>
              <a:t>, </a:t>
            </a:r>
            <a:r>
              <a:rPr lang="ar-SA" sz="2400" dirty="0" smtClean="0">
                <a:latin typeface="Arial"/>
                <a:cs typeface="Arial"/>
              </a:rPr>
              <a:t>(</a:t>
            </a:r>
            <a:r>
              <a:rPr lang="ar-IQ" sz="2400" dirty="0" smtClean="0">
                <a:latin typeface="Arial"/>
                <a:cs typeface="Arial"/>
              </a:rPr>
              <a:t>وسعر السلعة نفسها هو </a:t>
            </a:r>
            <a:r>
              <a:rPr lang="en-US" sz="2400" dirty="0" smtClean="0">
                <a:latin typeface="Arial"/>
                <a:cs typeface="Arial"/>
              </a:rPr>
              <a:t> P</a:t>
            </a:r>
            <a:r>
              <a:rPr lang="ar-SA" sz="2400" dirty="0" smtClean="0">
                <a:latin typeface="Arial"/>
                <a:cs typeface="Arial"/>
              </a:rPr>
              <a:t>)</a:t>
            </a:r>
            <a:r>
              <a:rPr lang="ar-IQ" sz="2400" dirty="0" smtClean="0">
                <a:latin typeface="Arial"/>
                <a:cs typeface="Arial"/>
              </a:rPr>
              <a:t> وأن </a:t>
            </a:r>
            <a:r>
              <a:rPr lang="ar-SA" sz="2400" dirty="0" smtClean="0">
                <a:latin typeface="Arial"/>
                <a:cs typeface="Arial"/>
              </a:rPr>
              <a:t>(</a:t>
            </a:r>
            <a:r>
              <a:rPr lang="ar-IQ" sz="2400" dirty="0" smtClean="0">
                <a:latin typeface="Arial"/>
                <a:cs typeface="Arial"/>
              </a:rPr>
              <a:t>أسعار السلع المكملة و البديلة هو </a:t>
            </a:r>
            <a:r>
              <a:rPr lang="en-US" sz="2400" dirty="0" smtClean="0">
                <a:solidFill>
                  <a:srgbClr val="7030A0"/>
                </a:solidFill>
                <a:latin typeface="Arial"/>
                <a:cs typeface="Arial"/>
              </a:rPr>
              <a:t>Ṗ</a:t>
            </a:r>
            <a:r>
              <a:rPr lang="ar-SA" sz="2400" dirty="0" smtClean="0">
                <a:solidFill>
                  <a:srgbClr val="7030A0"/>
                </a:solidFill>
                <a:latin typeface="Arial"/>
                <a:cs typeface="Arial"/>
              </a:rPr>
              <a:t>)</a:t>
            </a:r>
            <a:r>
              <a:rPr lang="ar-IQ" sz="2400" dirty="0" smtClean="0">
                <a:latin typeface="Arial"/>
                <a:cs typeface="Arial"/>
              </a:rPr>
              <a:t> ,و </a:t>
            </a:r>
            <a:r>
              <a:rPr lang="ar-SA" sz="2400" dirty="0" smtClean="0">
                <a:latin typeface="Arial"/>
                <a:cs typeface="Arial"/>
              </a:rPr>
              <a:t>(</a:t>
            </a:r>
            <a:r>
              <a:rPr lang="en-US" sz="2400" dirty="0" smtClean="0">
                <a:latin typeface="Arial"/>
                <a:cs typeface="Arial"/>
              </a:rPr>
              <a:t> </a:t>
            </a:r>
            <a:r>
              <a:rPr lang="en-US" sz="2400" dirty="0" smtClean="0">
                <a:solidFill>
                  <a:srgbClr val="00B050"/>
                </a:solidFill>
                <a:latin typeface="Arial"/>
                <a:cs typeface="Arial"/>
              </a:rPr>
              <a:t>Y</a:t>
            </a:r>
            <a:r>
              <a:rPr lang="ar-IQ" sz="2400" dirty="0" smtClean="0">
                <a:latin typeface="Arial"/>
                <a:cs typeface="Arial"/>
              </a:rPr>
              <a:t> يمثل الدخل النقدي</a:t>
            </a:r>
            <a:r>
              <a:rPr lang="ar-SA" sz="2400" dirty="0" smtClean="0">
                <a:latin typeface="Arial"/>
                <a:cs typeface="Arial"/>
              </a:rPr>
              <a:t>)</a:t>
            </a:r>
            <a:r>
              <a:rPr lang="ar-IQ" sz="2400" dirty="0" smtClean="0">
                <a:latin typeface="Arial"/>
                <a:cs typeface="Arial"/>
              </a:rPr>
              <a:t> ,</a:t>
            </a:r>
            <a:r>
              <a:rPr lang="ar-SA" sz="2400" dirty="0" smtClean="0">
                <a:latin typeface="Arial"/>
                <a:cs typeface="Arial"/>
              </a:rPr>
              <a:t>(</a:t>
            </a:r>
            <a:r>
              <a:rPr lang="en-US" sz="2400" dirty="0" smtClean="0">
                <a:latin typeface="Arial"/>
                <a:cs typeface="Arial"/>
              </a:rPr>
              <a:t> </a:t>
            </a:r>
            <a:r>
              <a:rPr lang="en-US" sz="2400" dirty="0" smtClean="0">
                <a:solidFill>
                  <a:schemeClr val="accent6"/>
                </a:solidFill>
                <a:latin typeface="Arial"/>
                <a:cs typeface="Arial"/>
              </a:rPr>
              <a:t>T</a:t>
            </a:r>
            <a:r>
              <a:rPr lang="ar-IQ" sz="2400" dirty="0" smtClean="0">
                <a:latin typeface="Arial"/>
                <a:cs typeface="Arial"/>
              </a:rPr>
              <a:t> يمثل ذوق المستهلك.</a:t>
            </a:r>
            <a:r>
              <a:rPr lang="ar-SA" sz="2400" dirty="0" smtClean="0">
                <a:latin typeface="Arial"/>
                <a:cs typeface="Arial"/>
              </a:rPr>
              <a:t>)</a:t>
            </a:r>
          </a:p>
          <a:p>
            <a:pPr algn="r" rtl="1"/>
            <a:endParaRPr lang="ar-IQ" sz="2400" dirty="0"/>
          </a:p>
        </p:txBody>
      </p:sp>
      <p:pic>
        <p:nvPicPr>
          <p:cNvPr id="4097" name="Picture 1" descr="C:\Users\RAM 2012\Desktop\view-from-the-chaopraya.jpg"/>
          <p:cNvPicPr>
            <a:picLocks noChangeAspect="1" noChangeArrowheads="1"/>
          </p:cNvPicPr>
          <p:nvPr/>
        </p:nvPicPr>
        <p:blipFill>
          <a:blip r:embed="rId2" cstate="print"/>
          <a:srcRect/>
          <a:stretch>
            <a:fillRect/>
          </a:stretch>
        </p:blipFill>
        <p:spPr bwMode="auto">
          <a:xfrm>
            <a:off x="214282" y="2214554"/>
            <a:ext cx="2071702" cy="1928826"/>
          </a:xfrm>
          <a:prstGeom prst="rect">
            <a:avLst/>
          </a:prstGeom>
          <a:noFill/>
        </p:spPr>
      </p:pic>
      <p:pic>
        <p:nvPicPr>
          <p:cNvPr id="4098" name="Picture 2" descr="C:\Users\RAM 2012\Desktop\tropical-fruits.jpg"/>
          <p:cNvPicPr>
            <a:picLocks noChangeAspect="1" noChangeArrowheads="1"/>
          </p:cNvPicPr>
          <p:nvPr/>
        </p:nvPicPr>
        <p:blipFill>
          <a:blip r:embed="rId3" cstate="print"/>
          <a:srcRect/>
          <a:stretch>
            <a:fillRect/>
          </a:stretch>
        </p:blipFill>
        <p:spPr bwMode="auto">
          <a:xfrm>
            <a:off x="5000628" y="5072074"/>
            <a:ext cx="2571769" cy="1785926"/>
          </a:xfrm>
          <a:prstGeom prst="rect">
            <a:avLst/>
          </a:prstGeom>
          <a:noFill/>
        </p:spPr>
      </p:pic>
    </p:spTree>
  </p:cSld>
  <p:clrMapOvr>
    <a:masterClrMapping/>
  </p:clrMapOvr>
  <p:transition>
    <p:circl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F389876-892D-41A3-8E28-C6BF543B2891}" type="slidenum">
              <a:rPr lang="en-US" smtClean="0"/>
              <a:pPr/>
              <a:t>33</a:t>
            </a:fld>
            <a:endParaRPr lang="en-US"/>
          </a:p>
        </p:txBody>
      </p:sp>
      <p:cxnSp>
        <p:nvCxnSpPr>
          <p:cNvPr id="5" name="Straight Arrow Connector 4"/>
          <p:cNvCxnSpPr/>
          <p:nvPr/>
        </p:nvCxnSpPr>
        <p:spPr>
          <a:xfrm>
            <a:off x="2214546" y="4714884"/>
            <a:ext cx="4214842"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rot="5400000" flipH="1" flipV="1">
            <a:off x="393274" y="2892818"/>
            <a:ext cx="3644132"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2285984" y="3357562"/>
            <a:ext cx="2714644" cy="1588"/>
          </a:xfrm>
          <a:prstGeom prst="line">
            <a:avLst/>
          </a:prstGeom>
          <a:ln w="381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3144034" y="3999710"/>
            <a:ext cx="1285884"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3679025" y="4036223"/>
            <a:ext cx="1357322"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4179091" y="4036223"/>
            <a:ext cx="1357322"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714612" y="2357430"/>
            <a:ext cx="2000264" cy="18573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071802" y="2143116"/>
            <a:ext cx="2071702" cy="200026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0800000">
            <a:off x="3428992" y="1928802"/>
            <a:ext cx="2000264" cy="192882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4214810" y="4714884"/>
            <a:ext cx="391454" cy="461665"/>
          </a:xfrm>
          <a:prstGeom prst="rect">
            <a:avLst/>
          </a:prstGeom>
          <a:noFill/>
        </p:spPr>
        <p:txBody>
          <a:bodyPr wrap="none" rtlCol="0">
            <a:spAutoFit/>
          </a:bodyPr>
          <a:lstStyle/>
          <a:p>
            <a:r>
              <a:rPr lang="en-US" sz="2400" dirty="0" smtClean="0"/>
              <a:t>Q</a:t>
            </a:r>
            <a:endParaRPr lang="en-US" sz="2400" dirty="0"/>
          </a:p>
        </p:txBody>
      </p:sp>
      <p:sp>
        <p:nvSpPr>
          <p:cNvPr id="31" name="TextBox 30"/>
          <p:cNvSpPr txBox="1"/>
          <p:nvPr/>
        </p:nvSpPr>
        <p:spPr>
          <a:xfrm rot="11034075" flipH="1" flipV="1">
            <a:off x="3583906" y="4714524"/>
            <a:ext cx="454347" cy="400110"/>
          </a:xfrm>
          <a:prstGeom prst="rect">
            <a:avLst/>
          </a:prstGeom>
          <a:noFill/>
        </p:spPr>
        <p:txBody>
          <a:bodyPr wrap="square" rtlCol="0">
            <a:spAutoFit/>
          </a:bodyPr>
          <a:lstStyle/>
          <a:p>
            <a:r>
              <a:rPr lang="en-US" sz="2000" dirty="0" smtClean="0"/>
              <a:t>-Q</a:t>
            </a:r>
            <a:endParaRPr lang="en-US" sz="2000" dirty="0"/>
          </a:p>
        </p:txBody>
      </p:sp>
      <p:sp>
        <p:nvSpPr>
          <p:cNvPr id="33" name="TextBox 32"/>
          <p:cNvSpPr txBox="1"/>
          <p:nvPr/>
        </p:nvSpPr>
        <p:spPr>
          <a:xfrm>
            <a:off x="4643438" y="4714884"/>
            <a:ext cx="545342" cy="461665"/>
          </a:xfrm>
          <a:prstGeom prst="rect">
            <a:avLst/>
          </a:prstGeom>
          <a:noFill/>
        </p:spPr>
        <p:txBody>
          <a:bodyPr wrap="none" rtlCol="0">
            <a:spAutoFit/>
          </a:bodyPr>
          <a:lstStyle/>
          <a:p>
            <a:r>
              <a:rPr lang="en-US" sz="2400" dirty="0" smtClean="0"/>
              <a:t>+Q</a:t>
            </a:r>
            <a:endParaRPr lang="en-US" sz="2400" dirty="0"/>
          </a:p>
        </p:txBody>
      </p:sp>
      <p:sp>
        <p:nvSpPr>
          <p:cNvPr id="34" name="TextBox 33"/>
          <p:cNvSpPr txBox="1"/>
          <p:nvPr/>
        </p:nvSpPr>
        <p:spPr>
          <a:xfrm>
            <a:off x="2857488" y="1785926"/>
            <a:ext cx="327334" cy="369332"/>
          </a:xfrm>
          <a:prstGeom prst="rect">
            <a:avLst/>
          </a:prstGeom>
          <a:noFill/>
        </p:spPr>
        <p:txBody>
          <a:bodyPr wrap="none" rtlCol="0">
            <a:spAutoFit/>
          </a:bodyPr>
          <a:lstStyle/>
          <a:p>
            <a:r>
              <a:rPr lang="en-US" dirty="0" smtClean="0"/>
              <a:t>D</a:t>
            </a:r>
            <a:endParaRPr lang="en-US" dirty="0"/>
          </a:p>
        </p:txBody>
      </p:sp>
      <p:sp>
        <p:nvSpPr>
          <p:cNvPr id="35" name="TextBox 34"/>
          <p:cNvSpPr txBox="1"/>
          <p:nvPr/>
        </p:nvSpPr>
        <p:spPr>
          <a:xfrm>
            <a:off x="2428860" y="2000240"/>
            <a:ext cx="397866" cy="369332"/>
          </a:xfrm>
          <a:prstGeom prst="rect">
            <a:avLst/>
          </a:prstGeom>
          <a:noFill/>
        </p:spPr>
        <p:txBody>
          <a:bodyPr wrap="none" rtlCol="0">
            <a:spAutoFit/>
          </a:bodyPr>
          <a:lstStyle/>
          <a:p>
            <a:r>
              <a:rPr lang="en-US" dirty="0" smtClean="0"/>
              <a:t>-D</a:t>
            </a:r>
            <a:endParaRPr lang="en-US" dirty="0"/>
          </a:p>
        </p:txBody>
      </p:sp>
      <p:sp>
        <p:nvSpPr>
          <p:cNvPr id="36" name="TextBox 35"/>
          <p:cNvSpPr txBox="1"/>
          <p:nvPr/>
        </p:nvSpPr>
        <p:spPr>
          <a:xfrm>
            <a:off x="3286116" y="1571612"/>
            <a:ext cx="442750" cy="369332"/>
          </a:xfrm>
          <a:prstGeom prst="rect">
            <a:avLst/>
          </a:prstGeom>
          <a:noFill/>
        </p:spPr>
        <p:txBody>
          <a:bodyPr wrap="none" rtlCol="0">
            <a:spAutoFit/>
          </a:bodyPr>
          <a:lstStyle/>
          <a:p>
            <a:r>
              <a:rPr lang="en-US" dirty="0" smtClean="0"/>
              <a:t>+D</a:t>
            </a:r>
            <a:endParaRPr lang="en-US" dirty="0"/>
          </a:p>
        </p:txBody>
      </p:sp>
      <p:sp>
        <p:nvSpPr>
          <p:cNvPr id="37" name="TextBox 36"/>
          <p:cNvSpPr txBox="1"/>
          <p:nvPr/>
        </p:nvSpPr>
        <p:spPr>
          <a:xfrm>
            <a:off x="1857356" y="928670"/>
            <a:ext cx="343364" cy="461665"/>
          </a:xfrm>
          <a:prstGeom prst="rect">
            <a:avLst/>
          </a:prstGeom>
          <a:noFill/>
        </p:spPr>
        <p:txBody>
          <a:bodyPr wrap="none" rtlCol="0">
            <a:spAutoFit/>
          </a:bodyPr>
          <a:lstStyle/>
          <a:p>
            <a:r>
              <a:rPr lang="en-US" sz="2400" dirty="0" smtClean="0"/>
              <a:t>P</a:t>
            </a:r>
            <a:endParaRPr lang="en-US" sz="2400" dirty="0"/>
          </a:p>
        </p:txBody>
      </p:sp>
      <p:sp>
        <p:nvSpPr>
          <p:cNvPr id="38" name="TextBox 37"/>
          <p:cNvSpPr txBox="1"/>
          <p:nvPr/>
        </p:nvSpPr>
        <p:spPr>
          <a:xfrm>
            <a:off x="6572264" y="4500570"/>
            <a:ext cx="391454" cy="461665"/>
          </a:xfrm>
          <a:prstGeom prst="rect">
            <a:avLst/>
          </a:prstGeom>
          <a:noFill/>
        </p:spPr>
        <p:txBody>
          <a:bodyPr wrap="none" rtlCol="0">
            <a:spAutoFit/>
          </a:bodyPr>
          <a:lstStyle/>
          <a:p>
            <a:r>
              <a:rPr lang="en-US" sz="2400" dirty="0" smtClean="0"/>
              <a:t>Q</a:t>
            </a:r>
            <a:endParaRPr lang="en-US" sz="2400" dirty="0"/>
          </a:p>
        </p:txBody>
      </p:sp>
      <p:sp>
        <p:nvSpPr>
          <p:cNvPr id="39" name="TextBox 38"/>
          <p:cNvSpPr txBox="1"/>
          <p:nvPr/>
        </p:nvSpPr>
        <p:spPr>
          <a:xfrm>
            <a:off x="6786578" y="1571612"/>
            <a:ext cx="2016899" cy="523220"/>
          </a:xfrm>
          <a:prstGeom prst="rect">
            <a:avLst/>
          </a:prstGeom>
          <a:noFill/>
        </p:spPr>
        <p:txBody>
          <a:bodyPr wrap="none" rtlCol="0">
            <a:spAutoFit/>
          </a:bodyPr>
          <a:lstStyle/>
          <a:p>
            <a:r>
              <a:rPr lang="ar-IQ" sz="2800" dirty="0" smtClean="0"/>
              <a:t>التغير في الطلب</a:t>
            </a:r>
            <a:endParaRPr lang="en-US" sz="2800" dirty="0"/>
          </a:p>
        </p:txBody>
      </p:sp>
      <p:cxnSp>
        <p:nvCxnSpPr>
          <p:cNvPr id="45" name="Straight Arrow Connector 44"/>
          <p:cNvCxnSpPr/>
          <p:nvPr/>
        </p:nvCxnSpPr>
        <p:spPr>
          <a:xfrm flipV="1">
            <a:off x="3500430" y="2214554"/>
            <a:ext cx="285752" cy="21431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rot="5400000">
            <a:off x="3357554" y="2714620"/>
            <a:ext cx="285752" cy="28575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4211239" y="2214554"/>
            <a:ext cx="4932761" cy="400110"/>
          </a:xfrm>
          <a:prstGeom prst="rect">
            <a:avLst/>
          </a:prstGeom>
          <a:noFill/>
        </p:spPr>
        <p:txBody>
          <a:bodyPr wrap="none" rtlCol="0">
            <a:spAutoFit/>
          </a:bodyPr>
          <a:lstStyle/>
          <a:p>
            <a:r>
              <a:rPr lang="ar-IQ" sz="2000" dirty="0" smtClean="0"/>
              <a:t>هي عملية انتقال من نقطة الى اخرى على منحنى طلب آخر</a:t>
            </a:r>
            <a:endParaRPr lang="en-US" sz="2000" dirty="0"/>
          </a:p>
        </p:txBody>
      </p:sp>
      <p:sp>
        <p:nvSpPr>
          <p:cNvPr id="56" name="TextBox 55"/>
          <p:cNvSpPr txBox="1"/>
          <p:nvPr/>
        </p:nvSpPr>
        <p:spPr>
          <a:xfrm>
            <a:off x="1214414" y="1785926"/>
            <a:ext cx="1058303" cy="369332"/>
          </a:xfrm>
          <a:prstGeom prst="rect">
            <a:avLst/>
          </a:prstGeom>
          <a:noFill/>
        </p:spPr>
        <p:txBody>
          <a:bodyPr wrap="none" rtlCol="0">
            <a:spAutoFit/>
          </a:bodyPr>
          <a:lstStyle/>
          <a:p>
            <a:r>
              <a:rPr lang="ar-IQ" b="1" dirty="0" smtClean="0"/>
              <a:t>سعر الوحدة</a:t>
            </a:r>
            <a:endParaRPr lang="en-US" b="1" dirty="0"/>
          </a:p>
        </p:txBody>
      </p:sp>
      <p:sp>
        <p:nvSpPr>
          <p:cNvPr id="57" name="TextBox 56"/>
          <p:cNvSpPr txBox="1"/>
          <p:nvPr/>
        </p:nvSpPr>
        <p:spPr>
          <a:xfrm>
            <a:off x="5786446" y="2857496"/>
            <a:ext cx="3143240" cy="830997"/>
          </a:xfrm>
          <a:prstGeom prst="rect">
            <a:avLst/>
          </a:prstGeom>
          <a:noFill/>
        </p:spPr>
        <p:txBody>
          <a:bodyPr wrap="square" rtlCol="0">
            <a:spAutoFit/>
          </a:bodyPr>
          <a:lstStyle/>
          <a:p>
            <a:pPr algn="r"/>
            <a:r>
              <a:rPr lang="ar-IQ" sz="2400" dirty="0" smtClean="0"/>
              <a:t> </a:t>
            </a:r>
            <a:r>
              <a:rPr lang="ar-IQ" sz="2400" dirty="0" smtClean="0">
                <a:solidFill>
                  <a:srgbClr val="FF0000"/>
                </a:solidFill>
              </a:rPr>
              <a:t>بسبب عوامل </a:t>
            </a:r>
            <a:r>
              <a:rPr lang="ar-IQ" sz="2400" u="sng" dirty="0" smtClean="0">
                <a:solidFill>
                  <a:srgbClr val="00B050"/>
                </a:solidFill>
              </a:rPr>
              <a:t>عدا السعر</a:t>
            </a:r>
            <a:r>
              <a:rPr lang="ar-IQ" sz="2400" dirty="0" smtClean="0">
                <a:solidFill>
                  <a:srgbClr val="FF0000"/>
                </a:solidFill>
              </a:rPr>
              <a:t>مثل</a:t>
            </a:r>
            <a:r>
              <a:rPr lang="ar-IQ" sz="2400" dirty="0" smtClean="0">
                <a:solidFill>
                  <a:srgbClr val="00B050"/>
                </a:solidFill>
              </a:rPr>
              <a:t> </a:t>
            </a:r>
            <a:r>
              <a:rPr lang="ar-IQ" sz="2400" dirty="0" smtClean="0">
                <a:solidFill>
                  <a:srgbClr val="FF0000"/>
                </a:solidFill>
              </a:rPr>
              <a:t>التغير في دخل المستهلك</a:t>
            </a:r>
            <a:endParaRPr lang="en-US" sz="2400" dirty="0">
              <a:solidFill>
                <a:srgbClr val="FF0000"/>
              </a:solidFill>
            </a:endParaRPr>
          </a:p>
        </p:txBody>
      </p:sp>
      <p:sp>
        <p:nvSpPr>
          <p:cNvPr id="58" name="TextBox 57"/>
          <p:cNvSpPr txBox="1"/>
          <p:nvPr/>
        </p:nvSpPr>
        <p:spPr>
          <a:xfrm>
            <a:off x="5143504" y="4714884"/>
            <a:ext cx="1329210" cy="369332"/>
          </a:xfrm>
          <a:prstGeom prst="rect">
            <a:avLst/>
          </a:prstGeom>
          <a:noFill/>
        </p:spPr>
        <p:txBody>
          <a:bodyPr wrap="none" rtlCol="0">
            <a:spAutoFit/>
          </a:bodyPr>
          <a:lstStyle/>
          <a:p>
            <a:r>
              <a:rPr lang="ar-IQ" b="1" dirty="0" smtClean="0"/>
              <a:t>الكمية المطلوبة</a:t>
            </a:r>
            <a:endParaRPr lang="en-US" b="1" dirty="0"/>
          </a:p>
        </p:txBody>
      </p:sp>
      <p:sp>
        <p:nvSpPr>
          <p:cNvPr id="59" name="TextBox 58"/>
          <p:cNvSpPr txBox="1"/>
          <p:nvPr/>
        </p:nvSpPr>
        <p:spPr>
          <a:xfrm>
            <a:off x="3995936" y="1643050"/>
            <a:ext cx="3441801" cy="461665"/>
          </a:xfrm>
          <a:prstGeom prst="rect">
            <a:avLst/>
          </a:prstGeom>
          <a:noFill/>
        </p:spPr>
        <p:txBody>
          <a:bodyPr wrap="square" rtlCol="0">
            <a:spAutoFit/>
          </a:bodyPr>
          <a:lstStyle/>
          <a:p>
            <a:r>
              <a:rPr lang="en-US" sz="2400" dirty="0" smtClean="0"/>
              <a:t>Changes in Demand</a:t>
            </a:r>
            <a:r>
              <a:rPr lang="en-US" sz="2000" dirty="0" smtClean="0"/>
              <a:t> </a:t>
            </a:r>
            <a:endParaRPr lang="en-US" sz="2000" dirty="0"/>
          </a:p>
        </p:txBody>
      </p:sp>
      <p:sp>
        <p:nvSpPr>
          <p:cNvPr id="28" name="TextBox 27"/>
          <p:cNvSpPr txBox="1"/>
          <p:nvPr/>
        </p:nvSpPr>
        <p:spPr>
          <a:xfrm>
            <a:off x="5500694" y="3929066"/>
            <a:ext cx="319318" cy="369332"/>
          </a:xfrm>
          <a:prstGeom prst="rect">
            <a:avLst/>
          </a:prstGeom>
          <a:noFill/>
        </p:spPr>
        <p:txBody>
          <a:bodyPr wrap="none" rtlCol="0">
            <a:spAutoFit/>
          </a:bodyPr>
          <a:lstStyle/>
          <a:p>
            <a:r>
              <a:rPr lang="ar-IQ" dirty="0" smtClean="0"/>
              <a:t>ط</a:t>
            </a:r>
            <a:endParaRPr lang="en-US" dirty="0"/>
          </a:p>
        </p:txBody>
      </p:sp>
      <p:sp>
        <p:nvSpPr>
          <p:cNvPr id="32" name="TextBox 31"/>
          <p:cNvSpPr txBox="1"/>
          <p:nvPr/>
        </p:nvSpPr>
        <p:spPr>
          <a:xfrm>
            <a:off x="5143504" y="4214818"/>
            <a:ext cx="319318" cy="369332"/>
          </a:xfrm>
          <a:prstGeom prst="rect">
            <a:avLst/>
          </a:prstGeom>
          <a:noFill/>
        </p:spPr>
        <p:txBody>
          <a:bodyPr wrap="none" rtlCol="0">
            <a:spAutoFit/>
          </a:bodyPr>
          <a:lstStyle/>
          <a:p>
            <a:r>
              <a:rPr lang="ar-IQ" dirty="0" smtClean="0"/>
              <a:t>ط</a:t>
            </a:r>
            <a:endParaRPr lang="en-US" dirty="0"/>
          </a:p>
        </p:txBody>
      </p:sp>
      <p:sp>
        <p:nvSpPr>
          <p:cNvPr id="40" name="TextBox 39"/>
          <p:cNvSpPr txBox="1"/>
          <p:nvPr/>
        </p:nvSpPr>
        <p:spPr>
          <a:xfrm>
            <a:off x="4499992" y="4077072"/>
            <a:ext cx="676172" cy="369332"/>
          </a:xfrm>
          <a:prstGeom prst="rect">
            <a:avLst/>
          </a:prstGeom>
          <a:noFill/>
        </p:spPr>
        <p:txBody>
          <a:bodyPr wrap="square" rtlCol="0">
            <a:spAutoFit/>
          </a:bodyPr>
          <a:lstStyle/>
          <a:p>
            <a:r>
              <a:rPr lang="en-US" dirty="0" smtClean="0"/>
              <a:t>-</a:t>
            </a:r>
            <a:r>
              <a:rPr lang="ar-IQ" dirty="0" smtClean="0"/>
              <a:t>ط</a:t>
            </a:r>
            <a:endParaRPr lang="en-US" dirty="0"/>
          </a:p>
        </p:txBody>
      </p:sp>
      <p:sp>
        <p:nvSpPr>
          <p:cNvPr id="42" name="TextBox 41"/>
          <p:cNvSpPr txBox="1"/>
          <p:nvPr/>
        </p:nvSpPr>
        <p:spPr>
          <a:xfrm>
            <a:off x="5715008" y="3857628"/>
            <a:ext cx="319318" cy="369332"/>
          </a:xfrm>
          <a:prstGeom prst="rect">
            <a:avLst/>
          </a:prstGeom>
          <a:noFill/>
        </p:spPr>
        <p:txBody>
          <a:bodyPr wrap="none" rtlCol="0">
            <a:spAutoFit/>
          </a:bodyPr>
          <a:lstStyle/>
          <a:p>
            <a:r>
              <a:rPr lang="ar-IQ" dirty="0" smtClean="0"/>
              <a:t>+</a:t>
            </a:r>
            <a:endParaRPr lang="en-US" dirty="0"/>
          </a:p>
        </p:txBody>
      </p:sp>
      <p:sp>
        <p:nvSpPr>
          <p:cNvPr id="44" name="TextBox 43"/>
          <p:cNvSpPr txBox="1"/>
          <p:nvPr/>
        </p:nvSpPr>
        <p:spPr>
          <a:xfrm>
            <a:off x="1571604" y="3143248"/>
            <a:ext cx="785818" cy="461665"/>
          </a:xfrm>
          <a:prstGeom prst="rect">
            <a:avLst/>
          </a:prstGeom>
          <a:noFill/>
        </p:spPr>
        <p:txBody>
          <a:bodyPr wrap="square" rtlCol="0">
            <a:spAutoFit/>
          </a:bodyPr>
          <a:lstStyle/>
          <a:p>
            <a:r>
              <a:rPr lang="en-US" sz="2400" dirty="0" smtClean="0"/>
              <a:t>    p</a:t>
            </a:r>
            <a:endParaRPr lang="en-US" sz="2400" dirty="0"/>
          </a:p>
        </p:txBody>
      </p:sp>
      <p:cxnSp>
        <p:nvCxnSpPr>
          <p:cNvPr id="49" name="Straight Connector 48"/>
          <p:cNvCxnSpPr/>
          <p:nvPr/>
        </p:nvCxnSpPr>
        <p:spPr>
          <a:xfrm>
            <a:off x="3714744" y="2214554"/>
            <a:ext cx="1571636" cy="150019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0" y="5157192"/>
            <a:ext cx="8748464" cy="954107"/>
          </a:xfrm>
          <a:prstGeom prst="rect">
            <a:avLst/>
          </a:prstGeom>
          <a:noFill/>
        </p:spPr>
        <p:txBody>
          <a:bodyPr wrap="square" rtlCol="1">
            <a:spAutoFit/>
          </a:bodyPr>
          <a:lstStyle/>
          <a:p>
            <a:pPr algn="r" rtl="1"/>
            <a:r>
              <a:rPr lang="en-US" dirty="0" smtClean="0"/>
              <a:t> </a:t>
            </a:r>
            <a:r>
              <a:rPr lang="ar-IQ" sz="2400" dirty="0" smtClean="0"/>
              <a:t>وحين يتحول منحنى الطلب الى جهة ا</a:t>
            </a:r>
            <a:r>
              <a:rPr lang="ar-IQ" sz="2800" dirty="0" smtClean="0">
                <a:solidFill>
                  <a:srgbClr val="FF0000"/>
                </a:solidFill>
              </a:rPr>
              <a:t>ليمين</a:t>
            </a:r>
            <a:r>
              <a:rPr lang="ar-IQ" sz="2400" dirty="0" smtClean="0">
                <a:solidFill>
                  <a:srgbClr val="FF0000"/>
                </a:solidFill>
              </a:rPr>
              <a:t> </a:t>
            </a:r>
            <a:r>
              <a:rPr lang="ar-IQ" sz="2400" dirty="0" smtClean="0"/>
              <a:t>فذلك يعني ان هناك </a:t>
            </a:r>
            <a:r>
              <a:rPr lang="ar-IQ" sz="2800" dirty="0" smtClean="0">
                <a:solidFill>
                  <a:srgbClr val="FF0000"/>
                </a:solidFill>
              </a:rPr>
              <a:t>زيادة في الطلب </a:t>
            </a:r>
            <a:r>
              <a:rPr lang="ar-IQ" sz="2400" dirty="0" smtClean="0"/>
              <a:t>وبالعكس في حال تحول منحنى الطلب الى جهة </a:t>
            </a:r>
            <a:r>
              <a:rPr lang="ar-IQ" sz="2800" dirty="0" smtClean="0">
                <a:solidFill>
                  <a:srgbClr val="FF0000"/>
                </a:solidFill>
              </a:rPr>
              <a:t>اليسار</a:t>
            </a:r>
            <a:r>
              <a:rPr lang="ar-IQ" sz="2400" dirty="0" smtClean="0"/>
              <a:t> فذلك يعني </a:t>
            </a:r>
            <a:r>
              <a:rPr lang="ar-IQ" sz="2800" dirty="0" smtClean="0">
                <a:solidFill>
                  <a:srgbClr val="FF0000"/>
                </a:solidFill>
              </a:rPr>
              <a:t>نقصان الطلب </a:t>
            </a:r>
          </a:p>
        </p:txBody>
      </p:sp>
    </p:spTree>
  </p:cSld>
  <p:clrMapOvr>
    <a:masterClrMapping/>
  </p:clrMapOvr>
  <p:transition>
    <p:circl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0"/>
            <a:ext cx="8229600" cy="1357298"/>
          </a:xfrm>
        </p:spPr>
        <p:txBody>
          <a:bodyPr>
            <a:normAutofit/>
          </a:bodyPr>
          <a:lstStyle/>
          <a:p>
            <a:r>
              <a:rPr lang="en-US" dirty="0" smtClean="0"/>
              <a:t>Elasticity of Demand </a:t>
            </a:r>
            <a:r>
              <a:rPr lang="ar-IQ" dirty="0" smtClean="0"/>
              <a:t>مرونة الطلب</a:t>
            </a:r>
            <a:endParaRPr lang="en-US" dirty="0"/>
          </a:p>
        </p:txBody>
      </p:sp>
      <p:sp>
        <p:nvSpPr>
          <p:cNvPr id="3" name="Slide Number Placeholder 2"/>
          <p:cNvSpPr>
            <a:spLocks noGrp="1"/>
          </p:cNvSpPr>
          <p:nvPr>
            <p:ph type="sldNum" sz="quarter" idx="12"/>
          </p:nvPr>
        </p:nvSpPr>
        <p:spPr/>
        <p:txBody>
          <a:bodyPr/>
          <a:lstStyle/>
          <a:p>
            <a:fld id="{8F389876-892D-41A3-8E28-C6BF543B2891}" type="slidenum">
              <a:rPr lang="en-US" smtClean="0"/>
              <a:pPr/>
              <a:t>34</a:t>
            </a:fld>
            <a:endParaRPr lang="en-US" dirty="0"/>
          </a:p>
        </p:txBody>
      </p:sp>
      <p:sp>
        <p:nvSpPr>
          <p:cNvPr id="4" name="TextBox 3"/>
          <p:cNvSpPr txBox="1"/>
          <p:nvPr/>
        </p:nvSpPr>
        <p:spPr>
          <a:xfrm>
            <a:off x="0" y="1500174"/>
            <a:ext cx="9144000" cy="4801314"/>
          </a:xfrm>
          <a:prstGeom prst="rect">
            <a:avLst/>
          </a:prstGeom>
          <a:noFill/>
          <a:ln>
            <a:solidFill>
              <a:schemeClr val="tx1"/>
            </a:solidFill>
          </a:ln>
        </p:spPr>
        <p:txBody>
          <a:bodyPr wrap="square" rtlCol="0">
            <a:spAutoFit/>
          </a:bodyPr>
          <a:lstStyle/>
          <a:p>
            <a:pPr algn="r" rtl="1"/>
            <a:r>
              <a:rPr lang="ar-IQ" dirty="0" smtClean="0"/>
              <a:t>        </a:t>
            </a:r>
            <a:r>
              <a:rPr lang="ar-IQ" sz="2400" dirty="0" smtClean="0"/>
              <a:t>بشكل عام : هي درجة استجابة المتغير التابع للتغير الحاصل في المتغير المستقل</a:t>
            </a:r>
          </a:p>
          <a:p>
            <a:pPr algn="r" rtl="1"/>
            <a:r>
              <a:rPr lang="ar-IQ" sz="2400" dirty="0" smtClean="0"/>
              <a:t> </a:t>
            </a:r>
            <a:r>
              <a:rPr lang="ar-IQ" sz="2400" dirty="0" smtClean="0">
                <a:solidFill>
                  <a:srgbClr val="FF0000"/>
                </a:solidFill>
              </a:rPr>
              <a:t>مرونة الطلب:  </a:t>
            </a:r>
            <a:r>
              <a:rPr lang="ar-IQ" sz="2400" u="sng" dirty="0" smtClean="0"/>
              <a:t>هي درجة استجابة الكمية المطلوبة من سلعة معينة للتغير الحاصل في المتغيرات المستقلة</a:t>
            </a:r>
            <a:r>
              <a:rPr lang="ar-IQ" sz="2400" dirty="0" smtClean="0"/>
              <a:t> مثل : </a:t>
            </a:r>
            <a:r>
              <a:rPr lang="ar-IQ" sz="2400" dirty="0" smtClean="0">
                <a:solidFill>
                  <a:srgbClr val="0070C0"/>
                </a:solidFill>
              </a:rPr>
              <a:t>السعر</a:t>
            </a:r>
            <a:r>
              <a:rPr lang="ar-IQ" sz="2400" dirty="0" smtClean="0"/>
              <a:t>، </a:t>
            </a:r>
            <a:r>
              <a:rPr lang="ar-IQ" sz="2400" dirty="0" smtClean="0">
                <a:solidFill>
                  <a:srgbClr val="0070C0"/>
                </a:solidFill>
              </a:rPr>
              <a:t>الدخل</a:t>
            </a:r>
            <a:r>
              <a:rPr lang="ar-IQ" sz="2400" dirty="0" smtClean="0"/>
              <a:t>  ، </a:t>
            </a:r>
            <a:r>
              <a:rPr lang="ar-IQ" sz="2400" dirty="0" smtClean="0">
                <a:solidFill>
                  <a:srgbClr val="0070C0"/>
                </a:solidFill>
              </a:rPr>
              <a:t>اسعار السلع الاخرى</a:t>
            </a:r>
          </a:p>
          <a:p>
            <a:pPr algn="r" rtl="1"/>
            <a:endParaRPr lang="ar-IQ" sz="2400" dirty="0" smtClean="0">
              <a:solidFill>
                <a:srgbClr val="0070C0"/>
              </a:solidFill>
            </a:endParaRPr>
          </a:p>
          <a:p>
            <a:pPr algn="r" rtl="1"/>
            <a:r>
              <a:rPr lang="ar-IQ" sz="2400" dirty="0" smtClean="0">
                <a:solidFill>
                  <a:srgbClr val="FF0000"/>
                </a:solidFill>
              </a:rPr>
              <a:t>مرونة الطلب السعرية :</a:t>
            </a:r>
            <a:r>
              <a:rPr lang="ar-IQ" sz="2400" dirty="0" smtClean="0"/>
              <a:t>هي درجة استجابة الكمية المطلوبة من سلعة معينة للتغير في سعرها</a:t>
            </a:r>
            <a:endParaRPr lang="ar-IQ" sz="2400" u="sng" dirty="0" smtClean="0"/>
          </a:p>
          <a:p>
            <a:pPr algn="r" rtl="1"/>
            <a:r>
              <a:rPr lang="ar-IQ" sz="2400" u="sng" dirty="0" smtClean="0"/>
              <a:t>   </a:t>
            </a:r>
          </a:p>
          <a:p>
            <a:pPr algn="r" rtl="1"/>
            <a:r>
              <a:rPr lang="ar-IQ" sz="2400" dirty="0" smtClean="0"/>
              <a:t>                                                                             التغير في الكمية المطلوبة                                </a:t>
            </a:r>
          </a:p>
          <a:p>
            <a:pPr algn="r" rtl="1"/>
            <a:r>
              <a:rPr lang="ar-IQ" sz="2400" dirty="0" smtClean="0"/>
              <a:t>                                التغبر النسبي في الكمية المطلوبة            الكمية المطلوبة</a:t>
            </a:r>
          </a:p>
          <a:p>
            <a:pPr algn="r" rtl="1"/>
            <a:r>
              <a:rPr lang="ar-IQ" sz="2400" dirty="0" smtClean="0">
                <a:solidFill>
                  <a:srgbClr val="FF0000"/>
                </a:solidFill>
              </a:rPr>
              <a:t>مرونة الطلب السعرية </a:t>
            </a:r>
            <a:r>
              <a:rPr lang="ar-IQ" sz="2400" dirty="0" smtClean="0"/>
              <a:t>=                                           =</a:t>
            </a:r>
          </a:p>
          <a:p>
            <a:pPr algn="r" rtl="1"/>
            <a:r>
              <a:rPr lang="ar-IQ" sz="2400" dirty="0" smtClean="0"/>
              <a:t>                                  التغير النسبي في  السعر                    التغير في السعر</a:t>
            </a:r>
          </a:p>
          <a:p>
            <a:pPr algn="r" rtl="1"/>
            <a:r>
              <a:rPr lang="ar-IQ" sz="2400" dirty="0" smtClean="0"/>
              <a:t>                                                                                        السعر</a:t>
            </a:r>
          </a:p>
          <a:p>
            <a:pPr algn="r" rtl="1"/>
            <a:r>
              <a:rPr lang="ar-IQ" sz="2400" dirty="0" smtClean="0"/>
              <a:t>  </a:t>
            </a:r>
            <a:r>
              <a:rPr lang="ar-IQ" u="sng" dirty="0" smtClean="0">
                <a:solidFill>
                  <a:srgbClr val="FF0000"/>
                </a:solidFill>
              </a:rPr>
              <a:t> </a:t>
            </a:r>
          </a:p>
          <a:p>
            <a:endParaRPr lang="en-US" dirty="0"/>
          </a:p>
        </p:txBody>
      </p:sp>
      <p:cxnSp>
        <p:nvCxnSpPr>
          <p:cNvPr id="10" name="Straight Connector 9"/>
          <p:cNvCxnSpPr/>
          <p:nvPr/>
        </p:nvCxnSpPr>
        <p:spPr>
          <a:xfrm rot="10800000">
            <a:off x="214282" y="4143380"/>
            <a:ext cx="2357454"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0800000">
            <a:off x="285720" y="4643446"/>
            <a:ext cx="250033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28596" y="5214950"/>
            <a:ext cx="2143140"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3357554" y="4643446"/>
            <a:ext cx="3143272"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circl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IQ" dirty="0" smtClean="0"/>
              <a:t> قياس مرونة الطلب</a:t>
            </a:r>
            <a:r>
              <a:rPr lang="en-US" dirty="0" smtClean="0"/>
              <a:t> </a:t>
            </a:r>
            <a:r>
              <a:rPr lang="ar-IQ" dirty="0" smtClean="0"/>
              <a:t>السعرية</a:t>
            </a:r>
            <a:endParaRPr lang="en-US" dirty="0"/>
          </a:p>
        </p:txBody>
      </p:sp>
      <p:sp>
        <p:nvSpPr>
          <p:cNvPr id="3" name="Slide Number Placeholder 2"/>
          <p:cNvSpPr>
            <a:spLocks noGrp="1"/>
          </p:cNvSpPr>
          <p:nvPr>
            <p:ph type="sldNum" sz="quarter" idx="12"/>
          </p:nvPr>
        </p:nvSpPr>
        <p:spPr/>
        <p:txBody>
          <a:bodyPr/>
          <a:lstStyle/>
          <a:p>
            <a:fld id="{8F389876-892D-41A3-8E28-C6BF543B2891}" type="slidenum">
              <a:rPr lang="en-US" smtClean="0"/>
              <a:pPr/>
              <a:t>35</a:t>
            </a:fld>
            <a:endParaRPr lang="en-US"/>
          </a:p>
        </p:txBody>
      </p:sp>
      <p:sp>
        <p:nvSpPr>
          <p:cNvPr id="4" name="TextBox 3"/>
          <p:cNvSpPr txBox="1"/>
          <p:nvPr/>
        </p:nvSpPr>
        <p:spPr>
          <a:xfrm>
            <a:off x="857224" y="1714488"/>
            <a:ext cx="7786742" cy="4524315"/>
          </a:xfrm>
          <a:prstGeom prst="rect">
            <a:avLst/>
          </a:prstGeom>
        </p:spPr>
        <p:style>
          <a:lnRef idx="1">
            <a:schemeClr val="accent1"/>
          </a:lnRef>
          <a:fillRef idx="0">
            <a:schemeClr val="accent1"/>
          </a:fillRef>
          <a:effectRef idx="0">
            <a:schemeClr val="accent1"/>
          </a:effectRef>
          <a:fontRef idx="minor">
            <a:schemeClr val="tx1"/>
          </a:fontRef>
        </p:style>
        <p:txBody>
          <a:bodyPr wrap="square" rtlCol="0">
            <a:spAutoFit/>
          </a:bodyPr>
          <a:lstStyle/>
          <a:p>
            <a:pPr algn="r" rtl="1"/>
            <a:r>
              <a:rPr lang="ar-IQ" sz="2400" dirty="0" smtClean="0"/>
              <a:t>ولو رمزنا للكمية المطلوبة  بالحرف (َ</a:t>
            </a:r>
            <a:r>
              <a:rPr lang="en-US" sz="2400" dirty="0" smtClean="0"/>
              <a:t>Q </a:t>
            </a:r>
            <a:r>
              <a:rPr lang="ar-IQ" sz="2400" dirty="0" smtClean="0"/>
              <a:t> </a:t>
            </a:r>
            <a:r>
              <a:rPr lang="en-US" sz="2400" dirty="0" smtClean="0"/>
              <a:t> (</a:t>
            </a:r>
            <a:r>
              <a:rPr lang="ar-IQ" sz="2400" dirty="0" smtClean="0"/>
              <a:t>  وللسعر</a:t>
            </a:r>
            <a:r>
              <a:rPr lang="en-US" sz="2400" dirty="0" smtClean="0"/>
              <a:t> </a:t>
            </a:r>
            <a:r>
              <a:rPr lang="ar-IQ" sz="2400" dirty="0" smtClean="0"/>
              <a:t>بالحرف </a:t>
            </a:r>
            <a:r>
              <a:rPr lang="en-US" sz="2400" dirty="0" smtClean="0"/>
              <a:t>(P) </a:t>
            </a:r>
            <a:r>
              <a:rPr lang="ar-IQ" sz="2400" dirty="0" smtClean="0"/>
              <a:t> </a:t>
            </a:r>
          </a:p>
          <a:p>
            <a:pPr algn="r" rtl="1"/>
            <a:r>
              <a:rPr lang="ar-IQ" sz="2400" dirty="0" smtClean="0"/>
              <a:t>ول</a:t>
            </a:r>
            <a:r>
              <a:rPr lang="ar-IQ" sz="2400" dirty="0" smtClean="0">
                <a:solidFill>
                  <a:srgbClr val="C00000"/>
                </a:solidFill>
              </a:rPr>
              <a:t>مرونة الطلب السعرية</a:t>
            </a:r>
            <a:r>
              <a:rPr lang="ar-IQ" sz="2400" dirty="0" smtClean="0"/>
              <a:t> بالحروف </a:t>
            </a:r>
            <a:r>
              <a:rPr lang="en-US" sz="2400" dirty="0" err="1" smtClean="0">
                <a:solidFill>
                  <a:srgbClr val="C00000"/>
                </a:solidFill>
              </a:rPr>
              <a:t>EdP</a:t>
            </a:r>
            <a:r>
              <a:rPr lang="en-US" sz="2400" dirty="0" smtClean="0"/>
              <a:t> </a:t>
            </a:r>
            <a:r>
              <a:rPr lang="ar-IQ" sz="2400" dirty="0" smtClean="0"/>
              <a:t>  فان المرونة تصبح :</a:t>
            </a:r>
          </a:p>
          <a:p>
            <a:pPr algn="r" rtl="1"/>
            <a:endParaRPr lang="en-US" sz="2400" dirty="0" smtClean="0"/>
          </a:p>
          <a:p>
            <a:pPr algn="l"/>
            <a:r>
              <a:rPr lang="en-US" sz="2400" dirty="0" smtClean="0"/>
              <a:t>                ∆ Q d              </a:t>
            </a:r>
          </a:p>
          <a:p>
            <a:pPr algn="l"/>
            <a:r>
              <a:rPr lang="en-US" sz="2400" dirty="0" smtClean="0"/>
              <a:t>                  </a:t>
            </a:r>
            <a:r>
              <a:rPr lang="en-US" sz="2400" dirty="0" err="1" smtClean="0"/>
              <a:t>Qd</a:t>
            </a:r>
            <a:r>
              <a:rPr lang="en-US" sz="2400" dirty="0" smtClean="0"/>
              <a:t>                  ∆ </a:t>
            </a:r>
            <a:r>
              <a:rPr lang="en-US" sz="2400" dirty="0" err="1" smtClean="0"/>
              <a:t>Qd</a:t>
            </a:r>
            <a:r>
              <a:rPr lang="en-US" sz="2400" dirty="0" smtClean="0"/>
              <a:t>                      P</a:t>
            </a:r>
            <a:endParaRPr lang="ar-IQ" sz="2400" dirty="0" smtClean="0"/>
          </a:p>
          <a:p>
            <a:pPr algn="l"/>
            <a:r>
              <a:rPr lang="en-US" sz="2400" dirty="0" smtClean="0"/>
              <a:t> </a:t>
            </a:r>
            <a:r>
              <a:rPr lang="en-US" sz="2400" dirty="0" err="1" smtClean="0">
                <a:solidFill>
                  <a:srgbClr val="C00000"/>
                </a:solidFill>
              </a:rPr>
              <a:t>EdP</a:t>
            </a:r>
            <a:r>
              <a:rPr lang="en-US" sz="2400" dirty="0" smtClean="0"/>
              <a:t>=           </a:t>
            </a:r>
            <a:r>
              <a:rPr lang="ar-IQ" sz="2400" dirty="0" smtClean="0"/>
              <a:t> </a:t>
            </a:r>
            <a:r>
              <a:rPr lang="en-US" sz="2400" dirty="0" smtClean="0"/>
              <a:t>           =                       × -                              </a:t>
            </a:r>
          </a:p>
          <a:p>
            <a:pPr algn="l"/>
            <a:r>
              <a:rPr lang="en-US" sz="2400" dirty="0" smtClean="0"/>
              <a:t>                 ∆ P                   </a:t>
            </a:r>
            <a:r>
              <a:rPr lang="en-US" sz="2400" dirty="0" err="1" smtClean="0"/>
              <a:t>Qd</a:t>
            </a:r>
            <a:r>
              <a:rPr lang="en-US" sz="2400" dirty="0" smtClean="0"/>
              <a:t>                        ∆p</a:t>
            </a:r>
          </a:p>
          <a:p>
            <a:pPr algn="l"/>
            <a:r>
              <a:rPr lang="en-US" sz="2400" dirty="0" smtClean="0"/>
              <a:t>                    p</a:t>
            </a:r>
          </a:p>
          <a:p>
            <a:r>
              <a:rPr lang="ar-IQ" sz="2400" dirty="0" smtClean="0"/>
              <a:t>              </a:t>
            </a:r>
            <a:r>
              <a:rPr lang="en-US" sz="2400" dirty="0" smtClean="0"/>
              <a:t> ∆ </a:t>
            </a:r>
            <a:r>
              <a:rPr lang="en-US" sz="2400" dirty="0" err="1" smtClean="0"/>
              <a:t>Qd</a:t>
            </a:r>
            <a:r>
              <a:rPr lang="en-US" sz="2400" dirty="0" smtClean="0"/>
              <a:t>                 P</a:t>
            </a:r>
          </a:p>
          <a:p>
            <a:r>
              <a:rPr lang="en-US" sz="2400" dirty="0" smtClean="0"/>
              <a:t>       </a:t>
            </a:r>
            <a:r>
              <a:rPr lang="ar-IQ" sz="2400" dirty="0" smtClean="0"/>
              <a:t>=</a:t>
            </a:r>
            <a:r>
              <a:rPr lang="en-US" sz="2400" dirty="0" smtClean="0"/>
              <a:t> </a:t>
            </a:r>
            <a:r>
              <a:rPr lang="ar-IQ" sz="2400" dirty="0" smtClean="0"/>
              <a:t>   </a:t>
            </a:r>
            <a:r>
              <a:rPr lang="en-US" sz="2400" dirty="0" smtClean="0"/>
              <a:t>  </a:t>
            </a:r>
            <a:r>
              <a:rPr lang="ar-IQ" sz="2400" dirty="0" smtClean="0"/>
              <a:t> </a:t>
            </a:r>
            <a:r>
              <a:rPr lang="en-US" sz="2400" dirty="0" smtClean="0"/>
              <a:t>  </a:t>
            </a:r>
            <a:r>
              <a:rPr lang="ar-IQ" sz="2400" dirty="0" smtClean="0"/>
              <a:t>×             </a:t>
            </a:r>
            <a:r>
              <a:rPr lang="en-US" sz="2400" dirty="0" smtClean="0"/>
              <a:t> </a:t>
            </a:r>
            <a:endParaRPr lang="ar-IQ" sz="2400" dirty="0" smtClean="0"/>
          </a:p>
          <a:p>
            <a:r>
              <a:rPr lang="ar-IQ" sz="2400" dirty="0" smtClean="0"/>
              <a:t>                </a:t>
            </a:r>
            <a:r>
              <a:rPr lang="en-US" sz="2400" dirty="0" smtClean="0"/>
              <a:t>∆p                   </a:t>
            </a:r>
            <a:r>
              <a:rPr lang="en-US" sz="2400" dirty="0" err="1" smtClean="0"/>
              <a:t>Qd</a:t>
            </a:r>
            <a:r>
              <a:rPr lang="en-US" sz="2400" dirty="0" smtClean="0"/>
              <a:t> </a:t>
            </a:r>
          </a:p>
          <a:p>
            <a:pPr algn="l"/>
            <a:r>
              <a:rPr lang="en-US" sz="2400" dirty="0" smtClean="0"/>
              <a:t>             </a:t>
            </a:r>
          </a:p>
        </p:txBody>
      </p:sp>
      <p:cxnSp>
        <p:nvCxnSpPr>
          <p:cNvPr id="6" name="Straight Connector 5"/>
          <p:cNvCxnSpPr/>
          <p:nvPr/>
        </p:nvCxnSpPr>
        <p:spPr>
          <a:xfrm>
            <a:off x="1714480" y="3857628"/>
            <a:ext cx="1285884"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928794" y="3214686"/>
            <a:ext cx="785818"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000232" y="4357694"/>
            <a:ext cx="785818"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500430" y="3857628"/>
            <a:ext cx="1143008"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572132" y="3786190"/>
            <a:ext cx="107157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071670" y="5214950"/>
            <a:ext cx="1000132"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786182" y="5214950"/>
            <a:ext cx="71438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0800000">
            <a:off x="1785918" y="5214950"/>
            <a:ext cx="142876"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circl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IQ" dirty="0" smtClean="0"/>
              <a:t>قياس مرونة الطلب السعرية</a:t>
            </a:r>
            <a:endParaRPr lang="en-US" dirty="0"/>
          </a:p>
        </p:txBody>
      </p:sp>
      <p:sp>
        <p:nvSpPr>
          <p:cNvPr id="4" name="Content Placeholder 3"/>
          <p:cNvSpPr>
            <a:spLocks noGrp="1"/>
          </p:cNvSpPr>
          <p:nvPr>
            <p:ph idx="1"/>
          </p:nvPr>
        </p:nvSpPr>
        <p:spPr>
          <a:ln w="28575">
            <a:solidFill>
              <a:schemeClr val="tx1"/>
            </a:solidFill>
          </a:ln>
        </p:spPr>
        <p:style>
          <a:lnRef idx="1">
            <a:schemeClr val="accent1"/>
          </a:lnRef>
          <a:fillRef idx="0">
            <a:schemeClr val="accent1"/>
          </a:fillRef>
          <a:effectRef idx="0">
            <a:schemeClr val="accent1"/>
          </a:effectRef>
          <a:fontRef idx="minor">
            <a:schemeClr val="tx1"/>
          </a:fontRef>
        </p:style>
        <p:txBody>
          <a:bodyPr>
            <a:normAutofit/>
          </a:bodyPr>
          <a:lstStyle/>
          <a:p>
            <a:pPr algn="just" rtl="1">
              <a:buNone/>
            </a:pPr>
            <a:r>
              <a:rPr lang="ar-IQ" dirty="0" smtClean="0">
                <a:solidFill>
                  <a:srgbClr val="C00000"/>
                </a:solidFill>
              </a:rPr>
              <a:t>مثال</a:t>
            </a:r>
            <a:r>
              <a:rPr lang="ar-IQ" dirty="0" smtClean="0"/>
              <a:t> ارتفع سعر سلعة معينة من  </a:t>
            </a:r>
            <a:r>
              <a:rPr lang="en-US" dirty="0" smtClean="0"/>
              <a:t>100</a:t>
            </a:r>
            <a:r>
              <a:rPr lang="ar-IQ" dirty="0" smtClean="0"/>
              <a:t>$ الى </a:t>
            </a:r>
            <a:r>
              <a:rPr lang="en-US" dirty="0" smtClean="0"/>
              <a:t>125</a:t>
            </a:r>
            <a:r>
              <a:rPr lang="ar-IQ" dirty="0" smtClean="0"/>
              <a:t>$ وادى هذا الارتفاع في السعر الى انخفاض في الكمية المطلوبة من </a:t>
            </a:r>
            <a:r>
              <a:rPr lang="en-US" dirty="0" smtClean="0"/>
              <a:t>1000</a:t>
            </a:r>
            <a:r>
              <a:rPr lang="ar-IQ" dirty="0" smtClean="0"/>
              <a:t> وحدة الى </a:t>
            </a:r>
            <a:r>
              <a:rPr lang="en-US" dirty="0" smtClean="0"/>
              <a:t>600</a:t>
            </a:r>
            <a:r>
              <a:rPr lang="ar-IQ" dirty="0" smtClean="0"/>
              <a:t> وحدة. احسب المرونة السعرية؟</a:t>
            </a:r>
          </a:p>
          <a:p>
            <a:pPr algn="just">
              <a:buNone/>
            </a:pPr>
            <a:r>
              <a:rPr lang="en-US" sz="2400" dirty="0" smtClean="0"/>
              <a:t>            600-1000         -400</a:t>
            </a:r>
          </a:p>
          <a:p>
            <a:pPr algn="just">
              <a:buNone/>
            </a:pPr>
            <a:r>
              <a:rPr lang="en-US" sz="2400" dirty="0" smtClean="0"/>
              <a:t>                1000              1000       -400       100      </a:t>
            </a:r>
          </a:p>
          <a:p>
            <a:pPr algn="just">
              <a:buNone/>
            </a:pPr>
            <a:r>
              <a:rPr lang="en-US" sz="2400" dirty="0" err="1" smtClean="0"/>
              <a:t>EdP</a:t>
            </a:r>
            <a:r>
              <a:rPr lang="en-US" sz="2400" dirty="0" smtClean="0"/>
              <a:t>=                         =             =               ×                = - 1.6 = |1.6|</a:t>
            </a:r>
          </a:p>
          <a:p>
            <a:pPr algn="just">
              <a:buNone/>
            </a:pPr>
            <a:r>
              <a:rPr lang="en-US" sz="2400" dirty="0" smtClean="0"/>
              <a:t>              125 -100         25            1000         25</a:t>
            </a:r>
          </a:p>
          <a:p>
            <a:pPr algn="just">
              <a:buNone/>
            </a:pPr>
            <a:r>
              <a:rPr lang="en-US" sz="2400" dirty="0" smtClean="0"/>
              <a:t>                    100           100</a:t>
            </a:r>
            <a:endParaRPr lang="ar-IQ" sz="2400" dirty="0" smtClean="0"/>
          </a:p>
          <a:p>
            <a:pPr algn="just" rtl="1">
              <a:buNone/>
            </a:pPr>
            <a:r>
              <a:rPr lang="ar-IQ" sz="2000" b="1" dirty="0" smtClean="0"/>
              <a:t>هنا يقال ان الطلب مرن وذلك لان التغير النسبي في الكمية المطلوبة اكبر من التغير النسبي في السعر.</a:t>
            </a:r>
          </a:p>
          <a:p>
            <a:pPr algn="just" rtl="1">
              <a:buNone/>
            </a:pPr>
            <a:endParaRPr lang="en-US" dirty="0" smtClean="0"/>
          </a:p>
          <a:p>
            <a:pPr algn="just" rtl="1">
              <a:buNone/>
            </a:pPr>
            <a:endParaRPr lang="en-US" dirty="0"/>
          </a:p>
        </p:txBody>
      </p:sp>
      <p:sp>
        <p:nvSpPr>
          <p:cNvPr id="3" name="Slide Number Placeholder 2"/>
          <p:cNvSpPr>
            <a:spLocks noGrp="1"/>
          </p:cNvSpPr>
          <p:nvPr>
            <p:ph type="sldNum" sz="quarter" idx="12"/>
          </p:nvPr>
        </p:nvSpPr>
        <p:spPr/>
        <p:txBody>
          <a:bodyPr/>
          <a:lstStyle/>
          <a:p>
            <a:fld id="{8F389876-892D-41A3-8E28-C6BF543B2891}" type="slidenum">
              <a:rPr lang="en-US" smtClean="0"/>
              <a:pPr/>
              <a:t>36</a:t>
            </a:fld>
            <a:endParaRPr lang="en-US"/>
          </a:p>
        </p:txBody>
      </p:sp>
      <p:cxnSp>
        <p:nvCxnSpPr>
          <p:cNvPr id="16" name="Straight Connector 15"/>
          <p:cNvCxnSpPr/>
          <p:nvPr/>
        </p:nvCxnSpPr>
        <p:spPr>
          <a:xfrm>
            <a:off x="1428728" y="4286256"/>
            <a:ext cx="1214446"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143240" y="4286256"/>
            <a:ext cx="571504"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286248" y="4286256"/>
            <a:ext cx="642942"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429256" y="4214818"/>
            <a:ext cx="71438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428728" y="3571876"/>
            <a:ext cx="107157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143240" y="4857760"/>
            <a:ext cx="57150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785918" y="4929198"/>
            <a:ext cx="785818"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3143240" y="3571876"/>
            <a:ext cx="71438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circl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1"/>
            <a:r>
              <a:rPr lang="ar-IQ" sz="2800" dirty="0" smtClean="0"/>
              <a:t>الطلب المرن </a:t>
            </a:r>
            <a:r>
              <a:rPr lang="en-US" sz="2800" dirty="0" smtClean="0"/>
              <a:t>Elastic demand</a:t>
            </a:r>
            <a:endParaRPr lang="en-US" sz="2800" dirty="0"/>
          </a:p>
        </p:txBody>
      </p:sp>
      <p:sp>
        <p:nvSpPr>
          <p:cNvPr id="4" name="Slide Number Placeholder 3"/>
          <p:cNvSpPr>
            <a:spLocks noGrp="1"/>
          </p:cNvSpPr>
          <p:nvPr>
            <p:ph type="sldNum" sz="quarter" idx="12"/>
          </p:nvPr>
        </p:nvSpPr>
        <p:spPr/>
        <p:txBody>
          <a:bodyPr/>
          <a:lstStyle/>
          <a:p>
            <a:fld id="{8F389876-892D-41A3-8E28-C6BF543B2891}" type="slidenum">
              <a:rPr lang="en-US" smtClean="0"/>
              <a:pPr/>
              <a:t>37</a:t>
            </a:fld>
            <a:endParaRPr lang="en-US"/>
          </a:p>
        </p:txBody>
      </p:sp>
      <p:pic>
        <p:nvPicPr>
          <p:cNvPr id="12" name="Content Placeholder 11" descr="الطلب المرن.jpg"/>
          <p:cNvPicPr>
            <a:picLocks noGrp="1" noChangeAspect="1"/>
          </p:cNvPicPr>
          <p:nvPr>
            <p:ph idx="1"/>
          </p:nvPr>
        </p:nvPicPr>
        <p:blipFill>
          <a:blip r:embed="rId2" cstate="print"/>
          <a:stretch>
            <a:fillRect/>
          </a:stretch>
        </p:blipFill>
        <p:spPr>
          <a:xfrm>
            <a:off x="642910" y="1857364"/>
            <a:ext cx="7800975" cy="4381500"/>
          </a:xfrm>
          <a:ln>
            <a:solidFill>
              <a:srgbClr val="FFC000"/>
            </a:solidFill>
          </a:ln>
        </p:spPr>
      </p:pic>
      <p:sp>
        <p:nvSpPr>
          <p:cNvPr id="5" name="TextBox 4"/>
          <p:cNvSpPr txBox="1"/>
          <p:nvPr/>
        </p:nvSpPr>
        <p:spPr>
          <a:xfrm>
            <a:off x="5715008" y="3000372"/>
            <a:ext cx="428628" cy="923330"/>
          </a:xfrm>
          <a:prstGeom prst="rect">
            <a:avLst/>
          </a:prstGeom>
          <a:noFill/>
        </p:spPr>
        <p:txBody>
          <a:bodyPr wrap="square" rtlCol="0">
            <a:spAutoFit/>
          </a:bodyPr>
          <a:lstStyle/>
          <a:p>
            <a:endParaRPr lang="en-US" sz="5400" dirty="0"/>
          </a:p>
        </p:txBody>
      </p:sp>
      <p:sp>
        <p:nvSpPr>
          <p:cNvPr id="6" name="TextBox 5"/>
          <p:cNvSpPr txBox="1"/>
          <p:nvPr/>
        </p:nvSpPr>
        <p:spPr>
          <a:xfrm>
            <a:off x="3428992" y="2500306"/>
            <a:ext cx="428628" cy="646331"/>
          </a:xfrm>
          <a:prstGeom prst="rect">
            <a:avLst/>
          </a:prstGeom>
          <a:noFill/>
        </p:spPr>
        <p:txBody>
          <a:bodyPr wrap="square" rtlCol="0">
            <a:spAutoFit/>
          </a:bodyPr>
          <a:lstStyle/>
          <a:p>
            <a:r>
              <a:rPr lang="ar-IQ" sz="3600" dirty="0" smtClean="0">
                <a:solidFill>
                  <a:srgbClr val="FF0000"/>
                </a:solidFill>
              </a:rPr>
              <a:t>ط</a:t>
            </a:r>
            <a:endParaRPr lang="en-US" sz="3600" dirty="0">
              <a:solidFill>
                <a:srgbClr val="FF0000"/>
              </a:solidFill>
            </a:endParaRPr>
          </a:p>
        </p:txBody>
      </p:sp>
      <p:sp>
        <p:nvSpPr>
          <p:cNvPr id="8" name="TextBox 7"/>
          <p:cNvSpPr txBox="1"/>
          <p:nvPr/>
        </p:nvSpPr>
        <p:spPr>
          <a:xfrm>
            <a:off x="7572396" y="3571876"/>
            <a:ext cx="428628" cy="646331"/>
          </a:xfrm>
          <a:prstGeom prst="rect">
            <a:avLst/>
          </a:prstGeom>
          <a:noFill/>
        </p:spPr>
        <p:txBody>
          <a:bodyPr wrap="square" rtlCol="0">
            <a:spAutoFit/>
          </a:bodyPr>
          <a:lstStyle/>
          <a:p>
            <a:r>
              <a:rPr lang="ar-IQ" sz="3600" dirty="0" smtClean="0">
                <a:solidFill>
                  <a:srgbClr val="FF0000"/>
                </a:solidFill>
              </a:rPr>
              <a:t>ط</a:t>
            </a:r>
            <a:endParaRPr lang="en-US" sz="3600" dirty="0">
              <a:solidFill>
                <a:srgbClr val="FF0000"/>
              </a:solidFill>
            </a:endParaRPr>
          </a:p>
        </p:txBody>
      </p:sp>
      <p:cxnSp>
        <p:nvCxnSpPr>
          <p:cNvPr id="10" name="Straight Connector 9"/>
          <p:cNvCxnSpPr/>
          <p:nvPr/>
        </p:nvCxnSpPr>
        <p:spPr>
          <a:xfrm>
            <a:off x="4000496" y="3143248"/>
            <a:ext cx="3429024" cy="78581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0" y="1142984"/>
            <a:ext cx="8429652" cy="461665"/>
          </a:xfrm>
          <a:prstGeom prst="rect">
            <a:avLst/>
          </a:prstGeom>
          <a:noFill/>
        </p:spPr>
        <p:txBody>
          <a:bodyPr wrap="square" rtlCol="0">
            <a:spAutoFit/>
          </a:bodyPr>
          <a:lstStyle/>
          <a:p>
            <a:r>
              <a:rPr lang="ar-IQ" sz="2400" dirty="0" smtClean="0"/>
              <a:t> </a:t>
            </a:r>
            <a:r>
              <a:rPr lang="ar-IQ" sz="2400" dirty="0" smtClean="0">
                <a:solidFill>
                  <a:srgbClr val="FF0000"/>
                </a:solidFill>
              </a:rPr>
              <a:t>1</a:t>
            </a:r>
            <a:r>
              <a:rPr lang="en-US" sz="2400" dirty="0" smtClean="0">
                <a:solidFill>
                  <a:srgbClr val="FF0000"/>
                </a:solidFill>
              </a:rPr>
              <a:t>&lt;</a:t>
            </a:r>
            <a:r>
              <a:rPr lang="ar-IQ" sz="2000" b="1" dirty="0" smtClean="0"/>
              <a:t>تتغير الكمية المطلوبة من السلعة بمعدل يفوق نسبة التغير في سعرها  يعني ذلك ان </a:t>
            </a:r>
            <a:r>
              <a:rPr lang="ar-IQ" sz="2400" dirty="0" smtClean="0">
                <a:solidFill>
                  <a:srgbClr val="FF0000"/>
                </a:solidFill>
              </a:rPr>
              <a:t>م ط</a:t>
            </a:r>
            <a:r>
              <a:rPr lang="ar-IQ" sz="2400" dirty="0" smtClean="0"/>
              <a:t> </a:t>
            </a:r>
            <a:endParaRPr lang="en-US" sz="2400" dirty="0"/>
          </a:p>
        </p:txBody>
      </p:sp>
    </p:spTree>
  </p:cSld>
  <p:clrMapOvr>
    <a:masterClrMapping/>
  </p:clrMapOvr>
  <p:transition>
    <p:circl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594"/>
          </a:xfrm>
        </p:spPr>
        <p:txBody>
          <a:bodyPr>
            <a:normAutofit/>
          </a:bodyPr>
          <a:lstStyle/>
          <a:p>
            <a:pPr rtl="1"/>
            <a:r>
              <a:rPr lang="ar-IQ" sz="2800" dirty="0" smtClean="0"/>
              <a:t>الطلب غير المرن </a:t>
            </a:r>
            <a:r>
              <a:rPr lang="en-US" sz="2800" dirty="0" smtClean="0"/>
              <a:t>Inelastic demand</a:t>
            </a:r>
            <a:endParaRPr lang="en-US" sz="2800" dirty="0"/>
          </a:p>
        </p:txBody>
      </p:sp>
      <p:pic>
        <p:nvPicPr>
          <p:cNvPr id="5" name="Content Placeholder 4" descr="غير المرن.jpg"/>
          <p:cNvPicPr>
            <a:picLocks noGrp="1" noChangeAspect="1"/>
          </p:cNvPicPr>
          <p:nvPr>
            <p:ph idx="1"/>
          </p:nvPr>
        </p:nvPicPr>
        <p:blipFill>
          <a:blip r:embed="rId2" cstate="print"/>
          <a:stretch>
            <a:fillRect/>
          </a:stretch>
        </p:blipFill>
        <p:spPr>
          <a:xfrm>
            <a:off x="959170" y="1617681"/>
            <a:ext cx="7225660" cy="4525963"/>
          </a:xfrm>
        </p:spPr>
      </p:pic>
      <p:sp>
        <p:nvSpPr>
          <p:cNvPr id="4" name="Slide Number Placeholder 3"/>
          <p:cNvSpPr>
            <a:spLocks noGrp="1"/>
          </p:cNvSpPr>
          <p:nvPr>
            <p:ph type="sldNum" sz="quarter" idx="12"/>
          </p:nvPr>
        </p:nvSpPr>
        <p:spPr/>
        <p:txBody>
          <a:bodyPr/>
          <a:lstStyle/>
          <a:p>
            <a:fld id="{8F389876-892D-41A3-8E28-C6BF543B2891}" type="slidenum">
              <a:rPr lang="en-US" smtClean="0"/>
              <a:pPr/>
              <a:t>38</a:t>
            </a:fld>
            <a:endParaRPr lang="en-US"/>
          </a:p>
        </p:txBody>
      </p:sp>
      <p:cxnSp>
        <p:nvCxnSpPr>
          <p:cNvPr id="7" name="Straight Connector 6"/>
          <p:cNvCxnSpPr/>
          <p:nvPr/>
        </p:nvCxnSpPr>
        <p:spPr>
          <a:xfrm rot="16200000" flipH="1">
            <a:off x="2964645" y="2464587"/>
            <a:ext cx="1928826" cy="142876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643174" y="1714488"/>
            <a:ext cx="428628" cy="646331"/>
          </a:xfrm>
          <a:prstGeom prst="rect">
            <a:avLst/>
          </a:prstGeom>
          <a:noFill/>
        </p:spPr>
        <p:txBody>
          <a:bodyPr wrap="square" rtlCol="0">
            <a:spAutoFit/>
          </a:bodyPr>
          <a:lstStyle/>
          <a:p>
            <a:r>
              <a:rPr lang="ar-IQ" sz="3600" dirty="0" smtClean="0">
                <a:solidFill>
                  <a:srgbClr val="FF0000"/>
                </a:solidFill>
              </a:rPr>
              <a:t>ط</a:t>
            </a:r>
            <a:endParaRPr lang="en-US" sz="3600" dirty="0">
              <a:solidFill>
                <a:srgbClr val="FF0000"/>
              </a:solidFill>
            </a:endParaRPr>
          </a:p>
        </p:txBody>
      </p:sp>
      <p:sp>
        <p:nvSpPr>
          <p:cNvPr id="10" name="TextBox 9"/>
          <p:cNvSpPr txBox="1"/>
          <p:nvPr/>
        </p:nvSpPr>
        <p:spPr>
          <a:xfrm>
            <a:off x="4786314" y="3857628"/>
            <a:ext cx="428628" cy="646331"/>
          </a:xfrm>
          <a:prstGeom prst="rect">
            <a:avLst/>
          </a:prstGeom>
          <a:noFill/>
        </p:spPr>
        <p:txBody>
          <a:bodyPr wrap="square" rtlCol="0">
            <a:spAutoFit/>
          </a:bodyPr>
          <a:lstStyle/>
          <a:p>
            <a:r>
              <a:rPr lang="ar-IQ" sz="3600" dirty="0" smtClean="0">
                <a:solidFill>
                  <a:srgbClr val="FF0000"/>
                </a:solidFill>
              </a:rPr>
              <a:t>ط</a:t>
            </a:r>
            <a:endParaRPr lang="en-US" sz="3600" dirty="0">
              <a:solidFill>
                <a:srgbClr val="FF0000"/>
              </a:solidFill>
            </a:endParaRPr>
          </a:p>
        </p:txBody>
      </p:sp>
      <p:sp>
        <p:nvSpPr>
          <p:cNvPr id="11" name="TextBox 10"/>
          <p:cNvSpPr txBox="1"/>
          <p:nvPr/>
        </p:nvSpPr>
        <p:spPr>
          <a:xfrm>
            <a:off x="571472" y="1000108"/>
            <a:ext cx="7858180" cy="400110"/>
          </a:xfrm>
          <a:prstGeom prst="rect">
            <a:avLst/>
          </a:prstGeom>
          <a:noFill/>
        </p:spPr>
        <p:txBody>
          <a:bodyPr wrap="square" rtlCol="0">
            <a:spAutoFit/>
          </a:bodyPr>
          <a:lstStyle/>
          <a:p>
            <a:pPr algn="r" rtl="1"/>
            <a:r>
              <a:rPr lang="ar-IQ" b="1" dirty="0" smtClean="0">
                <a:solidFill>
                  <a:srgbClr val="FF0000"/>
                </a:solidFill>
              </a:rPr>
              <a:t>منخفض المرونة  </a:t>
            </a:r>
            <a:r>
              <a:rPr lang="ar-IQ" b="1" dirty="0" smtClean="0"/>
              <a:t>وتتغيرفيه الكمية المطلوبة بمعدل يقل عن نسبة التغير في سعرها  اي ان  </a:t>
            </a:r>
            <a:r>
              <a:rPr lang="ar-IQ" sz="2000" b="1" dirty="0" smtClean="0">
                <a:solidFill>
                  <a:srgbClr val="FF0000"/>
                </a:solidFill>
              </a:rPr>
              <a:t>م ط  </a:t>
            </a:r>
            <a:r>
              <a:rPr lang="en-US" sz="2000" b="1" dirty="0" smtClean="0">
                <a:solidFill>
                  <a:srgbClr val="FF0000"/>
                </a:solidFill>
              </a:rPr>
              <a:t>  &gt;</a:t>
            </a:r>
            <a:r>
              <a:rPr lang="ar-IQ" sz="2000" b="1" dirty="0" smtClean="0">
                <a:solidFill>
                  <a:srgbClr val="FF0000"/>
                </a:solidFill>
              </a:rPr>
              <a:t> 1</a:t>
            </a:r>
            <a:endParaRPr lang="en-US" sz="2000" b="1" dirty="0">
              <a:solidFill>
                <a:srgbClr val="FF0000"/>
              </a:solidFill>
            </a:endParaRPr>
          </a:p>
        </p:txBody>
      </p:sp>
    </p:spTree>
  </p:cSld>
  <p:clrMapOvr>
    <a:masterClrMapping/>
  </p:clrMapOvr>
  <p:transition>
    <p:circl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0"/>
            <a:ext cx="8229600" cy="571480"/>
          </a:xfrm>
        </p:spPr>
        <p:txBody>
          <a:bodyPr>
            <a:normAutofit/>
          </a:bodyPr>
          <a:lstStyle/>
          <a:p>
            <a:r>
              <a:rPr lang="ar-IQ" sz="2400" u="sng" dirty="0" smtClean="0"/>
              <a:t>انواع اخرى لمرونة الطلب السعرية</a:t>
            </a:r>
            <a:endParaRPr lang="en-US" sz="2400" u="sng" dirty="0"/>
          </a:p>
        </p:txBody>
      </p:sp>
      <p:pic>
        <p:nvPicPr>
          <p:cNvPr id="5" name="Content Placeholder 4" descr="ثلات مخططات.jpg"/>
          <p:cNvPicPr>
            <a:picLocks noGrp="1" noChangeAspect="1"/>
          </p:cNvPicPr>
          <p:nvPr>
            <p:ph idx="1"/>
          </p:nvPr>
        </p:nvPicPr>
        <p:blipFill>
          <a:blip r:embed="rId2" cstate="print"/>
          <a:stretch>
            <a:fillRect/>
          </a:stretch>
        </p:blipFill>
        <p:spPr>
          <a:xfrm>
            <a:off x="714348" y="2285992"/>
            <a:ext cx="7908091" cy="3697295"/>
          </a:xfrm>
        </p:spPr>
      </p:pic>
      <p:sp>
        <p:nvSpPr>
          <p:cNvPr id="4" name="Slide Number Placeholder 3"/>
          <p:cNvSpPr>
            <a:spLocks noGrp="1"/>
          </p:cNvSpPr>
          <p:nvPr>
            <p:ph type="sldNum" sz="quarter" idx="12"/>
          </p:nvPr>
        </p:nvSpPr>
        <p:spPr/>
        <p:txBody>
          <a:bodyPr/>
          <a:lstStyle/>
          <a:p>
            <a:fld id="{8F389876-892D-41A3-8E28-C6BF543B2891}" type="slidenum">
              <a:rPr lang="en-US" smtClean="0"/>
              <a:pPr/>
              <a:t>39</a:t>
            </a:fld>
            <a:endParaRPr lang="en-US"/>
          </a:p>
        </p:txBody>
      </p:sp>
      <p:sp>
        <p:nvSpPr>
          <p:cNvPr id="6" name="TextBox 5"/>
          <p:cNvSpPr txBox="1"/>
          <p:nvPr/>
        </p:nvSpPr>
        <p:spPr>
          <a:xfrm>
            <a:off x="1214414" y="3214686"/>
            <a:ext cx="428628" cy="523220"/>
          </a:xfrm>
          <a:prstGeom prst="rect">
            <a:avLst/>
          </a:prstGeom>
          <a:noFill/>
        </p:spPr>
        <p:txBody>
          <a:bodyPr wrap="square" rtlCol="0">
            <a:spAutoFit/>
          </a:bodyPr>
          <a:lstStyle/>
          <a:p>
            <a:r>
              <a:rPr lang="ar-IQ" sz="2800" dirty="0" smtClean="0">
                <a:solidFill>
                  <a:srgbClr val="FF0000"/>
                </a:solidFill>
              </a:rPr>
              <a:t>ط</a:t>
            </a:r>
            <a:endParaRPr lang="en-US" sz="2800" dirty="0">
              <a:solidFill>
                <a:srgbClr val="FF0000"/>
              </a:solidFill>
            </a:endParaRPr>
          </a:p>
        </p:txBody>
      </p:sp>
      <p:sp>
        <p:nvSpPr>
          <p:cNvPr id="7" name="TextBox 6"/>
          <p:cNvSpPr txBox="1"/>
          <p:nvPr/>
        </p:nvSpPr>
        <p:spPr>
          <a:xfrm>
            <a:off x="3071802" y="4643446"/>
            <a:ext cx="428628" cy="523220"/>
          </a:xfrm>
          <a:prstGeom prst="rect">
            <a:avLst/>
          </a:prstGeom>
          <a:noFill/>
        </p:spPr>
        <p:txBody>
          <a:bodyPr wrap="square" rtlCol="0">
            <a:spAutoFit/>
          </a:bodyPr>
          <a:lstStyle/>
          <a:p>
            <a:r>
              <a:rPr lang="ar-IQ" sz="2800" dirty="0" smtClean="0">
                <a:solidFill>
                  <a:srgbClr val="FF0000"/>
                </a:solidFill>
              </a:rPr>
              <a:t>ط</a:t>
            </a:r>
            <a:endParaRPr lang="en-US" sz="2800" dirty="0">
              <a:solidFill>
                <a:srgbClr val="FF0000"/>
              </a:solidFill>
            </a:endParaRPr>
          </a:p>
        </p:txBody>
      </p:sp>
      <p:sp>
        <p:nvSpPr>
          <p:cNvPr id="8" name="TextBox 7"/>
          <p:cNvSpPr txBox="1"/>
          <p:nvPr/>
        </p:nvSpPr>
        <p:spPr>
          <a:xfrm>
            <a:off x="4786314" y="3357562"/>
            <a:ext cx="428628" cy="523220"/>
          </a:xfrm>
          <a:prstGeom prst="rect">
            <a:avLst/>
          </a:prstGeom>
          <a:noFill/>
        </p:spPr>
        <p:txBody>
          <a:bodyPr wrap="square" rtlCol="0">
            <a:spAutoFit/>
          </a:bodyPr>
          <a:lstStyle/>
          <a:p>
            <a:r>
              <a:rPr lang="ar-IQ" sz="2800" dirty="0" smtClean="0">
                <a:solidFill>
                  <a:srgbClr val="FF0000"/>
                </a:solidFill>
              </a:rPr>
              <a:t>ط</a:t>
            </a:r>
            <a:endParaRPr lang="en-US" sz="2800" dirty="0">
              <a:solidFill>
                <a:srgbClr val="FF0000"/>
              </a:solidFill>
            </a:endParaRPr>
          </a:p>
        </p:txBody>
      </p:sp>
      <p:sp>
        <p:nvSpPr>
          <p:cNvPr id="9" name="TextBox 8"/>
          <p:cNvSpPr txBox="1"/>
          <p:nvPr/>
        </p:nvSpPr>
        <p:spPr>
          <a:xfrm>
            <a:off x="8072462" y="3643314"/>
            <a:ext cx="428628" cy="523220"/>
          </a:xfrm>
          <a:prstGeom prst="rect">
            <a:avLst/>
          </a:prstGeom>
          <a:noFill/>
        </p:spPr>
        <p:txBody>
          <a:bodyPr wrap="square" rtlCol="0">
            <a:spAutoFit/>
          </a:bodyPr>
          <a:lstStyle/>
          <a:p>
            <a:r>
              <a:rPr lang="ar-IQ" sz="2800" dirty="0" smtClean="0">
                <a:solidFill>
                  <a:srgbClr val="FF0000"/>
                </a:solidFill>
              </a:rPr>
              <a:t>ط</a:t>
            </a:r>
            <a:endParaRPr lang="en-US" sz="2800" dirty="0">
              <a:solidFill>
                <a:srgbClr val="FF0000"/>
              </a:solidFill>
            </a:endParaRPr>
          </a:p>
        </p:txBody>
      </p:sp>
      <p:sp>
        <p:nvSpPr>
          <p:cNvPr id="10" name="TextBox 9"/>
          <p:cNvSpPr txBox="1"/>
          <p:nvPr/>
        </p:nvSpPr>
        <p:spPr>
          <a:xfrm>
            <a:off x="0" y="571480"/>
            <a:ext cx="8929718" cy="369332"/>
          </a:xfrm>
          <a:prstGeom prst="rect">
            <a:avLst/>
          </a:prstGeom>
          <a:noFill/>
        </p:spPr>
        <p:txBody>
          <a:bodyPr wrap="square" rtlCol="0">
            <a:spAutoFit/>
          </a:bodyPr>
          <a:lstStyle/>
          <a:p>
            <a:pPr algn="r" rtl="1"/>
            <a:r>
              <a:rPr lang="ar-IQ" dirty="0" smtClean="0">
                <a:solidFill>
                  <a:srgbClr val="FF0000"/>
                </a:solidFill>
              </a:rPr>
              <a:t>  طلب متكافئ المرونة (مرونة احادية)</a:t>
            </a:r>
            <a:r>
              <a:rPr lang="en-US" dirty="0" smtClean="0">
                <a:solidFill>
                  <a:srgbClr val="FF0000"/>
                </a:solidFill>
              </a:rPr>
              <a:t> unitary elastic </a:t>
            </a:r>
            <a:r>
              <a:rPr lang="ar-IQ" dirty="0" smtClean="0"/>
              <a:t>اي تتغير الكمية المطلوبة بنفس نسبة التغير في السعر </a:t>
            </a:r>
            <a:r>
              <a:rPr lang="ar-IQ" dirty="0" smtClean="0">
                <a:solidFill>
                  <a:srgbClr val="FF0000"/>
                </a:solidFill>
              </a:rPr>
              <a:t>م ط = 1</a:t>
            </a:r>
            <a:endParaRPr lang="en-US" dirty="0">
              <a:solidFill>
                <a:srgbClr val="FF0000"/>
              </a:solidFill>
            </a:endParaRPr>
          </a:p>
        </p:txBody>
      </p:sp>
      <p:sp>
        <p:nvSpPr>
          <p:cNvPr id="11" name="TextBox 10"/>
          <p:cNvSpPr txBox="1"/>
          <p:nvPr/>
        </p:nvSpPr>
        <p:spPr>
          <a:xfrm>
            <a:off x="571472" y="1071546"/>
            <a:ext cx="7215238" cy="369332"/>
          </a:xfrm>
          <a:prstGeom prst="rect">
            <a:avLst/>
          </a:prstGeom>
          <a:noFill/>
        </p:spPr>
        <p:txBody>
          <a:bodyPr wrap="square" rtlCol="0">
            <a:spAutoFit/>
          </a:bodyPr>
          <a:lstStyle/>
          <a:p>
            <a:pPr algn="r" rtl="1"/>
            <a:r>
              <a:rPr lang="ar-IQ" dirty="0" smtClean="0">
                <a:solidFill>
                  <a:srgbClr val="C00000"/>
                </a:solidFill>
              </a:rPr>
              <a:t>طلب عديم المرونة </a:t>
            </a:r>
            <a:r>
              <a:rPr lang="en-US" dirty="0" smtClean="0">
                <a:solidFill>
                  <a:srgbClr val="C00000"/>
                </a:solidFill>
              </a:rPr>
              <a:t>  perfectly inelastic</a:t>
            </a:r>
            <a:r>
              <a:rPr lang="ar-IQ" dirty="0" smtClean="0"/>
              <a:t>تكون فيه ال </a:t>
            </a:r>
            <a:r>
              <a:rPr lang="ar-IQ" dirty="0" smtClean="0">
                <a:solidFill>
                  <a:srgbClr val="C00000"/>
                </a:solidFill>
              </a:rPr>
              <a:t>م ط = 0     </a:t>
            </a:r>
          </a:p>
        </p:txBody>
      </p:sp>
      <p:sp>
        <p:nvSpPr>
          <p:cNvPr id="12" name="TextBox 11"/>
          <p:cNvSpPr txBox="1"/>
          <p:nvPr/>
        </p:nvSpPr>
        <p:spPr>
          <a:xfrm>
            <a:off x="1428728" y="1500174"/>
            <a:ext cx="7286676" cy="646331"/>
          </a:xfrm>
          <a:prstGeom prst="rect">
            <a:avLst/>
          </a:prstGeom>
          <a:noFill/>
        </p:spPr>
        <p:txBody>
          <a:bodyPr wrap="square" rtlCol="0">
            <a:spAutoFit/>
          </a:bodyPr>
          <a:lstStyle/>
          <a:p>
            <a:pPr algn="r" rtl="1"/>
            <a:r>
              <a:rPr lang="ar-IQ" dirty="0" smtClean="0">
                <a:solidFill>
                  <a:srgbClr val="FF0000"/>
                </a:solidFill>
              </a:rPr>
              <a:t>طلب لا نهائي المرونة</a:t>
            </a:r>
            <a:r>
              <a:rPr lang="en-US" dirty="0" smtClean="0">
                <a:solidFill>
                  <a:srgbClr val="FF0000"/>
                </a:solidFill>
              </a:rPr>
              <a:t> </a:t>
            </a:r>
            <a:r>
              <a:rPr lang="ar-IQ" dirty="0" smtClean="0"/>
              <a:t>(مرونة كاملة ) اي ان م ط = </a:t>
            </a:r>
            <a:r>
              <a:rPr lang="ar-IQ" sz="3600" dirty="0" smtClean="0"/>
              <a:t>∞ </a:t>
            </a:r>
            <a:endParaRPr lang="en-US" sz="3600" dirty="0"/>
          </a:p>
        </p:txBody>
      </p:sp>
      <p:sp>
        <p:nvSpPr>
          <p:cNvPr id="15" name="Down Arrow 14"/>
          <p:cNvSpPr/>
          <p:nvPr/>
        </p:nvSpPr>
        <p:spPr>
          <a:xfrm>
            <a:off x="1643042" y="1000108"/>
            <a:ext cx="357190" cy="14287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own Arrow 16"/>
          <p:cNvSpPr/>
          <p:nvPr/>
        </p:nvSpPr>
        <p:spPr>
          <a:xfrm>
            <a:off x="7500958" y="2143116"/>
            <a:ext cx="428628" cy="164307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own Arrow 18"/>
          <p:cNvSpPr/>
          <p:nvPr/>
        </p:nvSpPr>
        <p:spPr>
          <a:xfrm>
            <a:off x="3571868" y="1428736"/>
            <a:ext cx="428628" cy="15716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circl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0" y="1"/>
            <a:ext cx="9144000" cy="6001643"/>
          </a:xfrm>
          <a:prstGeom prst="rect">
            <a:avLst/>
          </a:prstGeom>
          <a:noFill/>
        </p:spPr>
        <p:txBody>
          <a:bodyPr wrap="square" rtlCol="0">
            <a:spAutoFit/>
          </a:bodyPr>
          <a:lstStyle/>
          <a:p>
            <a:pPr algn="r"/>
            <a:r>
              <a:rPr lang="ar-IQ" sz="2400" u="sng" dirty="0" smtClean="0">
                <a:solidFill>
                  <a:srgbClr val="FF0000"/>
                </a:solidFill>
              </a:rPr>
              <a:t>ليونيل روبنز</a:t>
            </a:r>
            <a:r>
              <a:rPr lang="en-US" sz="2400" u="sng" dirty="0" smtClean="0">
                <a:solidFill>
                  <a:srgbClr val="FF0000"/>
                </a:solidFill>
              </a:rPr>
              <a:t> Robbins</a:t>
            </a:r>
            <a:endParaRPr lang="ar-IQ" sz="2400" u="sng" dirty="0" smtClean="0">
              <a:solidFill>
                <a:srgbClr val="FF0000"/>
              </a:solidFill>
            </a:endParaRPr>
          </a:p>
          <a:p>
            <a:pPr algn="r"/>
            <a:r>
              <a:rPr lang="ar-IQ" sz="2400" dirty="0" smtClean="0">
                <a:solidFill>
                  <a:srgbClr val="FF0000"/>
                </a:solidFill>
              </a:rPr>
              <a:t> </a:t>
            </a:r>
            <a:r>
              <a:rPr lang="ar-IQ" sz="2400" dirty="0" smtClean="0"/>
              <a:t>انتقد معظم التعريفات السابقة وبين بان علم الاقتصاد هو العلم الذي يدرس </a:t>
            </a:r>
            <a:r>
              <a:rPr lang="ar-IQ" sz="2400" u="sng" dirty="0" smtClean="0"/>
              <a:t>السلوك الانساني كعلاقة بين اهداف وبين وسائل نادرة ذات استعمالات مختلفة .</a:t>
            </a:r>
            <a:endParaRPr lang="en-US" sz="2400" u="sng" dirty="0" smtClean="0">
              <a:solidFill>
                <a:srgbClr val="FF0000"/>
              </a:solidFill>
            </a:endParaRPr>
          </a:p>
          <a:p>
            <a:pPr algn="r"/>
            <a:r>
              <a:rPr lang="ar-IQ" sz="2400" u="sng" dirty="0" smtClean="0">
                <a:solidFill>
                  <a:srgbClr val="FF0000"/>
                </a:solidFill>
              </a:rPr>
              <a:t>سام</a:t>
            </a:r>
            <a:r>
              <a:rPr lang="ar-SA" sz="2400" u="sng" dirty="0" smtClean="0">
                <a:solidFill>
                  <a:srgbClr val="FF0000"/>
                </a:solidFill>
              </a:rPr>
              <a:t>وي</a:t>
            </a:r>
            <a:r>
              <a:rPr lang="ar-IQ" sz="2400" u="sng" dirty="0" smtClean="0">
                <a:solidFill>
                  <a:srgbClr val="FF0000"/>
                </a:solidFill>
              </a:rPr>
              <a:t>ل</a:t>
            </a:r>
            <a:r>
              <a:rPr lang="ar-SA" sz="2400" u="sng" dirty="0" smtClean="0">
                <a:solidFill>
                  <a:srgbClr val="FF0000"/>
                </a:solidFill>
              </a:rPr>
              <a:t>س</a:t>
            </a:r>
            <a:r>
              <a:rPr lang="ar-IQ" sz="2400" u="sng" dirty="0" smtClean="0">
                <a:solidFill>
                  <a:srgbClr val="FF0000"/>
                </a:solidFill>
              </a:rPr>
              <a:t>ون</a:t>
            </a:r>
            <a:r>
              <a:rPr lang="en-US" sz="2400" u="sng" dirty="0" smtClean="0">
                <a:solidFill>
                  <a:srgbClr val="FF0000"/>
                </a:solidFill>
              </a:rPr>
              <a:t> Samuelson</a:t>
            </a:r>
            <a:r>
              <a:rPr lang="ar-IQ" sz="2400" u="sng" dirty="0" smtClean="0">
                <a:solidFill>
                  <a:srgbClr val="FF0000"/>
                </a:solidFill>
              </a:rPr>
              <a:t> </a:t>
            </a:r>
          </a:p>
          <a:p>
            <a:pPr algn="r"/>
            <a:r>
              <a:rPr lang="ar-IQ" sz="2400" dirty="0" smtClean="0"/>
              <a:t>عرف</a:t>
            </a:r>
            <a:r>
              <a:rPr lang="ar-SA" sz="2400" dirty="0" smtClean="0"/>
              <a:t>ه</a:t>
            </a:r>
            <a:r>
              <a:rPr lang="ar-IQ" sz="2400" dirty="0" smtClean="0"/>
              <a:t> بانة </a:t>
            </a:r>
            <a:r>
              <a:rPr lang="ar-IQ" sz="2400" u="sng" dirty="0" smtClean="0"/>
              <a:t>دراسة الكيفية التي يختار بها الافراد والمجتمع الطريقة التي بواسطتها يستخدمون الموارد الانتاجية النادرة لانتاج السلع المختلفة على مدى الزمن وتوزيعها </a:t>
            </a:r>
          </a:p>
          <a:p>
            <a:pPr algn="r"/>
            <a:r>
              <a:rPr lang="ar-IQ" sz="2400" dirty="0" smtClean="0"/>
              <a:t>للاستهلاك الان وفي المستقبل على مختلف الافراد والجماعات في المجتمع . </a:t>
            </a:r>
          </a:p>
          <a:p>
            <a:pPr algn="r"/>
            <a:r>
              <a:rPr lang="ar-IQ" sz="2400" u="sng" dirty="0" smtClean="0"/>
              <a:t> </a:t>
            </a:r>
            <a:r>
              <a:rPr lang="ar-IQ" sz="2400" u="sng" dirty="0" smtClean="0">
                <a:solidFill>
                  <a:srgbClr val="FF0000"/>
                </a:solidFill>
              </a:rPr>
              <a:t>اوسكار لنكة </a:t>
            </a:r>
            <a:r>
              <a:rPr lang="en-US" sz="2400" u="sng" dirty="0" smtClean="0">
                <a:solidFill>
                  <a:srgbClr val="FF0000"/>
                </a:solidFill>
              </a:rPr>
              <a:t>Oskar Lange</a:t>
            </a:r>
          </a:p>
          <a:p>
            <a:pPr algn="r"/>
            <a:r>
              <a:rPr lang="ar-IQ" sz="2400" dirty="0" smtClean="0"/>
              <a:t>عرف</a:t>
            </a:r>
            <a:r>
              <a:rPr lang="ar-SA" sz="2400" dirty="0" smtClean="0"/>
              <a:t>ه </a:t>
            </a:r>
            <a:r>
              <a:rPr lang="ar-IQ" sz="2400" dirty="0" smtClean="0"/>
              <a:t>بالاقتصاد السياسي عن طريق توضيح غرضة ويرى انة </a:t>
            </a:r>
            <a:r>
              <a:rPr lang="ar-IQ" sz="2400" u="sng" dirty="0" smtClean="0"/>
              <a:t>علم القوانين الاجتماعية للعملية </a:t>
            </a:r>
          </a:p>
          <a:p>
            <a:pPr algn="r"/>
            <a:r>
              <a:rPr lang="ar-IQ" sz="2400" u="sng" dirty="0" smtClean="0"/>
              <a:t>الاقتصادية .</a:t>
            </a:r>
          </a:p>
          <a:p>
            <a:pPr algn="r"/>
            <a:r>
              <a:rPr lang="ar-IQ" sz="2400" dirty="0" smtClean="0"/>
              <a:t>اي ان الاقتصاد السياسي بنظر </a:t>
            </a:r>
            <a:r>
              <a:rPr lang="ar-IQ" sz="2400" dirty="0" smtClean="0">
                <a:solidFill>
                  <a:srgbClr val="FF0000"/>
                </a:solidFill>
              </a:rPr>
              <a:t>اوسكار</a:t>
            </a:r>
            <a:r>
              <a:rPr lang="ar-IQ" sz="2400" dirty="0" smtClean="0"/>
              <a:t> يعني بالقوانين الاجتماعية للانتاج والتوزيع فهو </a:t>
            </a:r>
            <a:r>
              <a:rPr lang="ar-IQ" sz="2400" u="sng" dirty="0" smtClean="0"/>
              <a:t>يعالج القوانين الاجتماعية لانتاج السلع وتوزيعها على المستهلكين .</a:t>
            </a:r>
            <a:endParaRPr lang="en-US" sz="2400" u="sng" dirty="0" smtClean="0"/>
          </a:p>
          <a:p>
            <a:pPr algn="r"/>
            <a:r>
              <a:rPr lang="en-US" sz="2400" dirty="0" smtClean="0">
                <a:solidFill>
                  <a:srgbClr val="FF0000"/>
                </a:solidFill>
              </a:rPr>
              <a:t>  </a:t>
            </a:r>
            <a:r>
              <a:rPr lang="ar-IQ" sz="2400" u="sng" dirty="0" smtClean="0">
                <a:solidFill>
                  <a:srgbClr val="FF0000"/>
                </a:solidFill>
              </a:rPr>
              <a:t>نكيتين </a:t>
            </a:r>
            <a:r>
              <a:rPr lang="en-US" sz="2400" u="sng" dirty="0" smtClean="0">
                <a:solidFill>
                  <a:srgbClr val="FF0000"/>
                </a:solidFill>
              </a:rPr>
              <a:t>   Nikitine </a:t>
            </a:r>
            <a:endParaRPr lang="ar-IQ" sz="2400" u="sng" dirty="0" smtClean="0">
              <a:solidFill>
                <a:srgbClr val="FF0000"/>
              </a:solidFill>
            </a:endParaRPr>
          </a:p>
          <a:p>
            <a:pPr algn="r"/>
            <a:r>
              <a:rPr lang="ar-IQ" sz="2400" dirty="0" smtClean="0"/>
              <a:t>عرف</a:t>
            </a:r>
            <a:r>
              <a:rPr lang="ar-SA" sz="2400" dirty="0" smtClean="0"/>
              <a:t>ه </a:t>
            </a:r>
            <a:r>
              <a:rPr lang="ar-IQ" sz="2400" dirty="0" smtClean="0"/>
              <a:t>على اساس النظر الى </a:t>
            </a:r>
            <a:r>
              <a:rPr lang="ar-IQ" sz="2400" u="sng" dirty="0" smtClean="0"/>
              <a:t>العلاقات الاجتماعية للانتاج اي العلاقات الاقتصادية بين البشر </a:t>
            </a:r>
            <a:r>
              <a:rPr lang="ar-IQ" sz="2400" dirty="0" smtClean="0"/>
              <a:t>.ويرى ان هذا العلم يكشف القوانين المهيمنة على انتاج وتوزيع السلع المادية في المجتمع البشري في مختلف مراحل هذا المجتمع .</a:t>
            </a:r>
            <a:endParaRPr lang="en-US" sz="2400" dirty="0"/>
          </a:p>
        </p:txBody>
      </p:sp>
      <p:sp>
        <p:nvSpPr>
          <p:cNvPr id="3" name="Slide Number Placeholder 2"/>
          <p:cNvSpPr>
            <a:spLocks noGrp="1"/>
          </p:cNvSpPr>
          <p:nvPr>
            <p:ph type="sldNum" sz="quarter" idx="12"/>
          </p:nvPr>
        </p:nvSpPr>
        <p:spPr/>
        <p:txBody>
          <a:bodyPr/>
          <a:lstStyle/>
          <a:p>
            <a:fld id="{8F389876-892D-41A3-8E28-C6BF543B2891}" type="slidenum">
              <a:rPr lang="en-US" sz="2400" smtClean="0"/>
              <a:pPr/>
              <a:t>4</a:t>
            </a:fld>
            <a:endParaRPr lang="en-US" sz="2400" dirty="0"/>
          </a:p>
        </p:txBody>
      </p:sp>
    </p:spTree>
  </p:cSld>
  <p:clrMapOvr>
    <a:masterClrMapping/>
  </p:clrMapOvr>
  <p:transition>
    <p:circl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1"/>
            <a:r>
              <a:rPr lang="ar-IQ" sz="3200" u="sng" dirty="0" smtClean="0"/>
              <a:t>مرونة الطلب الدخلية </a:t>
            </a:r>
            <a:r>
              <a:rPr lang="en-US" sz="3200" u="sng" dirty="0" smtClean="0"/>
              <a:t>Income elasticity of demand</a:t>
            </a:r>
            <a:br>
              <a:rPr lang="en-US" sz="3200" u="sng" dirty="0" smtClean="0"/>
            </a:br>
            <a:r>
              <a:rPr lang="ar-IQ" sz="3200" u="sng" dirty="0" smtClean="0"/>
              <a:t>مرونة الطلب التقاطعية</a:t>
            </a:r>
            <a:r>
              <a:rPr lang="en-US" sz="3200" u="sng" dirty="0" smtClean="0"/>
              <a:t>Cross Elasticity of Demand </a:t>
            </a:r>
            <a:r>
              <a:rPr lang="ar-IQ" sz="3200" u="sng" dirty="0" smtClean="0"/>
              <a:t>    </a:t>
            </a:r>
            <a:endParaRPr lang="en-US" sz="3200" u="sng" dirty="0"/>
          </a:p>
        </p:txBody>
      </p:sp>
      <p:sp>
        <p:nvSpPr>
          <p:cNvPr id="3" name="Content Placeholder 2"/>
          <p:cNvSpPr>
            <a:spLocks noGrp="1"/>
          </p:cNvSpPr>
          <p:nvPr>
            <p:ph idx="1"/>
          </p:nvPr>
        </p:nvSpPr>
        <p:spPr/>
        <p:txBody>
          <a:bodyPr>
            <a:normAutofit/>
          </a:bodyPr>
          <a:lstStyle/>
          <a:p>
            <a:pPr algn="r" rtl="1">
              <a:buNone/>
            </a:pPr>
            <a:r>
              <a:rPr lang="ar-IQ" sz="2800" dirty="0" smtClean="0"/>
              <a:t>                             التغير النسبي في الكمية المطلوبة</a:t>
            </a:r>
          </a:p>
          <a:p>
            <a:pPr algn="r" rtl="1">
              <a:buNone/>
            </a:pPr>
            <a:r>
              <a:rPr lang="ar-IQ" sz="2800" dirty="0" smtClean="0">
                <a:solidFill>
                  <a:srgbClr val="C00000"/>
                </a:solidFill>
              </a:rPr>
              <a:t>مرونة الطلب الدخلية </a:t>
            </a:r>
            <a:r>
              <a:rPr lang="ar-IQ" sz="2800" dirty="0" smtClean="0"/>
              <a:t>= </a:t>
            </a:r>
          </a:p>
          <a:p>
            <a:pPr algn="r" rtl="1">
              <a:buNone/>
            </a:pPr>
            <a:r>
              <a:rPr lang="ar-IQ" sz="2800" dirty="0" smtClean="0"/>
              <a:t>                                 التغير النسبي في الدخل</a:t>
            </a:r>
            <a:endParaRPr lang="en-US" sz="2800" dirty="0" smtClean="0"/>
          </a:p>
          <a:p>
            <a:pPr algn="r" rtl="1">
              <a:buNone/>
            </a:pPr>
            <a:endParaRPr lang="ar-IQ" sz="2800" dirty="0" smtClean="0"/>
          </a:p>
          <a:p>
            <a:pPr algn="r" rtl="1">
              <a:buNone/>
            </a:pPr>
            <a:r>
              <a:rPr lang="ar-IQ" sz="2800" dirty="0" smtClean="0"/>
              <a:t>                             التغير النسبي في الكمية المطلوبة من السلعة </a:t>
            </a:r>
            <a:r>
              <a:rPr lang="en-US" sz="2800" dirty="0" smtClean="0"/>
              <a:t>X</a:t>
            </a:r>
            <a:endParaRPr lang="ar-IQ" sz="2800" dirty="0" smtClean="0"/>
          </a:p>
          <a:p>
            <a:pPr algn="r" rtl="1">
              <a:buNone/>
            </a:pPr>
            <a:r>
              <a:rPr lang="ar-IQ" sz="2800" dirty="0" smtClean="0">
                <a:solidFill>
                  <a:srgbClr val="FF0000"/>
                </a:solidFill>
              </a:rPr>
              <a:t>مرونة الطلب التقاطعية </a:t>
            </a:r>
            <a:r>
              <a:rPr lang="ar-IQ" sz="2800" dirty="0" smtClean="0"/>
              <a:t>=</a:t>
            </a:r>
            <a:endParaRPr lang="en-US" sz="2800" dirty="0" smtClean="0"/>
          </a:p>
          <a:p>
            <a:pPr algn="r" rtl="1">
              <a:buNone/>
            </a:pPr>
            <a:r>
              <a:rPr lang="en-US" sz="2800" dirty="0" smtClean="0"/>
              <a:t>                                    </a:t>
            </a:r>
            <a:r>
              <a:rPr lang="ar-IQ" sz="2800" dirty="0" smtClean="0"/>
              <a:t> التغير النسبي في سعر السلعة </a:t>
            </a:r>
            <a:r>
              <a:rPr lang="en-US" sz="2800" dirty="0" smtClean="0"/>
              <a:t>Y</a:t>
            </a:r>
            <a:endParaRPr lang="en-US" sz="2800" dirty="0"/>
          </a:p>
        </p:txBody>
      </p:sp>
      <p:sp>
        <p:nvSpPr>
          <p:cNvPr id="4" name="Slide Number Placeholder 3"/>
          <p:cNvSpPr>
            <a:spLocks noGrp="1"/>
          </p:cNvSpPr>
          <p:nvPr>
            <p:ph type="sldNum" sz="quarter" idx="12"/>
          </p:nvPr>
        </p:nvSpPr>
        <p:spPr/>
        <p:txBody>
          <a:bodyPr/>
          <a:lstStyle/>
          <a:p>
            <a:fld id="{8F389876-892D-41A3-8E28-C6BF543B2891}" type="slidenum">
              <a:rPr lang="en-US" smtClean="0"/>
              <a:pPr/>
              <a:t>40</a:t>
            </a:fld>
            <a:endParaRPr lang="en-US"/>
          </a:p>
        </p:txBody>
      </p:sp>
      <p:cxnSp>
        <p:nvCxnSpPr>
          <p:cNvPr id="6" name="Straight Connector 5"/>
          <p:cNvCxnSpPr/>
          <p:nvPr/>
        </p:nvCxnSpPr>
        <p:spPr>
          <a:xfrm rot="10800000">
            <a:off x="1571604" y="2357430"/>
            <a:ext cx="428628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571472" y="4429132"/>
            <a:ext cx="4929222"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circl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594"/>
          </a:xfrm>
        </p:spPr>
        <p:txBody>
          <a:bodyPr>
            <a:normAutofit/>
          </a:bodyPr>
          <a:lstStyle/>
          <a:p>
            <a:r>
              <a:rPr lang="ar-IQ" sz="3200" dirty="0" smtClean="0"/>
              <a:t>العوامل المؤثرة في مرونة الطلب</a:t>
            </a:r>
            <a:endParaRPr lang="en-US" sz="3200" dirty="0"/>
          </a:p>
        </p:txBody>
      </p:sp>
      <p:sp>
        <p:nvSpPr>
          <p:cNvPr id="3" name="Content Placeholder 2"/>
          <p:cNvSpPr>
            <a:spLocks noGrp="1"/>
          </p:cNvSpPr>
          <p:nvPr>
            <p:ph idx="1"/>
          </p:nvPr>
        </p:nvSpPr>
        <p:spPr>
          <a:xfrm>
            <a:off x="428596" y="785794"/>
            <a:ext cx="8229600" cy="5572164"/>
          </a:xfrm>
        </p:spPr>
        <p:txBody>
          <a:bodyPr>
            <a:normAutofit lnSpcReduction="10000"/>
          </a:bodyPr>
          <a:lstStyle/>
          <a:p>
            <a:pPr algn="r" rtl="1"/>
            <a:r>
              <a:rPr lang="ar-IQ" dirty="0" smtClean="0"/>
              <a:t>وجود البدائل ودرجة احلالها</a:t>
            </a:r>
          </a:p>
          <a:p>
            <a:pPr algn="r" rtl="1">
              <a:buNone/>
            </a:pPr>
            <a:r>
              <a:rPr lang="ar-IQ" sz="2000" dirty="0" smtClean="0"/>
              <a:t>كلما زاد عدد السلع البديلة واقتربت من ان اتكون بديلاً تاماً ارتفعت مرونة الطلب ويعود السبب الى سهولة انتقال المستهلك الى السلع البديلة في حالة ارتفاع سعر السلعة المعينة. مثال: </a:t>
            </a:r>
            <a:r>
              <a:rPr lang="ar-IQ" sz="2000" dirty="0" smtClean="0">
                <a:solidFill>
                  <a:srgbClr val="FF0000"/>
                </a:solidFill>
              </a:rPr>
              <a:t>تكون مرونة الطلب على لحوم الاغنام كبيرة بسبب وجود لحوم اخرى كلحم البقر والماعز والطيور والاسماك وغيرها</a:t>
            </a:r>
          </a:p>
          <a:p>
            <a:pPr algn="r" rtl="1"/>
            <a:r>
              <a:rPr lang="ar-IQ" dirty="0" smtClean="0"/>
              <a:t>اهمية السلعة</a:t>
            </a:r>
          </a:p>
          <a:p>
            <a:pPr algn="r" rtl="1">
              <a:buNone/>
            </a:pPr>
            <a:r>
              <a:rPr lang="ar-IQ" sz="2000" dirty="0" smtClean="0">
                <a:solidFill>
                  <a:srgbClr val="FF0000"/>
                </a:solidFill>
              </a:rPr>
              <a:t>السلع الضرورية تكون مرونة الطلب عليها منخفضة </a:t>
            </a:r>
            <a:r>
              <a:rPr lang="ar-IQ" sz="2000" dirty="0" smtClean="0"/>
              <a:t>لعدم وجود خيار لدى المستهلك في الاستغناء عنها بغض النظر عن سعرها </a:t>
            </a:r>
          </a:p>
          <a:p>
            <a:pPr algn="r" rtl="1">
              <a:buNone/>
            </a:pPr>
            <a:r>
              <a:rPr lang="ar-IQ" sz="2000" dirty="0" smtClean="0">
                <a:solidFill>
                  <a:srgbClr val="FF0000"/>
                </a:solidFill>
              </a:rPr>
              <a:t>السلع الكمالية تكون مرونة الطلب عليها مرتفعة </a:t>
            </a:r>
            <a:r>
              <a:rPr lang="ar-IQ" sz="2000" dirty="0" smtClean="0"/>
              <a:t>وان الكمية المطلوبة منها تتاثر عند تغير اسعارها </a:t>
            </a:r>
          </a:p>
          <a:p>
            <a:pPr algn="r" rtl="1"/>
            <a:r>
              <a:rPr lang="ar-IQ" dirty="0" smtClean="0"/>
              <a:t>نسبة الانفاق على السلعة</a:t>
            </a:r>
          </a:p>
          <a:p>
            <a:pPr algn="r" rtl="1">
              <a:buNone/>
            </a:pPr>
            <a:r>
              <a:rPr lang="ar-IQ" sz="2000" dirty="0" smtClean="0">
                <a:solidFill>
                  <a:srgbClr val="FF0000"/>
                </a:solidFill>
              </a:rPr>
              <a:t>اذا كان  الانفاق على السلعة ياخذ قليلا من دخل المستهلك فان الطلب يكون غير مرن </a:t>
            </a:r>
            <a:r>
              <a:rPr lang="ar-IQ" sz="2000" dirty="0" smtClean="0"/>
              <a:t>مثال على هذا القداحات الخاصة بالسكائر اما السلع التي يكون الانفاق عليها نسبة كبيرة من دخل المستهلك فان الطلب عليها يكون مرناً ومثالها السيارات والتلفزيونات والاثاث وما الى ذلك</a:t>
            </a:r>
            <a:endParaRPr lang="ar-IQ" sz="2200" dirty="0" smtClean="0"/>
          </a:p>
          <a:p>
            <a:pPr algn="r" rtl="1"/>
            <a:r>
              <a:rPr lang="ar-IQ" dirty="0" smtClean="0"/>
              <a:t>الزمن </a:t>
            </a:r>
          </a:p>
          <a:p>
            <a:pPr algn="r" rtl="1">
              <a:buNone/>
            </a:pPr>
            <a:r>
              <a:rPr lang="ar-IQ" sz="2000" dirty="0" smtClean="0"/>
              <a:t>بمرور الزمن يمكن ان يعدل المستهلك نمط استهلاكه ويبحث عن سلع بديلة ارخص نسبياً</a:t>
            </a:r>
          </a:p>
          <a:p>
            <a:pPr algn="r" rtl="1"/>
            <a:endParaRPr lang="en-US" dirty="0"/>
          </a:p>
        </p:txBody>
      </p:sp>
      <p:sp>
        <p:nvSpPr>
          <p:cNvPr id="4" name="Slide Number Placeholder 3"/>
          <p:cNvSpPr>
            <a:spLocks noGrp="1"/>
          </p:cNvSpPr>
          <p:nvPr>
            <p:ph type="sldNum" sz="quarter" idx="12"/>
          </p:nvPr>
        </p:nvSpPr>
        <p:spPr/>
        <p:txBody>
          <a:bodyPr/>
          <a:lstStyle/>
          <a:p>
            <a:fld id="{8F389876-892D-41A3-8E28-C6BF543B2891}" type="slidenum">
              <a:rPr lang="en-US" smtClean="0"/>
              <a:pPr/>
              <a:t>41</a:t>
            </a:fld>
            <a:endParaRPr lang="en-US"/>
          </a:p>
        </p:txBody>
      </p:sp>
    </p:spTree>
  </p:cSld>
  <p:clrMapOvr>
    <a:masterClrMapping/>
  </p:clrMapOvr>
  <p:transition>
    <p:circl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ar-IQ" sz="3600" dirty="0" smtClean="0"/>
              <a:t>اهمية المرونة واستخدامتها </a:t>
            </a:r>
            <a:r>
              <a:rPr lang="en-US" sz="3600" dirty="0" smtClean="0"/>
              <a:t>Importance  of Elasticity</a:t>
            </a:r>
            <a:endParaRPr lang="en-US" sz="3600" dirty="0"/>
          </a:p>
        </p:txBody>
      </p:sp>
      <p:sp>
        <p:nvSpPr>
          <p:cNvPr id="3" name="Content Placeholder 2"/>
          <p:cNvSpPr>
            <a:spLocks noGrp="1"/>
          </p:cNvSpPr>
          <p:nvPr>
            <p:ph idx="1"/>
          </p:nvPr>
        </p:nvSpPr>
        <p:spPr/>
        <p:txBody>
          <a:bodyPr>
            <a:normAutofit lnSpcReduction="10000"/>
          </a:bodyPr>
          <a:lstStyle/>
          <a:p>
            <a:pPr algn="just" rtl="1">
              <a:buNone/>
            </a:pPr>
            <a:r>
              <a:rPr lang="ar-IQ" sz="2800" dirty="0" smtClean="0"/>
              <a:t>يستفاد من المرونة في السياسات الاقتصادية والسياسات الضريبة على وجه الخصوص كما يستفاد منها في التخطيط الاقتصادي سيما اذا كانت الخطط تهدف الى رفع مستوى الدخل الفردي ومثالها ان هناك بعض السلع يرتفع الطلب عليها بنسة اكبر من زيادة الدخل تبعا لطبيعة مرونة الطلب الدخلية مما يتطلب الاستعداد لزيادة الانتاج او زيادة الاستيراد من هذا النوع من السلع .</a:t>
            </a:r>
          </a:p>
          <a:p>
            <a:pPr algn="just" rtl="1">
              <a:buNone/>
            </a:pPr>
            <a:r>
              <a:rPr lang="ar-IQ" sz="2800" dirty="0" smtClean="0"/>
              <a:t>وان دراسة المرونة تجنب المخططين ظاهرة انشاء او توسيع مشاريع فائضة عن الحاجة .</a:t>
            </a:r>
          </a:p>
          <a:p>
            <a:pPr algn="just" rtl="1">
              <a:buNone/>
            </a:pPr>
            <a:r>
              <a:rPr lang="ar-IQ" sz="2800" dirty="0" smtClean="0"/>
              <a:t>كما ويستخدم المحتكرين المرونة  من اجل زيادة ارباحهم فهم يفرضون اسعارا عالية في الاسواق التي تكون فيها مرونة الطلب منخفضة والاسعار اقل </a:t>
            </a:r>
            <a:r>
              <a:rPr lang="en-US" sz="2800" dirty="0" smtClean="0"/>
              <a:t>.</a:t>
            </a:r>
            <a:endParaRPr lang="ar-IQ" sz="2800" dirty="0" smtClean="0"/>
          </a:p>
          <a:p>
            <a:pPr algn="r" rtl="1"/>
            <a:endParaRPr lang="ar-IQ" dirty="0" smtClean="0"/>
          </a:p>
          <a:p>
            <a:pPr algn="r" rtl="1">
              <a:buNone/>
            </a:pPr>
            <a:endParaRPr lang="en-US" dirty="0"/>
          </a:p>
        </p:txBody>
      </p:sp>
      <p:sp>
        <p:nvSpPr>
          <p:cNvPr id="4" name="Slide Number Placeholder 3"/>
          <p:cNvSpPr>
            <a:spLocks noGrp="1"/>
          </p:cNvSpPr>
          <p:nvPr>
            <p:ph type="sldNum" sz="quarter" idx="12"/>
          </p:nvPr>
        </p:nvSpPr>
        <p:spPr/>
        <p:txBody>
          <a:bodyPr/>
          <a:lstStyle/>
          <a:p>
            <a:fld id="{8F389876-892D-41A3-8E28-C6BF543B2891}" type="slidenum">
              <a:rPr lang="en-US" smtClean="0"/>
              <a:pPr/>
              <a:t>42</a:t>
            </a:fld>
            <a:endParaRPr lang="en-US"/>
          </a:p>
        </p:txBody>
      </p:sp>
    </p:spTree>
  </p:cSld>
  <p:clrMapOvr>
    <a:masterClrMapping/>
  </p:clrMapOvr>
  <p:transition>
    <p:circl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 </a:t>
            </a:r>
            <a:r>
              <a:rPr lang="ar-IQ" sz="3200" dirty="0" smtClean="0"/>
              <a:t> بعض انتقادات الاقتصاديين على نظرية المنفعة الحدية</a:t>
            </a:r>
            <a:endParaRPr lang="ar-IQ" sz="3200" dirty="0"/>
          </a:p>
        </p:txBody>
      </p:sp>
      <p:sp>
        <p:nvSpPr>
          <p:cNvPr id="3" name="Content Placeholder 2"/>
          <p:cNvSpPr>
            <a:spLocks noGrp="1"/>
          </p:cNvSpPr>
          <p:nvPr>
            <p:ph idx="1"/>
          </p:nvPr>
        </p:nvSpPr>
        <p:spPr>
          <a:xfrm>
            <a:off x="457200" y="1600201"/>
            <a:ext cx="8229600" cy="5257799"/>
          </a:xfrm>
        </p:spPr>
        <p:txBody>
          <a:bodyPr/>
          <a:lstStyle/>
          <a:p>
            <a:endParaRPr lang="en-US" sz="2400" dirty="0" smtClean="0"/>
          </a:p>
          <a:p>
            <a:pPr>
              <a:buNone/>
            </a:pPr>
            <a:r>
              <a:rPr lang="ar-IQ" sz="2400" dirty="0" smtClean="0">
                <a:solidFill>
                  <a:srgbClr val="002060"/>
                </a:solidFill>
              </a:rPr>
              <a:t>--       الاعلان والاعلام يضلل من اجل دفع المستهلكين الى الشراء في الوقت الذي   لاتتحقق فيه المنفعة او الاشباع المطلوبين.                                   </a:t>
            </a:r>
          </a:p>
          <a:p>
            <a:pPr algn="r" rtl="1">
              <a:buNone/>
            </a:pPr>
            <a:r>
              <a:rPr lang="en-US" sz="2400" dirty="0" smtClean="0">
                <a:solidFill>
                  <a:srgbClr val="002060"/>
                </a:solidFill>
              </a:rPr>
              <a:t>                                    </a:t>
            </a:r>
            <a:endParaRPr lang="ar-IQ" sz="2400" dirty="0" smtClean="0">
              <a:solidFill>
                <a:srgbClr val="002060"/>
              </a:solidFill>
            </a:endParaRPr>
          </a:p>
          <a:p>
            <a:pPr algn="r" rtl="1">
              <a:buNone/>
            </a:pPr>
            <a:r>
              <a:rPr lang="ar-IQ" sz="2400" dirty="0" smtClean="0">
                <a:solidFill>
                  <a:srgbClr val="002060"/>
                </a:solidFill>
              </a:rPr>
              <a:t>--      صعوبة قياس المنفعة والمنفعة الحدية.</a:t>
            </a:r>
            <a:r>
              <a:rPr lang="en-US" sz="2400" dirty="0" smtClean="0">
                <a:solidFill>
                  <a:srgbClr val="002060"/>
                </a:solidFill>
              </a:rPr>
              <a:t>  </a:t>
            </a:r>
            <a:r>
              <a:rPr lang="ar-IQ" sz="2400" dirty="0" smtClean="0">
                <a:solidFill>
                  <a:srgbClr val="002060"/>
                </a:solidFill>
              </a:rPr>
              <a:t>   </a:t>
            </a:r>
          </a:p>
          <a:p>
            <a:pPr>
              <a:buNone/>
            </a:pPr>
            <a:endParaRPr lang="ar-IQ" sz="2400" dirty="0" smtClean="0">
              <a:solidFill>
                <a:srgbClr val="002060"/>
              </a:solidFill>
            </a:endParaRPr>
          </a:p>
          <a:p>
            <a:pPr>
              <a:buNone/>
            </a:pPr>
            <a:r>
              <a:rPr lang="ar-IQ" sz="2400" dirty="0" smtClean="0">
                <a:solidFill>
                  <a:srgbClr val="002060"/>
                </a:solidFill>
              </a:rPr>
              <a:t>--    لا يمكن اعتبار النقود قياسا كاملا للمنفعة                       </a:t>
            </a:r>
            <a:r>
              <a:rPr lang="ar-IQ" sz="2400" dirty="0" smtClean="0"/>
              <a:t>                    </a:t>
            </a:r>
          </a:p>
          <a:p>
            <a:pPr>
              <a:buNone/>
            </a:pPr>
            <a:endParaRPr lang="ar-IQ" sz="2400" dirty="0"/>
          </a:p>
        </p:txBody>
      </p:sp>
      <p:sp>
        <p:nvSpPr>
          <p:cNvPr id="4" name="Slide Number Placeholder 3"/>
          <p:cNvSpPr>
            <a:spLocks noGrp="1"/>
          </p:cNvSpPr>
          <p:nvPr>
            <p:ph type="sldNum" sz="quarter" idx="12"/>
          </p:nvPr>
        </p:nvSpPr>
        <p:spPr/>
        <p:txBody>
          <a:bodyPr/>
          <a:lstStyle/>
          <a:p>
            <a:fld id="{8F389876-892D-41A3-8E28-C6BF543B2891}" type="slidenum">
              <a:rPr lang="en-US" smtClean="0"/>
              <a:pPr/>
              <a:t>43</a:t>
            </a:fld>
            <a:endParaRPr lang="en-US"/>
          </a:p>
        </p:txBody>
      </p:sp>
      <p:pic>
        <p:nvPicPr>
          <p:cNvPr id="52227" name="Picture 3" descr="C:\Users\RAM 2012\Desktop\download.jpg"/>
          <p:cNvPicPr>
            <a:picLocks noChangeAspect="1" noChangeArrowheads="1"/>
          </p:cNvPicPr>
          <p:nvPr/>
        </p:nvPicPr>
        <p:blipFill>
          <a:blip r:embed="rId2" cstate="print"/>
          <a:srcRect/>
          <a:stretch>
            <a:fillRect/>
          </a:stretch>
        </p:blipFill>
        <p:spPr bwMode="auto">
          <a:xfrm>
            <a:off x="3275856" y="4797152"/>
            <a:ext cx="2552700" cy="1759446"/>
          </a:xfrm>
          <a:prstGeom prst="rect">
            <a:avLst/>
          </a:prstGeom>
          <a:noFill/>
        </p:spPr>
      </p:pic>
    </p:spTree>
  </p:cSld>
  <p:clrMapOvr>
    <a:masterClrMapping/>
  </p:clrMapOvr>
  <p:transition>
    <p:circl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IQ" dirty="0" smtClean="0"/>
              <a:t>نظرية منحنيات السواء</a:t>
            </a:r>
            <a:br>
              <a:rPr lang="ar-IQ" dirty="0" smtClean="0"/>
            </a:br>
            <a:r>
              <a:rPr lang="en-US" dirty="0" smtClean="0"/>
              <a:t>Indifference Curves Theory</a:t>
            </a:r>
            <a:endParaRPr lang="ar-IQ" dirty="0"/>
          </a:p>
        </p:txBody>
      </p:sp>
      <p:sp>
        <p:nvSpPr>
          <p:cNvPr id="3" name="Content Placeholder 2"/>
          <p:cNvSpPr>
            <a:spLocks noGrp="1"/>
          </p:cNvSpPr>
          <p:nvPr>
            <p:ph idx="1"/>
          </p:nvPr>
        </p:nvSpPr>
        <p:spPr>
          <a:xfrm>
            <a:off x="467544" y="1600201"/>
            <a:ext cx="8229600" cy="5257799"/>
          </a:xfrm>
        </p:spPr>
        <p:txBody>
          <a:bodyPr>
            <a:normAutofit/>
          </a:bodyPr>
          <a:lstStyle/>
          <a:p>
            <a:pPr>
              <a:buNone/>
            </a:pPr>
            <a:r>
              <a:rPr lang="ar-IQ" sz="2400" dirty="0" smtClean="0"/>
              <a:t>بسبب الانتقادات التي وجهت الى نظرية المنفعة الحدية وقياسها ومن ابرزها: </a:t>
            </a:r>
          </a:p>
          <a:p>
            <a:pPr algn="r" rtl="1">
              <a:buNone/>
            </a:pPr>
            <a:r>
              <a:rPr lang="en-US" sz="2400" dirty="0" smtClean="0">
                <a:solidFill>
                  <a:srgbClr val="FF0000"/>
                </a:solidFill>
              </a:rPr>
              <a:t>                                       </a:t>
            </a:r>
            <a:r>
              <a:rPr lang="ar-IQ" sz="2800" dirty="0" smtClean="0">
                <a:solidFill>
                  <a:srgbClr val="FF0000"/>
                </a:solidFill>
              </a:rPr>
              <a:t>عدم امكانية قياس المنفعة بمقياس عددي</a:t>
            </a:r>
          </a:p>
          <a:p>
            <a:pPr algn="r" rtl="1">
              <a:buNone/>
            </a:pPr>
            <a:r>
              <a:rPr lang="ar-IQ" sz="2800" dirty="0" smtClean="0"/>
              <a:t>ظهر ما يسمى بنظرية منحنيات السواء.</a:t>
            </a:r>
          </a:p>
          <a:p>
            <a:pPr algn="r" rtl="1">
              <a:buNone/>
            </a:pPr>
            <a:r>
              <a:rPr lang="ar-IQ" sz="2800" i="1" u="sng" dirty="0" smtClean="0">
                <a:solidFill>
                  <a:schemeClr val="accent2">
                    <a:lumMod val="75000"/>
                  </a:schemeClr>
                </a:solidFill>
              </a:rPr>
              <a:t>منحنيات السواء  : </a:t>
            </a:r>
            <a:r>
              <a:rPr lang="ar-IQ" sz="3600" i="1" u="sng" dirty="0" smtClean="0">
                <a:solidFill>
                  <a:schemeClr val="accent2">
                    <a:lumMod val="75000"/>
                  </a:schemeClr>
                </a:solidFill>
              </a:rPr>
              <a:t>1-</a:t>
            </a:r>
            <a:r>
              <a:rPr lang="ar-IQ" sz="2800" i="1" u="sng" dirty="0" smtClean="0">
                <a:solidFill>
                  <a:schemeClr val="accent2">
                    <a:lumMod val="75000"/>
                  </a:schemeClr>
                </a:solidFill>
              </a:rPr>
              <a:t>  </a:t>
            </a:r>
            <a:r>
              <a:rPr lang="ar-IQ" sz="2400" dirty="0" smtClean="0"/>
              <a:t>تعبر عن تفضيل المستهلك بالنسبة لسلعتين تعكس اختياره لكميات مختلفة من هاتين السلعتين.</a:t>
            </a:r>
          </a:p>
          <a:p>
            <a:pPr algn="r" rtl="1">
              <a:buNone/>
            </a:pPr>
            <a:r>
              <a:rPr lang="ar-IQ" sz="2400" dirty="0" smtClean="0"/>
              <a:t>                         </a:t>
            </a:r>
            <a:r>
              <a:rPr lang="ar-IQ" sz="3600" dirty="0" smtClean="0">
                <a:solidFill>
                  <a:schemeClr val="accent2">
                    <a:lumMod val="75000"/>
                  </a:schemeClr>
                </a:solidFill>
              </a:rPr>
              <a:t>2 -</a:t>
            </a:r>
            <a:r>
              <a:rPr lang="ar-IQ" sz="2400" dirty="0" smtClean="0">
                <a:solidFill>
                  <a:schemeClr val="accent2">
                    <a:lumMod val="75000"/>
                  </a:schemeClr>
                </a:solidFill>
              </a:rPr>
              <a:t> </a:t>
            </a:r>
            <a:r>
              <a:rPr lang="ar-IQ" sz="2400" dirty="0" smtClean="0"/>
              <a:t>من نظرية منحنيات السواء:   يفترض ان المستهلك يستطيع ان يقرر اي من المجموعات يختار فهما </a:t>
            </a:r>
            <a:r>
              <a:rPr lang="ar-IQ" sz="2400" smtClean="0"/>
              <a:t>لديه شيئان </a:t>
            </a:r>
            <a:r>
              <a:rPr lang="ar-IQ" sz="2400" dirty="0" smtClean="0"/>
              <a:t>وخاصة الاشباع الذي   يحصل عليه من اي مجموعة من المجموعات فهي درجات اشباع متساوية في كل الحالات.</a:t>
            </a:r>
          </a:p>
          <a:p>
            <a:pPr algn="r" rtl="1">
              <a:buNone/>
            </a:pPr>
            <a:r>
              <a:rPr lang="ar-IQ" sz="2800" dirty="0" smtClean="0">
                <a:solidFill>
                  <a:schemeClr val="accent2">
                    <a:lumMod val="75000"/>
                  </a:schemeClr>
                </a:solidFill>
              </a:rPr>
              <a:t>معدل الاحلال الحدي </a:t>
            </a:r>
            <a:r>
              <a:rPr lang="ar-IQ" sz="2800" dirty="0" smtClean="0"/>
              <a:t>: </a:t>
            </a:r>
            <a:r>
              <a:rPr lang="ar-IQ" sz="2400" dirty="0" smtClean="0"/>
              <a:t>هو عبارة عن المقدار الذي يطلبه المستهلك من احدى السلعتين مقابل تنازله عن وحدة واحدة من السلعة الاخرى.</a:t>
            </a:r>
            <a:endParaRPr lang="ar-IQ" sz="2400" dirty="0"/>
          </a:p>
        </p:txBody>
      </p:sp>
      <p:sp>
        <p:nvSpPr>
          <p:cNvPr id="4" name="Slide Number Placeholder 3"/>
          <p:cNvSpPr>
            <a:spLocks noGrp="1"/>
          </p:cNvSpPr>
          <p:nvPr>
            <p:ph type="sldNum" sz="quarter" idx="12"/>
          </p:nvPr>
        </p:nvSpPr>
        <p:spPr/>
        <p:txBody>
          <a:bodyPr/>
          <a:lstStyle/>
          <a:p>
            <a:fld id="{8F389876-892D-41A3-8E28-C6BF543B2891}" type="slidenum">
              <a:rPr lang="en-US" smtClean="0"/>
              <a:pPr/>
              <a:t>44</a:t>
            </a:fld>
            <a:endParaRPr lang="en-US"/>
          </a:p>
        </p:txBody>
      </p:sp>
      <p:sp>
        <p:nvSpPr>
          <p:cNvPr id="5" name="TextBox 4"/>
          <p:cNvSpPr txBox="1"/>
          <p:nvPr/>
        </p:nvSpPr>
        <p:spPr>
          <a:xfrm>
            <a:off x="6516217" y="2996952"/>
            <a:ext cx="144016" cy="369332"/>
          </a:xfrm>
          <a:prstGeom prst="rect">
            <a:avLst/>
          </a:prstGeom>
          <a:noFill/>
        </p:spPr>
        <p:txBody>
          <a:bodyPr wrap="square" rtlCol="1">
            <a:spAutoFit/>
          </a:bodyPr>
          <a:lstStyle/>
          <a:p>
            <a:endParaRPr lang="ar-IQ" dirty="0"/>
          </a:p>
        </p:txBody>
      </p:sp>
    </p:spTree>
  </p:cSld>
  <p:clrMapOvr>
    <a:masterClrMapping/>
  </p:clrMapOvr>
  <p:transition>
    <p:circl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72264" y="6286520"/>
            <a:ext cx="2133600" cy="365125"/>
          </a:xfrm>
        </p:spPr>
        <p:txBody>
          <a:bodyPr/>
          <a:lstStyle/>
          <a:p>
            <a:fld id="{8F389876-892D-41A3-8E28-C6BF543B2891}" type="slidenum">
              <a:rPr lang="en-US" smtClean="0"/>
              <a:pPr/>
              <a:t>45</a:t>
            </a:fld>
            <a:endParaRPr lang="en-US"/>
          </a:p>
        </p:txBody>
      </p:sp>
      <p:graphicFrame>
        <p:nvGraphicFramePr>
          <p:cNvPr id="7" name="Table 6"/>
          <p:cNvGraphicFramePr>
            <a:graphicFrameLocks noGrp="1"/>
          </p:cNvGraphicFramePr>
          <p:nvPr/>
        </p:nvGraphicFramePr>
        <p:xfrm>
          <a:off x="714348" y="285728"/>
          <a:ext cx="7929618" cy="2286000"/>
        </p:xfrm>
        <a:graphic>
          <a:graphicData uri="http://schemas.openxmlformats.org/drawingml/2006/table">
            <a:tbl>
              <a:tblPr rtl="1" firstRow="1" bandRow="1">
                <a:tableStyleId>{5C22544A-7EE6-4342-B048-85BDC9FD1C3A}</a:tableStyleId>
              </a:tblPr>
              <a:tblGrid>
                <a:gridCol w="2643206"/>
                <a:gridCol w="2643206"/>
                <a:gridCol w="2643206"/>
              </a:tblGrid>
              <a:tr h="370840">
                <a:tc>
                  <a:txBody>
                    <a:bodyPr/>
                    <a:lstStyle/>
                    <a:p>
                      <a:pPr algn="ctr" rtl="1"/>
                      <a:r>
                        <a:rPr lang="ar-IQ" sz="2400" b="1" dirty="0" smtClean="0"/>
                        <a:t>المجموعة</a:t>
                      </a:r>
                      <a:endParaRPr lang="ar-IQ" sz="2400" b="1" dirty="0"/>
                    </a:p>
                  </a:txBody>
                  <a:tcPr/>
                </a:tc>
                <a:tc>
                  <a:txBody>
                    <a:bodyPr/>
                    <a:lstStyle/>
                    <a:p>
                      <a:pPr algn="ctr" rtl="1"/>
                      <a:r>
                        <a:rPr lang="ar-IQ" sz="2400" b="1" dirty="0" smtClean="0"/>
                        <a:t>اللحم (كغم في الشهر)</a:t>
                      </a:r>
                      <a:endParaRPr lang="ar-IQ" sz="2400" b="1" dirty="0"/>
                    </a:p>
                  </a:txBody>
                  <a:tcPr/>
                </a:tc>
                <a:tc>
                  <a:txBody>
                    <a:bodyPr/>
                    <a:lstStyle/>
                    <a:p>
                      <a:pPr algn="ctr" rtl="1"/>
                      <a:r>
                        <a:rPr lang="ar-IQ" sz="2400" b="1" dirty="0" smtClean="0"/>
                        <a:t>الخبز (رغيف في الشهر)</a:t>
                      </a:r>
                      <a:endParaRPr lang="ar-IQ" sz="2400" b="1" dirty="0"/>
                    </a:p>
                  </a:txBody>
                  <a:tcPr/>
                </a:tc>
              </a:tr>
              <a:tr h="370840">
                <a:tc>
                  <a:txBody>
                    <a:bodyPr/>
                    <a:lstStyle/>
                    <a:p>
                      <a:pPr algn="ctr" rtl="1"/>
                      <a:r>
                        <a:rPr lang="en-US" sz="2400" b="1" dirty="0" smtClean="0"/>
                        <a:t>A</a:t>
                      </a:r>
                      <a:endParaRPr lang="ar-IQ" sz="2400" b="1" dirty="0"/>
                    </a:p>
                  </a:txBody>
                  <a:tcPr/>
                </a:tc>
                <a:tc>
                  <a:txBody>
                    <a:bodyPr/>
                    <a:lstStyle/>
                    <a:p>
                      <a:pPr algn="ctr" rtl="1"/>
                      <a:r>
                        <a:rPr lang="ar-IQ" sz="2400" b="1" dirty="0" smtClean="0"/>
                        <a:t>20</a:t>
                      </a:r>
                      <a:endParaRPr lang="ar-IQ" sz="2400" b="1" dirty="0"/>
                    </a:p>
                  </a:txBody>
                  <a:tcPr/>
                </a:tc>
                <a:tc>
                  <a:txBody>
                    <a:bodyPr/>
                    <a:lstStyle/>
                    <a:p>
                      <a:pPr algn="ctr" rtl="1"/>
                      <a:r>
                        <a:rPr lang="ar-IQ" sz="2400" b="1" dirty="0" smtClean="0"/>
                        <a:t>300</a:t>
                      </a:r>
                      <a:endParaRPr lang="ar-IQ" sz="2400" b="1" dirty="0"/>
                    </a:p>
                  </a:txBody>
                  <a:tcPr/>
                </a:tc>
              </a:tr>
              <a:tr h="370840">
                <a:tc>
                  <a:txBody>
                    <a:bodyPr/>
                    <a:lstStyle/>
                    <a:p>
                      <a:pPr algn="ctr" rtl="1"/>
                      <a:r>
                        <a:rPr lang="en-US" sz="2400" b="1" dirty="0" smtClean="0"/>
                        <a:t>B</a:t>
                      </a:r>
                      <a:endParaRPr lang="ar-IQ" sz="2400" b="1" dirty="0"/>
                    </a:p>
                  </a:txBody>
                  <a:tcPr/>
                </a:tc>
                <a:tc>
                  <a:txBody>
                    <a:bodyPr/>
                    <a:lstStyle/>
                    <a:p>
                      <a:pPr algn="ctr" rtl="1"/>
                      <a:r>
                        <a:rPr lang="ar-IQ" sz="2400" b="1" dirty="0" smtClean="0"/>
                        <a:t>15</a:t>
                      </a:r>
                      <a:endParaRPr lang="ar-IQ" sz="2400" b="1" dirty="0"/>
                    </a:p>
                  </a:txBody>
                  <a:tcPr/>
                </a:tc>
                <a:tc>
                  <a:txBody>
                    <a:bodyPr/>
                    <a:lstStyle/>
                    <a:p>
                      <a:pPr algn="ctr" rtl="1"/>
                      <a:r>
                        <a:rPr lang="ar-IQ" sz="2400" b="1" dirty="0" smtClean="0"/>
                        <a:t>350</a:t>
                      </a:r>
                      <a:endParaRPr lang="ar-IQ" sz="2400" b="1" dirty="0"/>
                    </a:p>
                  </a:txBody>
                  <a:tcPr/>
                </a:tc>
              </a:tr>
              <a:tr h="370840">
                <a:tc>
                  <a:txBody>
                    <a:bodyPr/>
                    <a:lstStyle/>
                    <a:p>
                      <a:pPr algn="ctr" rtl="1"/>
                      <a:r>
                        <a:rPr lang="en-US" sz="2400" b="1" dirty="0" smtClean="0"/>
                        <a:t>C</a:t>
                      </a:r>
                      <a:endParaRPr lang="ar-IQ" sz="2400" b="1" dirty="0"/>
                    </a:p>
                  </a:txBody>
                  <a:tcPr/>
                </a:tc>
                <a:tc>
                  <a:txBody>
                    <a:bodyPr/>
                    <a:lstStyle/>
                    <a:p>
                      <a:pPr algn="ctr" rtl="1"/>
                      <a:r>
                        <a:rPr lang="ar-IQ" sz="2400" b="1" dirty="0" smtClean="0"/>
                        <a:t>10</a:t>
                      </a:r>
                      <a:endParaRPr lang="ar-IQ" sz="2400" b="1" dirty="0"/>
                    </a:p>
                  </a:txBody>
                  <a:tcPr/>
                </a:tc>
                <a:tc>
                  <a:txBody>
                    <a:bodyPr/>
                    <a:lstStyle/>
                    <a:p>
                      <a:pPr algn="ctr" rtl="1"/>
                      <a:r>
                        <a:rPr lang="ar-IQ" sz="2400" b="1" dirty="0" smtClean="0"/>
                        <a:t>400</a:t>
                      </a:r>
                      <a:endParaRPr lang="ar-IQ" sz="2400" b="1" dirty="0"/>
                    </a:p>
                  </a:txBody>
                  <a:tcPr/>
                </a:tc>
              </a:tr>
              <a:tr h="370840">
                <a:tc>
                  <a:txBody>
                    <a:bodyPr/>
                    <a:lstStyle/>
                    <a:p>
                      <a:pPr algn="ctr" rtl="1"/>
                      <a:r>
                        <a:rPr lang="en-US" sz="2400" b="1" dirty="0" smtClean="0"/>
                        <a:t>D</a:t>
                      </a:r>
                      <a:endParaRPr lang="ar-IQ" sz="2400" b="1" dirty="0"/>
                    </a:p>
                  </a:txBody>
                  <a:tcPr/>
                </a:tc>
                <a:tc>
                  <a:txBody>
                    <a:bodyPr/>
                    <a:lstStyle/>
                    <a:p>
                      <a:pPr algn="ctr" rtl="1"/>
                      <a:r>
                        <a:rPr lang="ar-IQ" sz="2400" b="1" dirty="0" smtClean="0"/>
                        <a:t>5</a:t>
                      </a:r>
                      <a:endParaRPr lang="ar-IQ" sz="2400" b="1" dirty="0"/>
                    </a:p>
                  </a:txBody>
                  <a:tcPr/>
                </a:tc>
                <a:tc>
                  <a:txBody>
                    <a:bodyPr/>
                    <a:lstStyle/>
                    <a:p>
                      <a:pPr algn="ctr" rtl="1"/>
                      <a:r>
                        <a:rPr lang="ar-IQ" sz="2400" b="1" dirty="0" smtClean="0"/>
                        <a:t>450</a:t>
                      </a:r>
                      <a:endParaRPr lang="ar-IQ" sz="2400" b="1" dirty="0"/>
                    </a:p>
                  </a:txBody>
                  <a:tcPr/>
                </a:tc>
              </a:tr>
            </a:tbl>
          </a:graphicData>
        </a:graphic>
      </p:graphicFrame>
      <p:sp>
        <p:nvSpPr>
          <p:cNvPr id="17" name="Arc 16"/>
          <p:cNvSpPr/>
          <p:nvPr/>
        </p:nvSpPr>
        <p:spPr>
          <a:xfrm rot="20912061" flipH="1" flipV="1">
            <a:off x="3894359" y="618228"/>
            <a:ext cx="4812486" cy="4881495"/>
          </a:xfrm>
          <a:prstGeom prst="arc">
            <a:avLst>
              <a:gd name="adj1" fmla="val 16406192"/>
              <a:gd name="adj2" fmla="val 930645"/>
            </a:avLst>
          </a:prstGeom>
          <a:ln w="50800">
            <a:solidFill>
              <a:srgbClr val="C00000"/>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ar-IQ" dirty="0"/>
          </a:p>
        </p:txBody>
      </p:sp>
      <p:sp>
        <p:nvSpPr>
          <p:cNvPr id="48" name="TextBox 47"/>
          <p:cNvSpPr txBox="1"/>
          <p:nvPr/>
        </p:nvSpPr>
        <p:spPr>
          <a:xfrm>
            <a:off x="4572000" y="3000372"/>
            <a:ext cx="4896545" cy="830997"/>
          </a:xfrm>
          <a:prstGeom prst="rect">
            <a:avLst/>
          </a:prstGeom>
          <a:noFill/>
        </p:spPr>
        <p:txBody>
          <a:bodyPr wrap="square" rtlCol="1">
            <a:spAutoFit/>
          </a:bodyPr>
          <a:lstStyle/>
          <a:p>
            <a:r>
              <a:rPr lang="ar-IQ" sz="2400" b="1" dirty="0" smtClean="0">
                <a:effectLst>
                  <a:outerShdw blurRad="38100" dist="38100" dir="2700000" algn="tl">
                    <a:srgbClr val="000000">
                      <a:alpha val="43137"/>
                    </a:srgbClr>
                  </a:outerShdw>
                </a:effectLst>
              </a:rPr>
              <a:t>منحنى الاستهلاك لسلعتين (اللحم والخبز) لمستهلك معين</a:t>
            </a:r>
            <a:endParaRPr lang="ar-IQ" sz="2400" b="1" dirty="0">
              <a:effectLst>
                <a:outerShdw blurRad="38100" dist="38100" dir="2700000" algn="tl">
                  <a:srgbClr val="000000">
                    <a:alpha val="43137"/>
                  </a:srgbClr>
                </a:outerShdw>
              </a:effectLst>
            </a:endParaRPr>
          </a:p>
        </p:txBody>
      </p:sp>
      <p:grpSp>
        <p:nvGrpSpPr>
          <p:cNvPr id="51" name="Group 50"/>
          <p:cNvGrpSpPr/>
          <p:nvPr/>
        </p:nvGrpSpPr>
        <p:grpSpPr>
          <a:xfrm>
            <a:off x="1259632" y="2786034"/>
            <a:ext cx="6072230" cy="4071966"/>
            <a:chOff x="1285852" y="2786058"/>
            <a:chExt cx="6072230" cy="4071966"/>
          </a:xfrm>
        </p:grpSpPr>
        <p:grpSp>
          <p:nvGrpSpPr>
            <p:cNvPr id="47" name="Group 46"/>
            <p:cNvGrpSpPr/>
            <p:nvPr/>
          </p:nvGrpSpPr>
          <p:grpSpPr>
            <a:xfrm>
              <a:off x="2571736" y="2786058"/>
              <a:ext cx="4786346" cy="3686258"/>
              <a:chOff x="2571736" y="2786058"/>
              <a:chExt cx="4786346" cy="3686258"/>
            </a:xfrm>
          </p:grpSpPr>
          <p:grpSp>
            <p:nvGrpSpPr>
              <p:cNvPr id="35" name="Group 34"/>
              <p:cNvGrpSpPr/>
              <p:nvPr/>
            </p:nvGrpSpPr>
            <p:grpSpPr>
              <a:xfrm>
                <a:off x="3284528" y="2786058"/>
                <a:ext cx="3407864" cy="3286148"/>
                <a:chOff x="3284528" y="3143248"/>
                <a:chExt cx="3407864" cy="3286148"/>
              </a:xfrm>
            </p:grpSpPr>
            <p:cxnSp>
              <p:nvCxnSpPr>
                <p:cNvPr id="10" name="Straight Connector 9"/>
                <p:cNvCxnSpPr/>
                <p:nvPr/>
              </p:nvCxnSpPr>
              <p:spPr>
                <a:xfrm rot="5400000">
                  <a:off x="1642645" y="4785131"/>
                  <a:ext cx="3285354" cy="1588"/>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286910" y="6427808"/>
                  <a:ext cx="3357586" cy="1588"/>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286116" y="5857892"/>
                  <a:ext cx="3143272" cy="1588"/>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357554" y="5286388"/>
                  <a:ext cx="1428760" cy="1588"/>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286116" y="4714884"/>
                  <a:ext cx="1000132" cy="1588"/>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286116" y="4143380"/>
                  <a:ext cx="714380" cy="1588"/>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4071934" y="3857628"/>
                  <a:ext cx="393056" cy="523220"/>
                </a:xfrm>
                <a:prstGeom prst="rect">
                  <a:avLst/>
                </a:prstGeom>
                <a:noFill/>
              </p:spPr>
              <p:txBody>
                <a:bodyPr wrap="none" rtlCol="1">
                  <a:spAutoFit/>
                </a:bodyPr>
                <a:lstStyle/>
                <a:p>
                  <a:r>
                    <a:rPr lang="en-US" sz="2800" dirty="0" smtClean="0">
                      <a:effectLst>
                        <a:outerShdw blurRad="38100" dist="38100" dir="2700000" algn="tl">
                          <a:srgbClr val="000000">
                            <a:alpha val="43137"/>
                          </a:srgbClr>
                        </a:outerShdw>
                      </a:effectLst>
                    </a:rPr>
                    <a:t>A</a:t>
                  </a:r>
                  <a:endParaRPr lang="ar-IQ" sz="2800" dirty="0">
                    <a:effectLst>
                      <a:outerShdw blurRad="38100" dist="38100" dir="2700000" algn="tl">
                        <a:srgbClr val="000000">
                          <a:alpha val="43137"/>
                        </a:srgbClr>
                      </a:outerShdw>
                    </a:effectLst>
                  </a:endParaRPr>
                </a:p>
              </p:txBody>
            </p:sp>
            <p:sp>
              <p:nvSpPr>
                <p:cNvPr id="31" name="TextBox 30"/>
                <p:cNvSpPr txBox="1"/>
                <p:nvPr/>
              </p:nvSpPr>
              <p:spPr>
                <a:xfrm>
                  <a:off x="4416606" y="4429132"/>
                  <a:ext cx="380232" cy="523220"/>
                </a:xfrm>
                <a:prstGeom prst="rect">
                  <a:avLst/>
                </a:prstGeom>
                <a:noFill/>
              </p:spPr>
              <p:txBody>
                <a:bodyPr wrap="none" rtlCol="1">
                  <a:spAutoFit/>
                </a:bodyPr>
                <a:lstStyle/>
                <a:p>
                  <a:r>
                    <a:rPr lang="en-US" sz="2800" dirty="0" smtClean="0">
                      <a:effectLst>
                        <a:outerShdw blurRad="38100" dist="38100" dir="2700000" algn="tl">
                          <a:srgbClr val="000000">
                            <a:alpha val="43137"/>
                          </a:srgbClr>
                        </a:outerShdw>
                      </a:effectLst>
                    </a:rPr>
                    <a:t>B</a:t>
                  </a:r>
                  <a:endParaRPr lang="ar-IQ" sz="2800" dirty="0">
                    <a:effectLst>
                      <a:outerShdw blurRad="38100" dist="38100" dir="2700000" algn="tl">
                        <a:srgbClr val="000000">
                          <a:alpha val="43137"/>
                        </a:srgbClr>
                      </a:outerShdw>
                    </a:effectLst>
                  </a:endParaRPr>
                </a:p>
              </p:txBody>
            </p:sp>
            <p:sp>
              <p:nvSpPr>
                <p:cNvPr id="32" name="TextBox 31"/>
                <p:cNvSpPr txBox="1"/>
                <p:nvPr/>
              </p:nvSpPr>
              <p:spPr>
                <a:xfrm>
                  <a:off x="4857752" y="4906044"/>
                  <a:ext cx="375423" cy="523220"/>
                </a:xfrm>
                <a:prstGeom prst="rect">
                  <a:avLst/>
                </a:prstGeom>
                <a:noFill/>
              </p:spPr>
              <p:txBody>
                <a:bodyPr wrap="none" rtlCol="1">
                  <a:spAutoFit/>
                </a:bodyPr>
                <a:lstStyle/>
                <a:p>
                  <a:r>
                    <a:rPr lang="en-US" sz="2800" dirty="0" smtClean="0">
                      <a:effectLst>
                        <a:outerShdw blurRad="38100" dist="38100" dir="2700000" algn="tl">
                          <a:srgbClr val="000000">
                            <a:alpha val="43137"/>
                          </a:srgbClr>
                        </a:outerShdw>
                      </a:effectLst>
                    </a:rPr>
                    <a:t>C</a:t>
                  </a:r>
                  <a:endParaRPr lang="ar-IQ" sz="2800" dirty="0">
                    <a:effectLst>
                      <a:outerShdw blurRad="38100" dist="38100" dir="2700000" algn="tl">
                        <a:srgbClr val="000000">
                          <a:alpha val="43137"/>
                        </a:srgbClr>
                      </a:outerShdw>
                    </a:effectLst>
                  </a:endParaRPr>
                </a:p>
              </p:txBody>
            </p:sp>
            <p:sp>
              <p:nvSpPr>
                <p:cNvPr id="33" name="TextBox 32"/>
                <p:cNvSpPr txBox="1"/>
                <p:nvPr/>
              </p:nvSpPr>
              <p:spPr>
                <a:xfrm>
                  <a:off x="6286512" y="5406110"/>
                  <a:ext cx="405880" cy="523220"/>
                </a:xfrm>
                <a:prstGeom prst="rect">
                  <a:avLst/>
                </a:prstGeom>
                <a:noFill/>
              </p:spPr>
              <p:txBody>
                <a:bodyPr wrap="none" rtlCol="1">
                  <a:spAutoFit/>
                </a:bodyPr>
                <a:lstStyle/>
                <a:p>
                  <a:r>
                    <a:rPr lang="en-US" sz="2800" dirty="0" smtClean="0">
                      <a:effectLst>
                        <a:outerShdw blurRad="38100" dist="38100" dir="2700000" algn="tl">
                          <a:srgbClr val="000000">
                            <a:alpha val="43137"/>
                          </a:srgbClr>
                        </a:outerShdw>
                      </a:effectLst>
                    </a:rPr>
                    <a:t>D</a:t>
                  </a:r>
                  <a:endParaRPr lang="ar-IQ" sz="2800" dirty="0">
                    <a:effectLst>
                      <a:outerShdw blurRad="38100" dist="38100" dir="2700000" algn="tl">
                        <a:srgbClr val="000000">
                          <a:alpha val="43137"/>
                        </a:srgbClr>
                      </a:outerShdw>
                    </a:effectLst>
                  </a:endParaRPr>
                </a:p>
              </p:txBody>
            </p:sp>
          </p:grpSp>
          <p:sp>
            <p:nvSpPr>
              <p:cNvPr id="36" name="TextBox 35"/>
              <p:cNvSpPr txBox="1"/>
              <p:nvPr/>
            </p:nvSpPr>
            <p:spPr>
              <a:xfrm>
                <a:off x="3214678" y="6072206"/>
                <a:ext cx="4143404" cy="400110"/>
              </a:xfrm>
              <a:prstGeom prst="rect">
                <a:avLst/>
              </a:prstGeom>
              <a:noFill/>
            </p:spPr>
            <p:txBody>
              <a:bodyPr wrap="square" rtlCol="1">
                <a:spAutoFit/>
              </a:bodyPr>
              <a:lstStyle/>
              <a:p>
                <a:r>
                  <a:rPr lang="en-US" sz="2000" b="1" dirty="0" smtClean="0"/>
                  <a:t>0        300 350 400            450</a:t>
                </a:r>
                <a:endParaRPr lang="ar-IQ" sz="2000" b="1" dirty="0"/>
              </a:p>
            </p:txBody>
          </p:sp>
          <p:sp>
            <p:nvSpPr>
              <p:cNvPr id="37" name="TextBox 36"/>
              <p:cNvSpPr txBox="1"/>
              <p:nvPr/>
            </p:nvSpPr>
            <p:spPr>
              <a:xfrm>
                <a:off x="2571736" y="3429000"/>
                <a:ext cx="785818" cy="2248693"/>
              </a:xfrm>
              <a:prstGeom prst="rect">
                <a:avLst/>
              </a:prstGeom>
              <a:noFill/>
            </p:spPr>
            <p:txBody>
              <a:bodyPr wrap="square" rtlCol="1">
                <a:spAutoFit/>
              </a:bodyPr>
              <a:lstStyle/>
              <a:p>
                <a:pPr>
                  <a:lnSpc>
                    <a:spcPct val="150000"/>
                  </a:lnSpc>
                </a:pPr>
                <a:r>
                  <a:rPr lang="en-US" sz="2400" b="1" dirty="0" smtClean="0">
                    <a:effectLst>
                      <a:outerShdw blurRad="38100" dist="38100" dir="2700000" algn="tl">
                        <a:srgbClr val="000000">
                          <a:alpha val="43137"/>
                        </a:srgbClr>
                      </a:outerShdw>
                    </a:effectLst>
                  </a:rPr>
                  <a:t>20</a:t>
                </a:r>
              </a:p>
              <a:p>
                <a:pPr>
                  <a:lnSpc>
                    <a:spcPct val="150000"/>
                  </a:lnSpc>
                </a:pPr>
                <a:r>
                  <a:rPr lang="en-US" sz="2400" b="1" dirty="0" smtClean="0">
                    <a:effectLst>
                      <a:outerShdw blurRad="38100" dist="38100" dir="2700000" algn="tl">
                        <a:srgbClr val="000000">
                          <a:alpha val="43137"/>
                        </a:srgbClr>
                      </a:outerShdw>
                    </a:effectLst>
                  </a:rPr>
                  <a:t>15</a:t>
                </a:r>
              </a:p>
              <a:p>
                <a:pPr>
                  <a:lnSpc>
                    <a:spcPct val="150000"/>
                  </a:lnSpc>
                </a:pPr>
                <a:r>
                  <a:rPr lang="en-US" sz="2400" b="1" dirty="0" smtClean="0">
                    <a:effectLst>
                      <a:outerShdw blurRad="38100" dist="38100" dir="2700000" algn="tl">
                        <a:srgbClr val="000000">
                          <a:alpha val="43137"/>
                        </a:srgbClr>
                      </a:outerShdw>
                    </a:effectLst>
                  </a:rPr>
                  <a:t>10</a:t>
                </a:r>
              </a:p>
              <a:p>
                <a:pPr>
                  <a:lnSpc>
                    <a:spcPct val="150000"/>
                  </a:lnSpc>
                </a:pPr>
                <a:r>
                  <a:rPr lang="en-US" sz="2400" b="1" dirty="0" smtClean="0">
                    <a:effectLst>
                      <a:outerShdw blurRad="38100" dist="38100" dir="2700000" algn="tl">
                        <a:srgbClr val="000000">
                          <a:alpha val="43137"/>
                        </a:srgbClr>
                      </a:outerShdw>
                    </a:effectLst>
                  </a:rPr>
                  <a:t>5</a:t>
                </a:r>
                <a:endParaRPr lang="ar-IQ" sz="2400" b="1" dirty="0">
                  <a:effectLst>
                    <a:outerShdw blurRad="38100" dist="38100" dir="2700000" algn="tl">
                      <a:srgbClr val="000000">
                        <a:alpha val="43137"/>
                      </a:srgbClr>
                    </a:outerShdw>
                  </a:effectLst>
                </a:endParaRPr>
              </a:p>
            </p:txBody>
          </p:sp>
          <p:cxnSp>
            <p:nvCxnSpPr>
              <p:cNvPr id="39" name="Straight Connector 38"/>
              <p:cNvCxnSpPr/>
              <p:nvPr/>
            </p:nvCxnSpPr>
            <p:spPr>
              <a:xfrm rot="5400000">
                <a:off x="2857488" y="4929198"/>
                <a:ext cx="228601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5400000">
                <a:off x="3428992" y="5214950"/>
                <a:ext cx="1714512"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4144166" y="5500702"/>
                <a:ext cx="1142214"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5715405" y="5786851"/>
                <a:ext cx="570710" cy="1588"/>
              </a:xfrm>
              <a:prstGeom prst="line">
                <a:avLst/>
              </a:prstGeom>
            </p:spPr>
            <p:style>
              <a:lnRef idx="1">
                <a:schemeClr val="accent1"/>
              </a:lnRef>
              <a:fillRef idx="0">
                <a:schemeClr val="accent1"/>
              </a:fillRef>
              <a:effectRef idx="0">
                <a:schemeClr val="accent1"/>
              </a:effectRef>
              <a:fontRef idx="minor">
                <a:schemeClr val="tx1"/>
              </a:fontRef>
            </p:style>
          </p:cxnSp>
        </p:grpSp>
        <p:sp>
          <p:nvSpPr>
            <p:cNvPr id="49" name="TextBox 48"/>
            <p:cNvSpPr txBox="1"/>
            <p:nvPr/>
          </p:nvSpPr>
          <p:spPr>
            <a:xfrm>
              <a:off x="3686818" y="6488692"/>
              <a:ext cx="2528256" cy="369332"/>
            </a:xfrm>
            <a:prstGeom prst="rect">
              <a:avLst/>
            </a:prstGeom>
            <a:noFill/>
          </p:spPr>
          <p:txBody>
            <a:bodyPr wrap="none" rtlCol="1">
              <a:spAutoFit/>
            </a:bodyPr>
            <a:lstStyle/>
            <a:p>
              <a:r>
                <a:rPr lang="ar-IQ" b="1" dirty="0" smtClean="0">
                  <a:effectLst>
                    <a:outerShdw blurRad="38100" dist="38100" dir="2700000" algn="tl">
                      <a:srgbClr val="000000">
                        <a:alpha val="43137"/>
                      </a:srgbClr>
                    </a:outerShdw>
                  </a:effectLst>
                </a:rPr>
                <a:t>الخبز المستهلك شهريا (رغيف)</a:t>
              </a:r>
              <a:endParaRPr lang="ar-IQ" b="1" dirty="0">
                <a:effectLst>
                  <a:outerShdw blurRad="38100" dist="38100" dir="2700000" algn="tl">
                    <a:srgbClr val="000000">
                      <a:alpha val="43137"/>
                    </a:srgbClr>
                  </a:outerShdw>
                </a:effectLst>
              </a:endParaRPr>
            </a:p>
          </p:txBody>
        </p:sp>
        <p:sp>
          <p:nvSpPr>
            <p:cNvPr id="50" name="TextBox 49"/>
            <p:cNvSpPr txBox="1"/>
            <p:nvPr/>
          </p:nvSpPr>
          <p:spPr>
            <a:xfrm>
              <a:off x="1285852" y="3213000"/>
              <a:ext cx="1298753" cy="646331"/>
            </a:xfrm>
            <a:prstGeom prst="rect">
              <a:avLst/>
            </a:prstGeom>
            <a:noFill/>
          </p:spPr>
          <p:txBody>
            <a:bodyPr wrap="square" rtlCol="1">
              <a:spAutoFit/>
            </a:bodyPr>
            <a:lstStyle/>
            <a:p>
              <a:r>
                <a:rPr lang="ar-IQ" b="1" dirty="0" smtClean="0">
                  <a:effectLst>
                    <a:outerShdw blurRad="38100" dist="38100" dir="2700000" algn="tl">
                      <a:srgbClr val="000000">
                        <a:alpha val="43137"/>
                      </a:srgbClr>
                    </a:outerShdw>
                  </a:effectLst>
                </a:rPr>
                <a:t>اللحم المستهلك</a:t>
              </a:r>
            </a:p>
            <a:p>
              <a:r>
                <a:rPr lang="ar-IQ" b="1" dirty="0" smtClean="0">
                  <a:effectLst>
                    <a:outerShdw blurRad="38100" dist="38100" dir="2700000" algn="tl">
                      <a:srgbClr val="000000">
                        <a:alpha val="43137"/>
                      </a:srgbClr>
                    </a:outerShdw>
                  </a:effectLst>
                </a:rPr>
                <a:t>شهريا (كغم)</a:t>
              </a:r>
              <a:endParaRPr lang="ar-IQ" b="1" dirty="0">
                <a:effectLst>
                  <a:outerShdw blurRad="38100" dist="38100" dir="2700000" algn="tl">
                    <a:srgbClr val="000000">
                      <a:alpha val="43137"/>
                    </a:srgbClr>
                  </a:outerShdw>
                </a:effectLst>
              </a:endParaRPr>
            </a:p>
          </p:txBody>
        </p:sp>
      </p:grpSp>
      <p:pic>
        <p:nvPicPr>
          <p:cNvPr id="52227" name="Picture 3" descr="C:\Users\RAM 2012\Desktop\images (1).jpg"/>
          <p:cNvPicPr>
            <a:picLocks noChangeAspect="1" noChangeArrowheads="1"/>
          </p:cNvPicPr>
          <p:nvPr/>
        </p:nvPicPr>
        <p:blipFill>
          <a:blip r:embed="rId2" cstate="print"/>
          <a:srcRect/>
          <a:stretch>
            <a:fillRect/>
          </a:stretch>
        </p:blipFill>
        <p:spPr bwMode="auto">
          <a:xfrm>
            <a:off x="6948264" y="4005064"/>
            <a:ext cx="1944216" cy="1872208"/>
          </a:xfrm>
          <a:prstGeom prst="rect">
            <a:avLst/>
          </a:prstGeom>
          <a:noFill/>
          <a:ln w="76200">
            <a:solidFill>
              <a:srgbClr val="C00000"/>
            </a:solidFill>
          </a:ln>
          <a:effectLst>
            <a:outerShdw blurRad="50800" dist="101600" dir="8040000" algn="ctr" rotWithShape="0">
              <a:srgbClr val="000000">
                <a:alpha val="43137"/>
              </a:srgbClr>
            </a:outerShdw>
          </a:effectLst>
        </p:spPr>
      </p:pic>
      <p:pic>
        <p:nvPicPr>
          <p:cNvPr id="52228" name="Picture 4" descr="C:\Users\RAM 2012\Desktop\images (2).jpg"/>
          <p:cNvPicPr>
            <a:picLocks noChangeAspect="1" noChangeArrowheads="1"/>
          </p:cNvPicPr>
          <p:nvPr/>
        </p:nvPicPr>
        <p:blipFill>
          <a:blip r:embed="rId3" cstate="print"/>
          <a:srcRect/>
          <a:stretch>
            <a:fillRect/>
          </a:stretch>
        </p:blipFill>
        <p:spPr bwMode="auto">
          <a:xfrm>
            <a:off x="251520" y="4077072"/>
            <a:ext cx="2160241" cy="2016224"/>
          </a:xfrm>
          <a:prstGeom prst="rect">
            <a:avLst/>
          </a:prstGeom>
          <a:noFill/>
          <a:ln w="50800">
            <a:solidFill>
              <a:srgbClr val="C00000"/>
            </a:solidFill>
          </a:ln>
          <a:effectLst>
            <a:outerShdw blurRad="50800" dist="101600" dir="8040000" algn="ctr" rotWithShape="0">
              <a:srgbClr val="000000">
                <a:alpha val="43137"/>
              </a:srgbClr>
            </a:outerShdw>
          </a:effectLst>
        </p:spPr>
      </p:pic>
      <p:sp>
        <p:nvSpPr>
          <p:cNvPr id="29" name="TextBox 28"/>
          <p:cNvSpPr txBox="1"/>
          <p:nvPr/>
        </p:nvSpPr>
        <p:spPr>
          <a:xfrm>
            <a:off x="3779912" y="2492896"/>
            <a:ext cx="356060" cy="461665"/>
          </a:xfrm>
          <a:prstGeom prst="rect">
            <a:avLst/>
          </a:prstGeom>
          <a:noFill/>
        </p:spPr>
        <p:txBody>
          <a:bodyPr wrap="square" rtlCol="1">
            <a:spAutoFit/>
          </a:bodyPr>
          <a:lstStyle/>
          <a:p>
            <a:r>
              <a:rPr lang="ar-IQ" sz="2400" dirty="0" smtClean="0"/>
              <a:t>و</a:t>
            </a:r>
            <a:endParaRPr lang="ar-IQ" sz="2400" dirty="0"/>
          </a:p>
        </p:txBody>
      </p:sp>
      <p:sp>
        <p:nvSpPr>
          <p:cNvPr id="34" name="TextBox 33"/>
          <p:cNvSpPr txBox="1"/>
          <p:nvPr/>
        </p:nvSpPr>
        <p:spPr>
          <a:xfrm>
            <a:off x="6732240" y="5229200"/>
            <a:ext cx="317716" cy="461665"/>
          </a:xfrm>
          <a:prstGeom prst="rect">
            <a:avLst/>
          </a:prstGeom>
          <a:noFill/>
        </p:spPr>
        <p:txBody>
          <a:bodyPr wrap="none" rtlCol="1">
            <a:spAutoFit/>
          </a:bodyPr>
          <a:lstStyle/>
          <a:p>
            <a:r>
              <a:rPr lang="ar-IQ" sz="2400" dirty="0" smtClean="0"/>
              <a:t>و</a:t>
            </a:r>
            <a:endParaRPr lang="ar-IQ" sz="2400" dirty="0"/>
          </a:p>
        </p:txBody>
      </p:sp>
    </p:spTree>
  </p:cSld>
  <p:clrMapOvr>
    <a:masterClrMapping/>
  </p:clrMapOvr>
  <p:transition>
    <p:circl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0" name="Straight Connector 39"/>
          <p:cNvCxnSpPr/>
          <p:nvPr/>
        </p:nvCxnSpPr>
        <p:spPr>
          <a:xfrm>
            <a:off x="4071934" y="2928934"/>
            <a:ext cx="785024" cy="79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a:xfrm>
            <a:off x="6572264" y="6286520"/>
            <a:ext cx="2133600" cy="365125"/>
          </a:xfrm>
        </p:spPr>
        <p:txBody>
          <a:bodyPr/>
          <a:lstStyle/>
          <a:p>
            <a:fld id="{8F389876-892D-41A3-8E28-C6BF543B2891}" type="slidenum">
              <a:rPr lang="en-US" smtClean="0"/>
              <a:pPr/>
              <a:t>46</a:t>
            </a:fld>
            <a:endParaRPr lang="en-US"/>
          </a:p>
        </p:txBody>
      </p:sp>
      <p:sp>
        <p:nvSpPr>
          <p:cNvPr id="17" name="Arc 16"/>
          <p:cNvSpPr/>
          <p:nvPr/>
        </p:nvSpPr>
        <p:spPr>
          <a:xfrm rot="21017906" flipH="1" flipV="1">
            <a:off x="3510572" y="-4116412"/>
            <a:ext cx="9013422" cy="8129975"/>
          </a:xfrm>
          <a:prstGeom prst="arc">
            <a:avLst>
              <a:gd name="adj1" fmla="val 16948235"/>
              <a:gd name="adj2" fmla="val 20796474"/>
            </a:avLst>
          </a:prstGeom>
          <a:ln w="50800">
            <a:solidFill>
              <a:srgbClr val="C00000"/>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ar-IQ"/>
          </a:p>
        </p:txBody>
      </p:sp>
      <p:sp>
        <p:nvSpPr>
          <p:cNvPr id="48" name="TextBox 47"/>
          <p:cNvSpPr txBox="1"/>
          <p:nvPr/>
        </p:nvSpPr>
        <p:spPr>
          <a:xfrm>
            <a:off x="785786" y="214290"/>
            <a:ext cx="7680308" cy="523220"/>
          </a:xfrm>
          <a:prstGeom prst="rect">
            <a:avLst/>
          </a:prstGeom>
          <a:noFill/>
        </p:spPr>
        <p:txBody>
          <a:bodyPr wrap="none" rtlCol="1">
            <a:spAutoFit/>
          </a:bodyPr>
          <a:lstStyle/>
          <a:p>
            <a:r>
              <a:rPr lang="ar-IQ" sz="2800" b="1" dirty="0" smtClean="0">
                <a:effectLst>
                  <a:outerShdw blurRad="38100" dist="38100" dir="2700000" algn="tl">
                    <a:srgbClr val="000000">
                      <a:alpha val="43137"/>
                    </a:srgbClr>
                  </a:outerShdw>
                </a:effectLst>
              </a:rPr>
              <a:t>منحنى السواء للسلعتين –أ- &amp; –ب- ومعدل الاحلال الحدي بينهما</a:t>
            </a:r>
            <a:endParaRPr lang="ar-IQ" sz="2800" b="1" dirty="0">
              <a:effectLst>
                <a:outerShdw blurRad="38100" dist="38100" dir="2700000" algn="tl">
                  <a:srgbClr val="000000">
                    <a:alpha val="43137"/>
                  </a:srgbClr>
                </a:outerShdw>
              </a:effectLst>
            </a:endParaRPr>
          </a:p>
        </p:txBody>
      </p:sp>
      <p:grpSp>
        <p:nvGrpSpPr>
          <p:cNvPr id="5" name="Group 34"/>
          <p:cNvGrpSpPr/>
          <p:nvPr/>
        </p:nvGrpSpPr>
        <p:grpSpPr>
          <a:xfrm>
            <a:off x="3355966" y="1357298"/>
            <a:ext cx="4787934" cy="3286148"/>
            <a:chOff x="3284528" y="3143248"/>
            <a:chExt cx="3359968" cy="3286148"/>
          </a:xfrm>
        </p:grpSpPr>
        <p:cxnSp>
          <p:nvCxnSpPr>
            <p:cNvPr id="10" name="Straight Connector 9"/>
            <p:cNvCxnSpPr/>
            <p:nvPr/>
          </p:nvCxnSpPr>
          <p:spPr>
            <a:xfrm rot="5400000">
              <a:off x="1642645" y="4785131"/>
              <a:ext cx="3285354" cy="1588"/>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286910" y="6427808"/>
              <a:ext cx="3357586" cy="1588"/>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6" name="TextBox 35"/>
          <p:cNvSpPr txBox="1"/>
          <p:nvPr/>
        </p:nvSpPr>
        <p:spPr>
          <a:xfrm>
            <a:off x="3286116" y="4814840"/>
            <a:ext cx="4857784" cy="400110"/>
          </a:xfrm>
          <a:prstGeom prst="rect">
            <a:avLst/>
          </a:prstGeom>
          <a:noFill/>
        </p:spPr>
        <p:txBody>
          <a:bodyPr wrap="square" rtlCol="1">
            <a:spAutoFit/>
          </a:bodyPr>
          <a:lstStyle/>
          <a:p>
            <a:r>
              <a:rPr lang="en-US" sz="2000" b="1" dirty="0" smtClean="0"/>
              <a:t>0        10        20         30         40         50        60</a:t>
            </a:r>
            <a:endParaRPr lang="ar-IQ" sz="2000" b="1" dirty="0"/>
          </a:p>
        </p:txBody>
      </p:sp>
      <p:sp>
        <p:nvSpPr>
          <p:cNvPr id="37" name="TextBox 36"/>
          <p:cNvSpPr txBox="1"/>
          <p:nvPr/>
        </p:nvSpPr>
        <p:spPr>
          <a:xfrm>
            <a:off x="2643174" y="1643050"/>
            <a:ext cx="785818" cy="2671885"/>
          </a:xfrm>
          <a:prstGeom prst="rect">
            <a:avLst/>
          </a:prstGeom>
          <a:noFill/>
        </p:spPr>
        <p:txBody>
          <a:bodyPr wrap="square" rtlCol="1">
            <a:spAutoFit/>
          </a:bodyPr>
          <a:lstStyle/>
          <a:p>
            <a:pPr>
              <a:lnSpc>
                <a:spcPts val="5200"/>
              </a:lnSpc>
            </a:pPr>
            <a:r>
              <a:rPr lang="en-US" sz="2400" b="1" dirty="0" smtClean="0">
                <a:effectLst>
                  <a:outerShdw blurRad="38100" dist="38100" dir="2700000" algn="tl">
                    <a:srgbClr val="000000">
                      <a:alpha val="43137"/>
                    </a:srgbClr>
                  </a:outerShdw>
                </a:effectLst>
              </a:rPr>
              <a:t>40</a:t>
            </a:r>
          </a:p>
          <a:p>
            <a:pPr>
              <a:lnSpc>
                <a:spcPts val="5200"/>
              </a:lnSpc>
            </a:pPr>
            <a:r>
              <a:rPr lang="en-US" sz="2400" b="1" dirty="0" smtClean="0">
                <a:effectLst>
                  <a:outerShdw blurRad="38100" dist="38100" dir="2700000" algn="tl">
                    <a:srgbClr val="000000">
                      <a:alpha val="43137"/>
                    </a:srgbClr>
                  </a:outerShdw>
                </a:effectLst>
              </a:rPr>
              <a:t>30</a:t>
            </a:r>
          </a:p>
          <a:p>
            <a:pPr>
              <a:lnSpc>
                <a:spcPts val="5200"/>
              </a:lnSpc>
            </a:pPr>
            <a:r>
              <a:rPr lang="en-US" sz="2400" b="1" dirty="0" smtClean="0">
                <a:effectLst>
                  <a:outerShdw blurRad="38100" dist="38100" dir="2700000" algn="tl">
                    <a:srgbClr val="000000">
                      <a:alpha val="43137"/>
                    </a:srgbClr>
                  </a:outerShdw>
                </a:effectLst>
              </a:rPr>
              <a:t>20</a:t>
            </a:r>
          </a:p>
          <a:p>
            <a:pPr>
              <a:lnSpc>
                <a:spcPts val="5200"/>
              </a:lnSpc>
            </a:pPr>
            <a:r>
              <a:rPr lang="en-US" sz="2400" b="1" dirty="0" smtClean="0">
                <a:effectLst>
                  <a:outerShdw blurRad="38100" dist="38100" dir="2700000" algn="tl">
                    <a:srgbClr val="000000">
                      <a:alpha val="43137"/>
                    </a:srgbClr>
                  </a:outerShdw>
                </a:effectLst>
              </a:rPr>
              <a:t>10</a:t>
            </a:r>
            <a:endParaRPr lang="ar-IQ" sz="2400" b="1" dirty="0">
              <a:effectLst>
                <a:outerShdw blurRad="38100" dist="38100" dir="2700000" algn="tl">
                  <a:srgbClr val="000000">
                    <a:alpha val="43137"/>
                  </a:srgbClr>
                </a:outerShdw>
              </a:effectLst>
            </a:endParaRPr>
          </a:p>
        </p:txBody>
      </p:sp>
      <p:cxnSp>
        <p:nvCxnSpPr>
          <p:cNvPr id="39" name="Straight Connector 38"/>
          <p:cNvCxnSpPr/>
          <p:nvPr/>
        </p:nvCxnSpPr>
        <p:spPr>
          <a:xfrm rot="5400000">
            <a:off x="3642909" y="2499909"/>
            <a:ext cx="857256" cy="79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5214942" y="4000504"/>
            <a:ext cx="1928826"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2786050" y="5157192"/>
            <a:ext cx="4039887" cy="369332"/>
          </a:xfrm>
          <a:prstGeom prst="rect">
            <a:avLst/>
          </a:prstGeom>
          <a:noFill/>
        </p:spPr>
        <p:txBody>
          <a:bodyPr wrap="square" rtlCol="1">
            <a:spAutoFit/>
          </a:bodyPr>
          <a:lstStyle/>
          <a:p>
            <a:r>
              <a:rPr lang="ar-IQ" b="1" dirty="0" smtClean="0">
                <a:effectLst>
                  <a:outerShdw blurRad="38100" dist="38100" dir="2700000" algn="tl">
                    <a:srgbClr val="000000">
                      <a:alpha val="43137"/>
                    </a:srgbClr>
                  </a:outerShdw>
                </a:effectLst>
              </a:rPr>
              <a:t>مقدار السلعة – ب – المستهلكة في فترة زمنية معينة</a:t>
            </a:r>
            <a:endParaRPr lang="ar-IQ" b="1" dirty="0">
              <a:effectLst>
                <a:outerShdw blurRad="38100" dist="38100" dir="2700000" algn="tl">
                  <a:srgbClr val="000000">
                    <a:alpha val="43137"/>
                  </a:srgbClr>
                </a:outerShdw>
              </a:effectLst>
            </a:endParaRPr>
          </a:p>
        </p:txBody>
      </p:sp>
      <p:sp>
        <p:nvSpPr>
          <p:cNvPr id="50" name="TextBox 49"/>
          <p:cNvSpPr txBox="1"/>
          <p:nvPr/>
        </p:nvSpPr>
        <p:spPr>
          <a:xfrm>
            <a:off x="1277437" y="2000240"/>
            <a:ext cx="1222861" cy="1200329"/>
          </a:xfrm>
          <a:prstGeom prst="rect">
            <a:avLst/>
          </a:prstGeom>
          <a:noFill/>
        </p:spPr>
        <p:txBody>
          <a:bodyPr wrap="square" rtlCol="1">
            <a:spAutoFit/>
          </a:bodyPr>
          <a:lstStyle/>
          <a:p>
            <a:pPr algn="ctr"/>
            <a:r>
              <a:rPr lang="ar-IQ" b="1" dirty="0" smtClean="0">
                <a:effectLst>
                  <a:outerShdw blurRad="38100" dist="38100" dir="2700000" algn="tl">
                    <a:srgbClr val="000000">
                      <a:alpha val="43137"/>
                    </a:srgbClr>
                  </a:outerShdw>
                </a:effectLst>
              </a:rPr>
              <a:t>مقدار السلعة المستهلكة –أ- </a:t>
            </a:r>
          </a:p>
          <a:p>
            <a:pPr algn="ctr"/>
            <a:r>
              <a:rPr lang="ar-IQ" b="1" dirty="0" smtClean="0">
                <a:effectLst>
                  <a:outerShdw blurRad="38100" dist="38100" dir="2700000" algn="tl">
                    <a:srgbClr val="000000">
                      <a:alpha val="43137"/>
                    </a:srgbClr>
                  </a:outerShdw>
                </a:effectLst>
              </a:rPr>
              <a:t>في فترة زمنية معينة</a:t>
            </a:r>
            <a:endParaRPr lang="ar-IQ" b="1" dirty="0">
              <a:effectLst>
                <a:outerShdw blurRad="38100" dist="38100" dir="2700000" algn="tl">
                  <a:srgbClr val="000000">
                    <a:alpha val="43137"/>
                  </a:srgbClr>
                </a:outerShdw>
              </a:effectLst>
            </a:endParaRPr>
          </a:p>
        </p:txBody>
      </p:sp>
      <p:cxnSp>
        <p:nvCxnSpPr>
          <p:cNvPr id="46" name="Straight Connector 45"/>
          <p:cNvCxnSpPr/>
          <p:nvPr/>
        </p:nvCxnSpPr>
        <p:spPr>
          <a:xfrm rot="5400000">
            <a:off x="4821239" y="3607595"/>
            <a:ext cx="786612" cy="79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5802991" y="3143248"/>
            <a:ext cx="554959" cy="461665"/>
          </a:xfrm>
          <a:prstGeom prst="rect">
            <a:avLst/>
          </a:prstGeom>
          <a:noFill/>
        </p:spPr>
        <p:txBody>
          <a:bodyPr wrap="none" rtlCol="1">
            <a:spAutoFit/>
          </a:bodyPr>
          <a:lstStyle/>
          <a:p>
            <a:r>
              <a:rPr lang="ar-IQ" sz="2400" dirty="0" smtClean="0"/>
              <a:t>❷</a:t>
            </a:r>
            <a:endParaRPr lang="ar-IQ" sz="2400" dirty="0"/>
          </a:p>
        </p:txBody>
      </p:sp>
      <p:sp>
        <p:nvSpPr>
          <p:cNvPr id="55" name="Rectangle 54"/>
          <p:cNvSpPr/>
          <p:nvPr/>
        </p:nvSpPr>
        <p:spPr>
          <a:xfrm>
            <a:off x="4357686" y="2110079"/>
            <a:ext cx="642942" cy="461665"/>
          </a:xfrm>
          <a:prstGeom prst="rect">
            <a:avLst/>
          </a:prstGeom>
        </p:spPr>
        <p:txBody>
          <a:bodyPr wrap="square">
            <a:spAutoFit/>
          </a:bodyPr>
          <a:lstStyle/>
          <a:p>
            <a:r>
              <a:rPr lang="ar-IQ" sz="2400" dirty="0" smtClean="0"/>
              <a:t>❶</a:t>
            </a:r>
            <a:endParaRPr lang="ar-IQ" sz="2400" dirty="0"/>
          </a:p>
        </p:txBody>
      </p:sp>
      <p:sp>
        <p:nvSpPr>
          <p:cNvPr id="56" name="TextBox 55"/>
          <p:cNvSpPr txBox="1"/>
          <p:nvPr/>
        </p:nvSpPr>
        <p:spPr>
          <a:xfrm>
            <a:off x="3786182" y="2214554"/>
            <a:ext cx="263213" cy="523220"/>
          </a:xfrm>
          <a:prstGeom prst="rect">
            <a:avLst/>
          </a:prstGeom>
          <a:noFill/>
        </p:spPr>
        <p:txBody>
          <a:bodyPr wrap="none" rtlCol="1">
            <a:spAutoFit/>
          </a:bodyPr>
          <a:lstStyle/>
          <a:p>
            <a:r>
              <a:rPr lang="ar-IQ" sz="2800" b="1" dirty="0" smtClean="0">
                <a:effectLst>
                  <a:outerShdw blurRad="38100" dist="38100" dir="2700000" algn="tl">
                    <a:srgbClr val="000000">
                      <a:alpha val="43137"/>
                    </a:srgbClr>
                  </a:outerShdw>
                </a:effectLst>
              </a:rPr>
              <a:t>أ</a:t>
            </a:r>
            <a:endParaRPr lang="ar-IQ" sz="2800" b="1" dirty="0">
              <a:effectLst>
                <a:outerShdw blurRad="38100" dist="38100" dir="2700000" algn="tl">
                  <a:srgbClr val="000000">
                    <a:alpha val="43137"/>
                  </a:srgbClr>
                </a:outerShdw>
              </a:effectLst>
            </a:endParaRPr>
          </a:p>
        </p:txBody>
      </p:sp>
      <p:sp>
        <p:nvSpPr>
          <p:cNvPr id="57" name="TextBox 56"/>
          <p:cNvSpPr txBox="1"/>
          <p:nvPr/>
        </p:nvSpPr>
        <p:spPr>
          <a:xfrm>
            <a:off x="4929190" y="3334408"/>
            <a:ext cx="263213" cy="523220"/>
          </a:xfrm>
          <a:prstGeom prst="rect">
            <a:avLst/>
          </a:prstGeom>
          <a:noFill/>
        </p:spPr>
        <p:txBody>
          <a:bodyPr wrap="none" rtlCol="1">
            <a:spAutoFit/>
          </a:bodyPr>
          <a:lstStyle/>
          <a:p>
            <a:r>
              <a:rPr lang="ar-IQ" sz="2800" b="1" dirty="0" smtClean="0">
                <a:effectLst>
                  <a:outerShdw blurRad="38100" dist="38100" dir="2700000" algn="tl">
                    <a:srgbClr val="000000">
                      <a:alpha val="43137"/>
                    </a:srgbClr>
                  </a:outerShdw>
                </a:effectLst>
              </a:rPr>
              <a:t>أ</a:t>
            </a:r>
            <a:endParaRPr lang="ar-IQ" sz="2800" b="1" dirty="0">
              <a:effectLst>
                <a:outerShdw blurRad="38100" dist="38100" dir="2700000" algn="tl">
                  <a:srgbClr val="000000">
                    <a:alpha val="43137"/>
                  </a:srgbClr>
                </a:outerShdw>
              </a:effectLst>
            </a:endParaRPr>
          </a:p>
        </p:txBody>
      </p:sp>
      <p:sp>
        <p:nvSpPr>
          <p:cNvPr id="58" name="TextBox 57"/>
          <p:cNvSpPr txBox="1"/>
          <p:nvPr/>
        </p:nvSpPr>
        <p:spPr>
          <a:xfrm>
            <a:off x="4143372" y="2905780"/>
            <a:ext cx="551754" cy="523220"/>
          </a:xfrm>
          <a:prstGeom prst="rect">
            <a:avLst/>
          </a:prstGeom>
          <a:noFill/>
        </p:spPr>
        <p:txBody>
          <a:bodyPr wrap="none" rtlCol="1">
            <a:spAutoFit/>
          </a:bodyPr>
          <a:lstStyle/>
          <a:p>
            <a:r>
              <a:rPr lang="ar-IQ" sz="2800" b="1" dirty="0" smtClean="0">
                <a:effectLst>
                  <a:outerShdw blurRad="38100" dist="38100" dir="2700000" algn="tl">
                    <a:srgbClr val="000000">
                      <a:alpha val="43137"/>
                    </a:srgbClr>
                  </a:outerShdw>
                </a:effectLst>
              </a:rPr>
              <a:t>ب</a:t>
            </a:r>
            <a:r>
              <a:rPr lang="ar-IQ" sz="2800" b="1" baseline="30000" dirty="0" smtClean="0">
                <a:effectLst>
                  <a:outerShdw blurRad="38100" dist="38100" dir="2700000" algn="tl">
                    <a:srgbClr val="000000">
                      <a:alpha val="43137"/>
                    </a:srgbClr>
                  </a:outerShdw>
                </a:effectLst>
              </a:rPr>
              <a:t>1</a:t>
            </a:r>
            <a:endParaRPr lang="ar-IQ" sz="2800" b="1" baseline="30000" dirty="0">
              <a:effectLst>
                <a:outerShdw blurRad="38100" dist="38100" dir="2700000" algn="tl">
                  <a:srgbClr val="000000">
                    <a:alpha val="43137"/>
                  </a:srgbClr>
                </a:outerShdw>
              </a:effectLst>
            </a:endParaRPr>
          </a:p>
        </p:txBody>
      </p:sp>
      <p:sp>
        <p:nvSpPr>
          <p:cNvPr id="59" name="TextBox 58"/>
          <p:cNvSpPr txBox="1"/>
          <p:nvPr/>
        </p:nvSpPr>
        <p:spPr>
          <a:xfrm>
            <a:off x="5929322" y="3977350"/>
            <a:ext cx="551754" cy="523220"/>
          </a:xfrm>
          <a:prstGeom prst="rect">
            <a:avLst/>
          </a:prstGeom>
          <a:noFill/>
        </p:spPr>
        <p:txBody>
          <a:bodyPr wrap="none" rtlCol="1">
            <a:spAutoFit/>
          </a:bodyPr>
          <a:lstStyle/>
          <a:p>
            <a:r>
              <a:rPr lang="ar-IQ" sz="2800" b="1" dirty="0" smtClean="0">
                <a:effectLst>
                  <a:outerShdw blurRad="38100" dist="38100" dir="2700000" algn="tl">
                    <a:srgbClr val="000000">
                      <a:alpha val="43137"/>
                    </a:srgbClr>
                  </a:outerShdw>
                </a:effectLst>
              </a:rPr>
              <a:t>ب</a:t>
            </a:r>
            <a:r>
              <a:rPr lang="ar-IQ" sz="2800" b="1" baseline="30000" dirty="0" smtClean="0">
                <a:effectLst>
                  <a:outerShdw blurRad="38100" dist="38100" dir="2700000" algn="tl">
                    <a:srgbClr val="000000">
                      <a:alpha val="43137"/>
                    </a:srgbClr>
                  </a:outerShdw>
                </a:effectLst>
              </a:rPr>
              <a:t>2</a:t>
            </a:r>
            <a:endParaRPr lang="ar-IQ" sz="2800" b="1" baseline="30000" dirty="0">
              <a:effectLst>
                <a:outerShdw blurRad="38100" dist="38100" dir="2700000" algn="tl">
                  <a:srgbClr val="000000">
                    <a:alpha val="43137"/>
                  </a:srgbClr>
                </a:outerShdw>
              </a:effectLst>
            </a:endParaRPr>
          </a:p>
        </p:txBody>
      </p:sp>
      <p:sp>
        <p:nvSpPr>
          <p:cNvPr id="22" name="TextBox 21"/>
          <p:cNvSpPr txBox="1"/>
          <p:nvPr/>
        </p:nvSpPr>
        <p:spPr>
          <a:xfrm>
            <a:off x="7812360" y="3789040"/>
            <a:ext cx="317715" cy="461665"/>
          </a:xfrm>
          <a:prstGeom prst="rect">
            <a:avLst/>
          </a:prstGeom>
          <a:noFill/>
        </p:spPr>
        <p:txBody>
          <a:bodyPr wrap="square" rtlCol="1">
            <a:spAutoFit/>
          </a:bodyPr>
          <a:lstStyle/>
          <a:p>
            <a:r>
              <a:rPr lang="ar-IQ" sz="2400" dirty="0" smtClean="0"/>
              <a:t>و</a:t>
            </a:r>
            <a:endParaRPr lang="ar-IQ" sz="2400" dirty="0"/>
          </a:p>
        </p:txBody>
      </p:sp>
      <p:sp>
        <p:nvSpPr>
          <p:cNvPr id="23" name="Rectangle 22"/>
          <p:cNvSpPr/>
          <p:nvPr/>
        </p:nvSpPr>
        <p:spPr>
          <a:xfrm>
            <a:off x="3563888" y="1268760"/>
            <a:ext cx="286042" cy="461665"/>
          </a:xfrm>
          <a:prstGeom prst="rect">
            <a:avLst/>
          </a:prstGeom>
        </p:spPr>
        <p:txBody>
          <a:bodyPr wrap="square">
            <a:spAutoFit/>
          </a:bodyPr>
          <a:lstStyle/>
          <a:p>
            <a:r>
              <a:rPr lang="ar-IQ" sz="2400" dirty="0" smtClean="0"/>
              <a:t>و</a:t>
            </a:r>
            <a:endParaRPr lang="ar-IQ" sz="2400" dirty="0"/>
          </a:p>
        </p:txBody>
      </p:sp>
      <p:sp>
        <p:nvSpPr>
          <p:cNvPr id="25" name="TextBox 24"/>
          <p:cNvSpPr txBox="1"/>
          <p:nvPr/>
        </p:nvSpPr>
        <p:spPr>
          <a:xfrm>
            <a:off x="4355976" y="2564904"/>
            <a:ext cx="5184576" cy="1015663"/>
          </a:xfrm>
          <a:prstGeom prst="rect">
            <a:avLst/>
          </a:prstGeom>
          <a:noFill/>
        </p:spPr>
        <p:txBody>
          <a:bodyPr wrap="square" rtlCol="1">
            <a:spAutoFit/>
          </a:bodyPr>
          <a:lstStyle/>
          <a:p>
            <a:pPr algn="ctr" rtl="1"/>
            <a:r>
              <a:rPr lang="ar-IQ" sz="2000" b="1" dirty="0" smtClean="0">
                <a:solidFill>
                  <a:srgbClr val="FF0000"/>
                </a:solidFill>
              </a:rPr>
              <a:t>م ح ح بين السلعتين هو  ب͟͟2 في الحالة رقم 2 </a:t>
            </a:r>
          </a:p>
          <a:p>
            <a:pPr algn="ctr" rtl="1"/>
            <a:r>
              <a:rPr lang="ar-IQ" sz="2000" dirty="0" smtClean="0">
                <a:solidFill>
                  <a:srgbClr val="FF0000"/>
                </a:solidFill>
              </a:rPr>
              <a:t>         </a:t>
            </a:r>
            <a:r>
              <a:rPr lang="ar-IQ" sz="2000" b="1" dirty="0" smtClean="0">
                <a:solidFill>
                  <a:srgbClr val="FF0000"/>
                </a:solidFill>
              </a:rPr>
              <a:t>أ</a:t>
            </a:r>
          </a:p>
          <a:p>
            <a:pPr algn="ctr" rtl="1"/>
            <a:endParaRPr lang="ar-IQ" sz="2000" dirty="0"/>
          </a:p>
        </p:txBody>
      </p:sp>
      <p:sp>
        <p:nvSpPr>
          <p:cNvPr id="26" name="TextBox 25"/>
          <p:cNvSpPr txBox="1"/>
          <p:nvPr/>
        </p:nvSpPr>
        <p:spPr>
          <a:xfrm>
            <a:off x="4211960" y="1628800"/>
            <a:ext cx="5328592" cy="1015663"/>
          </a:xfrm>
          <a:prstGeom prst="rect">
            <a:avLst/>
          </a:prstGeom>
          <a:noFill/>
        </p:spPr>
        <p:txBody>
          <a:bodyPr wrap="square" rtlCol="1">
            <a:spAutoFit/>
          </a:bodyPr>
          <a:lstStyle/>
          <a:p>
            <a:pPr algn="ctr" rtl="1"/>
            <a:r>
              <a:rPr lang="ar-IQ" sz="2000" b="1" dirty="0" smtClean="0">
                <a:solidFill>
                  <a:srgbClr val="00B050"/>
                </a:solidFill>
              </a:rPr>
              <a:t>م ح ح بين السلعتين هو  ب͟͟1 في الحالة رقم 1 </a:t>
            </a:r>
          </a:p>
          <a:p>
            <a:pPr algn="ctr" rtl="1"/>
            <a:r>
              <a:rPr lang="ar-IQ" sz="2000" dirty="0" smtClean="0">
                <a:solidFill>
                  <a:srgbClr val="00B050"/>
                </a:solidFill>
              </a:rPr>
              <a:t>         </a:t>
            </a:r>
            <a:r>
              <a:rPr lang="ar-IQ" sz="2000" b="1" dirty="0" smtClean="0">
                <a:solidFill>
                  <a:srgbClr val="00B050"/>
                </a:solidFill>
              </a:rPr>
              <a:t>أ</a:t>
            </a:r>
          </a:p>
          <a:p>
            <a:pPr algn="ctr" rtl="1"/>
            <a:endParaRPr lang="ar-IQ" sz="2000" dirty="0"/>
          </a:p>
        </p:txBody>
      </p:sp>
      <p:sp>
        <p:nvSpPr>
          <p:cNvPr id="27" name="TextBox 26"/>
          <p:cNvSpPr txBox="1"/>
          <p:nvPr/>
        </p:nvSpPr>
        <p:spPr>
          <a:xfrm>
            <a:off x="4283968" y="980728"/>
            <a:ext cx="4464496" cy="461665"/>
          </a:xfrm>
          <a:prstGeom prst="rect">
            <a:avLst/>
          </a:prstGeom>
          <a:noFill/>
        </p:spPr>
        <p:txBody>
          <a:bodyPr wrap="square" rtlCol="1">
            <a:spAutoFit/>
          </a:bodyPr>
          <a:lstStyle/>
          <a:p>
            <a:pPr algn="ctr" rtl="1"/>
            <a:r>
              <a:rPr lang="ar-IQ" sz="2400" dirty="0" smtClean="0"/>
              <a:t>يرمز لمعدل الاحلال الحدي ( م ح ح )</a:t>
            </a:r>
            <a:endParaRPr lang="ar-IQ" sz="2400" dirty="0"/>
          </a:p>
        </p:txBody>
      </p:sp>
      <p:sp>
        <p:nvSpPr>
          <p:cNvPr id="28" name="Rectangle 27"/>
          <p:cNvSpPr/>
          <p:nvPr/>
        </p:nvSpPr>
        <p:spPr>
          <a:xfrm>
            <a:off x="2286000" y="5661249"/>
            <a:ext cx="5310336" cy="1015663"/>
          </a:xfrm>
          <a:prstGeom prst="rect">
            <a:avLst/>
          </a:prstGeom>
        </p:spPr>
        <p:txBody>
          <a:bodyPr wrap="square">
            <a:spAutoFit/>
          </a:bodyPr>
          <a:lstStyle/>
          <a:p>
            <a:pPr algn="r" rtl="1">
              <a:buNone/>
            </a:pPr>
            <a:r>
              <a:rPr lang="ar-IQ" sz="2000" b="1" dirty="0" smtClean="0">
                <a:solidFill>
                  <a:schemeClr val="accent2">
                    <a:lumMod val="75000"/>
                  </a:schemeClr>
                </a:solidFill>
              </a:rPr>
              <a:t>معدل الاحلال الحدي </a:t>
            </a:r>
            <a:r>
              <a:rPr lang="ar-IQ" sz="2000" b="1" dirty="0" smtClean="0"/>
              <a:t>: هو عبارة عن المقدار الذي يطلبه المستهلك من احدى السلعتين مقابل تنازله عن وحدة واحدة من السلعة الاخرى.</a:t>
            </a:r>
            <a:endParaRPr lang="ar-IQ" sz="2000" b="1" dirty="0"/>
          </a:p>
        </p:txBody>
      </p:sp>
    </p:spTree>
  </p:cSld>
  <p:clrMapOvr>
    <a:masterClrMapping/>
  </p:clrMapOvr>
  <p:transition>
    <p:circl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72264" y="6286520"/>
            <a:ext cx="2133600" cy="365125"/>
          </a:xfrm>
        </p:spPr>
        <p:txBody>
          <a:bodyPr/>
          <a:lstStyle/>
          <a:p>
            <a:fld id="{8F389876-892D-41A3-8E28-C6BF543B2891}" type="slidenum">
              <a:rPr lang="en-US" smtClean="0"/>
              <a:pPr/>
              <a:t>47</a:t>
            </a:fld>
            <a:endParaRPr lang="en-US"/>
          </a:p>
        </p:txBody>
      </p:sp>
      <p:sp>
        <p:nvSpPr>
          <p:cNvPr id="17" name="Arc 16"/>
          <p:cNvSpPr/>
          <p:nvPr/>
        </p:nvSpPr>
        <p:spPr>
          <a:xfrm rot="20414694" flipH="1" flipV="1">
            <a:off x="5171871" y="-1087155"/>
            <a:ext cx="2689012" cy="3833711"/>
          </a:xfrm>
          <a:prstGeom prst="arc">
            <a:avLst>
              <a:gd name="adj1" fmla="val 16323846"/>
              <a:gd name="adj2" fmla="val 20665441"/>
            </a:avLst>
          </a:prstGeom>
          <a:ln w="50800">
            <a:solidFill>
              <a:srgbClr val="C00000"/>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ar-IQ"/>
          </a:p>
        </p:txBody>
      </p:sp>
      <p:sp>
        <p:nvSpPr>
          <p:cNvPr id="48" name="TextBox 47"/>
          <p:cNvSpPr txBox="1"/>
          <p:nvPr/>
        </p:nvSpPr>
        <p:spPr>
          <a:xfrm>
            <a:off x="785786" y="214290"/>
            <a:ext cx="4605748" cy="954107"/>
          </a:xfrm>
          <a:prstGeom prst="rect">
            <a:avLst/>
          </a:prstGeom>
          <a:noFill/>
        </p:spPr>
        <p:txBody>
          <a:bodyPr wrap="square" rtlCol="1">
            <a:spAutoFit/>
          </a:bodyPr>
          <a:lstStyle/>
          <a:p>
            <a:r>
              <a:rPr lang="ar-IQ" sz="2800" b="1" dirty="0" smtClean="0">
                <a:effectLst>
                  <a:outerShdw blurRad="38100" dist="38100" dir="2700000" algn="tl">
                    <a:srgbClr val="000000">
                      <a:alpha val="43137"/>
                    </a:srgbClr>
                  </a:outerShdw>
                </a:effectLst>
              </a:rPr>
              <a:t>خارطة السواء لمستهلك معين لسلعتين</a:t>
            </a:r>
          </a:p>
          <a:p>
            <a:r>
              <a:rPr lang="en-US" sz="2800" b="1" dirty="0" smtClean="0">
                <a:effectLst>
                  <a:outerShdw blurRad="38100" dist="38100" dir="2700000" algn="tl">
                    <a:srgbClr val="000000">
                      <a:alpha val="43137"/>
                    </a:srgbClr>
                  </a:outerShdw>
                </a:effectLst>
              </a:rPr>
              <a:t>Indifference Map</a:t>
            </a:r>
            <a:endParaRPr lang="ar-IQ" sz="2800" b="1" dirty="0">
              <a:effectLst>
                <a:outerShdw blurRad="38100" dist="38100" dir="2700000" algn="tl">
                  <a:srgbClr val="000000">
                    <a:alpha val="43137"/>
                  </a:srgbClr>
                </a:outerShdw>
              </a:effectLst>
            </a:endParaRPr>
          </a:p>
        </p:txBody>
      </p:sp>
      <p:grpSp>
        <p:nvGrpSpPr>
          <p:cNvPr id="2" name="Group 34"/>
          <p:cNvGrpSpPr/>
          <p:nvPr/>
        </p:nvGrpSpPr>
        <p:grpSpPr>
          <a:xfrm>
            <a:off x="3355966" y="1357298"/>
            <a:ext cx="4787934" cy="3286148"/>
            <a:chOff x="3284528" y="3143248"/>
            <a:chExt cx="3359968" cy="3286148"/>
          </a:xfrm>
        </p:grpSpPr>
        <p:cxnSp>
          <p:nvCxnSpPr>
            <p:cNvPr id="10" name="Straight Connector 9"/>
            <p:cNvCxnSpPr/>
            <p:nvPr/>
          </p:nvCxnSpPr>
          <p:spPr>
            <a:xfrm rot="5400000">
              <a:off x="1642645" y="4785131"/>
              <a:ext cx="3285354" cy="1588"/>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286910" y="6427808"/>
              <a:ext cx="3357586" cy="1588"/>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6" name="TextBox 35"/>
          <p:cNvSpPr txBox="1"/>
          <p:nvPr/>
        </p:nvSpPr>
        <p:spPr>
          <a:xfrm>
            <a:off x="3286116" y="4814840"/>
            <a:ext cx="4857784" cy="400110"/>
          </a:xfrm>
          <a:prstGeom prst="rect">
            <a:avLst/>
          </a:prstGeom>
          <a:noFill/>
        </p:spPr>
        <p:txBody>
          <a:bodyPr wrap="square" rtlCol="1">
            <a:spAutoFit/>
          </a:bodyPr>
          <a:lstStyle/>
          <a:p>
            <a:r>
              <a:rPr lang="en-US" sz="2000" b="1" dirty="0" smtClean="0"/>
              <a:t>0     100       200         300          400       500  </a:t>
            </a:r>
            <a:endParaRPr lang="ar-IQ" sz="2000" b="1" dirty="0"/>
          </a:p>
        </p:txBody>
      </p:sp>
      <p:sp>
        <p:nvSpPr>
          <p:cNvPr id="37" name="TextBox 36"/>
          <p:cNvSpPr txBox="1"/>
          <p:nvPr/>
        </p:nvSpPr>
        <p:spPr>
          <a:xfrm>
            <a:off x="2643174" y="1643050"/>
            <a:ext cx="785818" cy="2759730"/>
          </a:xfrm>
          <a:prstGeom prst="rect">
            <a:avLst/>
          </a:prstGeom>
          <a:noFill/>
        </p:spPr>
        <p:txBody>
          <a:bodyPr wrap="square" rtlCol="1">
            <a:spAutoFit/>
          </a:bodyPr>
          <a:lstStyle/>
          <a:p>
            <a:pPr>
              <a:lnSpc>
                <a:spcPts val="5200"/>
              </a:lnSpc>
            </a:pPr>
            <a:r>
              <a:rPr lang="en-US" sz="2400" b="1" dirty="0" smtClean="0">
                <a:effectLst>
                  <a:outerShdw blurRad="38100" dist="38100" dir="2700000" algn="tl">
                    <a:srgbClr val="000000">
                      <a:alpha val="43137"/>
                    </a:srgbClr>
                  </a:outerShdw>
                </a:effectLst>
              </a:rPr>
              <a:t>20</a:t>
            </a:r>
          </a:p>
          <a:p>
            <a:pPr>
              <a:lnSpc>
                <a:spcPts val="5200"/>
              </a:lnSpc>
            </a:pPr>
            <a:r>
              <a:rPr lang="en-US" sz="2400" b="1" dirty="0" smtClean="0">
                <a:effectLst>
                  <a:outerShdw blurRad="38100" dist="38100" dir="2700000" algn="tl">
                    <a:srgbClr val="000000">
                      <a:alpha val="43137"/>
                    </a:srgbClr>
                  </a:outerShdw>
                </a:effectLst>
              </a:rPr>
              <a:t>15</a:t>
            </a:r>
          </a:p>
          <a:p>
            <a:pPr>
              <a:lnSpc>
                <a:spcPts val="5200"/>
              </a:lnSpc>
            </a:pPr>
            <a:r>
              <a:rPr lang="en-US" sz="2400" b="1" dirty="0" smtClean="0">
                <a:effectLst>
                  <a:outerShdw blurRad="38100" dist="38100" dir="2700000" algn="tl">
                    <a:srgbClr val="000000">
                      <a:alpha val="43137"/>
                    </a:srgbClr>
                  </a:outerShdw>
                </a:effectLst>
              </a:rPr>
              <a:t>10</a:t>
            </a:r>
          </a:p>
          <a:p>
            <a:pPr>
              <a:lnSpc>
                <a:spcPts val="5200"/>
              </a:lnSpc>
            </a:pPr>
            <a:r>
              <a:rPr lang="en-US" sz="2400" b="1" dirty="0" smtClean="0">
                <a:effectLst>
                  <a:outerShdw blurRad="38100" dist="38100" dir="2700000" algn="tl">
                    <a:srgbClr val="000000">
                      <a:alpha val="43137"/>
                    </a:srgbClr>
                  </a:outerShdw>
                </a:effectLst>
              </a:rPr>
              <a:t>5</a:t>
            </a:r>
            <a:endParaRPr lang="ar-IQ" sz="2400" b="1" dirty="0">
              <a:effectLst>
                <a:outerShdw blurRad="38100" dist="38100" dir="2700000" algn="tl">
                  <a:srgbClr val="000000">
                    <a:alpha val="43137"/>
                  </a:srgbClr>
                </a:outerShdw>
              </a:effectLst>
            </a:endParaRPr>
          </a:p>
        </p:txBody>
      </p:sp>
      <p:sp>
        <p:nvSpPr>
          <p:cNvPr id="49" name="TextBox 48"/>
          <p:cNvSpPr txBox="1"/>
          <p:nvPr/>
        </p:nvSpPr>
        <p:spPr>
          <a:xfrm>
            <a:off x="4857752" y="5286388"/>
            <a:ext cx="3312125" cy="461665"/>
          </a:xfrm>
          <a:prstGeom prst="rect">
            <a:avLst/>
          </a:prstGeom>
          <a:noFill/>
        </p:spPr>
        <p:txBody>
          <a:bodyPr wrap="none" rtlCol="1">
            <a:spAutoFit/>
          </a:bodyPr>
          <a:lstStyle/>
          <a:p>
            <a:r>
              <a:rPr lang="ar-IQ" sz="2400" b="1" dirty="0" smtClean="0">
                <a:effectLst>
                  <a:outerShdw blurRad="38100" dist="38100" dir="2700000" algn="tl">
                    <a:srgbClr val="000000">
                      <a:alpha val="43137"/>
                    </a:srgbClr>
                  </a:outerShdw>
                </a:effectLst>
              </a:rPr>
              <a:t>الخبز المستهلك شهريا (رغيف)</a:t>
            </a:r>
            <a:endParaRPr lang="ar-IQ" sz="2400" b="1" dirty="0">
              <a:effectLst>
                <a:outerShdw blurRad="38100" dist="38100" dir="2700000" algn="tl">
                  <a:srgbClr val="000000">
                    <a:alpha val="43137"/>
                  </a:srgbClr>
                </a:outerShdw>
              </a:effectLst>
            </a:endParaRPr>
          </a:p>
        </p:txBody>
      </p:sp>
      <p:sp>
        <p:nvSpPr>
          <p:cNvPr id="50" name="TextBox 49"/>
          <p:cNvSpPr txBox="1"/>
          <p:nvPr/>
        </p:nvSpPr>
        <p:spPr>
          <a:xfrm>
            <a:off x="1277437" y="2000240"/>
            <a:ext cx="1222861" cy="1569660"/>
          </a:xfrm>
          <a:prstGeom prst="rect">
            <a:avLst/>
          </a:prstGeom>
          <a:noFill/>
        </p:spPr>
        <p:txBody>
          <a:bodyPr wrap="square" rtlCol="1">
            <a:spAutoFit/>
          </a:bodyPr>
          <a:lstStyle/>
          <a:p>
            <a:pPr algn="ctr"/>
            <a:r>
              <a:rPr lang="ar-IQ" sz="2400" b="1" dirty="0" smtClean="0">
                <a:effectLst>
                  <a:outerShdw blurRad="38100" dist="38100" dir="2700000" algn="tl">
                    <a:srgbClr val="000000">
                      <a:alpha val="43137"/>
                    </a:srgbClr>
                  </a:outerShdw>
                </a:effectLst>
              </a:rPr>
              <a:t>اللحم المستهلك شهريا (كغم)</a:t>
            </a:r>
            <a:endParaRPr lang="ar-IQ" sz="2400" b="1" dirty="0">
              <a:effectLst>
                <a:outerShdw blurRad="38100" dist="38100" dir="2700000" algn="tl">
                  <a:srgbClr val="000000">
                    <a:alpha val="43137"/>
                  </a:srgbClr>
                </a:outerShdw>
              </a:effectLst>
            </a:endParaRPr>
          </a:p>
        </p:txBody>
      </p:sp>
      <p:sp>
        <p:nvSpPr>
          <p:cNvPr id="22" name="Arc 21"/>
          <p:cNvSpPr/>
          <p:nvPr/>
        </p:nvSpPr>
        <p:spPr>
          <a:xfrm rot="20145657" flipH="1" flipV="1">
            <a:off x="4843186" y="-521909"/>
            <a:ext cx="2730513" cy="3770946"/>
          </a:xfrm>
          <a:prstGeom prst="arc">
            <a:avLst>
              <a:gd name="adj1" fmla="val 16519573"/>
              <a:gd name="adj2" fmla="val 200574"/>
            </a:avLst>
          </a:prstGeom>
          <a:ln w="50800">
            <a:solidFill>
              <a:srgbClr val="C00000"/>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ar-IQ"/>
          </a:p>
        </p:txBody>
      </p:sp>
      <p:sp>
        <p:nvSpPr>
          <p:cNvPr id="23" name="Arc 22"/>
          <p:cNvSpPr/>
          <p:nvPr/>
        </p:nvSpPr>
        <p:spPr>
          <a:xfrm rot="20414694" flipH="1" flipV="1">
            <a:off x="4450080" y="-214475"/>
            <a:ext cx="3244234" cy="4070575"/>
          </a:xfrm>
          <a:prstGeom prst="arc">
            <a:avLst>
              <a:gd name="adj1" fmla="val 16431958"/>
              <a:gd name="adj2" fmla="val 827211"/>
            </a:avLst>
          </a:prstGeom>
          <a:ln w="50800">
            <a:solidFill>
              <a:srgbClr val="C00000"/>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ar-IQ"/>
          </a:p>
        </p:txBody>
      </p:sp>
      <p:sp>
        <p:nvSpPr>
          <p:cNvPr id="24" name="Arc 23"/>
          <p:cNvSpPr/>
          <p:nvPr/>
        </p:nvSpPr>
        <p:spPr>
          <a:xfrm rot="20414694" flipH="1" flipV="1">
            <a:off x="3918086" y="99834"/>
            <a:ext cx="4333079" cy="4071251"/>
          </a:xfrm>
          <a:prstGeom prst="arc">
            <a:avLst>
              <a:gd name="adj1" fmla="val 16948235"/>
              <a:gd name="adj2" fmla="val 1495059"/>
            </a:avLst>
          </a:prstGeom>
          <a:ln w="50800">
            <a:solidFill>
              <a:srgbClr val="C00000"/>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ar-IQ" dirty="0"/>
          </a:p>
        </p:txBody>
      </p:sp>
      <p:sp>
        <p:nvSpPr>
          <p:cNvPr id="26" name="TextBox 25"/>
          <p:cNvSpPr txBox="1"/>
          <p:nvPr/>
        </p:nvSpPr>
        <p:spPr>
          <a:xfrm>
            <a:off x="3779912" y="1412776"/>
            <a:ext cx="353200" cy="584775"/>
          </a:xfrm>
          <a:prstGeom prst="rect">
            <a:avLst/>
          </a:prstGeom>
          <a:noFill/>
        </p:spPr>
        <p:txBody>
          <a:bodyPr wrap="square" rtlCol="1">
            <a:spAutoFit/>
          </a:bodyPr>
          <a:lstStyle/>
          <a:p>
            <a:r>
              <a:rPr lang="ar-IQ" sz="2400" b="1" baseline="-25000" dirty="0" smtClean="0"/>
              <a:t>و1</a:t>
            </a:r>
            <a:endParaRPr lang="ar-IQ" sz="2400" b="1" baseline="-25000" dirty="0"/>
          </a:p>
        </p:txBody>
      </p:sp>
      <p:sp>
        <p:nvSpPr>
          <p:cNvPr id="30" name="TextBox 29"/>
          <p:cNvSpPr txBox="1"/>
          <p:nvPr/>
        </p:nvSpPr>
        <p:spPr>
          <a:xfrm>
            <a:off x="5072066" y="908720"/>
            <a:ext cx="456688" cy="830997"/>
          </a:xfrm>
          <a:prstGeom prst="rect">
            <a:avLst/>
          </a:prstGeom>
          <a:noFill/>
        </p:spPr>
        <p:txBody>
          <a:bodyPr wrap="square" rtlCol="1">
            <a:spAutoFit/>
          </a:bodyPr>
          <a:lstStyle/>
          <a:p>
            <a:r>
              <a:rPr lang="ar-IQ" sz="2400" b="1" dirty="0" smtClean="0"/>
              <a:t>و4</a:t>
            </a:r>
            <a:endParaRPr lang="ar-IQ" sz="2400" b="1" dirty="0"/>
          </a:p>
        </p:txBody>
      </p:sp>
      <p:sp>
        <p:nvSpPr>
          <p:cNvPr id="31" name="TextBox 30"/>
          <p:cNvSpPr txBox="1"/>
          <p:nvPr/>
        </p:nvSpPr>
        <p:spPr>
          <a:xfrm rot="10800000" flipV="1">
            <a:off x="4214810" y="1500174"/>
            <a:ext cx="428628" cy="338554"/>
          </a:xfrm>
          <a:prstGeom prst="rect">
            <a:avLst/>
          </a:prstGeom>
          <a:noFill/>
        </p:spPr>
        <p:txBody>
          <a:bodyPr wrap="square" rtlCol="1">
            <a:spAutoFit/>
          </a:bodyPr>
          <a:lstStyle/>
          <a:p>
            <a:r>
              <a:rPr lang="ar-IQ" sz="2400" b="1" baseline="30000" dirty="0" smtClean="0"/>
              <a:t>و2</a:t>
            </a:r>
            <a:endParaRPr lang="ar-IQ" sz="2400" b="1" baseline="30000" dirty="0"/>
          </a:p>
        </p:txBody>
      </p:sp>
      <p:sp>
        <p:nvSpPr>
          <p:cNvPr id="40" name="TextBox 39"/>
          <p:cNvSpPr txBox="1"/>
          <p:nvPr/>
        </p:nvSpPr>
        <p:spPr>
          <a:xfrm>
            <a:off x="4499992" y="1340768"/>
            <a:ext cx="693912" cy="369332"/>
          </a:xfrm>
          <a:prstGeom prst="rect">
            <a:avLst/>
          </a:prstGeom>
          <a:noFill/>
        </p:spPr>
        <p:txBody>
          <a:bodyPr wrap="square" rtlCol="1">
            <a:spAutoFit/>
          </a:bodyPr>
          <a:lstStyle/>
          <a:p>
            <a:r>
              <a:rPr lang="ar-IQ" dirty="0" smtClean="0"/>
              <a:t>و3</a:t>
            </a:r>
            <a:endParaRPr lang="ar-IQ" dirty="0"/>
          </a:p>
        </p:txBody>
      </p:sp>
      <p:sp>
        <p:nvSpPr>
          <p:cNvPr id="46" name="TextBox 45"/>
          <p:cNvSpPr txBox="1"/>
          <p:nvPr/>
        </p:nvSpPr>
        <p:spPr>
          <a:xfrm>
            <a:off x="6516216" y="4077072"/>
            <a:ext cx="333872" cy="646331"/>
          </a:xfrm>
          <a:prstGeom prst="rect">
            <a:avLst/>
          </a:prstGeom>
          <a:noFill/>
        </p:spPr>
        <p:txBody>
          <a:bodyPr wrap="square" rtlCol="1">
            <a:spAutoFit/>
          </a:bodyPr>
          <a:lstStyle/>
          <a:p>
            <a:r>
              <a:rPr lang="ar-IQ" dirty="0" smtClean="0"/>
              <a:t>و1</a:t>
            </a:r>
            <a:endParaRPr lang="ar-IQ" dirty="0"/>
          </a:p>
        </p:txBody>
      </p:sp>
      <p:sp>
        <p:nvSpPr>
          <p:cNvPr id="47" name="TextBox 46"/>
          <p:cNvSpPr txBox="1"/>
          <p:nvPr/>
        </p:nvSpPr>
        <p:spPr>
          <a:xfrm>
            <a:off x="6660232" y="3645024"/>
            <a:ext cx="765920" cy="369332"/>
          </a:xfrm>
          <a:prstGeom prst="rect">
            <a:avLst/>
          </a:prstGeom>
          <a:noFill/>
        </p:spPr>
        <p:txBody>
          <a:bodyPr wrap="square" rtlCol="1">
            <a:spAutoFit/>
          </a:bodyPr>
          <a:lstStyle/>
          <a:p>
            <a:r>
              <a:rPr lang="ar-IQ" dirty="0" smtClean="0"/>
              <a:t>و2</a:t>
            </a:r>
            <a:endParaRPr lang="ar-IQ" dirty="0"/>
          </a:p>
        </p:txBody>
      </p:sp>
      <p:sp>
        <p:nvSpPr>
          <p:cNvPr id="51" name="TextBox 50"/>
          <p:cNvSpPr txBox="1"/>
          <p:nvPr/>
        </p:nvSpPr>
        <p:spPr>
          <a:xfrm>
            <a:off x="6876256" y="2996952"/>
            <a:ext cx="549896" cy="369332"/>
          </a:xfrm>
          <a:prstGeom prst="rect">
            <a:avLst/>
          </a:prstGeom>
          <a:noFill/>
        </p:spPr>
        <p:txBody>
          <a:bodyPr wrap="square" rtlCol="1">
            <a:spAutoFit/>
          </a:bodyPr>
          <a:lstStyle/>
          <a:p>
            <a:r>
              <a:rPr lang="ar-IQ" dirty="0" smtClean="0"/>
              <a:t>و3</a:t>
            </a:r>
            <a:endParaRPr lang="ar-IQ" dirty="0"/>
          </a:p>
        </p:txBody>
      </p:sp>
      <p:sp>
        <p:nvSpPr>
          <p:cNvPr id="52" name="TextBox 51"/>
          <p:cNvSpPr txBox="1"/>
          <p:nvPr/>
        </p:nvSpPr>
        <p:spPr>
          <a:xfrm>
            <a:off x="7092280" y="2420888"/>
            <a:ext cx="477888" cy="369332"/>
          </a:xfrm>
          <a:prstGeom prst="rect">
            <a:avLst/>
          </a:prstGeom>
          <a:noFill/>
        </p:spPr>
        <p:txBody>
          <a:bodyPr wrap="square" rtlCol="1">
            <a:spAutoFit/>
          </a:bodyPr>
          <a:lstStyle/>
          <a:p>
            <a:r>
              <a:rPr lang="ar-IQ" dirty="0" smtClean="0"/>
              <a:t>و4</a:t>
            </a:r>
            <a:endParaRPr lang="ar-IQ" dirty="0"/>
          </a:p>
        </p:txBody>
      </p:sp>
      <p:sp>
        <p:nvSpPr>
          <p:cNvPr id="54" name="TextBox 53"/>
          <p:cNvSpPr txBox="1"/>
          <p:nvPr/>
        </p:nvSpPr>
        <p:spPr>
          <a:xfrm>
            <a:off x="3635896" y="2060848"/>
            <a:ext cx="376772" cy="369332"/>
          </a:xfrm>
          <a:prstGeom prst="rect">
            <a:avLst/>
          </a:prstGeom>
          <a:noFill/>
        </p:spPr>
        <p:txBody>
          <a:bodyPr wrap="square" rtlCol="1">
            <a:spAutoFit/>
          </a:bodyPr>
          <a:lstStyle/>
          <a:p>
            <a:r>
              <a:rPr lang="ar-IQ" dirty="0" smtClean="0"/>
              <a:t>أ</a:t>
            </a:r>
            <a:endParaRPr lang="ar-IQ" dirty="0"/>
          </a:p>
        </p:txBody>
      </p:sp>
      <p:sp>
        <p:nvSpPr>
          <p:cNvPr id="55" name="TextBox 54"/>
          <p:cNvSpPr txBox="1"/>
          <p:nvPr/>
        </p:nvSpPr>
        <p:spPr>
          <a:xfrm>
            <a:off x="3635896" y="2636912"/>
            <a:ext cx="565799" cy="369332"/>
          </a:xfrm>
          <a:prstGeom prst="rect">
            <a:avLst/>
          </a:prstGeom>
          <a:noFill/>
        </p:spPr>
        <p:txBody>
          <a:bodyPr wrap="square" rtlCol="1">
            <a:spAutoFit/>
          </a:bodyPr>
          <a:lstStyle/>
          <a:p>
            <a:r>
              <a:rPr lang="ar-IQ" dirty="0" smtClean="0"/>
              <a:t>ب</a:t>
            </a:r>
            <a:endParaRPr lang="ar-IQ" dirty="0"/>
          </a:p>
        </p:txBody>
      </p:sp>
      <p:sp>
        <p:nvSpPr>
          <p:cNvPr id="25" name="TextBox 24"/>
          <p:cNvSpPr txBox="1"/>
          <p:nvPr/>
        </p:nvSpPr>
        <p:spPr>
          <a:xfrm>
            <a:off x="4283968" y="3608596"/>
            <a:ext cx="45719" cy="369332"/>
          </a:xfrm>
          <a:prstGeom prst="rect">
            <a:avLst/>
          </a:prstGeom>
          <a:noFill/>
        </p:spPr>
        <p:txBody>
          <a:bodyPr wrap="square" rtlCol="1">
            <a:spAutoFit/>
          </a:bodyPr>
          <a:lstStyle/>
          <a:p>
            <a:r>
              <a:rPr lang="ar-IQ" dirty="0" smtClean="0"/>
              <a:t>ج</a:t>
            </a:r>
            <a:endParaRPr lang="ar-IQ" dirty="0"/>
          </a:p>
        </p:txBody>
      </p:sp>
      <p:sp>
        <p:nvSpPr>
          <p:cNvPr id="27" name="TextBox 26"/>
          <p:cNvSpPr txBox="1"/>
          <p:nvPr/>
        </p:nvSpPr>
        <p:spPr>
          <a:xfrm flipH="1">
            <a:off x="4932040" y="4112652"/>
            <a:ext cx="432048" cy="369332"/>
          </a:xfrm>
          <a:prstGeom prst="rect">
            <a:avLst/>
          </a:prstGeom>
          <a:noFill/>
        </p:spPr>
        <p:txBody>
          <a:bodyPr wrap="square" rtlCol="1">
            <a:spAutoFit/>
          </a:bodyPr>
          <a:lstStyle/>
          <a:p>
            <a:r>
              <a:rPr lang="ar-IQ" dirty="0" smtClean="0"/>
              <a:t>د</a:t>
            </a:r>
            <a:endParaRPr lang="ar-IQ" dirty="0"/>
          </a:p>
        </p:txBody>
      </p:sp>
    </p:spTree>
  </p:cSld>
  <p:clrMapOvr>
    <a:masterClrMapping/>
  </p:clrMapOvr>
  <p:transition>
    <p:circl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229600" cy="908720"/>
          </a:xfrm>
        </p:spPr>
        <p:txBody>
          <a:bodyPr>
            <a:normAutofit/>
          </a:bodyPr>
          <a:lstStyle/>
          <a:p>
            <a:r>
              <a:rPr lang="en-US" sz="3200" dirty="0" smtClean="0"/>
              <a:t>  </a:t>
            </a:r>
            <a:r>
              <a:rPr lang="ar-IQ" sz="3200" b="1" dirty="0" smtClean="0"/>
              <a:t>وتوازن المستهلكك</a:t>
            </a:r>
            <a:r>
              <a:rPr lang="en-US" sz="3200" b="1" dirty="0" smtClean="0"/>
              <a:t> </a:t>
            </a:r>
            <a:r>
              <a:rPr lang="ar-IQ" sz="3200" b="1" dirty="0" smtClean="0"/>
              <a:t>منحنى امكانات الاستهلاك</a:t>
            </a:r>
            <a:endParaRPr lang="ar-IQ" sz="3200" b="1" dirty="0"/>
          </a:p>
        </p:txBody>
      </p:sp>
      <p:sp>
        <p:nvSpPr>
          <p:cNvPr id="4" name="Slide Number Placeholder 3"/>
          <p:cNvSpPr>
            <a:spLocks noGrp="1"/>
          </p:cNvSpPr>
          <p:nvPr>
            <p:ph type="sldNum" sz="quarter" idx="12"/>
          </p:nvPr>
        </p:nvSpPr>
        <p:spPr/>
        <p:txBody>
          <a:bodyPr/>
          <a:lstStyle/>
          <a:p>
            <a:fld id="{8F389876-892D-41A3-8E28-C6BF543B2891}" type="slidenum">
              <a:rPr lang="en-US" smtClean="0"/>
              <a:pPr/>
              <a:t>48</a:t>
            </a:fld>
            <a:endParaRPr lang="en-US"/>
          </a:p>
        </p:txBody>
      </p:sp>
      <p:sp>
        <p:nvSpPr>
          <p:cNvPr id="6" name="Slide Number Placeholder 3"/>
          <p:cNvSpPr txBox="1">
            <a:spLocks/>
          </p:cNvSpPr>
          <p:nvPr/>
        </p:nvSpPr>
        <p:spPr>
          <a:xfrm>
            <a:off x="6572264" y="628652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8F389876-892D-41A3-8E28-C6BF543B2891}"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grpSp>
        <p:nvGrpSpPr>
          <p:cNvPr id="9" name="Group 34"/>
          <p:cNvGrpSpPr/>
          <p:nvPr/>
        </p:nvGrpSpPr>
        <p:grpSpPr>
          <a:xfrm>
            <a:off x="3355966" y="1357298"/>
            <a:ext cx="4787934" cy="3286148"/>
            <a:chOff x="3284528" y="3143248"/>
            <a:chExt cx="3359968" cy="3286148"/>
          </a:xfrm>
        </p:grpSpPr>
        <p:cxnSp>
          <p:nvCxnSpPr>
            <p:cNvPr id="10" name="Straight Connector 9"/>
            <p:cNvCxnSpPr/>
            <p:nvPr/>
          </p:nvCxnSpPr>
          <p:spPr>
            <a:xfrm rot="5400000">
              <a:off x="1642645" y="4785131"/>
              <a:ext cx="3285354" cy="1588"/>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286910" y="6427808"/>
              <a:ext cx="3357586" cy="1588"/>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 name="TextBox 13"/>
          <p:cNvSpPr txBox="1"/>
          <p:nvPr/>
        </p:nvSpPr>
        <p:spPr>
          <a:xfrm>
            <a:off x="4857752" y="5286388"/>
            <a:ext cx="3312125" cy="461665"/>
          </a:xfrm>
          <a:prstGeom prst="rect">
            <a:avLst/>
          </a:prstGeom>
          <a:noFill/>
        </p:spPr>
        <p:txBody>
          <a:bodyPr wrap="none" rtlCol="1">
            <a:spAutoFit/>
          </a:bodyPr>
          <a:lstStyle/>
          <a:p>
            <a:r>
              <a:rPr lang="ar-IQ" sz="2400" b="1" dirty="0" smtClean="0">
                <a:effectLst>
                  <a:outerShdw blurRad="38100" dist="38100" dir="2700000" algn="tl">
                    <a:srgbClr val="000000">
                      <a:alpha val="43137"/>
                    </a:srgbClr>
                  </a:outerShdw>
                </a:effectLst>
              </a:rPr>
              <a:t>الخبز المستهلك شهريا (رغيف)</a:t>
            </a:r>
            <a:endParaRPr lang="ar-IQ" sz="2400" b="1" dirty="0">
              <a:effectLst>
                <a:outerShdw blurRad="38100" dist="38100" dir="2700000" algn="tl">
                  <a:srgbClr val="000000">
                    <a:alpha val="43137"/>
                  </a:srgbClr>
                </a:outerShdw>
              </a:effectLst>
            </a:endParaRPr>
          </a:p>
        </p:txBody>
      </p:sp>
      <p:sp>
        <p:nvSpPr>
          <p:cNvPr id="15" name="TextBox 14"/>
          <p:cNvSpPr txBox="1"/>
          <p:nvPr/>
        </p:nvSpPr>
        <p:spPr>
          <a:xfrm>
            <a:off x="1277437" y="2000240"/>
            <a:ext cx="1222861" cy="1569660"/>
          </a:xfrm>
          <a:prstGeom prst="rect">
            <a:avLst/>
          </a:prstGeom>
          <a:noFill/>
        </p:spPr>
        <p:txBody>
          <a:bodyPr wrap="square" rtlCol="1">
            <a:spAutoFit/>
          </a:bodyPr>
          <a:lstStyle/>
          <a:p>
            <a:pPr algn="ctr"/>
            <a:r>
              <a:rPr lang="ar-IQ" sz="2400" b="1" dirty="0" smtClean="0">
                <a:effectLst>
                  <a:outerShdw blurRad="38100" dist="38100" dir="2700000" algn="tl">
                    <a:srgbClr val="000000">
                      <a:alpha val="43137"/>
                    </a:srgbClr>
                  </a:outerShdw>
                </a:effectLst>
              </a:rPr>
              <a:t>اللحم المستهلك شهريا (كغم)</a:t>
            </a:r>
            <a:endParaRPr lang="ar-IQ" sz="2400" b="1" dirty="0">
              <a:effectLst>
                <a:outerShdw blurRad="38100" dist="38100" dir="2700000" algn="tl">
                  <a:srgbClr val="000000">
                    <a:alpha val="43137"/>
                  </a:srgbClr>
                </a:outerShdw>
              </a:effectLst>
            </a:endParaRPr>
          </a:p>
        </p:txBody>
      </p:sp>
      <p:sp>
        <p:nvSpPr>
          <p:cNvPr id="16" name="Arc 15"/>
          <p:cNvSpPr/>
          <p:nvPr/>
        </p:nvSpPr>
        <p:spPr>
          <a:xfrm rot="20145657" flipH="1" flipV="1">
            <a:off x="4843186" y="-521909"/>
            <a:ext cx="2730513" cy="3770946"/>
          </a:xfrm>
          <a:prstGeom prst="arc">
            <a:avLst>
              <a:gd name="adj1" fmla="val 16519573"/>
              <a:gd name="adj2" fmla="val 200574"/>
            </a:avLst>
          </a:prstGeom>
          <a:ln w="50800">
            <a:solidFill>
              <a:srgbClr val="C00000"/>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ar-IQ"/>
          </a:p>
        </p:txBody>
      </p:sp>
      <p:sp>
        <p:nvSpPr>
          <p:cNvPr id="17" name="Arc 16"/>
          <p:cNvSpPr/>
          <p:nvPr/>
        </p:nvSpPr>
        <p:spPr>
          <a:xfrm rot="20414694" flipH="1" flipV="1">
            <a:off x="4450080" y="-214475"/>
            <a:ext cx="3244234" cy="4070575"/>
          </a:xfrm>
          <a:prstGeom prst="arc">
            <a:avLst>
              <a:gd name="adj1" fmla="val 16431958"/>
              <a:gd name="adj2" fmla="val 827211"/>
            </a:avLst>
          </a:prstGeom>
          <a:ln w="50800">
            <a:solidFill>
              <a:srgbClr val="C00000"/>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ar-IQ"/>
          </a:p>
        </p:txBody>
      </p:sp>
      <p:sp>
        <p:nvSpPr>
          <p:cNvPr id="18" name="Arc 17"/>
          <p:cNvSpPr/>
          <p:nvPr/>
        </p:nvSpPr>
        <p:spPr>
          <a:xfrm rot="20414694" flipH="1" flipV="1">
            <a:off x="3918086" y="99834"/>
            <a:ext cx="4333079" cy="4071251"/>
          </a:xfrm>
          <a:prstGeom prst="arc">
            <a:avLst>
              <a:gd name="adj1" fmla="val 16948235"/>
              <a:gd name="adj2" fmla="val 1495059"/>
            </a:avLst>
          </a:prstGeom>
          <a:ln w="50800">
            <a:solidFill>
              <a:srgbClr val="C00000"/>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ar-IQ" dirty="0"/>
          </a:p>
        </p:txBody>
      </p:sp>
      <p:sp>
        <p:nvSpPr>
          <p:cNvPr id="19" name="TextBox 18"/>
          <p:cNvSpPr txBox="1"/>
          <p:nvPr/>
        </p:nvSpPr>
        <p:spPr>
          <a:xfrm>
            <a:off x="3714744" y="1571612"/>
            <a:ext cx="428628" cy="523220"/>
          </a:xfrm>
          <a:prstGeom prst="rect">
            <a:avLst/>
          </a:prstGeom>
          <a:noFill/>
        </p:spPr>
        <p:txBody>
          <a:bodyPr wrap="square" rtlCol="1">
            <a:spAutoFit/>
          </a:bodyPr>
          <a:lstStyle/>
          <a:p>
            <a:r>
              <a:rPr lang="en-US" sz="2400" b="1" baseline="-25000" dirty="0" smtClean="0"/>
              <a:t>1</a:t>
            </a:r>
            <a:r>
              <a:rPr lang="en-US" sz="2400" b="1" baseline="30000" dirty="0" smtClean="0"/>
              <a:t>i</a:t>
            </a:r>
            <a:endParaRPr lang="ar-IQ" sz="2400" b="1" baseline="30000" dirty="0" smtClean="0"/>
          </a:p>
          <a:p>
            <a:endParaRPr lang="ar-IQ" b="1" baseline="-25000" dirty="0"/>
          </a:p>
        </p:txBody>
      </p:sp>
      <p:sp>
        <p:nvSpPr>
          <p:cNvPr id="21" name="TextBox 20"/>
          <p:cNvSpPr txBox="1"/>
          <p:nvPr/>
        </p:nvSpPr>
        <p:spPr>
          <a:xfrm rot="10800000" flipV="1">
            <a:off x="4214810" y="1500174"/>
            <a:ext cx="428628" cy="338554"/>
          </a:xfrm>
          <a:prstGeom prst="rect">
            <a:avLst/>
          </a:prstGeom>
          <a:noFill/>
        </p:spPr>
        <p:txBody>
          <a:bodyPr wrap="square" rtlCol="1">
            <a:spAutoFit/>
          </a:bodyPr>
          <a:lstStyle/>
          <a:p>
            <a:r>
              <a:rPr lang="en-US" sz="2400" b="1" baseline="-25000" dirty="0" smtClean="0"/>
              <a:t>2</a:t>
            </a:r>
            <a:r>
              <a:rPr lang="en-US" sz="2400" b="1" baseline="30000" dirty="0" smtClean="0"/>
              <a:t>i</a:t>
            </a:r>
            <a:endParaRPr lang="ar-IQ" sz="2400" b="1" baseline="30000" dirty="0"/>
          </a:p>
        </p:txBody>
      </p:sp>
      <p:sp>
        <p:nvSpPr>
          <p:cNvPr id="22" name="TextBox 21"/>
          <p:cNvSpPr txBox="1"/>
          <p:nvPr/>
        </p:nvSpPr>
        <p:spPr>
          <a:xfrm>
            <a:off x="4714876" y="1428736"/>
            <a:ext cx="335348" cy="338554"/>
          </a:xfrm>
          <a:prstGeom prst="rect">
            <a:avLst/>
          </a:prstGeom>
          <a:noFill/>
        </p:spPr>
        <p:txBody>
          <a:bodyPr wrap="none" rtlCol="1">
            <a:spAutoFit/>
          </a:bodyPr>
          <a:lstStyle/>
          <a:p>
            <a:r>
              <a:rPr lang="en-US" sz="2400" b="1" baseline="-25000" dirty="0" smtClean="0"/>
              <a:t>3</a:t>
            </a:r>
            <a:r>
              <a:rPr lang="en-US" sz="2400" b="1" baseline="30000" dirty="0" smtClean="0"/>
              <a:t>i</a:t>
            </a:r>
            <a:endParaRPr lang="ar-IQ" sz="2400" b="1" baseline="30000" dirty="0"/>
          </a:p>
        </p:txBody>
      </p:sp>
      <p:sp>
        <p:nvSpPr>
          <p:cNvPr id="23" name="Rectangle 22"/>
          <p:cNvSpPr/>
          <p:nvPr/>
        </p:nvSpPr>
        <p:spPr>
          <a:xfrm>
            <a:off x="6429388" y="4000504"/>
            <a:ext cx="335348" cy="338554"/>
          </a:xfrm>
          <a:prstGeom prst="rect">
            <a:avLst/>
          </a:prstGeom>
        </p:spPr>
        <p:txBody>
          <a:bodyPr wrap="none">
            <a:spAutoFit/>
          </a:bodyPr>
          <a:lstStyle/>
          <a:p>
            <a:r>
              <a:rPr lang="en-US" sz="2400" b="1" baseline="-25000" dirty="0" smtClean="0"/>
              <a:t>1</a:t>
            </a:r>
            <a:r>
              <a:rPr lang="en-US" sz="2400" b="1" baseline="30000" dirty="0" smtClean="0"/>
              <a:t>i</a:t>
            </a:r>
            <a:endParaRPr lang="ar-IQ" sz="2400" b="1" baseline="30000" dirty="0"/>
          </a:p>
        </p:txBody>
      </p:sp>
      <p:sp>
        <p:nvSpPr>
          <p:cNvPr id="24" name="Rectangle 23"/>
          <p:cNvSpPr/>
          <p:nvPr/>
        </p:nvSpPr>
        <p:spPr>
          <a:xfrm>
            <a:off x="6643702" y="3571876"/>
            <a:ext cx="335348" cy="338554"/>
          </a:xfrm>
          <a:prstGeom prst="rect">
            <a:avLst/>
          </a:prstGeom>
        </p:spPr>
        <p:txBody>
          <a:bodyPr wrap="none">
            <a:spAutoFit/>
          </a:bodyPr>
          <a:lstStyle/>
          <a:p>
            <a:r>
              <a:rPr lang="en-US" sz="2400" b="1" baseline="-25000" dirty="0" smtClean="0"/>
              <a:t>2</a:t>
            </a:r>
            <a:r>
              <a:rPr lang="en-US" sz="2400" b="1" baseline="30000" dirty="0" smtClean="0"/>
              <a:t>i</a:t>
            </a:r>
            <a:endParaRPr lang="ar-IQ" sz="2400" b="1" baseline="30000" dirty="0"/>
          </a:p>
        </p:txBody>
      </p:sp>
      <p:sp>
        <p:nvSpPr>
          <p:cNvPr id="26" name="Rectangle 25"/>
          <p:cNvSpPr/>
          <p:nvPr/>
        </p:nvSpPr>
        <p:spPr>
          <a:xfrm>
            <a:off x="7000892" y="3071810"/>
            <a:ext cx="335348" cy="338554"/>
          </a:xfrm>
          <a:prstGeom prst="rect">
            <a:avLst/>
          </a:prstGeom>
        </p:spPr>
        <p:txBody>
          <a:bodyPr wrap="none">
            <a:spAutoFit/>
          </a:bodyPr>
          <a:lstStyle/>
          <a:p>
            <a:r>
              <a:rPr lang="en-US" sz="2400" b="1" baseline="-25000" dirty="0" smtClean="0"/>
              <a:t>3</a:t>
            </a:r>
            <a:r>
              <a:rPr lang="en-US" sz="2400" b="1" baseline="30000" dirty="0" smtClean="0"/>
              <a:t>i</a:t>
            </a:r>
            <a:endParaRPr lang="ar-IQ" sz="2400" b="1" baseline="30000" dirty="0"/>
          </a:p>
        </p:txBody>
      </p:sp>
      <p:cxnSp>
        <p:nvCxnSpPr>
          <p:cNvPr id="28" name="Straight Connector 27"/>
          <p:cNvCxnSpPr/>
          <p:nvPr/>
        </p:nvCxnSpPr>
        <p:spPr>
          <a:xfrm>
            <a:off x="3347864" y="2492896"/>
            <a:ext cx="4176464" cy="216024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3347864" y="3573016"/>
            <a:ext cx="2160240" cy="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5436096" y="3501008"/>
            <a:ext cx="0" cy="1152128"/>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5364088" y="2924944"/>
            <a:ext cx="576064"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4000" dirty="0" smtClean="0">
                <a:solidFill>
                  <a:schemeClr val="tx1">
                    <a:lumMod val="95000"/>
                    <a:lumOff val="5000"/>
                  </a:schemeClr>
                </a:solidFill>
              </a:rPr>
              <a:t>م</a:t>
            </a:r>
            <a:endParaRPr lang="ar-IQ" sz="4000" dirty="0">
              <a:solidFill>
                <a:schemeClr val="tx1">
                  <a:lumMod val="95000"/>
                  <a:lumOff val="5000"/>
                </a:schemeClr>
              </a:solidFill>
            </a:endParaRPr>
          </a:p>
        </p:txBody>
      </p:sp>
    </p:spTree>
  </p:cSld>
  <p:clrMapOvr>
    <a:masterClrMapping/>
  </p:clrMapOvr>
  <p:transition>
    <p:circl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Supply Theory </a:t>
            </a:r>
            <a:r>
              <a:rPr lang="ar-IQ" dirty="0" smtClean="0"/>
              <a:t>نظرية العرض</a:t>
            </a:r>
            <a:endParaRPr lang="ar-IQ" dirty="0"/>
          </a:p>
        </p:txBody>
      </p:sp>
      <p:sp>
        <p:nvSpPr>
          <p:cNvPr id="3" name="Content Placeholder 2"/>
          <p:cNvSpPr>
            <a:spLocks noGrp="1"/>
          </p:cNvSpPr>
          <p:nvPr>
            <p:ph idx="1"/>
          </p:nvPr>
        </p:nvSpPr>
        <p:spPr>
          <a:xfrm>
            <a:off x="457200" y="1600201"/>
            <a:ext cx="8229600" cy="5257799"/>
          </a:xfrm>
        </p:spPr>
        <p:txBody>
          <a:bodyPr/>
          <a:lstStyle/>
          <a:p>
            <a:pPr algn="r" rtl="1"/>
            <a:r>
              <a:rPr lang="ar-IQ" sz="2400" dirty="0" smtClean="0"/>
              <a:t>في الوقت الذي يمثل </a:t>
            </a:r>
            <a:r>
              <a:rPr lang="ar-IQ" sz="2400" dirty="0" smtClean="0">
                <a:solidFill>
                  <a:srgbClr val="FF0000"/>
                </a:solidFill>
              </a:rPr>
              <a:t>الطلب رغبات المستهلكين</a:t>
            </a:r>
            <a:r>
              <a:rPr lang="ar-IQ" sz="2400" dirty="0" smtClean="0"/>
              <a:t>، يشكل </a:t>
            </a:r>
            <a:r>
              <a:rPr lang="en-US" sz="2400" dirty="0" smtClean="0"/>
              <a:t> </a:t>
            </a:r>
            <a:r>
              <a:rPr lang="ar-IQ" sz="2400" dirty="0" smtClean="0"/>
              <a:t>العرض </a:t>
            </a:r>
            <a:r>
              <a:rPr lang="ar-IQ" sz="2400" dirty="0" smtClean="0">
                <a:solidFill>
                  <a:srgbClr val="FF0000"/>
                </a:solidFill>
              </a:rPr>
              <a:t>استجابة المنتجين </a:t>
            </a:r>
            <a:r>
              <a:rPr lang="ar-IQ" sz="2400" dirty="0" smtClean="0"/>
              <a:t>لهذه الرغبات.</a:t>
            </a:r>
          </a:p>
          <a:p>
            <a:pPr algn="r" rtl="1"/>
            <a:r>
              <a:rPr lang="ar-IQ" sz="2400" dirty="0" smtClean="0"/>
              <a:t>ان </a:t>
            </a:r>
            <a:r>
              <a:rPr lang="ar-IQ" sz="2400" dirty="0" smtClean="0">
                <a:solidFill>
                  <a:srgbClr val="FF0000"/>
                </a:solidFill>
              </a:rPr>
              <a:t>نظرية العرض: </a:t>
            </a:r>
            <a:r>
              <a:rPr lang="ar-IQ" sz="2400" dirty="0" smtClean="0"/>
              <a:t>تعتمد على جانب مهم من السوق وهو جانب المنتجين او البائعين الذين ينبغي ان تتوفر لديهم القدرة على الانتاج او البيع.</a:t>
            </a:r>
          </a:p>
          <a:p>
            <a:pPr algn="r" rtl="1"/>
            <a:r>
              <a:rPr lang="ar-IQ" sz="2400" dirty="0" smtClean="0">
                <a:solidFill>
                  <a:srgbClr val="FF0000"/>
                </a:solidFill>
              </a:rPr>
              <a:t>العرض </a:t>
            </a:r>
            <a:r>
              <a:rPr lang="en-US" sz="2400" dirty="0" smtClean="0">
                <a:solidFill>
                  <a:srgbClr val="FF0000"/>
                </a:solidFill>
              </a:rPr>
              <a:t>supply</a:t>
            </a:r>
            <a:r>
              <a:rPr lang="ar-IQ" sz="2400" dirty="0" smtClean="0">
                <a:solidFill>
                  <a:srgbClr val="FF0000"/>
                </a:solidFill>
              </a:rPr>
              <a:t>: </a:t>
            </a:r>
            <a:r>
              <a:rPr lang="ar-IQ" sz="2400" dirty="0" smtClean="0"/>
              <a:t>يعني الكميات من السلع التي يرغب المنتجون عرضها وبيعها في السوق عند سعر معين وخلال فترة زمنية محددة.</a:t>
            </a:r>
          </a:p>
          <a:p>
            <a:pPr algn="r" rtl="1"/>
            <a:r>
              <a:rPr lang="ar-IQ" sz="2400" dirty="0" smtClean="0">
                <a:solidFill>
                  <a:srgbClr val="FF0000"/>
                </a:solidFill>
              </a:rPr>
              <a:t>قانون العرض</a:t>
            </a:r>
            <a:r>
              <a:rPr lang="ar-IQ" sz="2400" dirty="0" smtClean="0"/>
              <a:t>: ينص على ان هناك علاقة طردية بين الكمية المعروضة وبين سعر السلعة، حيث يامل المنتج او البائع تحقيق القدر الممكن من الارباح.</a:t>
            </a:r>
          </a:p>
          <a:p>
            <a:pPr algn="r" rtl="1"/>
            <a:endParaRPr lang="ar-IQ" dirty="0"/>
          </a:p>
        </p:txBody>
      </p:sp>
      <p:sp>
        <p:nvSpPr>
          <p:cNvPr id="4" name="Slide Number Placeholder 3"/>
          <p:cNvSpPr>
            <a:spLocks noGrp="1"/>
          </p:cNvSpPr>
          <p:nvPr>
            <p:ph type="sldNum" sz="quarter" idx="12"/>
          </p:nvPr>
        </p:nvSpPr>
        <p:spPr/>
        <p:txBody>
          <a:bodyPr/>
          <a:lstStyle/>
          <a:p>
            <a:fld id="{8F389876-892D-41A3-8E28-C6BF543B2891}" type="slidenum">
              <a:rPr lang="en-US" smtClean="0"/>
              <a:pPr/>
              <a:t>49</a:t>
            </a:fld>
            <a:endParaRPr lang="en-US"/>
          </a:p>
        </p:txBody>
      </p:sp>
      <p:pic>
        <p:nvPicPr>
          <p:cNvPr id="53250" name="Picture 2" descr="C:\Users\RAM 2012\Desktop\images.jpg"/>
          <p:cNvPicPr>
            <a:picLocks noChangeAspect="1" noChangeArrowheads="1"/>
          </p:cNvPicPr>
          <p:nvPr/>
        </p:nvPicPr>
        <p:blipFill>
          <a:blip r:embed="rId2" cstate="print"/>
          <a:srcRect/>
          <a:stretch>
            <a:fillRect/>
          </a:stretch>
        </p:blipFill>
        <p:spPr bwMode="auto">
          <a:xfrm>
            <a:off x="5796136" y="4797152"/>
            <a:ext cx="2486025" cy="1838325"/>
          </a:xfrm>
          <a:prstGeom prst="rect">
            <a:avLst/>
          </a:prstGeom>
          <a:noFill/>
        </p:spPr>
      </p:pic>
      <p:pic>
        <p:nvPicPr>
          <p:cNvPr id="6" name="Picture 3" descr="C:\Users\RAM 2012\Desktop\download.jpg"/>
          <p:cNvPicPr>
            <a:picLocks noChangeAspect="1" noChangeArrowheads="1"/>
          </p:cNvPicPr>
          <p:nvPr/>
        </p:nvPicPr>
        <p:blipFill>
          <a:blip r:embed="rId3" cstate="print"/>
          <a:srcRect/>
          <a:stretch>
            <a:fillRect/>
          </a:stretch>
        </p:blipFill>
        <p:spPr bwMode="auto">
          <a:xfrm>
            <a:off x="1475656" y="4869160"/>
            <a:ext cx="2552700" cy="1759446"/>
          </a:xfrm>
          <a:prstGeom prst="rect">
            <a:avLst/>
          </a:prstGeom>
          <a:noFill/>
        </p:spPr>
      </p:pic>
    </p:spTree>
  </p:cSld>
  <p:clrMapOvr>
    <a:masterClrMapping/>
  </p:clrMapOvr>
  <p:transition>
    <p:circl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spAutoFit/>
          </a:bodyPr>
          <a:lstStyle/>
          <a:p>
            <a:pPr algn="ctr"/>
            <a:r>
              <a:rPr lang="ar-IQ" sz="4000" dirty="0" smtClean="0"/>
              <a:t>النظرية الاقتصادية</a:t>
            </a:r>
          </a:p>
          <a:p>
            <a:pPr algn="ctr"/>
            <a:r>
              <a:rPr lang="en-US" sz="4000" dirty="0" smtClean="0"/>
              <a:t>Economic theory</a:t>
            </a:r>
            <a:r>
              <a:rPr lang="ar-IQ" sz="4000" dirty="0" smtClean="0"/>
              <a:t> </a:t>
            </a:r>
            <a:endParaRPr lang="en-US" sz="4000" dirty="0"/>
          </a:p>
        </p:txBody>
      </p:sp>
      <p:sp>
        <p:nvSpPr>
          <p:cNvPr id="5" name="TextBox 4"/>
          <p:cNvSpPr txBox="1"/>
          <p:nvPr/>
        </p:nvSpPr>
        <p:spPr>
          <a:xfrm>
            <a:off x="0" y="1428736"/>
            <a:ext cx="9144000" cy="5262979"/>
          </a:xfrm>
          <a:prstGeom prst="rect">
            <a:avLst/>
          </a:prstGeom>
          <a:noFill/>
        </p:spPr>
        <p:txBody>
          <a:bodyPr wrap="square" rtlCol="0">
            <a:spAutoFit/>
          </a:bodyPr>
          <a:lstStyle/>
          <a:p>
            <a:pPr algn="r"/>
            <a:r>
              <a:rPr lang="ar-IQ" sz="2400" dirty="0" smtClean="0"/>
              <a:t>   </a:t>
            </a:r>
            <a:r>
              <a:rPr lang="ar-IQ" sz="2400" u="sng" dirty="0" smtClean="0">
                <a:solidFill>
                  <a:srgbClr val="FF0000"/>
                </a:solidFill>
              </a:rPr>
              <a:t>النظرية الاقتصادية  </a:t>
            </a:r>
            <a:r>
              <a:rPr lang="ar-IQ" sz="2400" dirty="0" smtClean="0">
                <a:solidFill>
                  <a:srgbClr val="FF0000"/>
                </a:solidFill>
              </a:rPr>
              <a:t> </a:t>
            </a:r>
            <a:r>
              <a:rPr lang="ar-IQ" sz="2400" dirty="0" smtClean="0"/>
              <a:t>لاتختلف عن غيرها من النظريات فهي تتكون من </a:t>
            </a:r>
            <a:r>
              <a:rPr lang="ar-IQ" sz="2400" u="sng" dirty="0" smtClean="0"/>
              <a:t>مجموعة من التعريفات الاقتصادية الخاصة بظاهرة اقتصادية معينة والافتراضات ذات العلاقة التي يمكن استخدامها بواسطة التحليل المنطقي للوصول الى نتائج اقتصادية معينة للتنبؤ بمسار الظاهرة </a:t>
            </a:r>
            <a:r>
              <a:rPr lang="ar-IQ" sz="2400" dirty="0" smtClean="0"/>
              <a:t>موضوع البحث ومن مجموع هذة النظريات الاقتصادية يتكون علم الاقتصاد </a:t>
            </a:r>
          </a:p>
          <a:p>
            <a:pPr algn="r"/>
            <a:endParaRPr lang="ar-IQ" sz="2400" dirty="0" smtClean="0"/>
          </a:p>
          <a:p>
            <a:pPr algn="r"/>
            <a:r>
              <a:rPr lang="ar-IQ" sz="2400" dirty="0" smtClean="0">
                <a:solidFill>
                  <a:srgbClr val="FF0000"/>
                </a:solidFill>
              </a:rPr>
              <a:t> ه</a:t>
            </a:r>
            <a:r>
              <a:rPr lang="ar-SA" sz="2400" dirty="0" smtClean="0">
                <a:solidFill>
                  <a:srgbClr val="FF0000"/>
                </a:solidFill>
              </a:rPr>
              <a:t>د</a:t>
            </a:r>
            <a:r>
              <a:rPr lang="ar-IQ" sz="2400" dirty="0" smtClean="0">
                <a:solidFill>
                  <a:srgbClr val="FF0000"/>
                </a:solidFill>
              </a:rPr>
              <a:t>ف النظرية الاقتصادية :</a:t>
            </a:r>
            <a:r>
              <a:rPr lang="ar-IQ" sz="2400" dirty="0" smtClean="0"/>
              <a:t> هو </a:t>
            </a:r>
            <a:r>
              <a:rPr lang="ar-IQ" sz="2400" u="sng" dirty="0" smtClean="0"/>
              <a:t>محاولة تفسير سبب حدوث الظاهرة الاقتصادية وبالتالي التنبؤ بما ستكون علية مستقبلا </a:t>
            </a:r>
            <a:r>
              <a:rPr lang="ar-IQ" sz="2400" dirty="0" smtClean="0"/>
              <a:t>, والاستفادة من ذلك في مواجهة الاثار المحتملة التي يتركها تطور </a:t>
            </a:r>
          </a:p>
          <a:p>
            <a:pPr algn="r"/>
            <a:r>
              <a:rPr lang="ar-IQ" sz="2400" dirty="0" smtClean="0"/>
              <a:t>الظاهرة والتحكم بها .</a:t>
            </a:r>
          </a:p>
          <a:p>
            <a:pPr algn="r"/>
            <a:r>
              <a:rPr lang="ar-IQ" sz="2400" dirty="0" smtClean="0"/>
              <a:t>والنظرية الاقتصادية لا يسلم بصحتها الا بعد اختيار مدى ملائمتها للواقع الاقتصادي الذي </a:t>
            </a:r>
          </a:p>
          <a:p>
            <a:pPr algn="r"/>
            <a:r>
              <a:rPr lang="ar-IQ" sz="2400" dirty="0" smtClean="0"/>
              <a:t>ولدت فية فكلما كانت نتائج هذة النظرية متوافقة مع الواقع كانت اكثر قبولا .</a:t>
            </a:r>
          </a:p>
          <a:p>
            <a:pPr algn="r"/>
            <a:r>
              <a:rPr lang="ar-IQ" sz="2400" dirty="0" smtClean="0">
                <a:solidFill>
                  <a:srgbClr val="FF0000"/>
                </a:solidFill>
              </a:rPr>
              <a:t> مثال : </a:t>
            </a:r>
          </a:p>
          <a:p>
            <a:pPr algn="r"/>
            <a:r>
              <a:rPr lang="ar-IQ" sz="2400" dirty="0" smtClean="0"/>
              <a:t>استنباط سلوك المنتجين نتيجة لتغير نسبة الضريبة . والواقع ان هذة الاستنتاجات المبنية على أساس المنطق هي تنبؤات النظرية بسلوك رجال الأعمال أو ردود فعلهم في مواجهة تغير نسبة الضريبة على ارباحهم .</a:t>
            </a:r>
          </a:p>
        </p:txBody>
      </p:sp>
      <p:sp>
        <p:nvSpPr>
          <p:cNvPr id="4" name="Slide Number Placeholder 3"/>
          <p:cNvSpPr>
            <a:spLocks noGrp="1"/>
          </p:cNvSpPr>
          <p:nvPr>
            <p:ph type="sldNum" sz="quarter" idx="12"/>
          </p:nvPr>
        </p:nvSpPr>
        <p:spPr>
          <a:xfrm>
            <a:off x="3857620" y="6357958"/>
            <a:ext cx="2133600" cy="365125"/>
          </a:xfrm>
        </p:spPr>
        <p:txBody>
          <a:bodyPr/>
          <a:lstStyle/>
          <a:p>
            <a:fld id="{8F389876-892D-41A3-8E28-C6BF543B2891}" type="slidenum">
              <a:rPr lang="en-US" sz="2400" smtClean="0"/>
              <a:pPr/>
              <a:t>5</a:t>
            </a:fld>
            <a:endParaRPr lang="en-US" sz="2400" dirty="0"/>
          </a:p>
        </p:txBody>
      </p:sp>
    </p:spTree>
  </p:cSld>
  <p:clrMapOvr>
    <a:masterClrMapping/>
  </p:clrMapOvr>
  <p:transition>
    <p:circl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rmAutofit/>
          </a:bodyPr>
          <a:lstStyle/>
          <a:p>
            <a:r>
              <a:rPr lang="en-US" sz="3600" b="1" dirty="0" smtClean="0"/>
              <a:t>Supply Schedule &amp; curve </a:t>
            </a:r>
            <a:r>
              <a:rPr lang="ar-IQ" sz="3600" b="1" dirty="0" smtClean="0"/>
              <a:t>جدول ومنحنى العرض</a:t>
            </a:r>
            <a:endParaRPr lang="ar-IQ" sz="3600" b="1" dirty="0"/>
          </a:p>
        </p:txBody>
      </p:sp>
      <p:graphicFrame>
        <p:nvGraphicFramePr>
          <p:cNvPr id="5" name="Content Placeholder 4"/>
          <p:cNvGraphicFramePr>
            <a:graphicFrameLocks noGrp="1"/>
          </p:cNvGraphicFramePr>
          <p:nvPr>
            <p:ph idx="1"/>
          </p:nvPr>
        </p:nvGraphicFramePr>
        <p:xfrm>
          <a:off x="6444208" y="1052737"/>
          <a:ext cx="2522300" cy="3168353"/>
        </p:xfrm>
        <a:graphic>
          <a:graphicData uri="http://schemas.openxmlformats.org/drawingml/2006/table">
            <a:tbl>
              <a:tblPr rtl="1" firstRow="1" bandRow="1">
                <a:tableStyleId>{5C22544A-7EE6-4342-B048-85BDC9FD1C3A}</a:tableStyleId>
              </a:tblPr>
              <a:tblGrid>
                <a:gridCol w="1075025"/>
                <a:gridCol w="1447275"/>
              </a:tblGrid>
              <a:tr h="389393">
                <a:tc>
                  <a:txBody>
                    <a:bodyPr/>
                    <a:lstStyle/>
                    <a:p>
                      <a:pPr algn="ctr" rtl="1"/>
                      <a:r>
                        <a:rPr lang="ar-IQ" dirty="0" smtClean="0"/>
                        <a:t>السعر</a:t>
                      </a:r>
                      <a:endParaRPr lang="ar-IQ" dirty="0"/>
                    </a:p>
                  </a:txBody>
                  <a:tcPr/>
                </a:tc>
                <a:tc>
                  <a:txBody>
                    <a:bodyPr/>
                    <a:lstStyle/>
                    <a:p>
                      <a:pPr algn="ctr" rtl="1"/>
                      <a:r>
                        <a:rPr lang="ar-IQ" dirty="0" smtClean="0"/>
                        <a:t>الكمية</a:t>
                      </a:r>
                      <a:r>
                        <a:rPr lang="ar-IQ" baseline="0" dirty="0" smtClean="0"/>
                        <a:t> المعروضة</a:t>
                      </a:r>
                      <a:endParaRPr lang="ar-IQ" dirty="0"/>
                    </a:p>
                  </a:txBody>
                  <a:tcPr/>
                </a:tc>
              </a:tr>
              <a:tr h="463160">
                <a:tc>
                  <a:txBody>
                    <a:bodyPr/>
                    <a:lstStyle/>
                    <a:p>
                      <a:pPr algn="ctr" rtl="1"/>
                      <a:r>
                        <a:rPr lang="ar-IQ" sz="2400" dirty="0" smtClean="0"/>
                        <a:t>60</a:t>
                      </a:r>
                      <a:endParaRPr lang="ar-IQ" sz="2400" dirty="0"/>
                    </a:p>
                  </a:txBody>
                  <a:tcPr/>
                </a:tc>
                <a:tc>
                  <a:txBody>
                    <a:bodyPr/>
                    <a:lstStyle/>
                    <a:p>
                      <a:pPr algn="ctr" rtl="1"/>
                      <a:r>
                        <a:rPr lang="ar-IQ" sz="2400" dirty="0" smtClean="0"/>
                        <a:t>120</a:t>
                      </a:r>
                      <a:endParaRPr lang="ar-IQ" sz="2400" dirty="0"/>
                    </a:p>
                  </a:txBody>
                  <a:tcPr/>
                </a:tc>
              </a:tr>
              <a:tr h="463160">
                <a:tc>
                  <a:txBody>
                    <a:bodyPr/>
                    <a:lstStyle/>
                    <a:p>
                      <a:pPr algn="ctr" rtl="1"/>
                      <a:r>
                        <a:rPr lang="ar-IQ" sz="2400" dirty="0" smtClean="0"/>
                        <a:t>50</a:t>
                      </a:r>
                      <a:endParaRPr lang="ar-IQ" sz="2400" dirty="0"/>
                    </a:p>
                  </a:txBody>
                  <a:tcPr/>
                </a:tc>
                <a:tc>
                  <a:txBody>
                    <a:bodyPr/>
                    <a:lstStyle/>
                    <a:p>
                      <a:pPr algn="ctr" rtl="1"/>
                      <a:r>
                        <a:rPr lang="ar-IQ" sz="2400" dirty="0" smtClean="0"/>
                        <a:t>100</a:t>
                      </a:r>
                      <a:endParaRPr lang="ar-IQ" sz="2400" dirty="0"/>
                    </a:p>
                  </a:txBody>
                  <a:tcPr/>
                </a:tc>
              </a:tr>
              <a:tr h="463160">
                <a:tc>
                  <a:txBody>
                    <a:bodyPr/>
                    <a:lstStyle/>
                    <a:p>
                      <a:pPr algn="ctr" rtl="1"/>
                      <a:r>
                        <a:rPr lang="ar-IQ" sz="2400" dirty="0" smtClean="0"/>
                        <a:t>40</a:t>
                      </a:r>
                      <a:endParaRPr lang="ar-IQ" sz="2400" dirty="0"/>
                    </a:p>
                  </a:txBody>
                  <a:tcPr/>
                </a:tc>
                <a:tc>
                  <a:txBody>
                    <a:bodyPr/>
                    <a:lstStyle/>
                    <a:p>
                      <a:pPr algn="ctr" rtl="1"/>
                      <a:r>
                        <a:rPr lang="ar-IQ" sz="2400" dirty="0" smtClean="0"/>
                        <a:t>80</a:t>
                      </a:r>
                      <a:endParaRPr lang="ar-IQ" sz="2400" dirty="0"/>
                    </a:p>
                  </a:txBody>
                  <a:tcPr/>
                </a:tc>
              </a:tr>
              <a:tr h="463160">
                <a:tc>
                  <a:txBody>
                    <a:bodyPr/>
                    <a:lstStyle/>
                    <a:p>
                      <a:pPr algn="ctr" rtl="1"/>
                      <a:r>
                        <a:rPr lang="ar-IQ" sz="2400" dirty="0" smtClean="0"/>
                        <a:t>30</a:t>
                      </a:r>
                      <a:endParaRPr lang="ar-IQ" sz="2400" dirty="0"/>
                    </a:p>
                  </a:txBody>
                  <a:tcPr/>
                </a:tc>
                <a:tc>
                  <a:txBody>
                    <a:bodyPr/>
                    <a:lstStyle/>
                    <a:p>
                      <a:pPr algn="ctr" rtl="1"/>
                      <a:r>
                        <a:rPr lang="ar-IQ" sz="2400" dirty="0" smtClean="0"/>
                        <a:t>60</a:t>
                      </a:r>
                      <a:endParaRPr lang="ar-IQ" sz="2400" dirty="0"/>
                    </a:p>
                  </a:txBody>
                  <a:tcPr/>
                </a:tc>
              </a:tr>
              <a:tr h="463160">
                <a:tc>
                  <a:txBody>
                    <a:bodyPr/>
                    <a:lstStyle/>
                    <a:p>
                      <a:pPr algn="ctr" rtl="1"/>
                      <a:r>
                        <a:rPr lang="ar-IQ" sz="2400" dirty="0" smtClean="0"/>
                        <a:t>20</a:t>
                      </a:r>
                      <a:endParaRPr lang="ar-IQ" sz="2400" dirty="0"/>
                    </a:p>
                  </a:txBody>
                  <a:tcPr/>
                </a:tc>
                <a:tc>
                  <a:txBody>
                    <a:bodyPr/>
                    <a:lstStyle/>
                    <a:p>
                      <a:pPr algn="ctr" rtl="1"/>
                      <a:r>
                        <a:rPr lang="ar-IQ" sz="2400" dirty="0" smtClean="0"/>
                        <a:t>40</a:t>
                      </a:r>
                      <a:endParaRPr lang="ar-IQ" sz="2400" dirty="0"/>
                    </a:p>
                  </a:txBody>
                  <a:tcPr/>
                </a:tc>
              </a:tr>
              <a:tr h="463160">
                <a:tc>
                  <a:txBody>
                    <a:bodyPr/>
                    <a:lstStyle/>
                    <a:p>
                      <a:pPr algn="ctr" rtl="1"/>
                      <a:r>
                        <a:rPr lang="ar-IQ" sz="2400" dirty="0" smtClean="0"/>
                        <a:t>10</a:t>
                      </a:r>
                      <a:endParaRPr lang="ar-IQ" sz="2400" dirty="0"/>
                    </a:p>
                  </a:txBody>
                  <a:tcPr/>
                </a:tc>
                <a:tc>
                  <a:txBody>
                    <a:bodyPr/>
                    <a:lstStyle/>
                    <a:p>
                      <a:pPr algn="ctr" rtl="1"/>
                      <a:r>
                        <a:rPr lang="ar-IQ" sz="2400" dirty="0" smtClean="0"/>
                        <a:t>20</a:t>
                      </a:r>
                      <a:endParaRPr lang="ar-IQ" sz="2400" dirty="0"/>
                    </a:p>
                  </a:txBody>
                  <a:tcPr/>
                </a:tc>
              </a:tr>
            </a:tbl>
          </a:graphicData>
        </a:graphic>
      </p:graphicFrame>
      <p:sp>
        <p:nvSpPr>
          <p:cNvPr id="4" name="Slide Number Placeholder 3"/>
          <p:cNvSpPr>
            <a:spLocks noGrp="1"/>
          </p:cNvSpPr>
          <p:nvPr>
            <p:ph type="sldNum" sz="quarter" idx="12"/>
          </p:nvPr>
        </p:nvSpPr>
        <p:spPr/>
        <p:txBody>
          <a:bodyPr/>
          <a:lstStyle/>
          <a:p>
            <a:fld id="{8F389876-892D-41A3-8E28-C6BF543B2891}" type="slidenum">
              <a:rPr lang="en-US" smtClean="0"/>
              <a:pPr/>
              <a:t>50</a:t>
            </a:fld>
            <a:endParaRPr lang="en-US"/>
          </a:p>
        </p:txBody>
      </p:sp>
      <p:grpSp>
        <p:nvGrpSpPr>
          <p:cNvPr id="12" name="Group 11"/>
          <p:cNvGrpSpPr/>
          <p:nvPr/>
        </p:nvGrpSpPr>
        <p:grpSpPr>
          <a:xfrm>
            <a:off x="251520" y="1268760"/>
            <a:ext cx="6048672" cy="4464496"/>
            <a:chOff x="251520" y="1052736"/>
            <a:chExt cx="6048672" cy="4464496"/>
          </a:xfrm>
        </p:grpSpPr>
        <p:pic>
          <p:nvPicPr>
            <p:cNvPr id="6" name="Picture 5" descr="Untitled.bmp"/>
            <p:cNvPicPr>
              <a:picLocks noChangeAspect="1"/>
            </p:cNvPicPr>
            <p:nvPr/>
          </p:nvPicPr>
          <p:blipFill>
            <a:blip r:embed="rId2" cstate="print"/>
            <a:srcRect l="7229" t="4196" r="6024" b="15729"/>
            <a:stretch>
              <a:fillRect/>
            </a:stretch>
          </p:blipFill>
          <p:spPr>
            <a:xfrm>
              <a:off x="251520" y="1052736"/>
              <a:ext cx="6048672" cy="4464496"/>
            </a:xfrm>
            <a:prstGeom prst="rect">
              <a:avLst/>
            </a:prstGeom>
            <a:ln w="38100">
              <a:solidFill>
                <a:srgbClr val="002060"/>
              </a:solidFill>
            </a:ln>
          </p:spPr>
        </p:pic>
        <p:sp>
          <p:nvSpPr>
            <p:cNvPr id="7" name="TextBox 6"/>
            <p:cNvSpPr txBox="1"/>
            <p:nvPr/>
          </p:nvSpPr>
          <p:spPr>
            <a:xfrm>
              <a:off x="3779912" y="3068960"/>
              <a:ext cx="1656184" cy="461665"/>
            </a:xfrm>
            <a:prstGeom prst="rect">
              <a:avLst/>
            </a:prstGeom>
            <a:noFill/>
          </p:spPr>
          <p:txBody>
            <a:bodyPr wrap="square" rtlCol="1">
              <a:spAutoFit/>
            </a:bodyPr>
            <a:lstStyle/>
            <a:p>
              <a:pPr algn="r" rtl="1"/>
              <a:r>
                <a:rPr lang="ar-IQ" sz="2400" b="1" dirty="0" smtClean="0"/>
                <a:t>منحنى العرض</a:t>
              </a:r>
              <a:endParaRPr lang="ar-IQ" sz="2400" b="1" dirty="0"/>
            </a:p>
          </p:txBody>
        </p:sp>
        <p:sp>
          <p:nvSpPr>
            <p:cNvPr id="9" name="TextBox 8"/>
            <p:cNvSpPr txBox="1"/>
            <p:nvPr/>
          </p:nvSpPr>
          <p:spPr>
            <a:xfrm>
              <a:off x="4283968" y="1383159"/>
              <a:ext cx="656456" cy="461665"/>
            </a:xfrm>
            <a:prstGeom prst="rect">
              <a:avLst/>
            </a:prstGeom>
            <a:noFill/>
          </p:spPr>
          <p:txBody>
            <a:bodyPr wrap="square" rtlCol="1">
              <a:spAutoFit/>
            </a:bodyPr>
            <a:lstStyle/>
            <a:p>
              <a:r>
                <a:rPr lang="ar-IQ" sz="2400" dirty="0" smtClean="0"/>
                <a:t>ع</a:t>
              </a:r>
              <a:endParaRPr lang="ar-IQ" sz="2400" dirty="0"/>
            </a:p>
          </p:txBody>
        </p:sp>
        <p:sp>
          <p:nvSpPr>
            <p:cNvPr id="10" name="TextBox 9"/>
            <p:cNvSpPr txBox="1"/>
            <p:nvPr/>
          </p:nvSpPr>
          <p:spPr>
            <a:xfrm>
              <a:off x="971600" y="4653136"/>
              <a:ext cx="432048" cy="461665"/>
            </a:xfrm>
            <a:prstGeom prst="rect">
              <a:avLst/>
            </a:prstGeom>
            <a:noFill/>
          </p:spPr>
          <p:txBody>
            <a:bodyPr wrap="square" rtlCol="1">
              <a:spAutoFit/>
            </a:bodyPr>
            <a:lstStyle/>
            <a:p>
              <a:r>
                <a:rPr lang="ar-IQ" sz="2400" dirty="0" smtClean="0"/>
                <a:t>ع</a:t>
              </a:r>
              <a:endParaRPr lang="ar-IQ" sz="2400" dirty="0"/>
            </a:p>
          </p:txBody>
        </p:sp>
      </p:grpSp>
      <p:pic>
        <p:nvPicPr>
          <p:cNvPr id="83970" name="Picture 2" descr="http://l.yimg.com/qn/travel/data_travel/data/500/medium/Koza_Hani.jpg"/>
          <p:cNvPicPr>
            <a:picLocks noChangeAspect="1" noChangeArrowheads="1"/>
          </p:cNvPicPr>
          <p:nvPr/>
        </p:nvPicPr>
        <p:blipFill>
          <a:blip r:embed="rId3" cstate="print"/>
          <a:srcRect/>
          <a:stretch>
            <a:fillRect/>
          </a:stretch>
        </p:blipFill>
        <p:spPr bwMode="auto">
          <a:xfrm>
            <a:off x="6444208" y="4293096"/>
            <a:ext cx="2520280" cy="1440160"/>
          </a:xfrm>
          <a:prstGeom prst="rect">
            <a:avLst/>
          </a:prstGeom>
          <a:noFill/>
        </p:spPr>
      </p:pic>
      <p:sp>
        <p:nvSpPr>
          <p:cNvPr id="11" name="TextBox 10"/>
          <p:cNvSpPr txBox="1"/>
          <p:nvPr/>
        </p:nvSpPr>
        <p:spPr>
          <a:xfrm>
            <a:off x="0" y="5949280"/>
            <a:ext cx="9144001" cy="707886"/>
          </a:xfrm>
          <a:prstGeom prst="rect">
            <a:avLst/>
          </a:prstGeom>
          <a:noFill/>
        </p:spPr>
        <p:txBody>
          <a:bodyPr wrap="square" rtlCol="1">
            <a:spAutoFit/>
          </a:bodyPr>
          <a:lstStyle/>
          <a:p>
            <a:pPr algn="r" rtl="1"/>
            <a:r>
              <a:rPr lang="ar-IQ" sz="2000" b="1" dirty="0" smtClean="0">
                <a:solidFill>
                  <a:srgbClr val="FF0000"/>
                </a:solidFill>
              </a:rPr>
              <a:t>يشيرجدول ومنحنى العرض الى انخفاض الكميات المعروضة من سلعة معينة  كلما انخفض سعرها في سوق معينة وفي زمن معين.</a:t>
            </a:r>
            <a:endParaRPr lang="ar-IQ" sz="2000" b="1" dirty="0">
              <a:solidFill>
                <a:srgbClr val="FF0000"/>
              </a:solidFill>
            </a:endParaRPr>
          </a:p>
        </p:txBody>
      </p:sp>
    </p:spTree>
  </p:cSld>
  <p:clrMapOvr>
    <a:masterClrMapping/>
  </p:clrMapOvr>
  <p:transition>
    <p:circl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F389876-892D-41A3-8E28-C6BF543B2891}" type="slidenum">
              <a:rPr lang="en-US" smtClean="0"/>
              <a:pPr/>
              <a:t>51</a:t>
            </a:fld>
            <a:endParaRPr lang="en-US"/>
          </a:p>
        </p:txBody>
      </p:sp>
      <p:pic>
        <p:nvPicPr>
          <p:cNvPr id="3" name="Picture 2" descr="2.bmp"/>
          <p:cNvPicPr>
            <a:picLocks noChangeAspect="1"/>
          </p:cNvPicPr>
          <p:nvPr/>
        </p:nvPicPr>
        <p:blipFill>
          <a:blip r:embed="rId3" cstate="print">
            <a:lum/>
          </a:blip>
          <a:srcRect l="14533" t="11460" r="14414" b="4025"/>
          <a:stretch>
            <a:fillRect/>
          </a:stretch>
        </p:blipFill>
        <p:spPr>
          <a:xfrm>
            <a:off x="611560" y="1052736"/>
            <a:ext cx="8136904" cy="3816424"/>
          </a:xfrm>
          <a:prstGeom prst="rect">
            <a:avLst/>
          </a:prstGeom>
          <a:ln w="38100">
            <a:solidFill>
              <a:srgbClr val="002060"/>
            </a:solidFill>
          </a:ln>
        </p:spPr>
      </p:pic>
      <p:sp>
        <p:nvSpPr>
          <p:cNvPr id="4" name="TextBox 3"/>
          <p:cNvSpPr txBox="1"/>
          <p:nvPr/>
        </p:nvSpPr>
        <p:spPr>
          <a:xfrm>
            <a:off x="-2052736" y="251937"/>
            <a:ext cx="11017224" cy="584775"/>
          </a:xfrm>
          <a:prstGeom prst="rect">
            <a:avLst/>
          </a:prstGeom>
          <a:noFill/>
        </p:spPr>
        <p:txBody>
          <a:bodyPr wrap="square" rtlCol="1">
            <a:spAutoFit/>
          </a:bodyPr>
          <a:lstStyle/>
          <a:p>
            <a:pPr algn="r" rtl="1"/>
            <a:r>
              <a:rPr lang="ar-IQ" sz="3200" dirty="0" smtClean="0"/>
              <a:t>التغير في الكميات المعروضة </a:t>
            </a:r>
            <a:r>
              <a:rPr lang="en-US" sz="3200" dirty="0" smtClean="0"/>
              <a:t>Change in Quantity Supplied</a:t>
            </a:r>
            <a:endParaRPr lang="ar-IQ" sz="3200" dirty="0"/>
          </a:p>
        </p:txBody>
      </p:sp>
      <p:sp>
        <p:nvSpPr>
          <p:cNvPr id="5" name="TextBox 4"/>
          <p:cNvSpPr txBox="1"/>
          <p:nvPr/>
        </p:nvSpPr>
        <p:spPr>
          <a:xfrm>
            <a:off x="251520" y="4869160"/>
            <a:ext cx="8712968" cy="1569660"/>
          </a:xfrm>
          <a:prstGeom prst="rect">
            <a:avLst/>
          </a:prstGeom>
          <a:noFill/>
        </p:spPr>
        <p:txBody>
          <a:bodyPr wrap="square" rtlCol="1">
            <a:spAutoFit/>
          </a:bodyPr>
          <a:lstStyle/>
          <a:p>
            <a:pPr algn="r" rtl="1"/>
            <a:r>
              <a:rPr lang="ar-IQ" sz="2400" b="1" dirty="0" smtClean="0">
                <a:solidFill>
                  <a:srgbClr val="00B050"/>
                </a:solidFill>
              </a:rPr>
              <a:t>هو التغير الذي يحدث بسبب ارتفاع او انخفاض سعر سلعة معينة مع </a:t>
            </a:r>
            <a:r>
              <a:rPr lang="ar-IQ" sz="2400" b="1" dirty="0" smtClean="0">
                <a:solidFill>
                  <a:srgbClr val="FF0000"/>
                </a:solidFill>
              </a:rPr>
              <a:t>بقاء العوامل المؤثرة او المحددة الاخرى ثابتة</a:t>
            </a:r>
            <a:r>
              <a:rPr lang="ar-IQ" sz="2400" b="1" dirty="0" smtClean="0">
                <a:solidFill>
                  <a:srgbClr val="00B050"/>
                </a:solidFill>
              </a:rPr>
              <a:t> والتي هي(اسعار عناصر الانتاج،المستوى الفني للانتاج،السياسة المالية للدولة،تنبؤات المنتجين بالاسعار في المستقبل،عدد المنتجين، واسعار السلع الاخرى.</a:t>
            </a:r>
            <a:endParaRPr lang="ar-IQ" sz="2400" b="1" dirty="0">
              <a:solidFill>
                <a:srgbClr val="00B050"/>
              </a:solidFill>
            </a:endParaRPr>
          </a:p>
        </p:txBody>
      </p:sp>
      <p:cxnSp>
        <p:nvCxnSpPr>
          <p:cNvPr id="7" name="Straight Connector 6"/>
          <p:cNvCxnSpPr/>
          <p:nvPr/>
        </p:nvCxnSpPr>
        <p:spPr>
          <a:xfrm flipV="1">
            <a:off x="2843808" y="1628800"/>
            <a:ext cx="3528392" cy="223224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1259632" y="1628800"/>
            <a:ext cx="0" cy="2952328"/>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6084168" y="4509120"/>
            <a:ext cx="100811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circl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IQ" dirty="0" smtClean="0"/>
              <a:t>العوامل المؤثرة في العرض</a:t>
            </a:r>
            <a:endParaRPr lang="ar-IQ" dirty="0"/>
          </a:p>
        </p:txBody>
      </p:sp>
      <p:sp>
        <p:nvSpPr>
          <p:cNvPr id="3" name="Content Placeholder 2"/>
          <p:cNvSpPr>
            <a:spLocks noGrp="1"/>
          </p:cNvSpPr>
          <p:nvPr>
            <p:ph idx="1"/>
          </p:nvPr>
        </p:nvSpPr>
        <p:spPr>
          <a:xfrm>
            <a:off x="0" y="1196753"/>
            <a:ext cx="9144000" cy="5661248"/>
          </a:xfrm>
        </p:spPr>
        <p:txBody>
          <a:bodyPr/>
          <a:lstStyle/>
          <a:p>
            <a:pPr algn="r" rtl="1"/>
            <a:endParaRPr lang="ar-IQ" dirty="0" smtClean="0"/>
          </a:p>
          <a:p>
            <a:pPr algn="r" rtl="1"/>
            <a:r>
              <a:rPr lang="ar-IQ" dirty="0" smtClean="0"/>
              <a:t>اسعار عناصر الانتاج</a:t>
            </a:r>
            <a:r>
              <a:rPr lang="en-US" dirty="0" smtClean="0"/>
              <a:t>Input  prices  </a:t>
            </a:r>
          </a:p>
          <a:p>
            <a:pPr algn="r" rtl="1"/>
            <a:r>
              <a:rPr lang="ar-IQ" dirty="0" smtClean="0"/>
              <a:t>المستوى الفني للانتاج</a:t>
            </a:r>
            <a:r>
              <a:rPr lang="en-US" dirty="0" smtClean="0"/>
              <a:t>Technology    </a:t>
            </a:r>
          </a:p>
          <a:p>
            <a:pPr algn="r" rtl="1"/>
            <a:r>
              <a:rPr lang="en-US" dirty="0" smtClean="0"/>
              <a:t> </a:t>
            </a:r>
            <a:r>
              <a:rPr lang="ar-IQ" dirty="0" smtClean="0"/>
              <a:t>السياسة المالية للدولة</a:t>
            </a:r>
            <a:r>
              <a:rPr lang="en-US" dirty="0" smtClean="0"/>
              <a:t>Government Financial  Policy</a:t>
            </a:r>
          </a:p>
          <a:p>
            <a:pPr algn="r" rtl="1"/>
            <a:r>
              <a:rPr lang="ar-IQ" dirty="0" smtClean="0"/>
              <a:t>عدد البائعين والمنتجين </a:t>
            </a:r>
            <a:r>
              <a:rPr lang="en-US" dirty="0" smtClean="0"/>
              <a:t>Number of Sellers</a:t>
            </a:r>
          </a:p>
          <a:p>
            <a:pPr algn="r" rtl="1"/>
            <a:r>
              <a:rPr lang="ar-IQ" dirty="0" smtClean="0"/>
              <a:t>اسعار السلع الاخرى </a:t>
            </a:r>
            <a:r>
              <a:rPr lang="en-US" dirty="0" smtClean="0"/>
              <a:t> </a:t>
            </a:r>
            <a:endParaRPr lang="ar-IQ" dirty="0"/>
          </a:p>
        </p:txBody>
      </p:sp>
      <p:sp>
        <p:nvSpPr>
          <p:cNvPr id="4" name="Slide Number Placeholder 3"/>
          <p:cNvSpPr>
            <a:spLocks noGrp="1"/>
          </p:cNvSpPr>
          <p:nvPr>
            <p:ph type="sldNum" sz="quarter" idx="12"/>
          </p:nvPr>
        </p:nvSpPr>
        <p:spPr/>
        <p:txBody>
          <a:bodyPr/>
          <a:lstStyle/>
          <a:p>
            <a:fld id="{8F389876-892D-41A3-8E28-C6BF543B2891}" type="slidenum">
              <a:rPr lang="en-US" smtClean="0"/>
              <a:pPr/>
              <a:t>52</a:t>
            </a:fld>
            <a:endParaRPr lang="en-US"/>
          </a:p>
        </p:txBody>
      </p:sp>
      <p:pic>
        <p:nvPicPr>
          <p:cNvPr id="52226" name="Picture 2" descr="C:\Users\RAM 2012\Desktop\images (3).jpg"/>
          <p:cNvPicPr>
            <a:picLocks noChangeAspect="1" noChangeArrowheads="1"/>
          </p:cNvPicPr>
          <p:nvPr/>
        </p:nvPicPr>
        <p:blipFill>
          <a:blip r:embed="rId2" cstate="print"/>
          <a:srcRect/>
          <a:stretch>
            <a:fillRect/>
          </a:stretch>
        </p:blipFill>
        <p:spPr bwMode="auto">
          <a:xfrm>
            <a:off x="899592" y="4725144"/>
            <a:ext cx="2428875" cy="1872208"/>
          </a:xfrm>
          <a:prstGeom prst="rect">
            <a:avLst/>
          </a:prstGeom>
          <a:noFill/>
        </p:spPr>
      </p:pic>
      <p:pic>
        <p:nvPicPr>
          <p:cNvPr id="52227" name="Picture 3" descr="C:\Users\RAM 2012\Desktop\images (5).jpg"/>
          <p:cNvPicPr>
            <a:picLocks noChangeAspect="1" noChangeArrowheads="1"/>
          </p:cNvPicPr>
          <p:nvPr/>
        </p:nvPicPr>
        <p:blipFill>
          <a:blip r:embed="rId3" cstate="print"/>
          <a:srcRect/>
          <a:stretch>
            <a:fillRect/>
          </a:stretch>
        </p:blipFill>
        <p:spPr bwMode="auto">
          <a:xfrm>
            <a:off x="5076056" y="4725144"/>
            <a:ext cx="2880320" cy="1872208"/>
          </a:xfrm>
          <a:prstGeom prst="rect">
            <a:avLst/>
          </a:prstGeom>
          <a:noFill/>
        </p:spPr>
      </p:pic>
    </p:spTree>
  </p:cSld>
  <p:clrMapOvr>
    <a:masterClrMapping/>
  </p:clrMapOvr>
  <p:transition>
    <p:circl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F389876-892D-41A3-8E28-C6BF543B2891}" type="slidenum">
              <a:rPr lang="en-US" smtClean="0"/>
              <a:pPr/>
              <a:t>53</a:t>
            </a:fld>
            <a:endParaRPr lang="en-US"/>
          </a:p>
        </p:txBody>
      </p:sp>
      <p:pic>
        <p:nvPicPr>
          <p:cNvPr id="3" name="Picture 2" descr="3.bmp"/>
          <p:cNvPicPr>
            <a:picLocks noChangeAspect="1"/>
          </p:cNvPicPr>
          <p:nvPr/>
        </p:nvPicPr>
        <p:blipFill>
          <a:blip r:embed="rId2" cstate="print"/>
          <a:srcRect l="9174" t="6522" r="9174" b="8696"/>
          <a:stretch>
            <a:fillRect/>
          </a:stretch>
        </p:blipFill>
        <p:spPr>
          <a:xfrm>
            <a:off x="395536" y="692696"/>
            <a:ext cx="8280920" cy="4392488"/>
          </a:xfrm>
          <a:prstGeom prst="rect">
            <a:avLst/>
          </a:prstGeom>
          <a:ln w="38100">
            <a:solidFill>
              <a:srgbClr val="002060"/>
            </a:solidFill>
          </a:ln>
        </p:spPr>
      </p:pic>
      <p:sp>
        <p:nvSpPr>
          <p:cNvPr id="5" name="TextBox 4"/>
          <p:cNvSpPr txBox="1"/>
          <p:nvPr/>
        </p:nvSpPr>
        <p:spPr>
          <a:xfrm>
            <a:off x="971601" y="1"/>
            <a:ext cx="7704856" cy="584775"/>
          </a:xfrm>
          <a:prstGeom prst="rect">
            <a:avLst/>
          </a:prstGeom>
          <a:noFill/>
        </p:spPr>
        <p:txBody>
          <a:bodyPr wrap="square" rtlCol="1">
            <a:spAutoFit/>
          </a:bodyPr>
          <a:lstStyle/>
          <a:p>
            <a:r>
              <a:rPr lang="en-US" sz="2400" dirty="0" smtClean="0"/>
              <a:t>Change in Supply        </a:t>
            </a:r>
            <a:r>
              <a:rPr lang="ar-IQ" sz="2400" dirty="0" smtClean="0"/>
              <a:t> </a:t>
            </a:r>
            <a:r>
              <a:rPr lang="ar-IQ" sz="3200" dirty="0" smtClean="0"/>
              <a:t>التغير في العرض</a:t>
            </a:r>
            <a:endParaRPr lang="ar-IQ" sz="3200" dirty="0"/>
          </a:p>
        </p:txBody>
      </p:sp>
      <p:sp>
        <p:nvSpPr>
          <p:cNvPr id="7" name="TextBox 6"/>
          <p:cNvSpPr txBox="1"/>
          <p:nvPr/>
        </p:nvSpPr>
        <p:spPr>
          <a:xfrm>
            <a:off x="251520" y="5042118"/>
            <a:ext cx="8712968" cy="1815882"/>
          </a:xfrm>
          <a:prstGeom prst="rect">
            <a:avLst/>
          </a:prstGeom>
          <a:noFill/>
        </p:spPr>
        <p:txBody>
          <a:bodyPr wrap="square" rtlCol="1">
            <a:spAutoFit/>
          </a:bodyPr>
          <a:lstStyle/>
          <a:p>
            <a:pPr algn="just" rtl="1"/>
            <a:r>
              <a:rPr lang="ar-IQ" sz="2400" b="1" dirty="0" smtClean="0">
                <a:solidFill>
                  <a:srgbClr val="C00000"/>
                </a:solidFill>
                <a:effectLst>
                  <a:outerShdw blurRad="38100" dist="38100" dir="2700000" algn="tl">
                    <a:srgbClr val="000000">
                      <a:alpha val="43137"/>
                    </a:srgbClr>
                  </a:outerShdw>
                </a:effectLst>
                <a:cs typeface="+mj-cs"/>
              </a:rPr>
              <a:t>يحدث التغير  في العرض كنتيجة لاي تغير في العوامل المؤثرة التي مر ذكرها وبذلك ينتقل منحنى العرض يمينا او شمالا</a:t>
            </a:r>
            <a:r>
              <a:rPr lang="en-US" sz="2400" b="1" dirty="0" smtClean="0">
                <a:solidFill>
                  <a:srgbClr val="C00000"/>
                </a:solidFill>
                <a:effectLst>
                  <a:outerShdw blurRad="38100" dist="38100" dir="2700000" algn="tl">
                    <a:srgbClr val="000000">
                      <a:alpha val="43137"/>
                    </a:srgbClr>
                  </a:outerShdw>
                </a:effectLst>
                <a:cs typeface="+mj-cs"/>
              </a:rPr>
              <a:t>   </a:t>
            </a:r>
            <a:r>
              <a:rPr lang="ar-IQ" sz="2400" b="1" dirty="0" smtClean="0">
                <a:solidFill>
                  <a:srgbClr val="C00000"/>
                </a:solidFill>
                <a:effectLst>
                  <a:outerShdw blurRad="38100" dist="38100" dir="2700000" algn="tl">
                    <a:srgbClr val="000000">
                      <a:alpha val="43137"/>
                    </a:srgbClr>
                  </a:outerShdw>
                </a:effectLst>
                <a:cs typeface="+mj-cs"/>
              </a:rPr>
              <a:t>فاذا تحول المنحنى باتجاه اليمين يعني </a:t>
            </a:r>
            <a:r>
              <a:rPr lang="ar-IQ" sz="3200" b="1" dirty="0" smtClean="0">
                <a:solidFill>
                  <a:srgbClr val="002060"/>
                </a:solidFill>
                <a:effectLst>
                  <a:outerShdw blurRad="38100" dist="38100" dir="2700000" algn="tl">
                    <a:srgbClr val="000000">
                      <a:alpha val="43137"/>
                    </a:srgbClr>
                  </a:outerShdw>
                </a:effectLst>
                <a:cs typeface="+mj-cs"/>
              </a:rPr>
              <a:t>زيادة العرض</a:t>
            </a:r>
            <a:r>
              <a:rPr lang="ar-IQ" sz="2400" b="1" dirty="0" smtClean="0">
                <a:solidFill>
                  <a:srgbClr val="C00000"/>
                </a:solidFill>
                <a:effectLst>
                  <a:outerShdw blurRad="38100" dist="38100" dir="2700000" algn="tl">
                    <a:srgbClr val="000000">
                      <a:alpha val="43137"/>
                    </a:srgbClr>
                  </a:outerShdw>
                </a:effectLst>
                <a:cs typeface="+mj-cs"/>
              </a:rPr>
              <a:t> وبالعكس عند تحوله الى الشمال الذي يعني</a:t>
            </a:r>
            <a:r>
              <a:rPr lang="ar-IQ" sz="2400" b="1" dirty="0" smtClean="0">
                <a:solidFill>
                  <a:srgbClr val="002060"/>
                </a:solidFill>
                <a:effectLst>
                  <a:outerShdw blurRad="38100" dist="38100" dir="2700000" algn="tl">
                    <a:srgbClr val="000000">
                      <a:alpha val="43137"/>
                    </a:srgbClr>
                  </a:outerShdw>
                </a:effectLst>
                <a:cs typeface="+mj-cs"/>
              </a:rPr>
              <a:t> </a:t>
            </a:r>
            <a:r>
              <a:rPr lang="ar-IQ" sz="3200" b="1" dirty="0" smtClean="0">
                <a:solidFill>
                  <a:srgbClr val="002060"/>
                </a:solidFill>
                <a:effectLst>
                  <a:outerShdw blurRad="38100" dist="38100" dir="2700000" algn="tl">
                    <a:srgbClr val="000000">
                      <a:alpha val="43137"/>
                    </a:srgbClr>
                  </a:outerShdw>
                </a:effectLst>
                <a:cs typeface="+mj-cs"/>
              </a:rPr>
              <a:t>نقصان العرض  </a:t>
            </a:r>
          </a:p>
          <a:p>
            <a:pPr algn="just" rtl="1"/>
            <a:endParaRPr lang="ar-IQ" sz="2400" b="1" dirty="0">
              <a:solidFill>
                <a:srgbClr val="C00000"/>
              </a:solidFill>
              <a:effectLst>
                <a:outerShdw blurRad="38100" dist="38100" dir="2700000" algn="tl">
                  <a:srgbClr val="000000">
                    <a:alpha val="43137"/>
                  </a:srgbClr>
                </a:outerShdw>
              </a:effectLst>
              <a:cs typeface="+mj-cs"/>
            </a:endParaRPr>
          </a:p>
        </p:txBody>
      </p:sp>
      <p:cxnSp>
        <p:nvCxnSpPr>
          <p:cNvPr id="10" name="Straight Connector 9"/>
          <p:cNvCxnSpPr/>
          <p:nvPr/>
        </p:nvCxnSpPr>
        <p:spPr>
          <a:xfrm flipH="1">
            <a:off x="1907704" y="2060848"/>
            <a:ext cx="2952328" cy="2304256"/>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907704" y="1916832"/>
            <a:ext cx="3168352" cy="2448272"/>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4932040" y="1988840"/>
            <a:ext cx="0" cy="72008"/>
          </a:xfrm>
          <a:prstGeom prst="line">
            <a:avLst/>
          </a:prstGeom>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156177" y="2420888"/>
            <a:ext cx="1368152" cy="400110"/>
          </a:xfrm>
          <a:prstGeom prst="rect">
            <a:avLst/>
          </a:prstGeom>
          <a:noFill/>
        </p:spPr>
        <p:txBody>
          <a:bodyPr wrap="square" rtlCol="1">
            <a:spAutoFit/>
          </a:bodyPr>
          <a:lstStyle/>
          <a:p>
            <a:r>
              <a:rPr lang="ar-IQ" sz="2000" b="1" dirty="0" smtClean="0"/>
              <a:t>زيادة العرض</a:t>
            </a:r>
            <a:endParaRPr lang="ar-IQ" sz="2000" b="1" dirty="0"/>
          </a:p>
        </p:txBody>
      </p:sp>
      <p:sp>
        <p:nvSpPr>
          <p:cNvPr id="19" name="TextBox 18"/>
          <p:cNvSpPr txBox="1"/>
          <p:nvPr/>
        </p:nvSpPr>
        <p:spPr>
          <a:xfrm>
            <a:off x="1547664" y="1916832"/>
            <a:ext cx="1512168" cy="400110"/>
          </a:xfrm>
          <a:prstGeom prst="rect">
            <a:avLst/>
          </a:prstGeom>
          <a:noFill/>
        </p:spPr>
        <p:txBody>
          <a:bodyPr wrap="square" rtlCol="1">
            <a:spAutoFit/>
          </a:bodyPr>
          <a:lstStyle/>
          <a:p>
            <a:r>
              <a:rPr lang="ar-IQ" sz="2000" b="1" dirty="0" smtClean="0"/>
              <a:t>نقصان العرض</a:t>
            </a:r>
            <a:endParaRPr lang="ar-IQ" sz="2000" b="1" dirty="0"/>
          </a:p>
        </p:txBody>
      </p:sp>
    </p:spTree>
  </p:cSld>
  <p:clrMapOvr>
    <a:masterClrMapping/>
  </p:clrMapOvr>
  <p:transition>
    <p:circl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F389876-892D-41A3-8E28-C6BF543B2891}" type="slidenum">
              <a:rPr lang="en-US" smtClean="0"/>
              <a:pPr/>
              <a:t>54</a:t>
            </a:fld>
            <a:endParaRPr lang="en-US"/>
          </a:p>
        </p:txBody>
      </p:sp>
      <p:sp>
        <p:nvSpPr>
          <p:cNvPr id="3" name="TextBox 2"/>
          <p:cNvSpPr txBox="1"/>
          <p:nvPr/>
        </p:nvSpPr>
        <p:spPr>
          <a:xfrm>
            <a:off x="1547664" y="332656"/>
            <a:ext cx="7056784" cy="584775"/>
          </a:xfrm>
          <a:prstGeom prst="rect">
            <a:avLst/>
          </a:prstGeom>
          <a:noFill/>
        </p:spPr>
        <p:txBody>
          <a:bodyPr wrap="square" rtlCol="1">
            <a:spAutoFit/>
          </a:bodyPr>
          <a:lstStyle/>
          <a:p>
            <a:pPr algn="r" rtl="1"/>
            <a:r>
              <a:rPr lang="ar-IQ" sz="3200" dirty="0" smtClean="0"/>
              <a:t>        مرونة العرض</a:t>
            </a:r>
            <a:r>
              <a:rPr lang="en-US" sz="3200" dirty="0" smtClean="0"/>
              <a:t>Elasticity Of Supply   </a:t>
            </a:r>
            <a:endParaRPr lang="ar-IQ" sz="3200" dirty="0"/>
          </a:p>
        </p:txBody>
      </p:sp>
      <p:sp>
        <p:nvSpPr>
          <p:cNvPr id="4" name="TextBox 3"/>
          <p:cNvSpPr txBox="1"/>
          <p:nvPr/>
        </p:nvSpPr>
        <p:spPr>
          <a:xfrm>
            <a:off x="0" y="1196753"/>
            <a:ext cx="9144000" cy="3170099"/>
          </a:xfrm>
          <a:prstGeom prst="rect">
            <a:avLst/>
          </a:prstGeom>
          <a:noFill/>
        </p:spPr>
        <p:txBody>
          <a:bodyPr wrap="square" rtlCol="1">
            <a:spAutoFit/>
          </a:bodyPr>
          <a:lstStyle/>
          <a:p>
            <a:r>
              <a:rPr lang="en-US" sz="2400" dirty="0" smtClean="0"/>
              <a:t>            </a:t>
            </a:r>
            <a:r>
              <a:rPr lang="ar-IQ" sz="2400" dirty="0" smtClean="0">
                <a:solidFill>
                  <a:schemeClr val="accent5">
                    <a:lumMod val="50000"/>
                  </a:schemeClr>
                </a:solidFill>
              </a:rPr>
              <a:t>ان عرض المنتجين يستجيب للتغيرات في السعر بدرجات مختلفة</a:t>
            </a:r>
          </a:p>
          <a:p>
            <a:endParaRPr lang="ar-IQ" dirty="0" smtClean="0">
              <a:solidFill>
                <a:srgbClr val="FF0000"/>
              </a:solidFill>
            </a:endParaRPr>
          </a:p>
          <a:p>
            <a:r>
              <a:rPr lang="ar-IQ" sz="2400" dirty="0" smtClean="0">
                <a:solidFill>
                  <a:srgbClr val="FF0000"/>
                </a:solidFill>
              </a:rPr>
              <a:t>مرونة العرض السعرية : </a:t>
            </a:r>
            <a:r>
              <a:rPr lang="ar-IQ" sz="2000" dirty="0" smtClean="0"/>
              <a:t>هي درجة استجابة الكمية المعروضة من سلعة معينة نتيجة للتغير في   سعرها.</a:t>
            </a:r>
          </a:p>
          <a:p>
            <a:r>
              <a:rPr lang="en-US" sz="2000" dirty="0" smtClean="0"/>
              <a:t>                                                                    </a:t>
            </a:r>
            <a:r>
              <a:rPr lang="ar-IQ" sz="2000" dirty="0" smtClean="0"/>
              <a:t>تقاس درجة مرونة العرض من خلال العلاقة الاتية:</a:t>
            </a:r>
          </a:p>
          <a:p>
            <a:pPr algn="r" rtl="1"/>
            <a:r>
              <a:rPr lang="ar-IQ" sz="2000" dirty="0" smtClean="0"/>
              <a:t>                                                                 </a:t>
            </a:r>
            <a:r>
              <a:rPr lang="en-US" sz="2000" dirty="0" smtClean="0"/>
              <a:t>           </a:t>
            </a:r>
            <a:r>
              <a:rPr lang="ar-IQ" sz="2000" b="1" dirty="0" smtClean="0"/>
              <a:t>ك2- ك1</a:t>
            </a:r>
            <a:r>
              <a:rPr lang="ar-IQ" sz="2000" dirty="0" smtClean="0"/>
              <a:t>            </a:t>
            </a:r>
            <a:r>
              <a:rPr lang="ar-IQ" sz="2000" b="1" dirty="0" smtClean="0"/>
              <a:t>س2- س</a:t>
            </a:r>
            <a:r>
              <a:rPr lang="ar-IQ" sz="2000" dirty="0" smtClean="0"/>
              <a:t>1</a:t>
            </a:r>
          </a:p>
          <a:p>
            <a:pPr algn="r" rtl="1"/>
            <a:r>
              <a:rPr lang="ar-IQ" b="1" dirty="0" smtClean="0"/>
              <a:t>                                                                </a:t>
            </a:r>
            <a:r>
              <a:rPr lang="ar-IQ" sz="2000" b="1" dirty="0" smtClean="0"/>
              <a:t>د.م.ع </a:t>
            </a:r>
            <a:r>
              <a:rPr lang="ar-IQ" b="1" dirty="0" smtClean="0"/>
              <a:t> </a:t>
            </a:r>
            <a:r>
              <a:rPr lang="ar-IQ" dirty="0" smtClean="0"/>
              <a:t>=  --------------------  </a:t>
            </a:r>
            <a:r>
              <a:rPr lang="ar-IQ" b="1" dirty="0" smtClean="0"/>
              <a:t>÷ </a:t>
            </a:r>
            <a:r>
              <a:rPr lang="ar-IQ" dirty="0" smtClean="0"/>
              <a:t>---------------</a:t>
            </a:r>
          </a:p>
          <a:p>
            <a:pPr algn="r" rtl="1"/>
            <a:r>
              <a:rPr lang="ar-IQ" dirty="0" smtClean="0"/>
              <a:t>                                                                                   </a:t>
            </a:r>
            <a:r>
              <a:rPr lang="ar-IQ" sz="2000" b="1" dirty="0" smtClean="0"/>
              <a:t>ك1</a:t>
            </a:r>
            <a:r>
              <a:rPr lang="ar-IQ" b="1" dirty="0" smtClean="0"/>
              <a:t>  </a:t>
            </a:r>
            <a:r>
              <a:rPr lang="ar-IQ" dirty="0" smtClean="0"/>
              <a:t>                     </a:t>
            </a:r>
            <a:r>
              <a:rPr lang="ar-IQ" sz="2000" b="1" dirty="0" smtClean="0"/>
              <a:t>س1</a:t>
            </a:r>
          </a:p>
          <a:p>
            <a:pPr algn="r" rtl="1"/>
            <a:endParaRPr lang="ar-IQ" dirty="0" smtClean="0"/>
          </a:p>
          <a:p>
            <a:pPr algn="r" rtl="1"/>
            <a:endParaRPr lang="ar-IQ" dirty="0" smtClean="0"/>
          </a:p>
          <a:p>
            <a:pPr algn="r" rtl="1"/>
            <a:endParaRPr lang="ar-IQ" dirty="0"/>
          </a:p>
        </p:txBody>
      </p:sp>
      <p:grpSp>
        <p:nvGrpSpPr>
          <p:cNvPr id="49" name="Group 48"/>
          <p:cNvGrpSpPr/>
          <p:nvPr/>
        </p:nvGrpSpPr>
        <p:grpSpPr>
          <a:xfrm>
            <a:off x="971600" y="3356992"/>
            <a:ext cx="7708483" cy="3528392"/>
            <a:chOff x="971600" y="3284984"/>
            <a:chExt cx="7708483" cy="3528392"/>
          </a:xfrm>
        </p:grpSpPr>
        <p:cxnSp>
          <p:nvCxnSpPr>
            <p:cNvPr id="15" name="Straight Arrow Connector 14"/>
            <p:cNvCxnSpPr/>
            <p:nvPr/>
          </p:nvCxnSpPr>
          <p:spPr>
            <a:xfrm flipV="1">
              <a:off x="2339752" y="3356992"/>
              <a:ext cx="0" cy="301504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2339752" y="6372036"/>
              <a:ext cx="4392488" cy="929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849040" y="3284984"/>
              <a:ext cx="418704" cy="2228944"/>
            </a:xfrm>
            <a:prstGeom prst="rect">
              <a:avLst/>
            </a:prstGeom>
            <a:noFill/>
          </p:spPr>
          <p:txBody>
            <a:bodyPr wrap="square" rtlCol="1">
              <a:spAutoFit/>
            </a:bodyPr>
            <a:lstStyle/>
            <a:p>
              <a:pPr>
                <a:lnSpc>
                  <a:spcPct val="200000"/>
                </a:lnSpc>
              </a:pPr>
              <a:r>
                <a:rPr lang="en-US" dirty="0" smtClean="0"/>
                <a:t>50</a:t>
              </a:r>
            </a:p>
            <a:p>
              <a:pPr>
                <a:lnSpc>
                  <a:spcPct val="200000"/>
                </a:lnSpc>
              </a:pPr>
              <a:r>
                <a:rPr lang="en-US" dirty="0" smtClean="0"/>
                <a:t>30</a:t>
              </a:r>
            </a:p>
            <a:p>
              <a:pPr>
                <a:lnSpc>
                  <a:spcPct val="200000"/>
                </a:lnSpc>
              </a:pPr>
              <a:r>
                <a:rPr lang="en-US" dirty="0" smtClean="0"/>
                <a:t>20</a:t>
              </a:r>
            </a:p>
            <a:p>
              <a:pPr>
                <a:lnSpc>
                  <a:spcPct val="200000"/>
                </a:lnSpc>
              </a:pPr>
              <a:r>
                <a:rPr lang="en-US" dirty="0" smtClean="0"/>
                <a:t>10</a:t>
              </a:r>
              <a:endParaRPr lang="ar-IQ" dirty="0"/>
            </a:p>
          </p:txBody>
        </p:sp>
        <p:sp>
          <p:nvSpPr>
            <p:cNvPr id="31" name="TextBox 30"/>
            <p:cNvSpPr txBox="1"/>
            <p:nvPr/>
          </p:nvSpPr>
          <p:spPr>
            <a:xfrm flipH="1">
              <a:off x="2987824" y="6444044"/>
              <a:ext cx="2448272" cy="369332"/>
            </a:xfrm>
            <a:prstGeom prst="rect">
              <a:avLst/>
            </a:prstGeom>
            <a:noFill/>
          </p:spPr>
          <p:txBody>
            <a:bodyPr wrap="square" rtlCol="1">
              <a:spAutoFit/>
            </a:bodyPr>
            <a:lstStyle/>
            <a:p>
              <a:r>
                <a:rPr lang="en-US" dirty="0" smtClean="0"/>
                <a:t>10          20       30        40</a:t>
              </a:r>
              <a:endParaRPr lang="ar-IQ" dirty="0"/>
            </a:p>
          </p:txBody>
        </p:sp>
        <p:cxnSp>
          <p:nvCxnSpPr>
            <p:cNvPr id="33" name="Straight Connector 32"/>
            <p:cNvCxnSpPr/>
            <p:nvPr/>
          </p:nvCxnSpPr>
          <p:spPr>
            <a:xfrm flipH="1">
              <a:off x="2771800" y="4581128"/>
              <a:ext cx="2592288" cy="136815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3923928" y="5301208"/>
              <a:ext cx="0" cy="1080120"/>
            </a:xfrm>
            <a:prstGeom prst="line">
              <a:avLst/>
            </a:prstGeom>
            <a:ln w="38100">
              <a:solidFill>
                <a:srgbClr val="002060"/>
              </a:solidFill>
              <a:prstDash val="dash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4499992" y="5013176"/>
              <a:ext cx="0" cy="1296144"/>
            </a:xfrm>
            <a:prstGeom prst="line">
              <a:avLst/>
            </a:prstGeom>
            <a:ln w="38100">
              <a:solidFill>
                <a:srgbClr val="002060"/>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2339752" y="5301208"/>
              <a:ext cx="1584176" cy="0"/>
            </a:xfrm>
            <a:prstGeom prst="line">
              <a:avLst/>
            </a:prstGeom>
            <a:ln w="38100">
              <a:solidFill>
                <a:srgbClr val="002060"/>
              </a:solidFill>
              <a:prstDash val="dash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2339752" y="5013176"/>
              <a:ext cx="2160240" cy="0"/>
            </a:xfrm>
            <a:prstGeom prst="line">
              <a:avLst/>
            </a:prstGeom>
            <a:ln w="38100">
              <a:solidFill>
                <a:srgbClr val="002060"/>
              </a:solidFill>
              <a:prstDash val="dashDot"/>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5536461" y="4119463"/>
              <a:ext cx="1483811" cy="461665"/>
            </a:xfrm>
            <a:prstGeom prst="rect">
              <a:avLst/>
            </a:prstGeom>
            <a:noFill/>
          </p:spPr>
          <p:txBody>
            <a:bodyPr wrap="square" rtlCol="1">
              <a:spAutoFit/>
            </a:bodyPr>
            <a:lstStyle/>
            <a:p>
              <a:r>
                <a:rPr lang="en-US" sz="2400" b="1" dirty="0" smtClean="0"/>
                <a:t>S   </a:t>
              </a:r>
              <a:r>
                <a:rPr lang="ar-IQ" sz="2400" b="1" dirty="0" smtClean="0"/>
                <a:t>العرض </a:t>
              </a:r>
              <a:endParaRPr lang="ar-IQ" sz="2400" b="1" dirty="0"/>
            </a:p>
          </p:txBody>
        </p:sp>
        <p:sp>
          <p:nvSpPr>
            <p:cNvPr id="46" name="TextBox 45"/>
            <p:cNvSpPr txBox="1"/>
            <p:nvPr/>
          </p:nvSpPr>
          <p:spPr>
            <a:xfrm>
              <a:off x="971600" y="4365104"/>
              <a:ext cx="755335" cy="461665"/>
            </a:xfrm>
            <a:prstGeom prst="rect">
              <a:avLst/>
            </a:prstGeom>
            <a:noFill/>
          </p:spPr>
          <p:txBody>
            <a:bodyPr wrap="none" rtlCol="1">
              <a:spAutoFit/>
            </a:bodyPr>
            <a:lstStyle/>
            <a:p>
              <a:r>
                <a:rPr lang="ar-IQ" sz="2400" b="1" dirty="0" smtClean="0"/>
                <a:t>السعر</a:t>
              </a:r>
              <a:endParaRPr lang="ar-IQ" sz="2400" b="1" dirty="0"/>
            </a:p>
          </p:txBody>
        </p:sp>
        <p:sp>
          <p:nvSpPr>
            <p:cNvPr id="47" name="TextBox 46"/>
            <p:cNvSpPr txBox="1"/>
            <p:nvPr/>
          </p:nvSpPr>
          <p:spPr>
            <a:xfrm>
              <a:off x="6804248" y="6165304"/>
              <a:ext cx="1875835" cy="461665"/>
            </a:xfrm>
            <a:prstGeom prst="rect">
              <a:avLst/>
            </a:prstGeom>
            <a:noFill/>
          </p:spPr>
          <p:txBody>
            <a:bodyPr wrap="none" rtlCol="1">
              <a:spAutoFit/>
            </a:bodyPr>
            <a:lstStyle/>
            <a:p>
              <a:r>
                <a:rPr lang="ar-IQ" sz="2400" b="1" dirty="0" smtClean="0"/>
                <a:t>الكمية المعروضة</a:t>
              </a:r>
              <a:endParaRPr lang="ar-IQ" sz="2400" b="1" dirty="0"/>
            </a:p>
          </p:txBody>
        </p:sp>
      </p:grpSp>
      <p:sp>
        <p:nvSpPr>
          <p:cNvPr id="18" name="TextBox 17"/>
          <p:cNvSpPr txBox="1"/>
          <p:nvPr/>
        </p:nvSpPr>
        <p:spPr>
          <a:xfrm>
            <a:off x="1115616" y="5157192"/>
            <a:ext cx="1143721" cy="369332"/>
          </a:xfrm>
          <a:prstGeom prst="rect">
            <a:avLst/>
          </a:prstGeom>
          <a:noFill/>
        </p:spPr>
        <p:txBody>
          <a:bodyPr wrap="square" rtlCol="1">
            <a:spAutoFit/>
          </a:bodyPr>
          <a:lstStyle/>
          <a:p>
            <a:r>
              <a:rPr lang="ar-IQ" b="1" dirty="0" smtClean="0"/>
              <a:t>س1</a:t>
            </a:r>
            <a:endParaRPr lang="ar-IQ" b="1" dirty="0"/>
          </a:p>
        </p:txBody>
      </p:sp>
      <p:sp>
        <p:nvSpPr>
          <p:cNvPr id="19" name="TextBox 18"/>
          <p:cNvSpPr txBox="1"/>
          <p:nvPr/>
        </p:nvSpPr>
        <p:spPr>
          <a:xfrm rot="10800000" flipV="1">
            <a:off x="1763687" y="4864090"/>
            <a:ext cx="495649" cy="369332"/>
          </a:xfrm>
          <a:prstGeom prst="rect">
            <a:avLst/>
          </a:prstGeom>
          <a:noFill/>
        </p:spPr>
        <p:txBody>
          <a:bodyPr wrap="square" rtlCol="1">
            <a:spAutoFit/>
          </a:bodyPr>
          <a:lstStyle/>
          <a:p>
            <a:r>
              <a:rPr lang="ar-IQ" dirty="0" smtClean="0"/>
              <a:t>س2</a:t>
            </a:r>
            <a:endParaRPr lang="ar-IQ" dirty="0"/>
          </a:p>
        </p:txBody>
      </p:sp>
      <p:sp>
        <p:nvSpPr>
          <p:cNvPr id="21" name="TextBox 20"/>
          <p:cNvSpPr txBox="1"/>
          <p:nvPr/>
        </p:nvSpPr>
        <p:spPr>
          <a:xfrm>
            <a:off x="3707904" y="6381328"/>
            <a:ext cx="3038244" cy="369332"/>
          </a:xfrm>
          <a:prstGeom prst="rect">
            <a:avLst/>
          </a:prstGeom>
          <a:noFill/>
        </p:spPr>
        <p:txBody>
          <a:bodyPr wrap="square" rtlCol="1">
            <a:spAutoFit/>
          </a:bodyPr>
          <a:lstStyle/>
          <a:p>
            <a:r>
              <a:rPr lang="ar-IQ" dirty="0" smtClean="0"/>
              <a:t>ك1</a:t>
            </a:r>
            <a:endParaRPr lang="ar-IQ" dirty="0"/>
          </a:p>
        </p:txBody>
      </p:sp>
      <p:sp>
        <p:nvSpPr>
          <p:cNvPr id="22" name="TextBox 21"/>
          <p:cNvSpPr txBox="1"/>
          <p:nvPr/>
        </p:nvSpPr>
        <p:spPr>
          <a:xfrm>
            <a:off x="4283968" y="6381328"/>
            <a:ext cx="2390172" cy="369332"/>
          </a:xfrm>
          <a:prstGeom prst="rect">
            <a:avLst/>
          </a:prstGeom>
          <a:noFill/>
        </p:spPr>
        <p:txBody>
          <a:bodyPr wrap="square" rtlCol="1">
            <a:spAutoFit/>
          </a:bodyPr>
          <a:lstStyle/>
          <a:p>
            <a:r>
              <a:rPr lang="ar-IQ" dirty="0" smtClean="0"/>
              <a:t>ك2</a:t>
            </a:r>
            <a:endParaRPr lang="ar-IQ" dirty="0"/>
          </a:p>
        </p:txBody>
      </p:sp>
      <p:sp>
        <p:nvSpPr>
          <p:cNvPr id="23" name="TextBox 22"/>
          <p:cNvSpPr txBox="1"/>
          <p:nvPr/>
        </p:nvSpPr>
        <p:spPr>
          <a:xfrm>
            <a:off x="5436096" y="2780928"/>
            <a:ext cx="4591045" cy="400110"/>
          </a:xfrm>
          <a:prstGeom prst="rect">
            <a:avLst/>
          </a:prstGeom>
          <a:noFill/>
        </p:spPr>
        <p:txBody>
          <a:bodyPr wrap="square" rtlCol="1">
            <a:spAutoFit/>
          </a:bodyPr>
          <a:lstStyle/>
          <a:p>
            <a:r>
              <a:rPr lang="ar-IQ" sz="2000" b="1" dirty="0" smtClean="0"/>
              <a:t>درجة مرونة العرض</a:t>
            </a:r>
            <a:endParaRPr lang="ar-IQ" sz="2000" b="1" dirty="0"/>
          </a:p>
        </p:txBody>
      </p:sp>
    </p:spTree>
  </p:cSld>
  <p:clrMapOvr>
    <a:masterClrMapping/>
  </p:clrMapOvr>
  <p:transition>
    <p:circl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F389876-892D-41A3-8E28-C6BF543B2891}" type="slidenum">
              <a:rPr lang="en-US" smtClean="0"/>
              <a:pPr/>
              <a:t>55</a:t>
            </a:fld>
            <a:endParaRPr lang="en-US"/>
          </a:p>
        </p:txBody>
      </p:sp>
      <p:sp>
        <p:nvSpPr>
          <p:cNvPr id="3" name="TextBox 2"/>
          <p:cNvSpPr txBox="1"/>
          <p:nvPr/>
        </p:nvSpPr>
        <p:spPr>
          <a:xfrm>
            <a:off x="0" y="188640"/>
            <a:ext cx="9038569" cy="5632311"/>
          </a:xfrm>
          <a:prstGeom prst="rect">
            <a:avLst/>
          </a:prstGeom>
          <a:noFill/>
          <a:ln w="28575">
            <a:solidFill>
              <a:schemeClr val="tx1"/>
            </a:solidFill>
          </a:ln>
        </p:spPr>
        <p:txBody>
          <a:bodyPr wrap="square" rtlCol="1">
            <a:spAutoFit/>
          </a:bodyPr>
          <a:lstStyle/>
          <a:p>
            <a:pPr marL="342900" indent="-342900" algn="r" rtl="1"/>
            <a:r>
              <a:rPr lang="ar-IQ" dirty="0" smtClean="0"/>
              <a:t>           </a:t>
            </a:r>
            <a:r>
              <a:rPr lang="ar-IQ" sz="2400" b="1" dirty="0" smtClean="0"/>
              <a:t>العوامل المؤثرة على مرونة العرض</a:t>
            </a:r>
            <a:r>
              <a:rPr lang="en-US" sz="2400" b="1" dirty="0" smtClean="0"/>
              <a:t>Determinants of  Supply Elasticity   </a:t>
            </a:r>
          </a:p>
          <a:p>
            <a:pPr marL="342900" indent="-342900" algn="r" rtl="1"/>
            <a:r>
              <a:rPr lang="ar-IQ" sz="2400" b="1" dirty="0" smtClean="0">
                <a:solidFill>
                  <a:srgbClr val="002060"/>
                </a:solidFill>
              </a:rPr>
              <a:t>  1   -   قابلية السلعة للتخزين</a:t>
            </a:r>
          </a:p>
          <a:p>
            <a:pPr marL="342900" indent="-342900" algn="r" rtl="1"/>
            <a:r>
              <a:rPr lang="ar-IQ" sz="2400" b="1" dirty="0" smtClean="0"/>
              <a:t>       السلعة قابلة للتخزين        مرونة عرض اكبر   ومثالها السلع الصناعية</a:t>
            </a:r>
          </a:p>
          <a:p>
            <a:pPr marL="342900" indent="-342900" algn="r" rtl="1"/>
            <a:r>
              <a:rPr lang="ar-IQ" sz="2400" b="1" dirty="0" smtClean="0"/>
              <a:t>      غير قابلة للتخزين           مرونة عرض قليلة   ومثالها بعض السلع الزراعية</a:t>
            </a:r>
          </a:p>
          <a:p>
            <a:pPr marL="342900" indent="-342900" algn="r" rtl="1"/>
            <a:r>
              <a:rPr lang="ar-IQ" sz="2400" b="1" dirty="0" smtClean="0">
                <a:solidFill>
                  <a:srgbClr val="002060"/>
                </a:solidFill>
              </a:rPr>
              <a:t>  2  -   نفقات مراحل الانتاج</a:t>
            </a:r>
          </a:p>
          <a:p>
            <a:pPr marL="342900" indent="-342900" algn="r" rtl="1"/>
            <a:r>
              <a:rPr lang="ar-IQ" sz="2400" b="1" dirty="0" smtClean="0"/>
              <a:t>        تكاليف المراحل الانتاجية اكثر          مرونة عرض قليلة</a:t>
            </a:r>
          </a:p>
          <a:p>
            <a:pPr marL="342900" indent="-342900" algn="r" rtl="1"/>
            <a:r>
              <a:rPr lang="ar-IQ" sz="2400" b="1" dirty="0" smtClean="0">
                <a:solidFill>
                  <a:srgbClr val="002060"/>
                </a:solidFill>
              </a:rPr>
              <a:t>   3 -  قابلية عناصر الانتاج للانتقال من انتاج سلعة الى انتاج سلعة اخرى</a:t>
            </a:r>
          </a:p>
          <a:p>
            <a:pPr marL="342900" indent="-342900" algn="r" rtl="1"/>
            <a:r>
              <a:rPr lang="ar-IQ" sz="2400" b="1" dirty="0" smtClean="0">
                <a:solidFill>
                  <a:srgbClr val="FF0000"/>
                </a:solidFill>
              </a:rPr>
              <a:t>      عدم </a:t>
            </a:r>
            <a:r>
              <a:rPr lang="ar-IQ" sz="2400" b="1" dirty="0" smtClean="0"/>
              <a:t>وجود عوائق لانتقال عناصر الانتاج            مرونة العرض تكون كبيرة</a:t>
            </a:r>
          </a:p>
          <a:p>
            <a:pPr marL="342900" indent="-342900" algn="r" rtl="1"/>
            <a:r>
              <a:rPr lang="ar-IQ" sz="2400" b="1" dirty="0" smtClean="0"/>
              <a:t>       وجود عوائق تمنع انتقال عناصر الانتاج            مرونة العرض قليلة</a:t>
            </a:r>
          </a:p>
          <a:p>
            <a:pPr marL="342900" indent="-342900" algn="r" rtl="1"/>
            <a:r>
              <a:rPr lang="ar-IQ" sz="2400" b="1" dirty="0" smtClean="0"/>
              <a:t>   </a:t>
            </a:r>
            <a:r>
              <a:rPr lang="ar-IQ" sz="2400" b="1" dirty="0" smtClean="0">
                <a:solidFill>
                  <a:srgbClr val="002060"/>
                </a:solidFill>
              </a:rPr>
              <a:t>4  - الفترة الزمنية الازمة لانتاج السلعة  </a:t>
            </a:r>
            <a:r>
              <a:rPr lang="en-US" sz="2400" b="1" dirty="0" smtClean="0">
                <a:solidFill>
                  <a:srgbClr val="002060"/>
                </a:solidFill>
              </a:rPr>
              <a:t>Long- Run Period</a:t>
            </a:r>
            <a:r>
              <a:rPr lang="ar-IQ" sz="2400" b="1" dirty="0" smtClean="0">
                <a:solidFill>
                  <a:srgbClr val="002060"/>
                </a:solidFill>
              </a:rPr>
              <a:t>  والطاقة الانتاجية</a:t>
            </a:r>
            <a:endParaRPr lang="en-US" sz="2400" b="1" dirty="0" smtClean="0">
              <a:solidFill>
                <a:srgbClr val="002060"/>
              </a:solidFill>
            </a:endParaRPr>
          </a:p>
          <a:p>
            <a:pPr marL="342900" indent="-342900" algn="r" rtl="1"/>
            <a:r>
              <a:rPr lang="en-US" sz="2400" b="1" dirty="0" smtClean="0">
                <a:solidFill>
                  <a:srgbClr val="002060"/>
                </a:solidFill>
              </a:rPr>
              <a:t> </a:t>
            </a:r>
            <a:r>
              <a:rPr lang="ar-IQ" sz="2400" b="1" dirty="0" smtClean="0"/>
              <a:t>ان توفر الوقت الكافي للمنتج يساعده على توظيف كامل لعناصر الانتاج</a:t>
            </a:r>
            <a:r>
              <a:rPr lang="en-US" sz="2400" b="1" dirty="0" smtClean="0">
                <a:solidFill>
                  <a:srgbClr val="002060"/>
                </a:solidFill>
              </a:rPr>
              <a:t>    </a:t>
            </a:r>
            <a:r>
              <a:rPr lang="ar-IQ" sz="2400" b="1" dirty="0" smtClean="0"/>
              <a:t>وهذا ما يسمح له بزيادة او تخفيض الطاقة الانتاجية </a:t>
            </a:r>
            <a:r>
              <a:rPr lang="ar-IQ" sz="2400" b="1" dirty="0" smtClean="0">
                <a:solidFill>
                  <a:srgbClr val="FF0000"/>
                </a:solidFill>
              </a:rPr>
              <a:t>بما يتناسب مع التغيير  في سعر السلعة </a:t>
            </a:r>
            <a:r>
              <a:rPr lang="ar-IQ" sz="2400" b="1" dirty="0" smtClean="0"/>
              <a:t>، علما بان هناك ما يسمى بالفترة القصيرة الاجل والفترة المتوسطة.</a:t>
            </a:r>
            <a:endParaRPr lang="en-US" sz="2400" b="1" dirty="0" smtClean="0">
              <a:solidFill>
                <a:srgbClr val="002060"/>
              </a:solidFill>
            </a:endParaRPr>
          </a:p>
          <a:p>
            <a:pPr marL="342900" indent="-342900" algn="r" rtl="1"/>
            <a:endParaRPr lang="ar-IQ" sz="2400" b="1" dirty="0" smtClean="0">
              <a:solidFill>
                <a:srgbClr val="002060"/>
              </a:solidFill>
            </a:endParaRPr>
          </a:p>
          <a:p>
            <a:pPr marL="342900" indent="-342900" algn="r" rtl="1"/>
            <a:r>
              <a:rPr lang="ar-IQ" sz="2400" b="1" dirty="0" smtClean="0"/>
              <a:t>      </a:t>
            </a:r>
            <a:endParaRPr lang="en-US" sz="2400" b="1" dirty="0" smtClean="0"/>
          </a:p>
        </p:txBody>
      </p:sp>
      <p:cxnSp>
        <p:nvCxnSpPr>
          <p:cNvPr id="8" name="Straight Arrow Connector 7"/>
          <p:cNvCxnSpPr/>
          <p:nvPr/>
        </p:nvCxnSpPr>
        <p:spPr>
          <a:xfrm flipH="1">
            <a:off x="5796136" y="1196752"/>
            <a:ext cx="504056"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5868144" y="1556792"/>
            <a:ext cx="576064"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4716016" y="2276872"/>
            <a:ext cx="576064"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a:off x="3635896" y="3068960"/>
            <a:ext cx="648072"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a:off x="3563888" y="3356992"/>
            <a:ext cx="504056"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52226" name="Picture 2" descr="C:\Users\RAM 2012\Desktop\PAC19-01.jpg"/>
          <p:cNvPicPr>
            <a:picLocks noChangeAspect="1" noChangeArrowheads="1"/>
          </p:cNvPicPr>
          <p:nvPr/>
        </p:nvPicPr>
        <p:blipFill>
          <a:blip r:embed="rId2" cstate="print"/>
          <a:srcRect/>
          <a:stretch>
            <a:fillRect/>
          </a:stretch>
        </p:blipFill>
        <p:spPr bwMode="auto">
          <a:xfrm>
            <a:off x="0" y="4941168"/>
            <a:ext cx="4499991" cy="1656184"/>
          </a:xfrm>
          <a:prstGeom prst="rect">
            <a:avLst/>
          </a:prstGeom>
          <a:noFill/>
        </p:spPr>
      </p:pic>
      <p:pic>
        <p:nvPicPr>
          <p:cNvPr id="52227" name="Picture 3" descr="C:\Users\RAM 2012\Desktop\F201102151105562691219150.jpg"/>
          <p:cNvPicPr>
            <a:picLocks noChangeAspect="1" noChangeArrowheads="1"/>
          </p:cNvPicPr>
          <p:nvPr/>
        </p:nvPicPr>
        <p:blipFill>
          <a:blip r:embed="rId3" cstate="print"/>
          <a:srcRect/>
          <a:stretch>
            <a:fillRect/>
          </a:stretch>
        </p:blipFill>
        <p:spPr bwMode="auto">
          <a:xfrm>
            <a:off x="4644008" y="5013176"/>
            <a:ext cx="4499992" cy="1584176"/>
          </a:xfrm>
          <a:prstGeom prst="rect">
            <a:avLst/>
          </a:prstGeom>
          <a:noFill/>
        </p:spPr>
      </p:pic>
    </p:spTree>
  </p:cSld>
  <p:clrMapOvr>
    <a:masterClrMapping/>
  </p:clrMapOvr>
  <p:transition>
    <p:circl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F389876-892D-41A3-8E28-C6BF543B2891}" type="slidenum">
              <a:rPr lang="en-US" smtClean="0"/>
              <a:pPr/>
              <a:t>56</a:t>
            </a:fld>
            <a:endParaRPr lang="en-US"/>
          </a:p>
        </p:txBody>
      </p:sp>
      <p:graphicFrame>
        <p:nvGraphicFramePr>
          <p:cNvPr id="3" name="Table 2"/>
          <p:cNvGraphicFramePr>
            <a:graphicFrameLocks noGrp="1"/>
          </p:cNvGraphicFramePr>
          <p:nvPr/>
        </p:nvGraphicFramePr>
        <p:xfrm>
          <a:off x="395537" y="908723"/>
          <a:ext cx="8280920" cy="5400598"/>
        </p:xfrm>
        <a:graphic>
          <a:graphicData uri="http://schemas.openxmlformats.org/drawingml/2006/table">
            <a:tbl>
              <a:tblPr rtl="1" firstRow="1" bandRow="1">
                <a:tableStyleId>{5C22544A-7EE6-4342-B048-85BDC9FD1C3A}</a:tableStyleId>
              </a:tblPr>
              <a:tblGrid>
                <a:gridCol w="2366563"/>
                <a:gridCol w="2366563"/>
                <a:gridCol w="3547794"/>
              </a:tblGrid>
              <a:tr h="596150">
                <a:tc>
                  <a:txBody>
                    <a:bodyPr/>
                    <a:lstStyle/>
                    <a:p>
                      <a:pPr algn="ctr" rtl="1"/>
                      <a:r>
                        <a:rPr lang="ar-IQ" sz="2400" dirty="0" smtClean="0"/>
                        <a:t>السعر</a:t>
                      </a:r>
                      <a:endParaRPr lang="ar-IQ" sz="2400" dirty="0"/>
                    </a:p>
                  </a:txBody>
                  <a:tcPr/>
                </a:tc>
                <a:tc>
                  <a:txBody>
                    <a:bodyPr/>
                    <a:lstStyle/>
                    <a:p>
                      <a:pPr algn="ctr" rtl="1"/>
                      <a:r>
                        <a:rPr lang="ar-IQ" sz="2400" dirty="0" smtClean="0"/>
                        <a:t>الكمية المطلوبة</a:t>
                      </a:r>
                      <a:endParaRPr lang="ar-IQ" sz="2400" dirty="0"/>
                    </a:p>
                  </a:txBody>
                  <a:tcPr/>
                </a:tc>
                <a:tc>
                  <a:txBody>
                    <a:bodyPr/>
                    <a:lstStyle/>
                    <a:p>
                      <a:pPr algn="ctr" rtl="1"/>
                      <a:r>
                        <a:rPr lang="ar-IQ" sz="2400" dirty="0" smtClean="0"/>
                        <a:t>الكمية المعروضة</a:t>
                      </a:r>
                      <a:endParaRPr lang="ar-IQ" sz="2400" dirty="0"/>
                    </a:p>
                  </a:txBody>
                  <a:tcPr/>
                </a:tc>
              </a:tr>
              <a:tr h="483544">
                <a:tc>
                  <a:txBody>
                    <a:bodyPr/>
                    <a:lstStyle/>
                    <a:p>
                      <a:pPr algn="ctr" rtl="1"/>
                      <a:r>
                        <a:rPr lang="ar-IQ" sz="2400" b="1" dirty="0" smtClean="0"/>
                        <a:t>1</a:t>
                      </a:r>
                      <a:endParaRPr lang="ar-IQ" sz="2400" b="1" dirty="0"/>
                    </a:p>
                  </a:txBody>
                  <a:tcPr/>
                </a:tc>
                <a:tc>
                  <a:txBody>
                    <a:bodyPr/>
                    <a:lstStyle/>
                    <a:p>
                      <a:pPr algn="ctr" rtl="1"/>
                      <a:r>
                        <a:rPr lang="ar-IQ" sz="2400" b="1" dirty="0" smtClean="0"/>
                        <a:t>2000</a:t>
                      </a:r>
                      <a:endParaRPr lang="ar-IQ" sz="2400" b="1" dirty="0"/>
                    </a:p>
                  </a:txBody>
                  <a:tcPr/>
                </a:tc>
                <a:tc>
                  <a:txBody>
                    <a:bodyPr/>
                    <a:lstStyle/>
                    <a:p>
                      <a:pPr algn="ctr" rtl="1"/>
                      <a:r>
                        <a:rPr lang="ar-IQ" sz="2400" b="1" dirty="0" smtClean="0"/>
                        <a:t>100</a:t>
                      </a:r>
                      <a:endParaRPr lang="ar-IQ" sz="2400" b="1" dirty="0"/>
                    </a:p>
                  </a:txBody>
                  <a:tcPr/>
                </a:tc>
              </a:tr>
              <a:tr h="483544">
                <a:tc>
                  <a:txBody>
                    <a:bodyPr/>
                    <a:lstStyle/>
                    <a:p>
                      <a:pPr algn="ctr" rtl="1"/>
                      <a:r>
                        <a:rPr lang="ar-IQ" sz="2400" b="1" dirty="0" smtClean="0"/>
                        <a:t>2</a:t>
                      </a:r>
                      <a:endParaRPr lang="ar-IQ" sz="2400" b="1" dirty="0"/>
                    </a:p>
                  </a:txBody>
                  <a:tcPr/>
                </a:tc>
                <a:tc>
                  <a:txBody>
                    <a:bodyPr/>
                    <a:lstStyle/>
                    <a:p>
                      <a:pPr algn="ctr" rtl="1"/>
                      <a:r>
                        <a:rPr lang="ar-IQ" sz="2400" b="1" dirty="0" smtClean="0"/>
                        <a:t>1850</a:t>
                      </a:r>
                      <a:endParaRPr lang="ar-IQ" sz="2400" b="1" dirty="0"/>
                    </a:p>
                  </a:txBody>
                  <a:tcPr/>
                </a:tc>
                <a:tc>
                  <a:txBody>
                    <a:bodyPr/>
                    <a:lstStyle/>
                    <a:p>
                      <a:pPr algn="ctr" rtl="1"/>
                      <a:r>
                        <a:rPr lang="ar-IQ" sz="2400" b="1" dirty="0" smtClean="0"/>
                        <a:t>200</a:t>
                      </a:r>
                      <a:endParaRPr lang="ar-IQ" sz="2400" b="1" dirty="0"/>
                    </a:p>
                  </a:txBody>
                  <a:tcPr/>
                </a:tc>
              </a:tr>
              <a:tr h="483544">
                <a:tc>
                  <a:txBody>
                    <a:bodyPr/>
                    <a:lstStyle/>
                    <a:p>
                      <a:pPr algn="ctr" rtl="1"/>
                      <a:r>
                        <a:rPr lang="ar-IQ" sz="2400" b="1" dirty="0" smtClean="0"/>
                        <a:t>3</a:t>
                      </a:r>
                      <a:endParaRPr lang="ar-IQ" sz="2400" b="1" dirty="0"/>
                    </a:p>
                  </a:txBody>
                  <a:tcPr/>
                </a:tc>
                <a:tc>
                  <a:txBody>
                    <a:bodyPr/>
                    <a:lstStyle/>
                    <a:p>
                      <a:pPr algn="ctr" rtl="1"/>
                      <a:r>
                        <a:rPr lang="ar-IQ" sz="2400" b="1" dirty="0" smtClean="0"/>
                        <a:t>1700</a:t>
                      </a:r>
                      <a:endParaRPr lang="ar-IQ" sz="2400" b="1" dirty="0"/>
                    </a:p>
                  </a:txBody>
                  <a:tcPr/>
                </a:tc>
                <a:tc>
                  <a:txBody>
                    <a:bodyPr/>
                    <a:lstStyle/>
                    <a:p>
                      <a:pPr algn="ctr" rtl="1"/>
                      <a:r>
                        <a:rPr lang="ar-IQ" sz="2400" b="1" dirty="0" smtClean="0"/>
                        <a:t>350</a:t>
                      </a:r>
                      <a:endParaRPr lang="ar-IQ" sz="2400" b="1" dirty="0"/>
                    </a:p>
                  </a:txBody>
                  <a:tcPr/>
                </a:tc>
              </a:tr>
              <a:tr h="483544">
                <a:tc>
                  <a:txBody>
                    <a:bodyPr/>
                    <a:lstStyle/>
                    <a:p>
                      <a:pPr algn="ctr" rtl="1"/>
                      <a:r>
                        <a:rPr lang="ar-IQ" sz="2400" b="1" dirty="0" smtClean="0"/>
                        <a:t>4</a:t>
                      </a:r>
                      <a:endParaRPr lang="ar-IQ" sz="2400" b="1" dirty="0"/>
                    </a:p>
                  </a:txBody>
                  <a:tcPr/>
                </a:tc>
                <a:tc>
                  <a:txBody>
                    <a:bodyPr/>
                    <a:lstStyle/>
                    <a:p>
                      <a:pPr algn="ctr" rtl="1"/>
                      <a:r>
                        <a:rPr lang="ar-IQ" sz="2400" b="1" dirty="0" smtClean="0"/>
                        <a:t>1550</a:t>
                      </a:r>
                      <a:endParaRPr lang="ar-IQ" sz="2400" b="1" dirty="0"/>
                    </a:p>
                  </a:txBody>
                  <a:tcPr/>
                </a:tc>
                <a:tc>
                  <a:txBody>
                    <a:bodyPr/>
                    <a:lstStyle/>
                    <a:p>
                      <a:pPr algn="ctr" rtl="1"/>
                      <a:r>
                        <a:rPr lang="ar-IQ" sz="2400" b="1" dirty="0" smtClean="0"/>
                        <a:t>500</a:t>
                      </a:r>
                      <a:endParaRPr lang="ar-IQ" sz="2400" b="1" dirty="0"/>
                    </a:p>
                  </a:txBody>
                  <a:tcPr/>
                </a:tc>
              </a:tr>
              <a:tr h="483544">
                <a:tc>
                  <a:txBody>
                    <a:bodyPr/>
                    <a:lstStyle/>
                    <a:p>
                      <a:pPr algn="ctr" rtl="1"/>
                      <a:r>
                        <a:rPr lang="ar-IQ" sz="2400" b="1" dirty="0" smtClean="0"/>
                        <a:t>5</a:t>
                      </a:r>
                      <a:endParaRPr lang="ar-IQ" sz="2400" b="1" dirty="0"/>
                    </a:p>
                  </a:txBody>
                  <a:tcPr/>
                </a:tc>
                <a:tc>
                  <a:txBody>
                    <a:bodyPr/>
                    <a:lstStyle/>
                    <a:p>
                      <a:pPr algn="ctr" rtl="1"/>
                      <a:r>
                        <a:rPr lang="ar-IQ" sz="2400" b="1" dirty="0" smtClean="0"/>
                        <a:t>1400</a:t>
                      </a:r>
                      <a:endParaRPr lang="ar-IQ" sz="2400" b="1" dirty="0"/>
                    </a:p>
                  </a:txBody>
                  <a:tcPr/>
                </a:tc>
                <a:tc>
                  <a:txBody>
                    <a:bodyPr/>
                    <a:lstStyle/>
                    <a:p>
                      <a:pPr algn="ctr" rtl="1"/>
                      <a:r>
                        <a:rPr lang="ar-IQ" sz="2400" b="1" dirty="0" smtClean="0"/>
                        <a:t>750</a:t>
                      </a:r>
                      <a:endParaRPr lang="ar-IQ" sz="2400" b="1" dirty="0"/>
                    </a:p>
                  </a:txBody>
                  <a:tcPr/>
                </a:tc>
              </a:tr>
              <a:tr h="476920">
                <a:tc>
                  <a:txBody>
                    <a:bodyPr/>
                    <a:lstStyle/>
                    <a:p>
                      <a:pPr algn="ctr" rtl="1"/>
                      <a:r>
                        <a:rPr lang="ar-IQ" sz="2400" b="1" dirty="0" smtClean="0"/>
                        <a:t>6</a:t>
                      </a:r>
                      <a:endParaRPr lang="ar-IQ" sz="2400" b="1" dirty="0"/>
                    </a:p>
                  </a:txBody>
                  <a:tcPr/>
                </a:tc>
                <a:tc>
                  <a:txBody>
                    <a:bodyPr/>
                    <a:lstStyle/>
                    <a:p>
                      <a:pPr algn="ctr" rtl="1"/>
                      <a:r>
                        <a:rPr lang="ar-IQ" sz="2400" b="1" dirty="0" smtClean="0"/>
                        <a:t>1200</a:t>
                      </a:r>
                      <a:endParaRPr lang="ar-IQ" sz="2400" b="1" dirty="0"/>
                    </a:p>
                  </a:txBody>
                  <a:tcPr/>
                </a:tc>
                <a:tc>
                  <a:txBody>
                    <a:bodyPr/>
                    <a:lstStyle/>
                    <a:p>
                      <a:pPr algn="ctr" rtl="1"/>
                      <a:r>
                        <a:rPr lang="ar-IQ" sz="2400" b="1" dirty="0" smtClean="0"/>
                        <a:t>800</a:t>
                      </a:r>
                      <a:endParaRPr lang="ar-IQ" sz="2400" b="1" dirty="0"/>
                    </a:p>
                  </a:txBody>
                  <a:tcPr/>
                </a:tc>
              </a:tr>
              <a:tr h="942720">
                <a:tc>
                  <a:txBody>
                    <a:bodyPr/>
                    <a:lstStyle/>
                    <a:p>
                      <a:pPr algn="ctr" rtl="1"/>
                      <a:r>
                        <a:rPr lang="ar-IQ" sz="3600" b="1" dirty="0" smtClean="0"/>
                        <a:t>7</a:t>
                      </a:r>
                      <a:endParaRPr lang="ar-IQ" sz="3600" b="1" dirty="0"/>
                    </a:p>
                  </a:txBody>
                  <a:tcPr>
                    <a:solidFill>
                      <a:schemeClr val="bg2">
                        <a:lumMod val="50000"/>
                      </a:schemeClr>
                    </a:solidFill>
                  </a:tcPr>
                </a:tc>
                <a:tc>
                  <a:txBody>
                    <a:bodyPr/>
                    <a:lstStyle/>
                    <a:p>
                      <a:pPr algn="ctr" rtl="1"/>
                      <a:r>
                        <a:rPr lang="ar-IQ" sz="3600" b="1" dirty="0" smtClean="0"/>
                        <a:t>1000</a:t>
                      </a:r>
                      <a:endParaRPr lang="ar-IQ" sz="3600" b="1" dirty="0"/>
                    </a:p>
                  </a:txBody>
                  <a:tcPr>
                    <a:solidFill>
                      <a:schemeClr val="bg2">
                        <a:lumMod val="50000"/>
                      </a:schemeClr>
                    </a:solidFill>
                  </a:tcPr>
                </a:tc>
                <a:tc>
                  <a:txBody>
                    <a:bodyPr/>
                    <a:lstStyle/>
                    <a:p>
                      <a:pPr algn="ctr" rtl="1"/>
                      <a:r>
                        <a:rPr lang="ar-IQ" sz="3600" b="1" dirty="0" smtClean="0"/>
                        <a:t>1000</a:t>
                      </a:r>
                      <a:endParaRPr lang="ar-IQ" sz="3600" b="1" dirty="0"/>
                    </a:p>
                  </a:txBody>
                  <a:tcPr>
                    <a:solidFill>
                      <a:schemeClr val="bg2">
                        <a:lumMod val="50000"/>
                      </a:schemeClr>
                    </a:solidFill>
                  </a:tcPr>
                </a:tc>
              </a:tr>
              <a:tr h="483544">
                <a:tc>
                  <a:txBody>
                    <a:bodyPr/>
                    <a:lstStyle/>
                    <a:p>
                      <a:pPr algn="ctr" rtl="1"/>
                      <a:r>
                        <a:rPr lang="ar-IQ" sz="2400" b="1" dirty="0" smtClean="0"/>
                        <a:t>8</a:t>
                      </a:r>
                      <a:endParaRPr lang="ar-IQ" sz="2400" b="1" dirty="0"/>
                    </a:p>
                  </a:txBody>
                  <a:tcPr/>
                </a:tc>
                <a:tc>
                  <a:txBody>
                    <a:bodyPr/>
                    <a:lstStyle/>
                    <a:p>
                      <a:pPr algn="ctr" rtl="1"/>
                      <a:r>
                        <a:rPr lang="ar-IQ" sz="2400" b="1" dirty="0" smtClean="0"/>
                        <a:t>700</a:t>
                      </a:r>
                      <a:endParaRPr lang="ar-IQ" sz="2400" b="1" dirty="0"/>
                    </a:p>
                  </a:txBody>
                  <a:tcPr/>
                </a:tc>
                <a:tc>
                  <a:txBody>
                    <a:bodyPr/>
                    <a:lstStyle/>
                    <a:p>
                      <a:pPr algn="ctr" rtl="1"/>
                      <a:r>
                        <a:rPr lang="ar-IQ" sz="2400" b="1" dirty="0" smtClean="0"/>
                        <a:t>1200</a:t>
                      </a:r>
                      <a:endParaRPr lang="ar-IQ" sz="2400" b="1" dirty="0"/>
                    </a:p>
                  </a:txBody>
                  <a:tcPr/>
                </a:tc>
              </a:tr>
              <a:tr h="483544">
                <a:tc>
                  <a:txBody>
                    <a:bodyPr/>
                    <a:lstStyle/>
                    <a:p>
                      <a:pPr algn="ctr" rtl="1"/>
                      <a:r>
                        <a:rPr lang="ar-IQ" sz="2400" b="1" dirty="0" smtClean="0"/>
                        <a:t>9</a:t>
                      </a:r>
                      <a:endParaRPr lang="ar-IQ" sz="2400" b="1" dirty="0"/>
                    </a:p>
                  </a:txBody>
                  <a:tcPr/>
                </a:tc>
                <a:tc>
                  <a:txBody>
                    <a:bodyPr/>
                    <a:lstStyle/>
                    <a:p>
                      <a:pPr algn="ctr" rtl="1"/>
                      <a:r>
                        <a:rPr lang="ar-IQ" sz="2400" b="1" dirty="0" smtClean="0"/>
                        <a:t>400</a:t>
                      </a:r>
                      <a:endParaRPr lang="ar-IQ" sz="2400" b="1" dirty="0"/>
                    </a:p>
                  </a:txBody>
                  <a:tcPr/>
                </a:tc>
                <a:tc>
                  <a:txBody>
                    <a:bodyPr/>
                    <a:lstStyle/>
                    <a:p>
                      <a:pPr algn="ctr" rtl="1"/>
                      <a:r>
                        <a:rPr lang="ar-IQ" sz="2400" b="1" dirty="0" smtClean="0"/>
                        <a:t>1450</a:t>
                      </a:r>
                      <a:endParaRPr lang="ar-IQ" sz="2400" b="1" dirty="0"/>
                    </a:p>
                  </a:txBody>
                  <a:tcPr/>
                </a:tc>
              </a:tr>
            </a:tbl>
          </a:graphicData>
        </a:graphic>
      </p:graphicFrame>
      <p:sp>
        <p:nvSpPr>
          <p:cNvPr id="4" name="TextBox 3"/>
          <p:cNvSpPr txBox="1"/>
          <p:nvPr/>
        </p:nvSpPr>
        <p:spPr>
          <a:xfrm>
            <a:off x="395536" y="260648"/>
            <a:ext cx="8249627" cy="646331"/>
          </a:xfrm>
          <a:prstGeom prst="rect">
            <a:avLst/>
          </a:prstGeom>
          <a:noFill/>
        </p:spPr>
        <p:txBody>
          <a:bodyPr wrap="square" rtlCol="1">
            <a:spAutoFit/>
          </a:bodyPr>
          <a:lstStyle/>
          <a:p>
            <a:pPr algn="ctr" rtl="1"/>
            <a:r>
              <a:rPr lang="ar-IQ" sz="3600" dirty="0" smtClean="0"/>
              <a:t>سعر التوازن </a:t>
            </a:r>
            <a:r>
              <a:rPr lang="en-US" sz="3600" dirty="0" smtClean="0"/>
              <a:t>Equilibrium Price</a:t>
            </a:r>
            <a:endParaRPr lang="ar-IQ" sz="3600" dirty="0"/>
          </a:p>
        </p:txBody>
      </p:sp>
    </p:spTree>
  </p:cSld>
  <p:clrMapOvr>
    <a:masterClrMapping/>
  </p:clrMapOvr>
  <p:transition>
    <p:circl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F389876-892D-41A3-8E28-C6BF543B2891}" type="slidenum">
              <a:rPr lang="en-US" smtClean="0"/>
              <a:pPr/>
              <a:t>57</a:t>
            </a:fld>
            <a:endParaRPr lang="en-US"/>
          </a:p>
        </p:txBody>
      </p:sp>
      <p:grpSp>
        <p:nvGrpSpPr>
          <p:cNvPr id="37" name="Group 36"/>
          <p:cNvGrpSpPr/>
          <p:nvPr/>
        </p:nvGrpSpPr>
        <p:grpSpPr>
          <a:xfrm>
            <a:off x="107504" y="-4698301"/>
            <a:ext cx="11587665" cy="11295653"/>
            <a:chOff x="928873" y="-5316756"/>
            <a:chExt cx="11587665" cy="11295653"/>
          </a:xfrm>
        </p:grpSpPr>
        <p:sp>
          <p:nvSpPr>
            <p:cNvPr id="14" name="Arc 13"/>
            <p:cNvSpPr/>
            <p:nvPr/>
          </p:nvSpPr>
          <p:spPr>
            <a:xfrm rot="11607972">
              <a:off x="3324206" y="-1926020"/>
              <a:ext cx="9192332" cy="6447965"/>
            </a:xfrm>
            <a:prstGeom prst="arc">
              <a:avLst>
                <a:gd name="adj1" fmla="val 16200000"/>
                <a:gd name="adj2" fmla="val 21550814"/>
              </a:avLst>
            </a:prstGeom>
            <a:ln w="57150">
              <a:solidFill>
                <a:srgbClr val="C00000"/>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ar-IQ"/>
            </a:p>
          </p:txBody>
        </p:sp>
        <p:sp>
          <p:nvSpPr>
            <p:cNvPr id="15" name="Arc 14"/>
            <p:cNvSpPr/>
            <p:nvPr/>
          </p:nvSpPr>
          <p:spPr>
            <a:xfrm rot="6665471">
              <a:off x="-756055" y="-3631828"/>
              <a:ext cx="9817821" cy="6447965"/>
            </a:xfrm>
            <a:prstGeom prst="arc">
              <a:avLst>
                <a:gd name="adj1" fmla="val 16200000"/>
                <a:gd name="adj2" fmla="val 21145528"/>
              </a:avLst>
            </a:prstGeom>
            <a:ln w="57150">
              <a:solidFill>
                <a:srgbClr val="C00000"/>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ar-IQ"/>
            </a:p>
          </p:txBody>
        </p:sp>
        <p:grpSp>
          <p:nvGrpSpPr>
            <p:cNvPr id="34" name="Group 33"/>
            <p:cNvGrpSpPr/>
            <p:nvPr/>
          </p:nvGrpSpPr>
          <p:grpSpPr>
            <a:xfrm>
              <a:off x="1043608" y="-429815"/>
              <a:ext cx="7806145" cy="6408712"/>
              <a:chOff x="1043608" y="-429815"/>
              <a:chExt cx="7806145" cy="6408712"/>
            </a:xfrm>
          </p:grpSpPr>
          <p:cxnSp>
            <p:nvCxnSpPr>
              <p:cNvPr id="4" name="Straight Arrow Connector 3"/>
              <p:cNvCxnSpPr/>
              <p:nvPr/>
            </p:nvCxnSpPr>
            <p:spPr>
              <a:xfrm>
                <a:off x="2123728" y="5508848"/>
                <a:ext cx="6726025" cy="38001"/>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a:endCxn id="9" idx="2"/>
              </p:cNvCxnSpPr>
              <p:nvPr/>
            </p:nvCxnSpPr>
            <p:spPr>
              <a:xfrm flipH="1" flipV="1">
                <a:off x="2059054" y="154960"/>
                <a:ext cx="73058" cy="5362272"/>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195736" y="5517232"/>
                <a:ext cx="5173211" cy="461665"/>
              </a:xfrm>
              <a:prstGeom prst="rect">
                <a:avLst/>
              </a:prstGeom>
              <a:noFill/>
            </p:spPr>
            <p:txBody>
              <a:bodyPr wrap="none" rtlCol="1">
                <a:spAutoFit/>
              </a:bodyPr>
              <a:lstStyle/>
              <a:p>
                <a:r>
                  <a:rPr lang="en-US" sz="2400" b="1" dirty="0" smtClean="0"/>
                  <a:t>200       600     800    1000     1400    1800</a:t>
                </a:r>
                <a:endParaRPr lang="ar-IQ" sz="2400" b="1" dirty="0"/>
              </a:p>
            </p:txBody>
          </p:sp>
          <p:sp>
            <p:nvSpPr>
              <p:cNvPr id="8" name="TextBox 7"/>
              <p:cNvSpPr txBox="1"/>
              <p:nvPr/>
            </p:nvSpPr>
            <p:spPr>
              <a:xfrm>
                <a:off x="1763688" y="2870165"/>
                <a:ext cx="792088" cy="2935099"/>
              </a:xfrm>
              <a:prstGeom prst="rect">
                <a:avLst/>
              </a:prstGeom>
              <a:noFill/>
            </p:spPr>
            <p:txBody>
              <a:bodyPr wrap="square" rtlCol="1">
                <a:spAutoFit/>
              </a:bodyPr>
              <a:lstStyle/>
              <a:p>
                <a:pPr>
                  <a:lnSpc>
                    <a:spcPts val="2200"/>
                  </a:lnSpc>
                </a:pPr>
                <a:r>
                  <a:rPr lang="en-US" sz="2800" dirty="0" smtClean="0"/>
                  <a:t>9</a:t>
                </a:r>
              </a:p>
              <a:p>
                <a:pPr>
                  <a:lnSpc>
                    <a:spcPts val="2200"/>
                  </a:lnSpc>
                </a:pPr>
                <a:r>
                  <a:rPr lang="en-US" sz="2800" dirty="0" smtClean="0"/>
                  <a:t>8</a:t>
                </a:r>
              </a:p>
              <a:p>
                <a:pPr>
                  <a:lnSpc>
                    <a:spcPts val="2200"/>
                  </a:lnSpc>
                </a:pPr>
                <a:r>
                  <a:rPr lang="en-US" sz="2800" dirty="0" smtClean="0"/>
                  <a:t>7</a:t>
                </a:r>
              </a:p>
              <a:p>
                <a:pPr>
                  <a:lnSpc>
                    <a:spcPts val="2200"/>
                  </a:lnSpc>
                </a:pPr>
                <a:r>
                  <a:rPr lang="en-US" sz="2800" dirty="0" smtClean="0"/>
                  <a:t>6</a:t>
                </a:r>
              </a:p>
              <a:p>
                <a:pPr>
                  <a:lnSpc>
                    <a:spcPts val="2200"/>
                  </a:lnSpc>
                </a:pPr>
                <a:r>
                  <a:rPr lang="en-US" sz="2800" dirty="0" smtClean="0"/>
                  <a:t>5</a:t>
                </a:r>
              </a:p>
              <a:p>
                <a:pPr>
                  <a:lnSpc>
                    <a:spcPts val="2200"/>
                  </a:lnSpc>
                </a:pPr>
                <a:r>
                  <a:rPr lang="en-US" sz="2800" dirty="0" smtClean="0"/>
                  <a:t>4</a:t>
                </a:r>
              </a:p>
              <a:p>
                <a:pPr>
                  <a:lnSpc>
                    <a:spcPts val="2200"/>
                  </a:lnSpc>
                </a:pPr>
                <a:r>
                  <a:rPr lang="en-US" sz="2800" dirty="0" smtClean="0"/>
                  <a:t>3</a:t>
                </a:r>
              </a:p>
              <a:p>
                <a:pPr>
                  <a:lnSpc>
                    <a:spcPts val="2200"/>
                  </a:lnSpc>
                </a:pPr>
                <a:r>
                  <a:rPr lang="en-US" sz="2800" dirty="0" smtClean="0"/>
                  <a:t>2</a:t>
                </a:r>
              </a:p>
              <a:p>
                <a:pPr>
                  <a:lnSpc>
                    <a:spcPts val="2200"/>
                  </a:lnSpc>
                </a:pPr>
                <a:r>
                  <a:rPr lang="en-US" sz="2800" dirty="0" smtClean="0"/>
                  <a:t>1</a:t>
                </a:r>
              </a:p>
              <a:p>
                <a:pPr>
                  <a:lnSpc>
                    <a:spcPts val="2200"/>
                  </a:lnSpc>
                </a:pPr>
                <a:r>
                  <a:rPr lang="en-US" sz="2800" dirty="0" smtClean="0"/>
                  <a:t>0</a:t>
                </a:r>
                <a:endParaRPr lang="ar-IQ" sz="2800" dirty="0"/>
              </a:p>
            </p:txBody>
          </p:sp>
          <p:sp>
            <p:nvSpPr>
              <p:cNvPr id="9" name="TextBox 8"/>
              <p:cNvSpPr txBox="1"/>
              <p:nvPr/>
            </p:nvSpPr>
            <p:spPr>
              <a:xfrm>
                <a:off x="1347160" y="-429815"/>
                <a:ext cx="1423788" cy="584775"/>
              </a:xfrm>
              <a:prstGeom prst="rect">
                <a:avLst/>
              </a:prstGeom>
              <a:noFill/>
            </p:spPr>
            <p:txBody>
              <a:bodyPr wrap="none" rtlCol="1">
                <a:spAutoFit/>
              </a:bodyPr>
              <a:lstStyle/>
              <a:p>
                <a:pPr algn="r" rtl="1"/>
                <a:r>
                  <a:rPr lang="ar-IQ" sz="3200" dirty="0" smtClean="0"/>
                  <a:t>السعر(</a:t>
                </a:r>
                <a:r>
                  <a:rPr lang="en-US" sz="3200" dirty="0" smtClean="0"/>
                  <a:t>p</a:t>
                </a:r>
                <a:r>
                  <a:rPr lang="ar-IQ" sz="3200" dirty="0" smtClean="0"/>
                  <a:t>)</a:t>
                </a:r>
                <a:endParaRPr lang="ar-IQ" sz="3200" dirty="0"/>
              </a:p>
            </p:txBody>
          </p:sp>
          <p:cxnSp>
            <p:nvCxnSpPr>
              <p:cNvPr id="17" name="Straight Connector 16"/>
              <p:cNvCxnSpPr/>
              <p:nvPr/>
            </p:nvCxnSpPr>
            <p:spPr>
              <a:xfrm>
                <a:off x="2123728" y="3501008"/>
                <a:ext cx="2930624" cy="50304"/>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5148064" y="3645024"/>
                <a:ext cx="0" cy="1872208"/>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043608" y="3284984"/>
                <a:ext cx="755335" cy="461665"/>
              </a:xfrm>
              <a:prstGeom prst="rect">
                <a:avLst/>
              </a:prstGeom>
              <a:noFill/>
            </p:spPr>
            <p:txBody>
              <a:bodyPr wrap="none" rtlCol="1">
                <a:spAutoFit/>
              </a:bodyPr>
              <a:lstStyle/>
              <a:p>
                <a:r>
                  <a:rPr lang="ar-IQ" sz="2400" b="1" dirty="0" smtClean="0"/>
                  <a:t>السعر</a:t>
                </a:r>
                <a:endParaRPr lang="ar-IQ" sz="2400" b="1" dirty="0"/>
              </a:p>
            </p:txBody>
          </p:sp>
          <p:sp>
            <p:nvSpPr>
              <p:cNvPr id="30" name="TextBox 29"/>
              <p:cNvSpPr txBox="1"/>
              <p:nvPr/>
            </p:nvSpPr>
            <p:spPr>
              <a:xfrm>
                <a:off x="2555776" y="4005064"/>
                <a:ext cx="378629" cy="523220"/>
              </a:xfrm>
              <a:prstGeom prst="rect">
                <a:avLst/>
              </a:prstGeom>
              <a:noFill/>
            </p:spPr>
            <p:txBody>
              <a:bodyPr wrap="none" rtlCol="1">
                <a:spAutoFit/>
              </a:bodyPr>
              <a:lstStyle/>
              <a:p>
                <a:r>
                  <a:rPr lang="ar-IQ" sz="2800" b="1" dirty="0" smtClean="0"/>
                  <a:t>ع</a:t>
                </a:r>
                <a:endParaRPr lang="ar-IQ" sz="2800" b="1" dirty="0"/>
              </a:p>
            </p:txBody>
          </p:sp>
          <p:sp>
            <p:nvSpPr>
              <p:cNvPr id="31" name="TextBox 30"/>
              <p:cNvSpPr txBox="1"/>
              <p:nvPr/>
            </p:nvSpPr>
            <p:spPr>
              <a:xfrm>
                <a:off x="7145699" y="313492"/>
                <a:ext cx="378629" cy="523220"/>
              </a:xfrm>
              <a:prstGeom prst="rect">
                <a:avLst/>
              </a:prstGeom>
              <a:noFill/>
            </p:spPr>
            <p:txBody>
              <a:bodyPr wrap="none" rtlCol="1">
                <a:spAutoFit/>
              </a:bodyPr>
              <a:lstStyle/>
              <a:p>
                <a:r>
                  <a:rPr lang="ar-IQ" sz="2800" b="1" dirty="0" smtClean="0"/>
                  <a:t>ع</a:t>
                </a:r>
                <a:endParaRPr lang="ar-IQ" sz="2800" b="1" dirty="0"/>
              </a:p>
            </p:txBody>
          </p:sp>
          <p:sp>
            <p:nvSpPr>
              <p:cNvPr id="32" name="TextBox 31"/>
              <p:cNvSpPr txBox="1"/>
              <p:nvPr/>
            </p:nvSpPr>
            <p:spPr>
              <a:xfrm>
                <a:off x="7236296" y="4149080"/>
                <a:ext cx="378629" cy="523220"/>
              </a:xfrm>
              <a:prstGeom prst="rect">
                <a:avLst/>
              </a:prstGeom>
              <a:noFill/>
            </p:spPr>
            <p:txBody>
              <a:bodyPr wrap="none" rtlCol="1">
                <a:spAutoFit/>
              </a:bodyPr>
              <a:lstStyle/>
              <a:p>
                <a:r>
                  <a:rPr lang="ar-IQ" sz="2800" b="1" dirty="0" smtClean="0"/>
                  <a:t>ط</a:t>
                </a:r>
                <a:endParaRPr lang="ar-IQ" sz="2800" b="1" dirty="0"/>
              </a:p>
            </p:txBody>
          </p:sp>
          <p:sp>
            <p:nvSpPr>
              <p:cNvPr id="33" name="TextBox 32"/>
              <p:cNvSpPr txBox="1"/>
              <p:nvPr/>
            </p:nvSpPr>
            <p:spPr>
              <a:xfrm>
                <a:off x="2843808" y="260648"/>
                <a:ext cx="378629" cy="523220"/>
              </a:xfrm>
              <a:prstGeom prst="rect">
                <a:avLst/>
              </a:prstGeom>
              <a:noFill/>
            </p:spPr>
            <p:txBody>
              <a:bodyPr wrap="none" rtlCol="1">
                <a:spAutoFit/>
              </a:bodyPr>
              <a:lstStyle/>
              <a:p>
                <a:r>
                  <a:rPr lang="ar-IQ" sz="2800" b="1" dirty="0" smtClean="0"/>
                  <a:t>ط</a:t>
                </a:r>
                <a:endParaRPr lang="ar-IQ" sz="2800" b="1" dirty="0"/>
              </a:p>
            </p:txBody>
          </p:sp>
        </p:grpSp>
        <p:sp>
          <p:nvSpPr>
            <p:cNvPr id="35" name="TextBox 34"/>
            <p:cNvSpPr txBox="1"/>
            <p:nvPr/>
          </p:nvSpPr>
          <p:spPr>
            <a:xfrm>
              <a:off x="4932040" y="2852936"/>
              <a:ext cx="417101" cy="523220"/>
            </a:xfrm>
            <a:prstGeom prst="rect">
              <a:avLst/>
            </a:prstGeom>
            <a:noFill/>
          </p:spPr>
          <p:txBody>
            <a:bodyPr wrap="none" rtlCol="1">
              <a:spAutoFit/>
            </a:bodyPr>
            <a:lstStyle/>
            <a:p>
              <a:r>
                <a:rPr lang="ar-IQ" sz="2800" b="1" dirty="0" smtClean="0"/>
                <a:t>ت</a:t>
              </a:r>
              <a:endParaRPr lang="ar-IQ" sz="2800" b="1" dirty="0"/>
            </a:p>
          </p:txBody>
        </p:sp>
      </p:grpSp>
      <p:sp>
        <p:nvSpPr>
          <p:cNvPr id="40" name="TextBox 39"/>
          <p:cNvSpPr txBox="1"/>
          <p:nvPr/>
        </p:nvSpPr>
        <p:spPr>
          <a:xfrm>
            <a:off x="3131840" y="116632"/>
            <a:ext cx="3417923" cy="707886"/>
          </a:xfrm>
          <a:prstGeom prst="rect">
            <a:avLst/>
          </a:prstGeom>
          <a:noFill/>
        </p:spPr>
        <p:txBody>
          <a:bodyPr wrap="none" rtlCol="1">
            <a:spAutoFit/>
          </a:bodyPr>
          <a:lstStyle/>
          <a:p>
            <a:r>
              <a:rPr lang="ar-IQ" sz="4000" b="1" dirty="0" smtClean="0"/>
              <a:t>سعر ونقطة التوازن</a:t>
            </a:r>
            <a:endParaRPr lang="ar-IQ" sz="4000" b="1" dirty="0"/>
          </a:p>
        </p:txBody>
      </p:sp>
      <p:sp>
        <p:nvSpPr>
          <p:cNvPr id="41" name="TextBox 40"/>
          <p:cNvSpPr txBox="1"/>
          <p:nvPr/>
        </p:nvSpPr>
        <p:spPr>
          <a:xfrm>
            <a:off x="6372200" y="1412776"/>
            <a:ext cx="2736304" cy="3693319"/>
          </a:xfrm>
          <a:prstGeom prst="rect">
            <a:avLst/>
          </a:prstGeom>
          <a:noFill/>
        </p:spPr>
        <p:txBody>
          <a:bodyPr wrap="square" rtlCol="1">
            <a:spAutoFit/>
          </a:bodyPr>
          <a:lstStyle/>
          <a:p>
            <a:pPr algn="just" rtl="1"/>
            <a:r>
              <a:rPr lang="ar-IQ" sz="2600" b="1" u="sng" dirty="0" smtClean="0">
                <a:solidFill>
                  <a:srgbClr val="C00000"/>
                </a:solidFill>
                <a:effectLst>
                  <a:outerShdw blurRad="38100" dist="38100" dir="2700000" algn="tl">
                    <a:srgbClr val="000000">
                      <a:alpha val="43137"/>
                    </a:srgbClr>
                  </a:outerShdw>
                </a:effectLst>
              </a:rPr>
              <a:t>سعر التوازن: </a:t>
            </a:r>
            <a:r>
              <a:rPr lang="ar-IQ" sz="2600" b="1" dirty="0" smtClean="0">
                <a:solidFill>
                  <a:srgbClr val="000066"/>
                </a:solidFill>
                <a:effectLst>
                  <a:outerShdw blurRad="38100" dist="38100" dir="2700000" algn="tl">
                    <a:srgbClr val="000000">
                      <a:alpha val="43137"/>
                    </a:srgbClr>
                  </a:outerShdw>
                </a:effectLst>
              </a:rPr>
              <a:t>هو السعر الذي يتقاطع عنده منحنيا العرض والطلب وتتساوى عنده الكميات المطلوبة والمعروضة ويحصل في هذه الحالة عندما يرغب المستهلكون بالشراء والعارضون بالبيع</a:t>
            </a:r>
            <a:endParaRPr lang="ar-IQ" sz="2800" b="1" dirty="0">
              <a:solidFill>
                <a:srgbClr val="000066"/>
              </a:solidFill>
              <a:effectLst>
                <a:outerShdw blurRad="38100" dist="38100" dir="2700000" algn="tl">
                  <a:srgbClr val="000000">
                    <a:alpha val="43137"/>
                  </a:srgbClr>
                </a:outerShdw>
              </a:effectLst>
            </a:endParaRPr>
          </a:p>
        </p:txBody>
      </p:sp>
      <p:sp>
        <p:nvSpPr>
          <p:cNvPr id="42" name="TextBox 41"/>
          <p:cNvSpPr txBox="1"/>
          <p:nvPr/>
        </p:nvSpPr>
        <p:spPr>
          <a:xfrm>
            <a:off x="8100392" y="5805264"/>
            <a:ext cx="460382" cy="584775"/>
          </a:xfrm>
          <a:prstGeom prst="rect">
            <a:avLst/>
          </a:prstGeom>
          <a:noFill/>
        </p:spPr>
        <p:txBody>
          <a:bodyPr wrap="none" rtlCol="1">
            <a:spAutoFit/>
          </a:bodyPr>
          <a:lstStyle/>
          <a:p>
            <a:r>
              <a:rPr lang="en-US" sz="3200" dirty="0" smtClean="0"/>
              <a:t>Q</a:t>
            </a:r>
            <a:endParaRPr lang="ar-IQ" sz="3200" dirty="0"/>
          </a:p>
        </p:txBody>
      </p:sp>
      <p:sp>
        <p:nvSpPr>
          <p:cNvPr id="23" name="TextBox 22"/>
          <p:cNvSpPr txBox="1"/>
          <p:nvPr/>
        </p:nvSpPr>
        <p:spPr>
          <a:xfrm>
            <a:off x="8460432" y="6165304"/>
            <a:ext cx="966296" cy="461665"/>
          </a:xfrm>
          <a:prstGeom prst="rect">
            <a:avLst/>
          </a:prstGeom>
          <a:noFill/>
        </p:spPr>
        <p:txBody>
          <a:bodyPr wrap="square" rtlCol="1">
            <a:spAutoFit/>
          </a:bodyPr>
          <a:lstStyle/>
          <a:p>
            <a:r>
              <a:rPr lang="ar-IQ" sz="2400" b="1" dirty="0" smtClean="0"/>
              <a:t>الكمية</a:t>
            </a:r>
            <a:endParaRPr lang="ar-IQ" sz="2400" b="1" dirty="0"/>
          </a:p>
        </p:txBody>
      </p:sp>
    </p:spTree>
  </p:cSld>
  <p:clrMapOvr>
    <a:masterClrMapping/>
  </p:clrMapOvr>
  <p:transition>
    <p:circl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F389876-892D-41A3-8E28-C6BF543B2891}" type="slidenum">
              <a:rPr lang="en-US" smtClean="0"/>
              <a:pPr/>
              <a:t>58</a:t>
            </a:fld>
            <a:endParaRPr lang="en-US"/>
          </a:p>
        </p:txBody>
      </p:sp>
      <p:sp>
        <p:nvSpPr>
          <p:cNvPr id="6" name="TextBox 5"/>
          <p:cNvSpPr txBox="1"/>
          <p:nvPr/>
        </p:nvSpPr>
        <p:spPr>
          <a:xfrm>
            <a:off x="0" y="0"/>
            <a:ext cx="9144000" cy="6771084"/>
          </a:xfrm>
          <a:prstGeom prst="rect">
            <a:avLst/>
          </a:prstGeom>
          <a:noFill/>
          <a:ln w="38100">
            <a:solidFill>
              <a:schemeClr val="tx1"/>
            </a:solidFill>
            <a:prstDash val="sysDash"/>
          </a:ln>
        </p:spPr>
        <p:txBody>
          <a:bodyPr wrap="square" rtlCol="1">
            <a:spAutoFit/>
          </a:bodyPr>
          <a:lstStyle/>
          <a:p>
            <a:pPr algn="r" rtl="1"/>
            <a:r>
              <a:rPr lang="ar-IQ" sz="3200" dirty="0" smtClean="0"/>
              <a:t>تغيرات العرض والطلب        </a:t>
            </a:r>
            <a:r>
              <a:rPr lang="en-US" sz="2400" dirty="0" smtClean="0"/>
              <a:t>Changes in Demand  and Supply</a:t>
            </a:r>
          </a:p>
          <a:p>
            <a:pPr algn="r" rtl="1"/>
            <a:r>
              <a:rPr lang="ar-IQ" sz="2400" dirty="0" smtClean="0"/>
              <a:t>      (بعض الحالات)</a:t>
            </a:r>
            <a:endParaRPr lang="en-US" sz="2400" dirty="0" smtClean="0"/>
          </a:p>
          <a:p>
            <a:pPr algn="r" rtl="1"/>
            <a:r>
              <a:rPr lang="ar-IQ" sz="2400" dirty="0" smtClean="0"/>
              <a:t>      </a:t>
            </a:r>
            <a:r>
              <a:rPr lang="ar-IQ" sz="2400" dirty="0" smtClean="0">
                <a:solidFill>
                  <a:srgbClr val="7030A0"/>
                </a:solidFill>
              </a:rPr>
              <a:t>ان للعوامل المؤثرة في العرض والطلب التي (مرّ ذكرها سابقا ) أثر في التغير على منحنياتهما ،حيث تتحول نحوالاتجاهات المختلفة (</a:t>
            </a:r>
            <a:r>
              <a:rPr lang="ar-IQ" sz="2400" dirty="0" smtClean="0">
                <a:solidFill>
                  <a:srgbClr val="FF0000"/>
                </a:solidFill>
              </a:rPr>
              <a:t>اليمين واليسار</a:t>
            </a:r>
            <a:r>
              <a:rPr lang="ar-IQ" sz="2400" dirty="0" smtClean="0">
                <a:solidFill>
                  <a:srgbClr val="7030A0"/>
                </a:solidFill>
              </a:rPr>
              <a:t>)... وهكذا.</a:t>
            </a:r>
          </a:p>
          <a:p>
            <a:pPr algn="r" rtl="1"/>
            <a:endParaRPr lang="en-US" sz="2400" dirty="0" smtClean="0">
              <a:solidFill>
                <a:srgbClr val="7030A0"/>
              </a:solidFill>
            </a:endParaRPr>
          </a:p>
          <a:p>
            <a:pPr algn="r" rtl="1"/>
            <a:r>
              <a:rPr lang="ar-IQ" sz="2400" dirty="0" smtClean="0"/>
              <a:t>مثال1    </a:t>
            </a:r>
            <a:endParaRPr lang="en-US" sz="2400" dirty="0" smtClean="0"/>
          </a:p>
          <a:p>
            <a:pPr algn="r" rtl="1"/>
            <a:r>
              <a:rPr lang="ar-IQ" sz="2400" dirty="0" smtClean="0">
                <a:solidFill>
                  <a:srgbClr val="FF0000"/>
                </a:solidFill>
              </a:rPr>
              <a:t>زيادة الطلب </a:t>
            </a:r>
            <a:r>
              <a:rPr lang="ar-IQ" sz="2400" dirty="0" smtClean="0"/>
              <a:t>مع </a:t>
            </a:r>
            <a:r>
              <a:rPr lang="ar-IQ" sz="2400" dirty="0" smtClean="0">
                <a:solidFill>
                  <a:srgbClr val="FF0000"/>
                </a:solidFill>
              </a:rPr>
              <a:t>بقاء العرض</a:t>
            </a:r>
          </a:p>
          <a:p>
            <a:pPr algn="r" rtl="1"/>
            <a:r>
              <a:rPr lang="ar-IQ" sz="2400" dirty="0" smtClean="0"/>
              <a:t>         ثابتا دون تغير</a:t>
            </a:r>
            <a:endParaRPr lang="en-US" sz="2400" dirty="0" smtClean="0"/>
          </a:p>
          <a:p>
            <a:pPr algn="r" rtl="1"/>
            <a:endParaRPr lang="en-US" sz="2400" dirty="0" smtClean="0"/>
          </a:p>
          <a:p>
            <a:pPr algn="r" rtl="1"/>
            <a:endParaRPr lang="en-US" sz="2400" dirty="0" smtClean="0"/>
          </a:p>
          <a:p>
            <a:pPr algn="r" rtl="1"/>
            <a:endParaRPr lang="ar-IQ" sz="2400" dirty="0" smtClean="0"/>
          </a:p>
          <a:p>
            <a:pPr algn="r" rtl="1"/>
            <a:endParaRPr lang="en-US" sz="2400" dirty="0" smtClean="0"/>
          </a:p>
          <a:p>
            <a:pPr algn="r" rtl="1"/>
            <a:endParaRPr lang="en-US" sz="2400" dirty="0" smtClean="0"/>
          </a:p>
          <a:p>
            <a:pPr algn="r" rtl="1"/>
            <a:endParaRPr lang="en-US" sz="2400" dirty="0" smtClean="0"/>
          </a:p>
          <a:p>
            <a:pPr algn="r" rtl="1"/>
            <a:endParaRPr lang="en-US" sz="2400" dirty="0" smtClean="0">
              <a:solidFill>
                <a:schemeClr val="bg2">
                  <a:lumMod val="10000"/>
                </a:schemeClr>
              </a:solidFill>
            </a:endParaRPr>
          </a:p>
          <a:p>
            <a:pPr algn="r" rtl="1"/>
            <a:endParaRPr lang="en-US" sz="2400" dirty="0" smtClean="0"/>
          </a:p>
          <a:p>
            <a:pPr algn="r" rtl="1"/>
            <a:r>
              <a:rPr lang="en-US" sz="2400" dirty="0" smtClean="0"/>
              <a:t> </a:t>
            </a:r>
            <a:r>
              <a:rPr lang="en-US" dirty="0" smtClean="0"/>
              <a:t>         </a:t>
            </a:r>
            <a:r>
              <a:rPr lang="ar-IQ" dirty="0" smtClean="0"/>
              <a:t>           </a:t>
            </a:r>
            <a:r>
              <a:rPr lang="ar-IQ" sz="2400" dirty="0" smtClean="0">
                <a:solidFill>
                  <a:srgbClr val="FF0000"/>
                </a:solidFill>
              </a:rPr>
              <a:t>يلاحظ انتقال نقطة التوازن من ( ن) الى ( ن+) وارتفاع السعر الى ( س+)</a:t>
            </a:r>
          </a:p>
          <a:p>
            <a:pPr algn="r" rtl="1"/>
            <a:r>
              <a:rPr lang="en-US" dirty="0" smtClean="0"/>
              <a:t>                                </a:t>
            </a:r>
            <a:r>
              <a:rPr lang="ar-IQ" dirty="0" smtClean="0"/>
              <a:t>                                                                             </a:t>
            </a:r>
            <a:endParaRPr lang="ar-IQ" dirty="0"/>
          </a:p>
        </p:txBody>
      </p:sp>
      <p:cxnSp>
        <p:nvCxnSpPr>
          <p:cNvPr id="5" name="Straight Arrow Connector 4"/>
          <p:cNvCxnSpPr/>
          <p:nvPr/>
        </p:nvCxnSpPr>
        <p:spPr>
          <a:xfrm flipV="1">
            <a:off x="2483768" y="2420888"/>
            <a:ext cx="0" cy="295232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2555776" y="5301208"/>
            <a:ext cx="4824536" cy="7200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2339752" y="2636912"/>
            <a:ext cx="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4139952" y="2780928"/>
            <a:ext cx="1800200" cy="1872208"/>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275856" y="3212976"/>
            <a:ext cx="2160240" cy="1584176"/>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139952" y="2780928"/>
            <a:ext cx="2088232" cy="1512168"/>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2843808" y="2780928"/>
            <a:ext cx="679358" cy="461665"/>
          </a:xfrm>
          <a:prstGeom prst="rect">
            <a:avLst/>
          </a:prstGeom>
          <a:noFill/>
        </p:spPr>
        <p:txBody>
          <a:bodyPr wrap="square" rtlCol="1">
            <a:spAutoFit/>
          </a:bodyPr>
          <a:lstStyle/>
          <a:p>
            <a:r>
              <a:rPr lang="ar-IQ" sz="2400" dirty="0" smtClean="0"/>
              <a:t>ط</a:t>
            </a:r>
            <a:endParaRPr lang="ar-IQ" sz="2400" dirty="0"/>
          </a:p>
        </p:txBody>
      </p:sp>
      <p:sp>
        <p:nvSpPr>
          <p:cNvPr id="23" name="TextBox 22"/>
          <p:cNvSpPr txBox="1"/>
          <p:nvPr/>
        </p:nvSpPr>
        <p:spPr>
          <a:xfrm>
            <a:off x="3563888" y="2276872"/>
            <a:ext cx="3024336" cy="461665"/>
          </a:xfrm>
          <a:prstGeom prst="rect">
            <a:avLst/>
          </a:prstGeom>
          <a:noFill/>
        </p:spPr>
        <p:txBody>
          <a:bodyPr wrap="square" rtlCol="1">
            <a:spAutoFit/>
          </a:bodyPr>
          <a:lstStyle/>
          <a:p>
            <a:r>
              <a:rPr lang="ar-IQ" sz="2400" dirty="0" smtClean="0"/>
              <a:t>ط+</a:t>
            </a:r>
            <a:endParaRPr lang="ar-IQ" sz="2400" dirty="0"/>
          </a:p>
        </p:txBody>
      </p:sp>
      <p:sp>
        <p:nvSpPr>
          <p:cNvPr id="24" name="TextBox 23"/>
          <p:cNvSpPr txBox="1"/>
          <p:nvPr/>
        </p:nvSpPr>
        <p:spPr>
          <a:xfrm>
            <a:off x="4355977" y="3717033"/>
            <a:ext cx="360040" cy="461665"/>
          </a:xfrm>
          <a:prstGeom prst="rect">
            <a:avLst/>
          </a:prstGeom>
          <a:noFill/>
        </p:spPr>
        <p:txBody>
          <a:bodyPr wrap="square" rtlCol="1">
            <a:spAutoFit/>
          </a:bodyPr>
          <a:lstStyle/>
          <a:p>
            <a:r>
              <a:rPr lang="ar-IQ" sz="2400" dirty="0" smtClean="0"/>
              <a:t>ن</a:t>
            </a:r>
            <a:endParaRPr lang="ar-IQ" sz="2400" dirty="0"/>
          </a:p>
        </p:txBody>
      </p:sp>
      <p:sp>
        <p:nvSpPr>
          <p:cNvPr id="25" name="TextBox 24"/>
          <p:cNvSpPr txBox="1"/>
          <p:nvPr/>
        </p:nvSpPr>
        <p:spPr>
          <a:xfrm>
            <a:off x="4860032" y="2924944"/>
            <a:ext cx="792088" cy="461665"/>
          </a:xfrm>
          <a:prstGeom prst="rect">
            <a:avLst/>
          </a:prstGeom>
          <a:noFill/>
        </p:spPr>
        <p:txBody>
          <a:bodyPr wrap="square" rtlCol="1">
            <a:spAutoFit/>
          </a:bodyPr>
          <a:lstStyle/>
          <a:p>
            <a:r>
              <a:rPr lang="ar-IQ" sz="2400" dirty="0" smtClean="0"/>
              <a:t>ن</a:t>
            </a:r>
            <a:r>
              <a:rPr lang="ar-IQ" dirty="0" smtClean="0"/>
              <a:t>+</a:t>
            </a:r>
            <a:endParaRPr lang="ar-IQ" dirty="0"/>
          </a:p>
        </p:txBody>
      </p:sp>
      <p:cxnSp>
        <p:nvCxnSpPr>
          <p:cNvPr id="27" name="Straight Connector 26"/>
          <p:cNvCxnSpPr>
            <a:endCxn id="24" idx="2"/>
          </p:cNvCxnSpPr>
          <p:nvPr/>
        </p:nvCxnSpPr>
        <p:spPr>
          <a:xfrm>
            <a:off x="2483768" y="4149080"/>
            <a:ext cx="2052229" cy="29618"/>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2411760" y="3573016"/>
            <a:ext cx="2736304" cy="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4572000" y="4221088"/>
            <a:ext cx="0" cy="1152128"/>
          </a:xfrm>
          <a:prstGeom prst="line">
            <a:avLst/>
          </a:prstGeom>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5940152" y="2348881"/>
            <a:ext cx="576064" cy="461665"/>
          </a:xfrm>
          <a:prstGeom prst="rect">
            <a:avLst/>
          </a:prstGeom>
          <a:noFill/>
        </p:spPr>
        <p:txBody>
          <a:bodyPr wrap="square" rtlCol="1">
            <a:spAutoFit/>
          </a:bodyPr>
          <a:lstStyle/>
          <a:p>
            <a:r>
              <a:rPr lang="ar-IQ" sz="2400" dirty="0" smtClean="0"/>
              <a:t>ع</a:t>
            </a:r>
            <a:endParaRPr lang="ar-IQ" sz="2400" dirty="0"/>
          </a:p>
        </p:txBody>
      </p:sp>
      <p:sp>
        <p:nvSpPr>
          <p:cNvPr id="36" name="TextBox 35"/>
          <p:cNvSpPr txBox="1"/>
          <p:nvPr/>
        </p:nvSpPr>
        <p:spPr>
          <a:xfrm>
            <a:off x="2051720" y="4005064"/>
            <a:ext cx="576064" cy="461665"/>
          </a:xfrm>
          <a:prstGeom prst="rect">
            <a:avLst/>
          </a:prstGeom>
          <a:noFill/>
        </p:spPr>
        <p:txBody>
          <a:bodyPr wrap="square" rtlCol="1">
            <a:spAutoFit/>
          </a:bodyPr>
          <a:lstStyle/>
          <a:p>
            <a:r>
              <a:rPr lang="ar-IQ" sz="2400" dirty="0" smtClean="0"/>
              <a:t>س</a:t>
            </a:r>
            <a:endParaRPr lang="ar-IQ" sz="2400" dirty="0"/>
          </a:p>
        </p:txBody>
      </p:sp>
      <p:sp>
        <p:nvSpPr>
          <p:cNvPr id="37" name="TextBox 36"/>
          <p:cNvSpPr txBox="1"/>
          <p:nvPr/>
        </p:nvSpPr>
        <p:spPr>
          <a:xfrm>
            <a:off x="1907704" y="3356992"/>
            <a:ext cx="688787" cy="461665"/>
          </a:xfrm>
          <a:prstGeom prst="rect">
            <a:avLst/>
          </a:prstGeom>
          <a:noFill/>
        </p:spPr>
        <p:txBody>
          <a:bodyPr wrap="square" rtlCol="1">
            <a:spAutoFit/>
          </a:bodyPr>
          <a:lstStyle/>
          <a:p>
            <a:r>
              <a:rPr lang="ar-IQ" sz="2400" dirty="0" smtClean="0"/>
              <a:t>س+</a:t>
            </a:r>
            <a:endParaRPr lang="ar-IQ" sz="2400" dirty="0"/>
          </a:p>
        </p:txBody>
      </p:sp>
      <p:sp>
        <p:nvSpPr>
          <p:cNvPr id="38" name="TextBox 37"/>
          <p:cNvSpPr txBox="1"/>
          <p:nvPr/>
        </p:nvSpPr>
        <p:spPr>
          <a:xfrm>
            <a:off x="4355976" y="5373216"/>
            <a:ext cx="513028" cy="461665"/>
          </a:xfrm>
          <a:prstGeom prst="rect">
            <a:avLst/>
          </a:prstGeom>
          <a:noFill/>
        </p:spPr>
        <p:txBody>
          <a:bodyPr wrap="square" rtlCol="1">
            <a:spAutoFit/>
          </a:bodyPr>
          <a:lstStyle/>
          <a:p>
            <a:r>
              <a:rPr lang="ar-IQ" sz="2400" dirty="0" smtClean="0"/>
              <a:t>ك</a:t>
            </a:r>
            <a:endParaRPr lang="ar-IQ" sz="2400" dirty="0"/>
          </a:p>
        </p:txBody>
      </p:sp>
      <p:sp>
        <p:nvSpPr>
          <p:cNvPr id="39" name="TextBox 38"/>
          <p:cNvSpPr txBox="1"/>
          <p:nvPr/>
        </p:nvSpPr>
        <p:spPr>
          <a:xfrm>
            <a:off x="4932040" y="5373216"/>
            <a:ext cx="936104" cy="461665"/>
          </a:xfrm>
          <a:prstGeom prst="rect">
            <a:avLst/>
          </a:prstGeom>
          <a:noFill/>
        </p:spPr>
        <p:txBody>
          <a:bodyPr wrap="square" rtlCol="1">
            <a:spAutoFit/>
          </a:bodyPr>
          <a:lstStyle/>
          <a:p>
            <a:r>
              <a:rPr lang="ar-IQ" sz="2400" dirty="0" smtClean="0"/>
              <a:t>ك+</a:t>
            </a:r>
            <a:endParaRPr lang="ar-IQ" sz="2400" dirty="0"/>
          </a:p>
        </p:txBody>
      </p:sp>
      <p:cxnSp>
        <p:nvCxnSpPr>
          <p:cNvPr id="46" name="Straight Connector 45"/>
          <p:cNvCxnSpPr/>
          <p:nvPr/>
        </p:nvCxnSpPr>
        <p:spPr>
          <a:xfrm>
            <a:off x="5220072" y="3573016"/>
            <a:ext cx="0" cy="1728192"/>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156176" y="4221088"/>
            <a:ext cx="543739" cy="461665"/>
          </a:xfrm>
          <a:prstGeom prst="rect">
            <a:avLst/>
          </a:prstGeom>
          <a:noFill/>
        </p:spPr>
        <p:txBody>
          <a:bodyPr wrap="square" rtlCol="1">
            <a:spAutoFit/>
          </a:bodyPr>
          <a:lstStyle/>
          <a:p>
            <a:r>
              <a:rPr lang="ar-IQ" sz="2400" dirty="0" smtClean="0"/>
              <a:t>ط+</a:t>
            </a:r>
            <a:endParaRPr lang="ar-IQ" sz="2400" dirty="0"/>
          </a:p>
        </p:txBody>
      </p:sp>
      <p:sp>
        <p:nvSpPr>
          <p:cNvPr id="50" name="TextBox 49"/>
          <p:cNvSpPr txBox="1"/>
          <p:nvPr/>
        </p:nvSpPr>
        <p:spPr>
          <a:xfrm>
            <a:off x="5292080" y="4725144"/>
            <a:ext cx="364202" cy="461665"/>
          </a:xfrm>
          <a:prstGeom prst="rect">
            <a:avLst/>
          </a:prstGeom>
          <a:noFill/>
        </p:spPr>
        <p:txBody>
          <a:bodyPr wrap="none" rtlCol="1">
            <a:spAutoFit/>
          </a:bodyPr>
          <a:lstStyle/>
          <a:p>
            <a:r>
              <a:rPr lang="ar-IQ" sz="2400" dirty="0" smtClean="0"/>
              <a:t>ط</a:t>
            </a:r>
            <a:endParaRPr lang="ar-IQ" sz="2400" dirty="0"/>
          </a:p>
        </p:txBody>
      </p:sp>
      <p:sp>
        <p:nvSpPr>
          <p:cNvPr id="53" name="TextBox 52"/>
          <p:cNvSpPr txBox="1"/>
          <p:nvPr/>
        </p:nvSpPr>
        <p:spPr>
          <a:xfrm>
            <a:off x="3779912" y="4581128"/>
            <a:ext cx="669740" cy="461665"/>
          </a:xfrm>
          <a:prstGeom prst="rect">
            <a:avLst/>
          </a:prstGeom>
          <a:noFill/>
        </p:spPr>
        <p:txBody>
          <a:bodyPr wrap="square" rtlCol="1">
            <a:spAutoFit/>
          </a:bodyPr>
          <a:lstStyle/>
          <a:p>
            <a:r>
              <a:rPr lang="ar-IQ" sz="2400" dirty="0" smtClean="0"/>
              <a:t>ع</a:t>
            </a:r>
            <a:endParaRPr lang="ar-IQ" sz="2400" dirty="0"/>
          </a:p>
        </p:txBody>
      </p:sp>
      <p:sp>
        <p:nvSpPr>
          <p:cNvPr id="54" name="TextBox 53"/>
          <p:cNvSpPr txBox="1"/>
          <p:nvPr/>
        </p:nvSpPr>
        <p:spPr>
          <a:xfrm>
            <a:off x="7020272" y="5157192"/>
            <a:ext cx="1728192" cy="461665"/>
          </a:xfrm>
          <a:prstGeom prst="rect">
            <a:avLst/>
          </a:prstGeom>
          <a:noFill/>
        </p:spPr>
        <p:txBody>
          <a:bodyPr wrap="square" rtlCol="1">
            <a:spAutoFit/>
          </a:bodyPr>
          <a:lstStyle/>
          <a:p>
            <a:pPr algn="r" rtl="1"/>
            <a:r>
              <a:rPr lang="ar-IQ" sz="2400" b="1" dirty="0" smtClean="0"/>
              <a:t>الكمية( </a:t>
            </a:r>
            <a:r>
              <a:rPr lang="en-US" sz="2400" b="1" dirty="0" smtClean="0"/>
              <a:t>( Q</a:t>
            </a:r>
            <a:endParaRPr lang="ar-IQ" sz="2400" b="1" dirty="0"/>
          </a:p>
        </p:txBody>
      </p:sp>
      <p:sp>
        <p:nvSpPr>
          <p:cNvPr id="55" name="TextBox 54"/>
          <p:cNvSpPr txBox="1"/>
          <p:nvPr/>
        </p:nvSpPr>
        <p:spPr>
          <a:xfrm>
            <a:off x="1547664" y="1916832"/>
            <a:ext cx="1326335" cy="461665"/>
          </a:xfrm>
          <a:prstGeom prst="rect">
            <a:avLst/>
          </a:prstGeom>
          <a:noFill/>
        </p:spPr>
        <p:txBody>
          <a:bodyPr wrap="square" rtlCol="1">
            <a:spAutoFit/>
          </a:bodyPr>
          <a:lstStyle/>
          <a:p>
            <a:pPr algn="r" rtl="1"/>
            <a:r>
              <a:rPr lang="ar-IQ" sz="2400" dirty="0" smtClean="0"/>
              <a:t>السعر</a:t>
            </a:r>
            <a:r>
              <a:rPr lang="en-US" sz="2400" b="1" dirty="0" smtClean="0"/>
              <a:t>( p)</a:t>
            </a:r>
            <a:endParaRPr lang="ar-IQ" sz="2400" b="1" dirty="0"/>
          </a:p>
        </p:txBody>
      </p:sp>
      <p:cxnSp>
        <p:nvCxnSpPr>
          <p:cNvPr id="60" name="Straight Arrow Connector 59"/>
          <p:cNvCxnSpPr/>
          <p:nvPr/>
        </p:nvCxnSpPr>
        <p:spPr>
          <a:xfrm flipV="1">
            <a:off x="3923928" y="2996952"/>
            <a:ext cx="360040" cy="360040"/>
          </a:xfrm>
          <a:prstGeom prst="straightConnector1">
            <a:avLst/>
          </a:prstGeom>
          <a:ln w="28575">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8892480" y="2924944"/>
            <a:ext cx="0" cy="331236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H="1">
            <a:off x="8028384" y="6237312"/>
            <a:ext cx="864096"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circl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3779912" y="620689"/>
            <a:ext cx="4941912" cy="2232248"/>
          </a:xfrm>
        </p:spPr>
        <p:txBody>
          <a:bodyPr/>
          <a:lstStyle/>
          <a:p>
            <a:r>
              <a:rPr lang="ar-IQ" sz="2400" b="1" dirty="0" smtClean="0">
                <a:solidFill>
                  <a:srgbClr val="002060"/>
                </a:solidFill>
              </a:rPr>
              <a:t>زيادة العرض مع بقاء الطلب ثابتا دون تغير</a:t>
            </a:r>
            <a:endParaRPr lang="en-US" sz="2400" b="1" dirty="0">
              <a:solidFill>
                <a:srgbClr val="002060"/>
              </a:solidFill>
            </a:endParaRPr>
          </a:p>
        </p:txBody>
      </p:sp>
      <p:sp>
        <p:nvSpPr>
          <p:cNvPr id="7" name="Rectangle 6"/>
          <p:cNvSpPr/>
          <p:nvPr/>
        </p:nvSpPr>
        <p:spPr>
          <a:xfrm rot="10800000" flipV="1">
            <a:off x="0" y="161682"/>
            <a:ext cx="9144000" cy="738664"/>
          </a:xfrm>
          <a:prstGeom prst="rect">
            <a:avLst/>
          </a:prstGeom>
        </p:spPr>
        <p:txBody>
          <a:bodyPr wrap="square">
            <a:spAutoFit/>
          </a:bodyPr>
          <a:lstStyle/>
          <a:p>
            <a:pPr algn="r" rtl="1"/>
            <a:r>
              <a:rPr lang="ar-IQ" sz="2400" dirty="0" smtClean="0"/>
              <a:t>تغيرات العرض والطلب        </a:t>
            </a:r>
            <a:r>
              <a:rPr lang="en-US" sz="2400" dirty="0" smtClean="0"/>
              <a:t>Changes in Demand  and Supply</a:t>
            </a:r>
          </a:p>
          <a:p>
            <a:pPr algn="r" rtl="1"/>
            <a:endParaRPr lang="en-US" dirty="0" smtClean="0"/>
          </a:p>
        </p:txBody>
      </p:sp>
      <p:cxnSp>
        <p:nvCxnSpPr>
          <p:cNvPr id="8" name="Straight Connector 7"/>
          <p:cNvCxnSpPr/>
          <p:nvPr/>
        </p:nvCxnSpPr>
        <p:spPr>
          <a:xfrm flipH="1">
            <a:off x="4211960" y="3212976"/>
            <a:ext cx="1800200" cy="1872208"/>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2483768" y="5301208"/>
            <a:ext cx="5256584" cy="7200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2555776" y="1772816"/>
            <a:ext cx="0" cy="3600400"/>
          </a:xfrm>
          <a:prstGeom prst="straightConnector1">
            <a:avLst/>
          </a:prstGeom>
          <a:ln w="28575">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3635896" y="2348880"/>
            <a:ext cx="1800200" cy="1800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851920" y="2492896"/>
            <a:ext cx="2304256" cy="216024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3419872" y="2060848"/>
            <a:ext cx="652234" cy="461665"/>
          </a:xfrm>
          <a:prstGeom prst="rect">
            <a:avLst/>
          </a:prstGeom>
          <a:noFill/>
        </p:spPr>
        <p:txBody>
          <a:bodyPr wrap="square" rtlCol="1">
            <a:spAutoFit/>
          </a:bodyPr>
          <a:lstStyle/>
          <a:p>
            <a:r>
              <a:rPr lang="ar-IQ" sz="2400" dirty="0" smtClean="0"/>
              <a:t>ط</a:t>
            </a:r>
            <a:endParaRPr lang="ar-IQ" sz="2400" dirty="0"/>
          </a:p>
        </p:txBody>
      </p:sp>
      <p:sp>
        <p:nvSpPr>
          <p:cNvPr id="33" name="TextBox 32"/>
          <p:cNvSpPr txBox="1"/>
          <p:nvPr/>
        </p:nvSpPr>
        <p:spPr>
          <a:xfrm>
            <a:off x="5580112" y="1988840"/>
            <a:ext cx="351378" cy="461665"/>
          </a:xfrm>
          <a:prstGeom prst="rect">
            <a:avLst/>
          </a:prstGeom>
          <a:noFill/>
        </p:spPr>
        <p:txBody>
          <a:bodyPr wrap="none" rtlCol="1">
            <a:spAutoFit/>
          </a:bodyPr>
          <a:lstStyle/>
          <a:p>
            <a:r>
              <a:rPr lang="ar-IQ" sz="2400" dirty="0" smtClean="0"/>
              <a:t>ع</a:t>
            </a:r>
            <a:endParaRPr lang="ar-IQ" sz="2400" dirty="0"/>
          </a:p>
        </p:txBody>
      </p:sp>
      <p:sp>
        <p:nvSpPr>
          <p:cNvPr id="34" name="TextBox 33"/>
          <p:cNvSpPr txBox="1"/>
          <p:nvPr/>
        </p:nvSpPr>
        <p:spPr>
          <a:xfrm>
            <a:off x="6156176" y="2708920"/>
            <a:ext cx="1152128" cy="461665"/>
          </a:xfrm>
          <a:prstGeom prst="rect">
            <a:avLst/>
          </a:prstGeom>
          <a:noFill/>
        </p:spPr>
        <p:txBody>
          <a:bodyPr wrap="square" rtlCol="1">
            <a:spAutoFit/>
          </a:bodyPr>
          <a:lstStyle/>
          <a:p>
            <a:r>
              <a:rPr lang="ar-IQ" sz="2400" dirty="0" smtClean="0"/>
              <a:t>ع+</a:t>
            </a:r>
            <a:endParaRPr lang="ar-IQ" sz="2400" dirty="0"/>
          </a:p>
        </p:txBody>
      </p:sp>
      <p:sp>
        <p:nvSpPr>
          <p:cNvPr id="35" name="TextBox 34"/>
          <p:cNvSpPr txBox="1"/>
          <p:nvPr/>
        </p:nvSpPr>
        <p:spPr>
          <a:xfrm>
            <a:off x="4427984" y="2708920"/>
            <a:ext cx="648072" cy="461665"/>
          </a:xfrm>
          <a:prstGeom prst="rect">
            <a:avLst/>
          </a:prstGeom>
          <a:noFill/>
        </p:spPr>
        <p:txBody>
          <a:bodyPr wrap="square" rtlCol="1">
            <a:spAutoFit/>
          </a:bodyPr>
          <a:lstStyle/>
          <a:p>
            <a:r>
              <a:rPr lang="ar-IQ" sz="2400" dirty="0" smtClean="0"/>
              <a:t>ن</a:t>
            </a:r>
            <a:endParaRPr lang="ar-IQ" sz="2400" dirty="0"/>
          </a:p>
        </p:txBody>
      </p:sp>
      <p:cxnSp>
        <p:nvCxnSpPr>
          <p:cNvPr id="38" name="Straight Connector 37"/>
          <p:cNvCxnSpPr/>
          <p:nvPr/>
        </p:nvCxnSpPr>
        <p:spPr>
          <a:xfrm flipH="1">
            <a:off x="2627784" y="3212976"/>
            <a:ext cx="18722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4572000" y="3284984"/>
            <a:ext cx="0" cy="1944216"/>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5364088" y="3789040"/>
            <a:ext cx="0" cy="151216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4572000" y="3284984"/>
            <a:ext cx="0" cy="2016224"/>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V="1">
            <a:off x="2555776" y="1700808"/>
            <a:ext cx="0" cy="352839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2411760" y="3933056"/>
            <a:ext cx="2880320" cy="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5436096" y="3717032"/>
            <a:ext cx="585162" cy="400110"/>
          </a:xfrm>
          <a:prstGeom prst="rect">
            <a:avLst/>
          </a:prstGeom>
          <a:noFill/>
        </p:spPr>
        <p:txBody>
          <a:bodyPr wrap="square" rtlCol="1">
            <a:spAutoFit/>
          </a:bodyPr>
          <a:lstStyle/>
          <a:p>
            <a:r>
              <a:rPr lang="ar-IQ" sz="2000" b="1" dirty="0" smtClean="0"/>
              <a:t>ن+</a:t>
            </a:r>
            <a:endParaRPr lang="ar-IQ" sz="2000" b="1" dirty="0"/>
          </a:p>
        </p:txBody>
      </p:sp>
      <p:sp>
        <p:nvSpPr>
          <p:cNvPr id="61" name="TextBox 60"/>
          <p:cNvSpPr txBox="1"/>
          <p:nvPr/>
        </p:nvSpPr>
        <p:spPr>
          <a:xfrm>
            <a:off x="4427984" y="5373216"/>
            <a:ext cx="612159" cy="461665"/>
          </a:xfrm>
          <a:prstGeom prst="rect">
            <a:avLst/>
          </a:prstGeom>
          <a:noFill/>
        </p:spPr>
        <p:txBody>
          <a:bodyPr wrap="square" rtlCol="1">
            <a:spAutoFit/>
          </a:bodyPr>
          <a:lstStyle/>
          <a:p>
            <a:r>
              <a:rPr lang="ar-IQ" sz="2400" dirty="0" smtClean="0"/>
              <a:t>ك</a:t>
            </a:r>
            <a:endParaRPr lang="ar-IQ" sz="2400" dirty="0"/>
          </a:p>
        </p:txBody>
      </p:sp>
      <p:sp>
        <p:nvSpPr>
          <p:cNvPr id="62" name="TextBox 61"/>
          <p:cNvSpPr txBox="1"/>
          <p:nvPr/>
        </p:nvSpPr>
        <p:spPr>
          <a:xfrm>
            <a:off x="5076056" y="5445224"/>
            <a:ext cx="746812" cy="461665"/>
          </a:xfrm>
          <a:prstGeom prst="rect">
            <a:avLst/>
          </a:prstGeom>
          <a:noFill/>
        </p:spPr>
        <p:txBody>
          <a:bodyPr wrap="square" rtlCol="1">
            <a:spAutoFit/>
          </a:bodyPr>
          <a:lstStyle/>
          <a:p>
            <a:r>
              <a:rPr lang="ar-IQ" sz="2400" dirty="0" smtClean="0"/>
              <a:t>ك+</a:t>
            </a:r>
            <a:endParaRPr lang="ar-IQ" sz="2400" dirty="0"/>
          </a:p>
        </p:txBody>
      </p:sp>
      <p:sp>
        <p:nvSpPr>
          <p:cNvPr id="63" name="TextBox 62"/>
          <p:cNvSpPr txBox="1"/>
          <p:nvPr/>
        </p:nvSpPr>
        <p:spPr>
          <a:xfrm>
            <a:off x="2051720" y="2996952"/>
            <a:ext cx="864096" cy="461665"/>
          </a:xfrm>
          <a:prstGeom prst="rect">
            <a:avLst/>
          </a:prstGeom>
          <a:noFill/>
        </p:spPr>
        <p:txBody>
          <a:bodyPr wrap="square" rtlCol="1">
            <a:spAutoFit/>
          </a:bodyPr>
          <a:lstStyle/>
          <a:p>
            <a:r>
              <a:rPr lang="ar-IQ" sz="2400" dirty="0" smtClean="0"/>
              <a:t>س</a:t>
            </a:r>
            <a:endParaRPr lang="ar-IQ" sz="2400" dirty="0"/>
          </a:p>
        </p:txBody>
      </p:sp>
      <p:sp>
        <p:nvSpPr>
          <p:cNvPr id="64" name="TextBox 63"/>
          <p:cNvSpPr txBox="1"/>
          <p:nvPr/>
        </p:nvSpPr>
        <p:spPr>
          <a:xfrm>
            <a:off x="1979712" y="3717033"/>
            <a:ext cx="756557" cy="461665"/>
          </a:xfrm>
          <a:prstGeom prst="rect">
            <a:avLst/>
          </a:prstGeom>
          <a:noFill/>
        </p:spPr>
        <p:txBody>
          <a:bodyPr wrap="square" rtlCol="1">
            <a:spAutoFit/>
          </a:bodyPr>
          <a:lstStyle/>
          <a:p>
            <a:r>
              <a:rPr lang="ar-IQ" sz="2400" dirty="0" smtClean="0"/>
              <a:t>س-</a:t>
            </a:r>
            <a:endParaRPr lang="ar-IQ" sz="2400" dirty="0"/>
          </a:p>
        </p:txBody>
      </p:sp>
      <p:sp>
        <p:nvSpPr>
          <p:cNvPr id="65" name="TextBox 64"/>
          <p:cNvSpPr txBox="1"/>
          <p:nvPr/>
        </p:nvSpPr>
        <p:spPr>
          <a:xfrm>
            <a:off x="7956377" y="5085184"/>
            <a:ext cx="792088" cy="830997"/>
          </a:xfrm>
          <a:prstGeom prst="rect">
            <a:avLst/>
          </a:prstGeom>
          <a:noFill/>
        </p:spPr>
        <p:txBody>
          <a:bodyPr wrap="square" rtlCol="1">
            <a:spAutoFit/>
          </a:bodyPr>
          <a:lstStyle/>
          <a:p>
            <a:pPr algn="r" rtl="1"/>
            <a:r>
              <a:rPr lang="ar-IQ" sz="2400" dirty="0" smtClean="0"/>
              <a:t>الكميةَ</a:t>
            </a:r>
            <a:r>
              <a:rPr lang="en-US" sz="2400" dirty="0" smtClean="0"/>
              <a:t>Q</a:t>
            </a:r>
            <a:r>
              <a:rPr lang="en-US" dirty="0" smtClean="0"/>
              <a:t>  </a:t>
            </a:r>
            <a:endParaRPr lang="ar-IQ" dirty="0"/>
          </a:p>
        </p:txBody>
      </p:sp>
      <p:sp>
        <p:nvSpPr>
          <p:cNvPr id="66" name="TextBox 65"/>
          <p:cNvSpPr txBox="1"/>
          <p:nvPr/>
        </p:nvSpPr>
        <p:spPr>
          <a:xfrm>
            <a:off x="2038387" y="1196752"/>
            <a:ext cx="907621" cy="461665"/>
          </a:xfrm>
          <a:prstGeom prst="rect">
            <a:avLst/>
          </a:prstGeom>
          <a:noFill/>
        </p:spPr>
        <p:txBody>
          <a:bodyPr wrap="square" rtlCol="1">
            <a:spAutoFit/>
          </a:bodyPr>
          <a:lstStyle/>
          <a:p>
            <a:pPr algn="r" rtl="1"/>
            <a:r>
              <a:rPr lang="ar-IQ" sz="2400" dirty="0" smtClean="0"/>
              <a:t>السعر</a:t>
            </a:r>
            <a:r>
              <a:rPr lang="en-US" sz="2400" dirty="0" smtClean="0"/>
              <a:t>P</a:t>
            </a:r>
            <a:endParaRPr lang="ar-IQ" sz="2400" dirty="0"/>
          </a:p>
        </p:txBody>
      </p:sp>
      <p:cxnSp>
        <p:nvCxnSpPr>
          <p:cNvPr id="68" name="Straight Arrow Connector 67"/>
          <p:cNvCxnSpPr/>
          <p:nvPr/>
        </p:nvCxnSpPr>
        <p:spPr>
          <a:xfrm>
            <a:off x="5220072" y="2780928"/>
            <a:ext cx="432048" cy="432048"/>
          </a:xfrm>
          <a:prstGeom prst="straightConnector1">
            <a:avLst/>
          </a:prstGeom>
          <a:ln w="28575">
            <a:solidFill>
              <a:srgbClr val="7030A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187624" y="6309320"/>
            <a:ext cx="7956376" cy="461665"/>
          </a:xfrm>
          <a:prstGeom prst="rect">
            <a:avLst/>
          </a:prstGeom>
          <a:noFill/>
        </p:spPr>
        <p:txBody>
          <a:bodyPr wrap="square" rtlCol="1">
            <a:spAutoFit/>
          </a:bodyPr>
          <a:lstStyle/>
          <a:p>
            <a:r>
              <a:rPr lang="ar-IQ" sz="2400" b="1" dirty="0" smtClean="0">
                <a:solidFill>
                  <a:srgbClr val="000066"/>
                </a:solidFill>
              </a:rPr>
              <a:t>يلاحظ عند زيادة العرض وبقاء الطلب ثابتا .... انخفاض السعر من س الى س-</a:t>
            </a:r>
            <a:endParaRPr lang="ar-IQ" sz="2400" b="1" dirty="0">
              <a:solidFill>
                <a:srgbClr val="000066"/>
              </a:solidFill>
            </a:endParaRPr>
          </a:p>
        </p:txBody>
      </p:sp>
      <p:sp>
        <p:nvSpPr>
          <p:cNvPr id="29" name="TextBox 28"/>
          <p:cNvSpPr txBox="1"/>
          <p:nvPr/>
        </p:nvSpPr>
        <p:spPr>
          <a:xfrm>
            <a:off x="7668344" y="908720"/>
            <a:ext cx="1199953" cy="461665"/>
          </a:xfrm>
          <a:prstGeom prst="rect">
            <a:avLst/>
          </a:prstGeom>
          <a:noFill/>
        </p:spPr>
        <p:txBody>
          <a:bodyPr wrap="square" rtlCol="1">
            <a:spAutoFit/>
          </a:bodyPr>
          <a:lstStyle/>
          <a:p>
            <a:r>
              <a:rPr lang="ar-IQ" sz="2400" dirty="0" smtClean="0"/>
              <a:t>مثال2</a:t>
            </a:r>
            <a:endParaRPr lang="ar-IQ" sz="2400" dirty="0"/>
          </a:p>
        </p:txBody>
      </p:sp>
    </p:spTree>
  </p:cSld>
  <p:clrMapOvr>
    <a:masterClrMapping/>
  </p:clrMapOvr>
  <p:transition>
    <p:circl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1500166" y="214290"/>
            <a:ext cx="5929354" cy="1323439"/>
          </a:xfrm>
          <a:prstGeom prst="rect">
            <a:avLst/>
          </a:prstGeom>
          <a:noFill/>
        </p:spPr>
        <p:txBody>
          <a:bodyPr wrap="square" rtlCol="0">
            <a:spAutoFit/>
          </a:bodyPr>
          <a:lstStyle/>
          <a:p>
            <a:pPr algn="ctr"/>
            <a:r>
              <a:rPr lang="ar-IQ" sz="4000" dirty="0" smtClean="0"/>
              <a:t>الاقتصاد الجزئي والاقتصاد الكلي</a:t>
            </a:r>
          </a:p>
          <a:p>
            <a:pPr algn="ctr"/>
            <a:r>
              <a:rPr lang="en-US" sz="4000" dirty="0" smtClean="0"/>
              <a:t>Micro &amp; Macro Economics</a:t>
            </a:r>
            <a:r>
              <a:rPr lang="ar-IQ" sz="4000" dirty="0" smtClean="0"/>
              <a:t> </a:t>
            </a:r>
            <a:endParaRPr lang="en-US" sz="4000" dirty="0"/>
          </a:p>
        </p:txBody>
      </p:sp>
      <p:sp>
        <p:nvSpPr>
          <p:cNvPr id="6" name="TextBox 5"/>
          <p:cNvSpPr txBox="1"/>
          <p:nvPr/>
        </p:nvSpPr>
        <p:spPr>
          <a:xfrm>
            <a:off x="214282" y="1643051"/>
            <a:ext cx="8715436" cy="4370427"/>
          </a:xfrm>
          <a:prstGeom prst="rect">
            <a:avLst/>
          </a:prstGeom>
          <a:noFill/>
        </p:spPr>
        <p:txBody>
          <a:bodyPr wrap="square" rtlCol="0">
            <a:spAutoFit/>
          </a:bodyPr>
          <a:lstStyle/>
          <a:p>
            <a:pPr algn="ctr"/>
            <a:endParaRPr lang="ar-IQ" dirty="0" smtClean="0">
              <a:solidFill>
                <a:schemeClr val="tx2">
                  <a:lumMod val="60000"/>
                  <a:lumOff val="40000"/>
                </a:schemeClr>
              </a:solidFill>
            </a:endParaRPr>
          </a:p>
          <a:p>
            <a:pPr algn="r"/>
            <a:r>
              <a:rPr lang="ar-IQ" sz="2000" dirty="0" smtClean="0">
                <a:solidFill>
                  <a:srgbClr val="FF0000"/>
                </a:solidFill>
              </a:rPr>
              <a:t>)</a:t>
            </a:r>
            <a:r>
              <a:rPr lang="en-US" sz="2000" dirty="0" smtClean="0">
                <a:solidFill>
                  <a:srgbClr val="FF0000"/>
                </a:solidFill>
              </a:rPr>
              <a:t> micro</a:t>
            </a:r>
            <a:r>
              <a:rPr lang="ar-IQ" sz="2000" dirty="0" smtClean="0">
                <a:solidFill>
                  <a:srgbClr val="FF0000"/>
                </a:solidFill>
              </a:rPr>
              <a:t> </a:t>
            </a:r>
            <a:r>
              <a:rPr lang="en-US" sz="2000" dirty="0" smtClean="0">
                <a:solidFill>
                  <a:srgbClr val="FF0000"/>
                </a:solidFill>
              </a:rPr>
              <a:t> economics</a:t>
            </a:r>
            <a:r>
              <a:rPr lang="ar-IQ" sz="2000" dirty="0" smtClean="0">
                <a:solidFill>
                  <a:srgbClr val="FF0000"/>
                </a:solidFill>
              </a:rPr>
              <a:t>(الاقتصاد الجزئي</a:t>
            </a:r>
          </a:p>
          <a:p>
            <a:pPr algn="r"/>
            <a:r>
              <a:rPr lang="ar-IQ" sz="2000" dirty="0" smtClean="0"/>
              <a:t>يتعلق بمسائل الافراد والمشاريع ويكون تركيز الاهتمام فية على تكوين الاسعار , و المشكلة الاساس التي يعالجها هي تحديد الاسعار والكميات بقوى العرض والطلب لذا فان نظريت</a:t>
            </a:r>
            <a:r>
              <a:rPr lang="ar-SA" sz="2000" dirty="0" smtClean="0"/>
              <a:t>ه </a:t>
            </a:r>
            <a:r>
              <a:rPr lang="ar-IQ" sz="2000" u="sng" dirty="0" smtClean="0"/>
              <a:t>هي نظرية الطلب ونظرية العرض ونظرية السعر في الاسواق المختلفة </a:t>
            </a:r>
            <a:r>
              <a:rPr lang="ar-IQ" sz="2000" dirty="0" smtClean="0"/>
              <a:t>وهو يحاول تحديد ما الذي يجع</a:t>
            </a:r>
            <a:r>
              <a:rPr lang="ar-SA" sz="2000" dirty="0" smtClean="0"/>
              <a:t>ل</a:t>
            </a:r>
            <a:r>
              <a:rPr lang="ar-IQ" sz="2000" dirty="0" smtClean="0"/>
              <a:t> الفرد يشتري احدى السلع بدلا من الاخرى كونة مستهلكا وما الذي يدفعة لانتاج هذة السلعة او تلك كونة منتجا . لان ا</a:t>
            </a:r>
            <a:r>
              <a:rPr lang="ar-IQ" sz="2000" u="sng" dirty="0" smtClean="0"/>
              <a:t>لنقطة الاساس في هذا الاقتصاد هو الوحدة الاقتصادية (فرد ام </a:t>
            </a:r>
            <a:r>
              <a:rPr lang="ar-IQ" sz="2000" u="sng" dirty="0" smtClean="0"/>
              <a:t>مشروع </a:t>
            </a:r>
            <a:r>
              <a:rPr lang="ar-IQ" sz="2000" u="sng" dirty="0" smtClean="0"/>
              <a:t>)وسواء اكان هذا الفرد مستهلكا ام منتجا .</a:t>
            </a:r>
            <a:r>
              <a:rPr lang="en-US" sz="2000" u="sng" dirty="0" smtClean="0">
                <a:solidFill>
                  <a:srgbClr val="FF0000"/>
                </a:solidFill>
              </a:rPr>
              <a:t>           </a:t>
            </a:r>
            <a:endParaRPr lang="ar-IQ" sz="2000" u="sng" dirty="0" smtClean="0">
              <a:solidFill>
                <a:srgbClr val="FF0000"/>
              </a:solidFill>
            </a:endParaRPr>
          </a:p>
          <a:p>
            <a:pPr algn="r"/>
            <a:r>
              <a:rPr lang="en-US" sz="2000" dirty="0" smtClean="0">
                <a:solidFill>
                  <a:srgbClr val="FF0000"/>
                </a:solidFill>
              </a:rPr>
              <a:t> (macro –economics)  </a:t>
            </a:r>
            <a:r>
              <a:rPr lang="ar-IQ" sz="2000" dirty="0" smtClean="0">
                <a:solidFill>
                  <a:srgbClr val="FF0000"/>
                </a:solidFill>
              </a:rPr>
              <a:t>الاقتصاد الكلي</a:t>
            </a:r>
            <a:r>
              <a:rPr lang="en-US" sz="2000" dirty="0" smtClean="0">
                <a:solidFill>
                  <a:srgbClr val="FF0000"/>
                </a:solidFill>
              </a:rPr>
              <a:t>    </a:t>
            </a:r>
            <a:endParaRPr lang="ar-IQ" sz="2000" dirty="0" smtClean="0">
              <a:solidFill>
                <a:srgbClr val="FF0000"/>
              </a:solidFill>
            </a:endParaRPr>
          </a:p>
          <a:p>
            <a:pPr algn="r"/>
            <a:r>
              <a:rPr lang="ar-IQ" sz="2000" u="sng" dirty="0" smtClean="0"/>
              <a:t>يعالج مشاكل الاقتصاد الوطني ككل ويهتم به .</a:t>
            </a:r>
          </a:p>
          <a:p>
            <a:pPr algn="r"/>
            <a:r>
              <a:rPr lang="ar-IQ" sz="2000" u="sng" dirty="0" smtClean="0"/>
              <a:t>ويشار له في بعض الاحيان بتحليل التوازن العام .و يتضمن دراسة الانتاج الكلي والاستخدام الكلي والمستوى العام للاسعار ويصف الدورات التجارية</a:t>
            </a:r>
            <a:r>
              <a:rPr lang="ar-IQ" sz="2000" dirty="0" smtClean="0"/>
              <a:t> ويحلل الاجراءات المالية والنقدية المختلفة .. الى غيرذلك، كوسائل لاستقرار مستوى النشاط الاقتصادي ويفسر التضخم ويحلل اثر تغيرات معدل النمو الاقتصادي .</a:t>
            </a:r>
          </a:p>
          <a:p>
            <a:pPr algn="r"/>
            <a:endParaRPr lang="ar-IQ" sz="2000" dirty="0" smtClean="0"/>
          </a:p>
        </p:txBody>
      </p:sp>
    </p:spTree>
  </p:cSld>
  <p:clrMapOvr>
    <a:masterClrMapping/>
  </p:clrMapOvr>
  <p:transition>
    <p:circl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F389876-892D-41A3-8E28-C6BF543B2891}" type="slidenum">
              <a:rPr lang="en-US" smtClean="0"/>
              <a:pPr/>
              <a:t>60</a:t>
            </a:fld>
            <a:endParaRPr lang="en-US"/>
          </a:p>
        </p:txBody>
      </p:sp>
      <p:cxnSp>
        <p:nvCxnSpPr>
          <p:cNvPr id="6" name="Straight Arrow Connector 5"/>
          <p:cNvCxnSpPr/>
          <p:nvPr/>
        </p:nvCxnSpPr>
        <p:spPr>
          <a:xfrm flipH="1" flipV="1">
            <a:off x="1907704" y="1916832"/>
            <a:ext cx="72008" cy="396044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2051720" y="5805264"/>
            <a:ext cx="5256584" cy="7200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3203848" y="1772816"/>
            <a:ext cx="2160240" cy="288032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3851920" y="2204864"/>
            <a:ext cx="2016224" cy="266429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283968" y="1844824"/>
            <a:ext cx="2088232" cy="223224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24" idx="3"/>
          </p:cNvCxnSpPr>
          <p:nvPr/>
        </p:nvCxnSpPr>
        <p:spPr>
          <a:xfrm>
            <a:off x="2919978" y="2219673"/>
            <a:ext cx="2372102" cy="250547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rot="10800000" flipV="1">
            <a:off x="179512" y="321023"/>
            <a:ext cx="8784976" cy="738664"/>
          </a:xfrm>
          <a:prstGeom prst="rect">
            <a:avLst/>
          </a:prstGeom>
        </p:spPr>
        <p:txBody>
          <a:bodyPr wrap="square">
            <a:spAutoFit/>
          </a:bodyPr>
          <a:lstStyle/>
          <a:p>
            <a:pPr algn="r" rtl="1"/>
            <a:r>
              <a:rPr lang="ar-IQ" dirty="0" smtClean="0"/>
              <a:t>        </a:t>
            </a:r>
            <a:r>
              <a:rPr lang="ar-IQ" sz="2400" dirty="0" smtClean="0"/>
              <a:t>تغيرات العرض والطلب        </a:t>
            </a:r>
            <a:r>
              <a:rPr lang="en-US" sz="2400" dirty="0" smtClean="0"/>
              <a:t>        Changes in Demand  and Supply</a:t>
            </a:r>
            <a:r>
              <a:rPr lang="en-US" dirty="0" smtClean="0"/>
              <a:t>                                          </a:t>
            </a:r>
          </a:p>
        </p:txBody>
      </p:sp>
      <p:sp>
        <p:nvSpPr>
          <p:cNvPr id="24" name="TextBox 23"/>
          <p:cNvSpPr txBox="1"/>
          <p:nvPr/>
        </p:nvSpPr>
        <p:spPr>
          <a:xfrm>
            <a:off x="2483768" y="1988840"/>
            <a:ext cx="436210" cy="461665"/>
          </a:xfrm>
          <a:prstGeom prst="rect">
            <a:avLst/>
          </a:prstGeom>
          <a:noFill/>
        </p:spPr>
        <p:txBody>
          <a:bodyPr wrap="square" rtlCol="1">
            <a:spAutoFit/>
          </a:bodyPr>
          <a:lstStyle/>
          <a:p>
            <a:r>
              <a:rPr lang="ar-IQ" sz="2400" dirty="0" smtClean="0"/>
              <a:t>ط</a:t>
            </a:r>
            <a:endParaRPr lang="ar-IQ" sz="2400" dirty="0"/>
          </a:p>
        </p:txBody>
      </p:sp>
      <p:sp>
        <p:nvSpPr>
          <p:cNvPr id="25" name="TextBox 24"/>
          <p:cNvSpPr txBox="1"/>
          <p:nvPr/>
        </p:nvSpPr>
        <p:spPr>
          <a:xfrm>
            <a:off x="3851920" y="1628800"/>
            <a:ext cx="669994" cy="461665"/>
          </a:xfrm>
          <a:prstGeom prst="rect">
            <a:avLst/>
          </a:prstGeom>
          <a:noFill/>
        </p:spPr>
        <p:txBody>
          <a:bodyPr wrap="square" rtlCol="1">
            <a:spAutoFit/>
          </a:bodyPr>
          <a:lstStyle/>
          <a:p>
            <a:r>
              <a:rPr lang="ar-IQ" sz="2400" dirty="0" smtClean="0"/>
              <a:t>ط+</a:t>
            </a:r>
            <a:endParaRPr lang="ar-IQ" sz="2400" dirty="0"/>
          </a:p>
        </p:txBody>
      </p:sp>
      <p:sp>
        <p:nvSpPr>
          <p:cNvPr id="26" name="TextBox 25"/>
          <p:cNvSpPr txBox="1"/>
          <p:nvPr/>
        </p:nvSpPr>
        <p:spPr>
          <a:xfrm>
            <a:off x="5940152" y="1772816"/>
            <a:ext cx="288032" cy="461665"/>
          </a:xfrm>
          <a:prstGeom prst="rect">
            <a:avLst/>
          </a:prstGeom>
          <a:noFill/>
        </p:spPr>
        <p:txBody>
          <a:bodyPr wrap="square" rtlCol="1">
            <a:spAutoFit/>
          </a:bodyPr>
          <a:lstStyle/>
          <a:p>
            <a:r>
              <a:rPr lang="ar-IQ" sz="2400" dirty="0" smtClean="0"/>
              <a:t>ع</a:t>
            </a:r>
            <a:endParaRPr lang="ar-IQ" sz="2400" dirty="0"/>
          </a:p>
        </p:txBody>
      </p:sp>
      <p:sp>
        <p:nvSpPr>
          <p:cNvPr id="27" name="TextBox 26"/>
          <p:cNvSpPr txBox="1"/>
          <p:nvPr/>
        </p:nvSpPr>
        <p:spPr>
          <a:xfrm>
            <a:off x="5076056" y="1340768"/>
            <a:ext cx="864096" cy="461665"/>
          </a:xfrm>
          <a:prstGeom prst="rect">
            <a:avLst/>
          </a:prstGeom>
          <a:noFill/>
        </p:spPr>
        <p:txBody>
          <a:bodyPr wrap="square" rtlCol="1">
            <a:spAutoFit/>
          </a:bodyPr>
          <a:lstStyle/>
          <a:p>
            <a:r>
              <a:rPr lang="ar-IQ" sz="2400" dirty="0" smtClean="0"/>
              <a:t>ع-</a:t>
            </a:r>
            <a:endParaRPr lang="ar-IQ" sz="2400" dirty="0"/>
          </a:p>
        </p:txBody>
      </p:sp>
      <p:sp>
        <p:nvSpPr>
          <p:cNvPr id="28" name="TextBox 27"/>
          <p:cNvSpPr txBox="1"/>
          <p:nvPr/>
        </p:nvSpPr>
        <p:spPr>
          <a:xfrm>
            <a:off x="1115616" y="1340768"/>
            <a:ext cx="1398344" cy="461665"/>
          </a:xfrm>
          <a:prstGeom prst="rect">
            <a:avLst/>
          </a:prstGeom>
          <a:noFill/>
        </p:spPr>
        <p:txBody>
          <a:bodyPr wrap="square" rtlCol="1">
            <a:spAutoFit/>
          </a:bodyPr>
          <a:lstStyle/>
          <a:p>
            <a:pPr algn="r" rtl="1"/>
            <a:r>
              <a:rPr lang="ar-IQ" sz="2400" dirty="0" smtClean="0"/>
              <a:t>السعر(</a:t>
            </a:r>
            <a:r>
              <a:rPr lang="en-US" sz="2400" dirty="0" smtClean="0"/>
              <a:t>(p</a:t>
            </a:r>
            <a:endParaRPr lang="ar-IQ" sz="2400" dirty="0"/>
          </a:p>
        </p:txBody>
      </p:sp>
      <p:cxnSp>
        <p:nvCxnSpPr>
          <p:cNvPr id="17" name="Straight Connector 16"/>
          <p:cNvCxnSpPr/>
          <p:nvPr/>
        </p:nvCxnSpPr>
        <p:spPr>
          <a:xfrm flipH="1">
            <a:off x="1979712" y="3933056"/>
            <a:ext cx="252028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572000" y="3861048"/>
            <a:ext cx="0" cy="2016224"/>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flipV="1">
            <a:off x="4427984" y="2996952"/>
            <a:ext cx="72008" cy="72008"/>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a:off x="1907704" y="2420888"/>
            <a:ext cx="3024336" cy="0"/>
          </a:xfrm>
          <a:prstGeom prst="line">
            <a:avLst/>
          </a:prstGeom>
          <a:ln>
            <a:prstDash val="lgDashDotDot"/>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4860032" y="2420888"/>
            <a:ext cx="72008" cy="3384376"/>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4355976" y="5805264"/>
            <a:ext cx="540151" cy="400110"/>
          </a:xfrm>
          <a:prstGeom prst="rect">
            <a:avLst/>
          </a:prstGeom>
          <a:noFill/>
        </p:spPr>
        <p:txBody>
          <a:bodyPr wrap="square" rtlCol="1">
            <a:spAutoFit/>
          </a:bodyPr>
          <a:lstStyle/>
          <a:p>
            <a:r>
              <a:rPr lang="ar-IQ" sz="2000" b="1" dirty="0" smtClean="0"/>
              <a:t>ك</a:t>
            </a:r>
            <a:endParaRPr lang="ar-IQ" sz="2000" b="1" dirty="0"/>
          </a:p>
        </p:txBody>
      </p:sp>
      <p:sp>
        <p:nvSpPr>
          <p:cNvPr id="58" name="TextBox 57"/>
          <p:cNvSpPr txBox="1"/>
          <p:nvPr/>
        </p:nvSpPr>
        <p:spPr>
          <a:xfrm>
            <a:off x="4788024" y="5805264"/>
            <a:ext cx="504056" cy="400110"/>
          </a:xfrm>
          <a:prstGeom prst="rect">
            <a:avLst/>
          </a:prstGeom>
          <a:noFill/>
        </p:spPr>
        <p:txBody>
          <a:bodyPr wrap="square" rtlCol="1">
            <a:spAutoFit/>
          </a:bodyPr>
          <a:lstStyle/>
          <a:p>
            <a:r>
              <a:rPr lang="ar-IQ" sz="2000" b="1" dirty="0" smtClean="0"/>
              <a:t>ك+</a:t>
            </a:r>
            <a:endParaRPr lang="ar-IQ" sz="2000" b="1" dirty="0"/>
          </a:p>
        </p:txBody>
      </p:sp>
      <p:sp>
        <p:nvSpPr>
          <p:cNvPr id="60" name="TextBox 59"/>
          <p:cNvSpPr txBox="1"/>
          <p:nvPr/>
        </p:nvSpPr>
        <p:spPr>
          <a:xfrm>
            <a:off x="4427984" y="3573016"/>
            <a:ext cx="450510" cy="400110"/>
          </a:xfrm>
          <a:prstGeom prst="rect">
            <a:avLst/>
          </a:prstGeom>
          <a:noFill/>
        </p:spPr>
        <p:txBody>
          <a:bodyPr wrap="square" rtlCol="1">
            <a:spAutoFit/>
          </a:bodyPr>
          <a:lstStyle/>
          <a:p>
            <a:r>
              <a:rPr lang="ar-IQ" sz="2000" b="1" dirty="0" smtClean="0"/>
              <a:t>ن</a:t>
            </a:r>
            <a:endParaRPr lang="ar-IQ" sz="2000" b="1" dirty="0"/>
          </a:p>
        </p:txBody>
      </p:sp>
      <p:sp>
        <p:nvSpPr>
          <p:cNvPr id="61" name="TextBox 60"/>
          <p:cNvSpPr txBox="1"/>
          <p:nvPr/>
        </p:nvSpPr>
        <p:spPr>
          <a:xfrm>
            <a:off x="4644008" y="1844824"/>
            <a:ext cx="657170" cy="400110"/>
          </a:xfrm>
          <a:prstGeom prst="rect">
            <a:avLst/>
          </a:prstGeom>
          <a:noFill/>
        </p:spPr>
        <p:txBody>
          <a:bodyPr wrap="square" rtlCol="1">
            <a:spAutoFit/>
          </a:bodyPr>
          <a:lstStyle/>
          <a:p>
            <a:r>
              <a:rPr lang="ar-IQ" sz="2000" b="1" dirty="0" smtClean="0"/>
              <a:t>ن*</a:t>
            </a:r>
            <a:endParaRPr lang="ar-IQ" sz="2000" b="1" dirty="0"/>
          </a:p>
        </p:txBody>
      </p:sp>
      <p:sp>
        <p:nvSpPr>
          <p:cNvPr id="64" name="TextBox 63"/>
          <p:cNvSpPr txBox="1"/>
          <p:nvPr/>
        </p:nvSpPr>
        <p:spPr>
          <a:xfrm>
            <a:off x="1547664" y="3717032"/>
            <a:ext cx="373820" cy="400110"/>
          </a:xfrm>
          <a:prstGeom prst="rect">
            <a:avLst/>
          </a:prstGeom>
          <a:noFill/>
        </p:spPr>
        <p:txBody>
          <a:bodyPr wrap="square" rtlCol="1">
            <a:spAutoFit/>
          </a:bodyPr>
          <a:lstStyle/>
          <a:p>
            <a:r>
              <a:rPr lang="ar-IQ" sz="2000" b="1" dirty="0" smtClean="0"/>
              <a:t>س</a:t>
            </a:r>
            <a:endParaRPr lang="ar-IQ" sz="2000" b="1" dirty="0"/>
          </a:p>
        </p:txBody>
      </p:sp>
      <p:sp>
        <p:nvSpPr>
          <p:cNvPr id="65" name="TextBox 64"/>
          <p:cNvSpPr txBox="1"/>
          <p:nvPr/>
        </p:nvSpPr>
        <p:spPr>
          <a:xfrm>
            <a:off x="1331640" y="2204864"/>
            <a:ext cx="1012529" cy="400110"/>
          </a:xfrm>
          <a:prstGeom prst="rect">
            <a:avLst/>
          </a:prstGeom>
          <a:noFill/>
        </p:spPr>
        <p:txBody>
          <a:bodyPr wrap="square" rtlCol="1">
            <a:spAutoFit/>
          </a:bodyPr>
          <a:lstStyle/>
          <a:p>
            <a:r>
              <a:rPr lang="ar-IQ" sz="2000" b="1" dirty="0" smtClean="0"/>
              <a:t>س+</a:t>
            </a:r>
            <a:endParaRPr lang="ar-IQ" sz="2000" b="1" dirty="0"/>
          </a:p>
        </p:txBody>
      </p:sp>
      <p:sp>
        <p:nvSpPr>
          <p:cNvPr id="66" name="TextBox 65"/>
          <p:cNvSpPr txBox="1"/>
          <p:nvPr/>
        </p:nvSpPr>
        <p:spPr>
          <a:xfrm>
            <a:off x="6300191" y="1340768"/>
            <a:ext cx="2843809" cy="3046988"/>
          </a:xfrm>
          <a:prstGeom prst="rect">
            <a:avLst/>
          </a:prstGeom>
          <a:noFill/>
        </p:spPr>
        <p:txBody>
          <a:bodyPr wrap="square" rtlCol="1">
            <a:spAutoFit/>
          </a:bodyPr>
          <a:lstStyle/>
          <a:p>
            <a:r>
              <a:rPr lang="ar-IQ" sz="2400" b="1" dirty="0" smtClean="0">
                <a:solidFill>
                  <a:srgbClr val="FF0000"/>
                </a:solidFill>
              </a:rPr>
              <a:t>الزيادة في </a:t>
            </a:r>
            <a:r>
              <a:rPr lang="ar-IQ" sz="3200" b="1" dirty="0" smtClean="0">
                <a:solidFill>
                  <a:srgbClr val="FF0000"/>
                </a:solidFill>
              </a:rPr>
              <a:t>الطلب اكبر</a:t>
            </a:r>
            <a:r>
              <a:rPr lang="ar-IQ" sz="2400" b="1" dirty="0" smtClean="0">
                <a:solidFill>
                  <a:srgbClr val="FF0000"/>
                </a:solidFill>
              </a:rPr>
              <a:t> </a:t>
            </a:r>
            <a:r>
              <a:rPr lang="ar-IQ" sz="3200" b="1" dirty="0" smtClean="0">
                <a:solidFill>
                  <a:srgbClr val="7030A0"/>
                </a:solidFill>
              </a:rPr>
              <a:t>من </a:t>
            </a:r>
          </a:p>
          <a:p>
            <a:r>
              <a:rPr lang="ar-IQ" sz="3200" b="1" dirty="0" smtClean="0">
                <a:solidFill>
                  <a:srgbClr val="0070C0"/>
                </a:solidFill>
              </a:rPr>
              <a:t>النقصان في العرض</a:t>
            </a:r>
          </a:p>
          <a:p>
            <a:r>
              <a:rPr lang="ar-IQ" sz="2400" b="1" dirty="0" smtClean="0">
                <a:solidFill>
                  <a:srgbClr val="FF0000"/>
                </a:solidFill>
              </a:rPr>
              <a:t>ويلاحظ ارتفاع السعر</a:t>
            </a:r>
          </a:p>
          <a:p>
            <a:r>
              <a:rPr lang="ar-IQ" sz="2400" b="1" dirty="0" smtClean="0">
                <a:solidFill>
                  <a:srgbClr val="FF0000"/>
                </a:solidFill>
              </a:rPr>
              <a:t>من   (س)  الى (س+)     </a:t>
            </a:r>
            <a:r>
              <a:rPr lang="ar-IQ" sz="2400" dirty="0" smtClean="0">
                <a:solidFill>
                  <a:srgbClr val="FF0000"/>
                </a:solidFill>
              </a:rPr>
              <a:t> </a:t>
            </a:r>
          </a:p>
          <a:p>
            <a:endParaRPr lang="ar-IQ" sz="2400" dirty="0">
              <a:solidFill>
                <a:srgbClr val="7030A0"/>
              </a:solidFill>
            </a:endParaRPr>
          </a:p>
        </p:txBody>
      </p:sp>
      <p:sp>
        <p:nvSpPr>
          <p:cNvPr id="67" name="TextBox 66"/>
          <p:cNvSpPr txBox="1"/>
          <p:nvPr/>
        </p:nvSpPr>
        <p:spPr>
          <a:xfrm>
            <a:off x="5292080" y="4725144"/>
            <a:ext cx="679358" cy="461665"/>
          </a:xfrm>
          <a:prstGeom prst="rect">
            <a:avLst/>
          </a:prstGeom>
          <a:noFill/>
        </p:spPr>
        <p:txBody>
          <a:bodyPr wrap="square" rtlCol="1">
            <a:spAutoFit/>
          </a:bodyPr>
          <a:lstStyle/>
          <a:p>
            <a:r>
              <a:rPr lang="ar-IQ" sz="2400" dirty="0" smtClean="0"/>
              <a:t>ط</a:t>
            </a:r>
            <a:endParaRPr lang="ar-IQ" sz="2400" dirty="0"/>
          </a:p>
        </p:txBody>
      </p:sp>
      <p:sp>
        <p:nvSpPr>
          <p:cNvPr id="68" name="TextBox 67"/>
          <p:cNvSpPr txBox="1"/>
          <p:nvPr/>
        </p:nvSpPr>
        <p:spPr>
          <a:xfrm>
            <a:off x="6300192" y="4077072"/>
            <a:ext cx="975787" cy="461665"/>
          </a:xfrm>
          <a:prstGeom prst="rect">
            <a:avLst/>
          </a:prstGeom>
          <a:noFill/>
        </p:spPr>
        <p:txBody>
          <a:bodyPr wrap="square" rtlCol="1">
            <a:spAutoFit/>
          </a:bodyPr>
          <a:lstStyle/>
          <a:p>
            <a:r>
              <a:rPr lang="ar-IQ" sz="2400" dirty="0" smtClean="0"/>
              <a:t>ط+</a:t>
            </a:r>
            <a:endParaRPr lang="ar-IQ" sz="2400" dirty="0"/>
          </a:p>
        </p:txBody>
      </p:sp>
      <p:cxnSp>
        <p:nvCxnSpPr>
          <p:cNvPr id="70" name="Straight Arrow Connector 69"/>
          <p:cNvCxnSpPr/>
          <p:nvPr/>
        </p:nvCxnSpPr>
        <p:spPr>
          <a:xfrm flipV="1">
            <a:off x="5364088" y="3645024"/>
            <a:ext cx="360040" cy="43204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flipH="1" flipV="1">
            <a:off x="5292080" y="2204864"/>
            <a:ext cx="216024" cy="21602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7524329" y="5589240"/>
            <a:ext cx="864096" cy="830997"/>
          </a:xfrm>
          <a:prstGeom prst="rect">
            <a:avLst/>
          </a:prstGeom>
          <a:noFill/>
        </p:spPr>
        <p:txBody>
          <a:bodyPr wrap="square" rtlCol="1">
            <a:spAutoFit/>
          </a:bodyPr>
          <a:lstStyle/>
          <a:p>
            <a:pPr algn="l"/>
            <a:r>
              <a:rPr lang="ar-IQ" sz="2400" dirty="0" smtClean="0"/>
              <a:t>الكمية </a:t>
            </a:r>
            <a:r>
              <a:rPr lang="en-US" sz="2400" dirty="0" smtClean="0"/>
              <a:t>( Q )</a:t>
            </a:r>
            <a:endParaRPr lang="ar-IQ" sz="2400" dirty="0"/>
          </a:p>
        </p:txBody>
      </p:sp>
      <p:sp>
        <p:nvSpPr>
          <p:cNvPr id="32" name="TextBox 31"/>
          <p:cNvSpPr txBox="1"/>
          <p:nvPr/>
        </p:nvSpPr>
        <p:spPr>
          <a:xfrm>
            <a:off x="8100392" y="908720"/>
            <a:ext cx="1129803" cy="461665"/>
          </a:xfrm>
          <a:prstGeom prst="rect">
            <a:avLst/>
          </a:prstGeom>
          <a:noFill/>
        </p:spPr>
        <p:txBody>
          <a:bodyPr wrap="square" rtlCol="1">
            <a:spAutoFit/>
          </a:bodyPr>
          <a:lstStyle/>
          <a:p>
            <a:r>
              <a:rPr lang="ar-IQ" sz="2400" dirty="0" smtClean="0"/>
              <a:t>مثال3</a:t>
            </a:r>
            <a:endParaRPr lang="ar-IQ" sz="2400" dirty="0"/>
          </a:p>
        </p:txBody>
      </p:sp>
    </p:spTree>
  </p:cSld>
  <p:clrMapOvr>
    <a:masterClrMapping/>
  </p:clrMapOvr>
  <p:transition spd="med">
    <p:circl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F389876-892D-41A3-8E28-C6BF543B2891}" type="slidenum">
              <a:rPr lang="en-US" smtClean="0"/>
              <a:pPr/>
              <a:t>61</a:t>
            </a:fld>
            <a:endParaRPr lang="en-US"/>
          </a:p>
        </p:txBody>
      </p:sp>
      <p:sp>
        <p:nvSpPr>
          <p:cNvPr id="3" name="TextBox 2"/>
          <p:cNvSpPr txBox="1"/>
          <p:nvPr/>
        </p:nvSpPr>
        <p:spPr>
          <a:xfrm>
            <a:off x="0" y="0"/>
            <a:ext cx="9144000" cy="5509200"/>
          </a:xfrm>
          <a:prstGeom prst="rect">
            <a:avLst/>
          </a:prstGeom>
          <a:noFill/>
        </p:spPr>
        <p:txBody>
          <a:bodyPr wrap="square" rtlCol="1">
            <a:spAutoFit/>
          </a:bodyPr>
          <a:lstStyle/>
          <a:p>
            <a:pPr algn="r" rtl="1"/>
            <a:r>
              <a:rPr lang="ar-IQ" sz="3600" dirty="0" smtClean="0"/>
              <a:t>        نظرية الانتاج</a:t>
            </a:r>
            <a:r>
              <a:rPr lang="en-US" sz="3600" dirty="0" smtClean="0"/>
              <a:t>Production Theory   </a:t>
            </a:r>
            <a:endParaRPr lang="ar-IQ" sz="2800" dirty="0" smtClean="0"/>
          </a:p>
          <a:p>
            <a:pPr algn="r"/>
            <a:r>
              <a:rPr lang="ar-IQ" sz="2800" u="sng" dirty="0" smtClean="0"/>
              <a:t>تهتم </a:t>
            </a:r>
            <a:r>
              <a:rPr lang="ar-IQ" sz="3200" u="sng" dirty="0" smtClean="0">
                <a:solidFill>
                  <a:srgbClr val="FF0000"/>
                </a:solidFill>
              </a:rPr>
              <a:t>نظرية الانتاج  </a:t>
            </a:r>
            <a:r>
              <a:rPr lang="ar-IQ" sz="2800" u="sng" dirty="0" smtClean="0"/>
              <a:t>بالعملية الانتاجية والتي من شانها ان تحول الموارد الطبيعية غير الصالحة لاشباع الحاجات الى موارد او حالات تصلح  لاشباع الحاجات البشرية،</a:t>
            </a:r>
            <a:r>
              <a:rPr lang="ar-IQ" sz="2800" dirty="0" smtClean="0"/>
              <a:t> وذلك من خلال توظيف عناصر الانتاج.</a:t>
            </a:r>
          </a:p>
          <a:p>
            <a:pPr algn="r"/>
            <a:r>
              <a:rPr lang="ar-IQ" sz="3200" b="1" dirty="0" smtClean="0">
                <a:solidFill>
                  <a:srgbClr val="FF0000"/>
                </a:solidFill>
              </a:rPr>
              <a:t>عناصر الانتاج:</a:t>
            </a:r>
            <a:r>
              <a:rPr lang="ar-IQ" sz="2800" dirty="0" smtClean="0">
                <a:solidFill>
                  <a:srgbClr val="FF0000"/>
                </a:solidFill>
              </a:rPr>
              <a:t> </a:t>
            </a:r>
            <a:r>
              <a:rPr lang="ar-IQ" sz="2800" dirty="0" smtClean="0">
                <a:solidFill>
                  <a:srgbClr val="7030A0"/>
                </a:solidFill>
              </a:rPr>
              <a:t>الارض، العمل، رأس المال، الادارة والتنظيم</a:t>
            </a:r>
          </a:p>
          <a:p>
            <a:pPr algn="r"/>
            <a:r>
              <a:rPr lang="ar-IQ" sz="2800" b="1" dirty="0" smtClean="0">
                <a:solidFill>
                  <a:srgbClr val="7030A0"/>
                </a:solidFill>
              </a:rPr>
              <a:t>1</a:t>
            </a:r>
            <a:r>
              <a:rPr lang="ar-IQ" sz="2800" b="1" dirty="0" smtClean="0"/>
              <a:t> ا</a:t>
            </a:r>
            <a:r>
              <a:rPr lang="ar-IQ" sz="2800" b="1" dirty="0" smtClean="0">
                <a:solidFill>
                  <a:srgbClr val="7030A0"/>
                </a:solidFill>
              </a:rPr>
              <a:t>لارض</a:t>
            </a:r>
            <a:r>
              <a:rPr lang="ar-IQ" sz="2800" dirty="0" smtClean="0">
                <a:solidFill>
                  <a:srgbClr val="7030A0"/>
                </a:solidFill>
              </a:rPr>
              <a:t>: </a:t>
            </a:r>
            <a:r>
              <a:rPr lang="ar-IQ" sz="2800" dirty="0" smtClean="0"/>
              <a:t>وتشمل جميع الموارد على سطح الارض كالاراضي الزراعية والمياه والغابات، كما تشمل الموارد الموجودة في باطن الارض كالنفط والمعادن وغير ذلك.</a:t>
            </a:r>
          </a:p>
          <a:p>
            <a:pPr algn="r"/>
            <a:r>
              <a:rPr lang="ar-IQ" sz="2800" b="1" dirty="0" smtClean="0">
                <a:solidFill>
                  <a:srgbClr val="7030A0"/>
                </a:solidFill>
              </a:rPr>
              <a:t> 2 العمل:</a:t>
            </a:r>
            <a:r>
              <a:rPr lang="ar-IQ" sz="2800" b="1" dirty="0" smtClean="0"/>
              <a:t> </a:t>
            </a:r>
            <a:r>
              <a:rPr lang="ar-IQ" sz="2800" dirty="0" smtClean="0"/>
              <a:t>هو </a:t>
            </a:r>
            <a:r>
              <a:rPr lang="ar-IQ" sz="2800" u="sng" dirty="0" smtClean="0"/>
              <a:t>الجهد العضلي والفكري (العقلي) المبذول من اجل انتاج السلع والخدمات</a:t>
            </a:r>
            <a:r>
              <a:rPr lang="ar-IQ" sz="2800" dirty="0" smtClean="0"/>
              <a:t>. ويقسم الى نوعين:</a:t>
            </a:r>
          </a:p>
          <a:p>
            <a:pPr algn="r"/>
            <a:r>
              <a:rPr lang="ar-IQ" sz="2800" dirty="0" smtClean="0">
                <a:solidFill>
                  <a:srgbClr val="FF0000"/>
                </a:solidFill>
              </a:rPr>
              <a:t>        #  مباشر:</a:t>
            </a:r>
            <a:r>
              <a:rPr lang="ar-IQ" sz="2800" dirty="0" smtClean="0"/>
              <a:t> </a:t>
            </a:r>
            <a:r>
              <a:rPr lang="ar-IQ" sz="2800" u="sng" dirty="0" smtClean="0"/>
              <a:t>وهو العمل المبذول في خطوط الانتاج  </a:t>
            </a:r>
            <a:r>
              <a:rPr lang="ar-IQ" sz="2800" dirty="0" smtClean="0"/>
              <a:t>      </a:t>
            </a:r>
          </a:p>
          <a:p>
            <a:pPr algn="l" rtl="1"/>
            <a:r>
              <a:rPr lang="ar-IQ" sz="2800" dirty="0" smtClean="0">
                <a:solidFill>
                  <a:srgbClr val="FF0000"/>
                </a:solidFill>
              </a:rPr>
              <a:t>#غير المباشر</a:t>
            </a:r>
            <a:r>
              <a:rPr lang="ar-IQ" sz="2800" dirty="0" smtClean="0"/>
              <a:t>:وهو </a:t>
            </a:r>
            <a:r>
              <a:rPr lang="ar-IQ" sz="2800" u="sng" dirty="0" smtClean="0"/>
              <a:t>العمل المبذول لانجازالاعمال الادارية والحسابية...وغيرها</a:t>
            </a:r>
            <a:r>
              <a:rPr lang="ar-IQ" sz="2800" dirty="0" smtClean="0"/>
              <a:t>                                     </a:t>
            </a:r>
          </a:p>
        </p:txBody>
      </p:sp>
      <p:sp>
        <p:nvSpPr>
          <p:cNvPr id="4" name="Rectangle 3"/>
          <p:cNvSpPr/>
          <p:nvPr/>
        </p:nvSpPr>
        <p:spPr>
          <a:xfrm rot="10800000" flipV="1">
            <a:off x="0" y="5815679"/>
            <a:ext cx="9144000" cy="830997"/>
          </a:xfrm>
          <a:prstGeom prst="rect">
            <a:avLst/>
          </a:prstGeom>
        </p:spPr>
        <p:txBody>
          <a:bodyPr wrap="square">
            <a:spAutoFit/>
          </a:bodyPr>
          <a:lstStyle/>
          <a:p>
            <a:r>
              <a:rPr lang="ar-IQ" sz="2400" b="1" dirty="0" smtClean="0">
                <a:solidFill>
                  <a:srgbClr val="FF0000"/>
                </a:solidFill>
              </a:rPr>
              <a:t>قوة العمل في الاقتصاد الوطني : </a:t>
            </a:r>
            <a:r>
              <a:rPr lang="ar-IQ" sz="2400" b="1" dirty="0" smtClean="0"/>
              <a:t>تتشكل من السكان الذين تقع اعمارهم   بين 14-65سنة </a:t>
            </a:r>
            <a:r>
              <a:rPr lang="en-US" sz="2400" b="1" dirty="0" smtClean="0"/>
              <a:t> </a:t>
            </a:r>
            <a:r>
              <a:rPr lang="ar-IQ" sz="2400" b="1" dirty="0" smtClean="0"/>
              <a:t>ويتم استبعاد العاجزون والمرضى                           </a:t>
            </a:r>
            <a:r>
              <a:rPr lang="ar-IQ" dirty="0" smtClean="0"/>
              <a:t>.</a:t>
            </a:r>
            <a:endParaRPr lang="ar-IQ" dirty="0"/>
          </a:p>
        </p:txBody>
      </p:sp>
    </p:spTree>
  </p:cSld>
  <p:clrMapOvr>
    <a:masterClrMapping/>
  </p:clrMapOvr>
  <p:transition>
    <p:circl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F389876-892D-41A3-8E28-C6BF543B2891}" type="slidenum">
              <a:rPr lang="en-US" smtClean="0"/>
              <a:pPr/>
              <a:t>62</a:t>
            </a:fld>
            <a:endParaRPr lang="en-US"/>
          </a:p>
        </p:txBody>
      </p:sp>
      <p:sp>
        <p:nvSpPr>
          <p:cNvPr id="3" name="TextBox 2"/>
          <p:cNvSpPr txBox="1"/>
          <p:nvPr/>
        </p:nvSpPr>
        <p:spPr>
          <a:xfrm>
            <a:off x="0" y="764704"/>
            <a:ext cx="9144000" cy="7232749"/>
          </a:xfrm>
          <a:prstGeom prst="rect">
            <a:avLst/>
          </a:prstGeom>
          <a:noFill/>
        </p:spPr>
        <p:txBody>
          <a:bodyPr wrap="square" rtlCol="1">
            <a:spAutoFit/>
          </a:bodyPr>
          <a:lstStyle/>
          <a:p>
            <a:pPr algn="r" rtl="1"/>
            <a:r>
              <a:rPr lang="ar-IQ" sz="2800" b="1" dirty="0" smtClean="0">
                <a:solidFill>
                  <a:srgbClr val="7030A0"/>
                </a:solidFill>
              </a:rPr>
              <a:t>  3  راس المال</a:t>
            </a:r>
            <a:r>
              <a:rPr lang="ar-IQ" sz="2400" b="1" dirty="0" smtClean="0">
                <a:solidFill>
                  <a:srgbClr val="7030A0"/>
                </a:solidFill>
              </a:rPr>
              <a:t>: </a:t>
            </a:r>
            <a:r>
              <a:rPr lang="ar-IQ" sz="2400" dirty="0" smtClean="0"/>
              <a:t>يمكن تقسيم راس المال الى الانواع الاتية</a:t>
            </a:r>
            <a:r>
              <a:rPr lang="ar-IQ" sz="2400" b="1" dirty="0" smtClean="0">
                <a:solidFill>
                  <a:srgbClr val="7030A0"/>
                </a:solidFill>
              </a:rPr>
              <a:t>:</a:t>
            </a:r>
          </a:p>
          <a:p>
            <a:pPr algn="r" rtl="1"/>
            <a:r>
              <a:rPr lang="ar-IQ" sz="2400" b="1" dirty="0" smtClean="0">
                <a:solidFill>
                  <a:srgbClr val="FF0000"/>
                </a:solidFill>
              </a:rPr>
              <a:t>       </a:t>
            </a:r>
            <a:r>
              <a:rPr lang="ar-IQ" sz="2800" b="1" dirty="0" smtClean="0">
                <a:solidFill>
                  <a:srgbClr val="FF0000"/>
                </a:solidFill>
              </a:rPr>
              <a:t>أ - </a:t>
            </a:r>
            <a:r>
              <a:rPr lang="ar-IQ" sz="2400" b="1" dirty="0" smtClean="0">
                <a:solidFill>
                  <a:srgbClr val="FF0000"/>
                </a:solidFill>
              </a:rPr>
              <a:t>  راس المال الثابت وراس المال المتداول:</a:t>
            </a:r>
          </a:p>
          <a:p>
            <a:pPr algn="r" rtl="1"/>
            <a:r>
              <a:rPr lang="ar-IQ" sz="2400" b="1" dirty="0" smtClean="0">
                <a:solidFill>
                  <a:srgbClr val="FF0000"/>
                </a:solidFill>
              </a:rPr>
              <a:t>   #  </a:t>
            </a:r>
            <a:r>
              <a:rPr lang="ar-IQ" sz="2400" b="1" dirty="0" smtClean="0">
                <a:solidFill>
                  <a:schemeClr val="accent6">
                    <a:lumMod val="50000"/>
                  </a:schemeClr>
                </a:solidFill>
              </a:rPr>
              <a:t>رأس المال الثابت </a:t>
            </a:r>
            <a:r>
              <a:rPr lang="ar-IQ" sz="2400" b="1" dirty="0" smtClean="0">
                <a:solidFill>
                  <a:srgbClr val="FF0000"/>
                </a:solidFill>
              </a:rPr>
              <a:t>: </a:t>
            </a:r>
            <a:r>
              <a:rPr lang="ar-IQ" sz="2400" b="1" dirty="0" smtClean="0"/>
              <a:t>هي العدد والالات والمكائن والمباني التي تساهم في العملية الانتاجية والتي تستخدم لعدة مرات في العملية الانتاجية</a:t>
            </a:r>
          </a:p>
          <a:p>
            <a:pPr algn="r" rtl="1"/>
            <a:r>
              <a:rPr lang="ar-IQ" sz="2400" b="1" dirty="0" smtClean="0"/>
              <a:t>    #</a:t>
            </a:r>
            <a:r>
              <a:rPr lang="ar-IQ" sz="2400" b="1" dirty="0" smtClean="0">
                <a:solidFill>
                  <a:srgbClr val="FF0000"/>
                </a:solidFill>
              </a:rPr>
              <a:t> </a:t>
            </a:r>
            <a:r>
              <a:rPr lang="ar-IQ" sz="2400" b="1" dirty="0" smtClean="0">
                <a:solidFill>
                  <a:schemeClr val="accent6">
                    <a:lumMod val="50000"/>
                  </a:schemeClr>
                </a:solidFill>
              </a:rPr>
              <a:t>رأس المال المتداول </a:t>
            </a:r>
            <a:r>
              <a:rPr lang="ar-IQ" sz="2400" b="1" dirty="0" smtClean="0">
                <a:solidFill>
                  <a:srgbClr val="FF0000"/>
                </a:solidFill>
              </a:rPr>
              <a:t>: </a:t>
            </a:r>
            <a:r>
              <a:rPr lang="ar-IQ" sz="2400" b="1" dirty="0" smtClean="0"/>
              <a:t>مثل المواد الاولية والوقود والسلع نصف المصنعة والتي تدخل في عملية الانتاج لمرة واحدة.</a:t>
            </a:r>
          </a:p>
          <a:p>
            <a:pPr algn="r" rtl="1"/>
            <a:r>
              <a:rPr lang="ar-IQ" sz="2400" b="1" dirty="0" smtClean="0"/>
              <a:t>    </a:t>
            </a:r>
            <a:r>
              <a:rPr lang="ar-IQ" sz="2400" b="1" dirty="0" smtClean="0">
                <a:solidFill>
                  <a:srgbClr val="FF0000"/>
                </a:solidFill>
              </a:rPr>
              <a:t>ب -  رأس المال العيني ورأس المال القيمي:</a:t>
            </a:r>
          </a:p>
          <a:p>
            <a:pPr algn="r" rtl="1"/>
            <a:r>
              <a:rPr lang="ar-IQ" sz="2400" b="1" dirty="0" smtClean="0">
                <a:solidFill>
                  <a:srgbClr val="FF0000"/>
                </a:solidFill>
              </a:rPr>
              <a:t>          #  </a:t>
            </a:r>
            <a:r>
              <a:rPr lang="ar-IQ" sz="2400" b="1" dirty="0" smtClean="0">
                <a:solidFill>
                  <a:schemeClr val="accent6">
                    <a:lumMod val="50000"/>
                  </a:schemeClr>
                </a:solidFill>
              </a:rPr>
              <a:t>العيني</a:t>
            </a:r>
            <a:r>
              <a:rPr lang="ar-IQ" sz="2400" b="1" dirty="0" smtClean="0">
                <a:solidFill>
                  <a:srgbClr val="FF0000"/>
                </a:solidFill>
              </a:rPr>
              <a:t>: </a:t>
            </a:r>
            <a:r>
              <a:rPr lang="ar-IQ" sz="2400" b="1" dirty="0" smtClean="0"/>
              <a:t>مثل الالات والمباني ... وغير ذلك.</a:t>
            </a:r>
          </a:p>
          <a:p>
            <a:pPr algn="r" rtl="1"/>
            <a:r>
              <a:rPr lang="ar-IQ" sz="2400" b="1" dirty="0" smtClean="0"/>
              <a:t>          #  </a:t>
            </a:r>
            <a:r>
              <a:rPr lang="ar-IQ" sz="2400" b="1" dirty="0" smtClean="0">
                <a:solidFill>
                  <a:schemeClr val="accent6">
                    <a:lumMod val="50000"/>
                  </a:schemeClr>
                </a:solidFill>
              </a:rPr>
              <a:t>القيمي:</a:t>
            </a:r>
            <a:r>
              <a:rPr lang="ar-IQ" sz="2400" b="1" dirty="0" smtClean="0"/>
              <a:t>مثل السكوك والسندات...وغير ذلك.</a:t>
            </a:r>
          </a:p>
          <a:p>
            <a:pPr algn="r" rtl="1"/>
            <a:r>
              <a:rPr lang="ar-IQ" sz="2400" b="1" dirty="0" smtClean="0"/>
              <a:t>    </a:t>
            </a:r>
            <a:r>
              <a:rPr lang="ar-IQ" sz="2400" b="1" dirty="0" smtClean="0">
                <a:solidFill>
                  <a:srgbClr val="FF0000"/>
                </a:solidFill>
              </a:rPr>
              <a:t>ج -  رأس المال الاجتماعي ورأس المال الخاص</a:t>
            </a:r>
          </a:p>
          <a:p>
            <a:pPr algn="r" rtl="1"/>
            <a:r>
              <a:rPr lang="ar-IQ" sz="2400" b="1" dirty="0" smtClean="0">
                <a:solidFill>
                  <a:srgbClr val="FF0000"/>
                </a:solidFill>
              </a:rPr>
              <a:t>         # </a:t>
            </a:r>
            <a:r>
              <a:rPr lang="ar-IQ" sz="2400" b="1" dirty="0" smtClean="0">
                <a:solidFill>
                  <a:schemeClr val="accent6">
                    <a:lumMod val="50000"/>
                  </a:schemeClr>
                </a:solidFill>
              </a:rPr>
              <a:t>ألاجتماعي : </a:t>
            </a:r>
            <a:r>
              <a:rPr lang="ar-IQ" sz="2400" b="1" dirty="0" smtClean="0"/>
              <a:t>مثل الطرق والجسور ومحطات الكهرباء والمدارس والمستشفيات ..وغيرها ،والتي يطلق عليها البنى الارتكازية او البنى التحتية </a:t>
            </a:r>
            <a:r>
              <a:rPr lang="en-US" sz="2400" b="1" dirty="0" smtClean="0">
                <a:solidFill>
                  <a:srgbClr val="FF0000"/>
                </a:solidFill>
              </a:rPr>
              <a:t>Infrastructure</a:t>
            </a:r>
          </a:p>
          <a:p>
            <a:pPr algn="r" rtl="1"/>
            <a:r>
              <a:rPr lang="en-US" sz="2400" b="1" dirty="0" smtClean="0"/>
              <a:t>#</a:t>
            </a:r>
            <a:r>
              <a:rPr lang="en-US" sz="2400" b="1" dirty="0" smtClean="0">
                <a:solidFill>
                  <a:srgbClr val="FF0000"/>
                </a:solidFill>
              </a:rPr>
              <a:t>       </a:t>
            </a:r>
            <a:r>
              <a:rPr lang="ar-IQ" sz="2400" b="1" dirty="0" smtClean="0">
                <a:solidFill>
                  <a:srgbClr val="FF0000"/>
                </a:solidFill>
              </a:rPr>
              <a:t> </a:t>
            </a:r>
            <a:r>
              <a:rPr lang="ar-IQ" sz="2400" b="1" dirty="0" smtClean="0">
                <a:solidFill>
                  <a:schemeClr val="accent6">
                    <a:lumMod val="50000"/>
                  </a:schemeClr>
                </a:solidFill>
              </a:rPr>
              <a:t>رأس المال الخاص:</a:t>
            </a:r>
            <a:r>
              <a:rPr lang="en-US" sz="2400" b="1" dirty="0" smtClean="0">
                <a:solidFill>
                  <a:srgbClr val="FF0000"/>
                </a:solidFill>
              </a:rPr>
              <a:t>     </a:t>
            </a:r>
            <a:r>
              <a:rPr lang="ar-IQ" sz="2400" b="1" dirty="0" smtClean="0"/>
              <a:t>تشمل المباني والالات والسلع والمواد</a:t>
            </a:r>
            <a:r>
              <a:rPr lang="en-US" sz="2400" b="1" dirty="0" smtClean="0"/>
              <a:t> </a:t>
            </a:r>
            <a:r>
              <a:rPr lang="ar-IQ" sz="2400" b="1" dirty="0" smtClean="0"/>
              <a:t>الخام...وغيرها </a:t>
            </a:r>
            <a:r>
              <a:rPr lang="en-US" sz="2400" b="1" dirty="0" smtClean="0">
                <a:solidFill>
                  <a:srgbClr val="FF0000"/>
                </a:solidFill>
              </a:rPr>
              <a:t> </a:t>
            </a:r>
            <a:r>
              <a:rPr lang="ar-IQ" sz="2400" b="1" dirty="0" smtClean="0">
                <a:solidFill>
                  <a:srgbClr val="FF0000"/>
                </a:solidFill>
              </a:rPr>
              <a:t>ا</a:t>
            </a:r>
            <a:r>
              <a:rPr lang="ar-IQ" sz="2400" b="1" dirty="0" smtClean="0"/>
              <a:t>لتي</a:t>
            </a:r>
            <a:r>
              <a:rPr lang="ar-IQ" sz="2400" b="1" dirty="0" smtClean="0">
                <a:solidFill>
                  <a:srgbClr val="FF0000"/>
                </a:solidFill>
              </a:rPr>
              <a:t> </a:t>
            </a:r>
            <a:r>
              <a:rPr lang="ar-IQ" sz="2400" b="1" dirty="0" smtClean="0"/>
              <a:t>يمتلكها ا لافراد.</a:t>
            </a:r>
          </a:p>
          <a:p>
            <a:pPr algn="r" rtl="1"/>
            <a:endParaRPr lang="ar-IQ" sz="2400" b="1" dirty="0" smtClean="0"/>
          </a:p>
          <a:p>
            <a:pPr algn="r" rtl="1"/>
            <a:endParaRPr lang="ar-IQ" sz="2400" b="1" dirty="0" smtClean="0">
              <a:solidFill>
                <a:schemeClr val="accent6">
                  <a:lumMod val="50000"/>
                </a:schemeClr>
              </a:solidFill>
            </a:endParaRPr>
          </a:p>
          <a:p>
            <a:pPr algn="r" rtl="1"/>
            <a:r>
              <a:rPr lang="ar-IQ" sz="2400" b="1" dirty="0" smtClean="0">
                <a:solidFill>
                  <a:srgbClr val="FF0000"/>
                </a:solidFill>
              </a:rPr>
              <a:t>           </a:t>
            </a:r>
          </a:p>
          <a:p>
            <a:pPr algn="r" rtl="1"/>
            <a:r>
              <a:rPr lang="ar-IQ" sz="2400" b="1" dirty="0" smtClean="0">
                <a:solidFill>
                  <a:srgbClr val="FF0000"/>
                </a:solidFill>
              </a:rPr>
              <a:t>  </a:t>
            </a:r>
          </a:p>
          <a:p>
            <a:pPr algn="r" rtl="1"/>
            <a:r>
              <a:rPr lang="ar-IQ" sz="2400" dirty="0" smtClean="0"/>
              <a:t>                                     </a:t>
            </a:r>
            <a:endParaRPr lang="ar-IQ" sz="2400" dirty="0"/>
          </a:p>
        </p:txBody>
      </p:sp>
      <p:sp>
        <p:nvSpPr>
          <p:cNvPr id="4" name="TextBox 3"/>
          <p:cNvSpPr txBox="1"/>
          <p:nvPr/>
        </p:nvSpPr>
        <p:spPr>
          <a:xfrm>
            <a:off x="3131840" y="0"/>
            <a:ext cx="4739743" cy="584775"/>
          </a:xfrm>
          <a:prstGeom prst="rect">
            <a:avLst/>
          </a:prstGeom>
          <a:noFill/>
        </p:spPr>
        <p:txBody>
          <a:bodyPr wrap="square" rtlCol="1">
            <a:spAutoFit/>
          </a:bodyPr>
          <a:lstStyle/>
          <a:p>
            <a:r>
              <a:rPr lang="ar-IQ" sz="3200" b="1" dirty="0" smtClean="0"/>
              <a:t>بقية  عناصر الانتاج</a:t>
            </a:r>
            <a:endParaRPr lang="ar-IQ" sz="3200" b="1" dirty="0"/>
          </a:p>
        </p:txBody>
      </p:sp>
    </p:spTree>
  </p:cSld>
  <p:clrMapOvr>
    <a:masterClrMapping/>
  </p:clrMapOvr>
  <p:transition>
    <p:circl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F389876-892D-41A3-8E28-C6BF543B2891}" type="slidenum">
              <a:rPr lang="en-US" smtClean="0"/>
              <a:pPr/>
              <a:t>63</a:t>
            </a:fld>
            <a:endParaRPr lang="en-US"/>
          </a:p>
        </p:txBody>
      </p:sp>
      <p:sp>
        <p:nvSpPr>
          <p:cNvPr id="3" name="TextBox 2"/>
          <p:cNvSpPr txBox="1"/>
          <p:nvPr/>
        </p:nvSpPr>
        <p:spPr>
          <a:xfrm>
            <a:off x="251520" y="1052737"/>
            <a:ext cx="8280920" cy="5693866"/>
          </a:xfrm>
          <a:prstGeom prst="rect">
            <a:avLst/>
          </a:prstGeom>
          <a:noFill/>
        </p:spPr>
        <p:txBody>
          <a:bodyPr wrap="square" rtlCol="1">
            <a:spAutoFit/>
          </a:bodyPr>
          <a:lstStyle/>
          <a:p>
            <a:pPr algn="r" rtl="1"/>
            <a:r>
              <a:rPr lang="ar-IQ" sz="2800" dirty="0" smtClean="0">
                <a:solidFill>
                  <a:srgbClr val="7030A0"/>
                </a:solidFill>
              </a:rPr>
              <a:t>الادارة والتنظيم: </a:t>
            </a:r>
            <a:r>
              <a:rPr lang="ar-IQ" sz="2800" dirty="0" smtClean="0"/>
              <a:t>هي عملية تجميع واتحاد وتفاعل عناصر الانتاج التي مرّ ذكرها لاستخدامها في عملية الانتاج بالشكل الامثل،وهذا يشمل:</a:t>
            </a:r>
          </a:p>
          <a:p>
            <a:pPr algn="r" rtl="1"/>
            <a:r>
              <a:rPr lang="ar-IQ" sz="2800" dirty="0" smtClean="0">
                <a:solidFill>
                  <a:srgbClr val="7030A0"/>
                </a:solidFill>
              </a:rPr>
              <a:t>   </a:t>
            </a:r>
          </a:p>
          <a:p>
            <a:pPr algn="r" rtl="1">
              <a:buFont typeface="Arial" pitchFamily="34" charset="0"/>
              <a:buChar char="•"/>
            </a:pPr>
            <a:r>
              <a:rPr lang="ar-IQ" sz="2800" dirty="0" smtClean="0">
                <a:solidFill>
                  <a:srgbClr val="FF0000"/>
                </a:solidFill>
              </a:rPr>
              <a:t>  تحديد نسب مزج العناصر</a:t>
            </a:r>
          </a:p>
          <a:p>
            <a:pPr algn="r" rtl="1">
              <a:buFont typeface="Arial" pitchFamily="34" charset="0"/>
              <a:buChar char="•"/>
            </a:pPr>
            <a:r>
              <a:rPr lang="ar-IQ" sz="2800" dirty="0" smtClean="0">
                <a:solidFill>
                  <a:srgbClr val="FF0000"/>
                </a:solidFill>
              </a:rPr>
              <a:t>  نوع السلع التي تنتج</a:t>
            </a:r>
          </a:p>
          <a:p>
            <a:pPr algn="r" rtl="1">
              <a:buFont typeface="Arial" pitchFamily="34" charset="0"/>
              <a:buChar char="•"/>
            </a:pPr>
            <a:r>
              <a:rPr lang="ar-IQ" sz="2800" dirty="0" smtClean="0">
                <a:solidFill>
                  <a:srgbClr val="FF0000"/>
                </a:solidFill>
              </a:rPr>
              <a:t>  طريقة الانتاج</a:t>
            </a:r>
          </a:p>
          <a:p>
            <a:pPr algn="r" rtl="1">
              <a:buFont typeface="Arial" pitchFamily="34" charset="0"/>
              <a:buChar char="•"/>
            </a:pPr>
            <a:r>
              <a:rPr lang="ar-IQ" sz="2800" dirty="0" smtClean="0">
                <a:solidFill>
                  <a:srgbClr val="FF0000"/>
                </a:solidFill>
              </a:rPr>
              <a:t>  السوق الذي تباع فيه السلع المنتجة</a:t>
            </a:r>
          </a:p>
          <a:p>
            <a:pPr algn="r" rtl="1">
              <a:buFont typeface="Arial" pitchFamily="34" charset="0"/>
              <a:buChar char="•"/>
            </a:pPr>
            <a:endParaRPr lang="ar-IQ" sz="2800" dirty="0" smtClean="0">
              <a:solidFill>
                <a:srgbClr val="FF0000"/>
              </a:solidFill>
            </a:endParaRPr>
          </a:p>
          <a:p>
            <a:pPr algn="r" rtl="1">
              <a:buFont typeface="Arial" pitchFamily="34" charset="0"/>
              <a:buChar char="•"/>
            </a:pPr>
            <a:r>
              <a:rPr lang="ar-IQ" sz="2800" dirty="0" smtClean="0"/>
              <a:t>ا</a:t>
            </a:r>
            <a:r>
              <a:rPr lang="ar-IQ" sz="2800" dirty="0" smtClean="0">
                <a:solidFill>
                  <a:srgbClr val="7030A0"/>
                </a:solidFill>
              </a:rPr>
              <a:t>لمنظم</a:t>
            </a:r>
            <a:r>
              <a:rPr lang="ar-IQ" sz="2800" dirty="0" smtClean="0"/>
              <a:t> هو اساس في النشاط الاقتصادي لانه يقوم بتطبيق  المخترعات الحديثة في الانتاج.</a:t>
            </a:r>
          </a:p>
          <a:p>
            <a:pPr algn="r" rtl="1">
              <a:buFont typeface="Arial" pitchFamily="34" charset="0"/>
              <a:buChar char="•"/>
            </a:pPr>
            <a:r>
              <a:rPr lang="ar-IQ" sz="2800" dirty="0" smtClean="0"/>
              <a:t>وهو الذي يقوم بعملية التجديد والابتكار بغية زيادة الانتاج والانتاجية وتخفيض تكاليف الانتاج.</a:t>
            </a:r>
          </a:p>
          <a:p>
            <a:pPr algn="r" rtl="1"/>
            <a:endParaRPr lang="ar-IQ" sz="2800" dirty="0">
              <a:solidFill>
                <a:srgbClr val="7030A0"/>
              </a:solidFill>
            </a:endParaRPr>
          </a:p>
        </p:txBody>
      </p:sp>
      <p:sp>
        <p:nvSpPr>
          <p:cNvPr id="5" name="TextBox 4"/>
          <p:cNvSpPr txBox="1"/>
          <p:nvPr/>
        </p:nvSpPr>
        <p:spPr>
          <a:xfrm>
            <a:off x="3203848" y="404664"/>
            <a:ext cx="3024336" cy="584775"/>
          </a:xfrm>
          <a:prstGeom prst="rect">
            <a:avLst/>
          </a:prstGeom>
          <a:noFill/>
        </p:spPr>
        <p:txBody>
          <a:bodyPr wrap="square" rtlCol="1">
            <a:spAutoFit/>
          </a:bodyPr>
          <a:lstStyle/>
          <a:p>
            <a:r>
              <a:rPr lang="ar-IQ" sz="3200" b="1" dirty="0" smtClean="0"/>
              <a:t>بقية عناصر الانتاج</a:t>
            </a:r>
            <a:endParaRPr lang="ar-IQ" sz="3200" b="1" dirty="0"/>
          </a:p>
        </p:txBody>
      </p:sp>
      <p:pic>
        <p:nvPicPr>
          <p:cNvPr id="53251" name="Picture 3" descr="C:\Users\RAM 2012\Desktop\سكرتارية.jpg"/>
          <p:cNvPicPr>
            <a:picLocks noChangeAspect="1" noChangeArrowheads="1"/>
          </p:cNvPicPr>
          <p:nvPr/>
        </p:nvPicPr>
        <p:blipFill>
          <a:blip r:embed="rId2" cstate="print"/>
          <a:srcRect/>
          <a:stretch>
            <a:fillRect/>
          </a:stretch>
        </p:blipFill>
        <p:spPr bwMode="auto">
          <a:xfrm>
            <a:off x="323528" y="2000250"/>
            <a:ext cx="3168352" cy="2508870"/>
          </a:xfrm>
          <a:prstGeom prst="rect">
            <a:avLst/>
          </a:prstGeom>
          <a:noFill/>
        </p:spPr>
      </p:pic>
    </p:spTree>
  </p:cSld>
  <p:clrMapOvr>
    <a:masterClrMapping/>
  </p:clrMapOvr>
  <p:transition>
    <p:circl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F389876-892D-41A3-8E28-C6BF543B2891}" type="slidenum">
              <a:rPr lang="en-US" smtClean="0"/>
              <a:pPr/>
              <a:t>64</a:t>
            </a:fld>
            <a:endParaRPr lang="en-US"/>
          </a:p>
        </p:txBody>
      </p:sp>
      <p:sp>
        <p:nvSpPr>
          <p:cNvPr id="3" name="TextBox 2"/>
          <p:cNvSpPr txBox="1"/>
          <p:nvPr/>
        </p:nvSpPr>
        <p:spPr>
          <a:xfrm>
            <a:off x="0" y="1"/>
            <a:ext cx="9144000" cy="8156079"/>
          </a:xfrm>
          <a:prstGeom prst="rect">
            <a:avLst/>
          </a:prstGeom>
          <a:noFill/>
        </p:spPr>
        <p:txBody>
          <a:bodyPr wrap="square" rtlCol="1">
            <a:spAutoFit/>
          </a:bodyPr>
          <a:lstStyle/>
          <a:p>
            <a:endParaRPr lang="en-US" sz="3200" b="1" dirty="0" smtClean="0"/>
          </a:p>
          <a:p>
            <a:r>
              <a:rPr lang="en-US" sz="3200" b="1" dirty="0" smtClean="0"/>
              <a:t>                            </a:t>
            </a:r>
            <a:r>
              <a:rPr lang="ar-IQ" sz="3600" b="1" dirty="0" smtClean="0"/>
              <a:t>القدرة الانتاجية ومحدداتها</a:t>
            </a:r>
            <a:endParaRPr lang="ar-IQ" sz="3200" b="1" dirty="0" smtClean="0"/>
          </a:p>
          <a:p>
            <a:r>
              <a:rPr lang="en-US" sz="2400" b="1" dirty="0" smtClean="0"/>
              <a:t>                 </a:t>
            </a:r>
            <a:r>
              <a:rPr lang="ar-IQ" sz="2400" b="1" dirty="0" smtClean="0">
                <a:solidFill>
                  <a:srgbClr val="FF0000"/>
                </a:solidFill>
              </a:rPr>
              <a:t>ان  الاركان الاساسية التي تحددالقدرة الانتاجية في اي بلد مهما كان نوع  نظامه </a:t>
            </a:r>
            <a:r>
              <a:rPr lang="en-US" sz="2400" b="1" dirty="0" smtClean="0">
                <a:solidFill>
                  <a:srgbClr val="FF0000"/>
                </a:solidFill>
              </a:rPr>
              <a:t>                                                                               </a:t>
            </a:r>
            <a:r>
              <a:rPr lang="ar-IQ" sz="2400" b="1" dirty="0" smtClean="0">
                <a:solidFill>
                  <a:srgbClr val="FF0000"/>
                </a:solidFill>
              </a:rPr>
              <a:t> الاجتماعي والاقتصادي هي اربعة :</a:t>
            </a:r>
          </a:p>
          <a:p>
            <a:r>
              <a:rPr lang="ar-IQ" sz="2800" b="1" dirty="0" smtClean="0">
                <a:solidFill>
                  <a:srgbClr val="000066"/>
                </a:solidFill>
              </a:rPr>
              <a:t>1- الموارد الانتاجية التي مر ذكرها  </a:t>
            </a:r>
            <a:r>
              <a:rPr lang="ar-IQ" sz="2400" b="1" dirty="0" smtClean="0">
                <a:solidFill>
                  <a:srgbClr val="FF0000"/>
                </a:solidFill>
              </a:rPr>
              <a:t>                                                        </a:t>
            </a:r>
          </a:p>
          <a:p>
            <a:r>
              <a:rPr lang="en-US" sz="2400" b="1" dirty="0" smtClean="0">
                <a:solidFill>
                  <a:srgbClr val="FF0000"/>
                </a:solidFill>
              </a:rPr>
              <a:t>                                                                                   </a:t>
            </a:r>
            <a:r>
              <a:rPr lang="ar-IQ" sz="2400" b="1" dirty="0" smtClean="0">
                <a:solidFill>
                  <a:srgbClr val="000066"/>
                </a:solidFill>
              </a:rPr>
              <a:t>2</a:t>
            </a:r>
            <a:r>
              <a:rPr lang="ar-IQ" sz="3200" b="1" dirty="0" smtClean="0">
                <a:solidFill>
                  <a:srgbClr val="000066"/>
                </a:solidFill>
              </a:rPr>
              <a:t>-مستوى التقنية السائدة</a:t>
            </a:r>
            <a:endParaRPr lang="ar-IQ" sz="2400" b="1" dirty="0" smtClean="0">
              <a:solidFill>
                <a:srgbClr val="000066"/>
              </a:solidFill>
            </a:endParaRPr>
          </a:p>
          <a:p>
            <a:r>
              <a:rPr lang="en-US" sz="2400" b="1" dirty="0" smtClean="0">
                <a:solidFill>
                  <a:srgbClr val="FF0000"/>
                </a:solidFill>
              </a:rPr>
              <a:t>                                                                          </a:t>
            </a:r>
            <a:r>
              <a:rPr lang="ar-IQ" sz="2800" b="1" dirty="0" smtClean="0">
                <a:solidFill>
                  <a:srgbClr val="000066"/>
                </a:solidFill>
              </a:rPr>
              <a:t>3- مدى التخصص وتقسيم العمل </a:t>
            </a:r>
            <a:endParaRPr lang="ar-IQ" sz="2400" b="1" dirty="0" smtClean="0">
              <a:solidFill>
                <a:srgbClr val="000066"/>
              </a:solidFill>
            </a:endParaRPr>
          </a:p>
          <a:p>
            <a:r>
              <a:rPr lang="ar-IQ" sz="2800" b="1" dirty="0" smtClean="0">
                <a:solidFill>
                  <a:srgbClr val="000066"/>
                </a:solidFill>
              </a:rPr>
              <a:t>4</a:t>
            </a:r>
            <a:r>
              <a:rPr lang="ar-IQ" sz="2400" b="1" dirty="0" smtClean="0">
                <a:solidFill>
                  <a:srgbClr val="000066"/>
                </a:solidFill>
              </a:rPr>
              <a:t>- </a:t>
            </a:r>
            <a:r>
              <a:rPr lang="ar-IQ" sz="2800" b="1" dirty="0" smtClean="0">
                <a:solidFill>
                  <a:srgbClr val="000066"/>
                </a:solidFill>
              </a:rPr>
              <a:t>عملية المبادلة     </a:t>
            </a:r>
            <a:r>
              <a:rPr lang="ar-IQ" sz="2400" b="1" dirty="0" smtClean="0">
                <a:solidFill>
                  <a:srgbClr val="000066"/>
                </a:solidFill>
              </a:rPr>
              <a:t>                                                                           </a:t>
            </a:r>
            <a:r>
              <a:rPr lang="ar-IQ" sz="2400" b="1" dirty="0" smtClean="0">
                <a:solidFill>
                  <a:srgbClr val="FF0000"/>
                </a:solidFill>
              </a:rPr>
              <a:t> </a:t>
            </a:r>
          </a:p>
          <a:p>
            <a:endParaRPr lang="ar-IQ" sz="2400" b="1" dirty="0" smtClean="0">
              <a:solidFill>
                <a:srgbClr val="FF0000"/>
              </a:solidFill>
            </a:endParaRPr>
          </a:p>
          <a:p>
            <a:r>
              <a:rPr lang="ar-IQ" sz="2800" b="1" dirty="0" smtClean="0">
                <a:solidFill>
                  <a:srgbClr val="FF0000"/>
                </a:solidFill>
              </a:rPr>
              <a:t>وحيث ان  عرض الموارد الطبيعية محدود  مقارنة بالطلب على السلع التي تنتجها فتظهر اهمية الكيفية التي تستعمل بها القدرة الانتاجية واهمها عملية تخصيص الموارد في انتاج مختلف انواع السلع عن طريق ما يسمى: </a:t>
            </a:r>
          </a:p>
          <a:p>
            <a:r>
              <a:rPr lang="ar-IQ" sz="3200" b="1" dirty="0" smtClean="0">
                <a:solidFill>
                  <a:srgbClr val="000066"/>
                </a:solidFill>
              </a:rPr>
              <a:t>منحنى امكانات الانتاج               </a:t>
            </a:r>
          </a:p>
          <a:p>
            <a:endParaRPr lang="ar-IQ" sz="3200" b="1" dirty="0" smtClean="0">
              <a:solidFill>
                <a:srgbClr val="000066"/>
              </a:solidFill>
            </a:endParaRPr>
          </a:p>
          <a:p>
            <a:endParaRPr lang="ar-IQ" sz="3200" b="1" dirty="0" smtClean="0">
              <a:solidFill>
                <a:srgbClr val="000066"/>
              </a:solidFill>
            </a:endParaRPr>
          </a:p>
          <a:p>
            <a:endParaRPr lang="ar-IQ" sz="3200" b="1" dirty="0" smtClean="0">
              <a:solidFill>
                <a:srgbClr val="000066"/>
              </a:solidFill>
            </a:endParaRPr>
          </a:p>
          <a:p>
            <a:r>
              <a:rPr lang="ar-IQ" sz="3200" b="1" dirty="0" smtClean="0">
                <a:solidFill>
                  <a:srgbClr val="000066"/>
                </a:solidFill>
              </a:rPr>
              <a:t>                    </a:t>
            </a:r>
            <a:endParaRPr lang="ar-IQ" sz="2400" b="1" dirty="0" smtClean="0">
              <a:solidFill>
                <a:srgbClr val="FF0000"/>
              </a:solidFill>
            </a:endParaRPr>
          </a:p>
          <a:p>
            <a:r>
              <a:rPr lang="ar-IQ" sz="2400" b="1" dirty="0" smtClean="0">
                <a:solidFill>
                  <a:srgbClr val="FF0000"/>
                </a:solidFill>
              </a:rPr>
              <a:t>                                                   </a:t>
            </a:r>
            <a:r>
              <a:rPr lang="ar-IQ" sz="2400" b="1" dirty="0" smtClean="0"/>
              <a:t>            </a:t>
            </a:r>
            <a:endParaRPr lang="ar-IQ" sz="2400" b="1" dirty="0"/>
          </a:p>
        </p:txBody>
      </p:sp>
      <p:cxnSp>
        <p:nvCxnSpPr>
          <p:cNvPr id="6" name="Straight Arrow Connector 5"/>
          <p:cNvCxnSpPr/>
          <p:nvPr/>
        </p:nvCxnSpPr>
        <p:spPr>
          <a:xfrm flipH="1">
            <a:off x="2483768" y="5877272"/>
            <a:ext cx="1368152"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67585" name="Picture 1" descr="C:\Users\RAM 2012\Desktop\صور زراعية.jpg"/>
          <p:cNvPicPr>
            <a:picLocks noChangeAspect="1" noChangeArrowheads="1"/>
          </p:cNvPicPr>
          <p:nvPr/>
        </p:nvPicPr>
        <p:blipFill>
          <a:blip r:embed="rId2" cstate="print"/>
          <a:srcRect/>
          <a:stretch>
            <a:fillRect/>
          </a:stretch>
        </p:blipFill>
        <p:spPr bwMode="auto">
          <a:xfrm>
            <a:off x="395536" y="1628800"/>
            <a:ext cx="4464496" cy="2232247"/>
          </a:xfrm>
          <a:prstGeom prst="rect">
            <a:avLst/>
          </a:prstGeom>
          <a:noFill/>
        </p:spPr>
      </p:pic>
    </p:spTree>
  </p:cSld>
  <p:clrMapOvr>
    <a:masterClrMapping/>
  </p:clrMapOvr>
  <p:transition>
    <p:circl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F389876-892D-41A3-8E28-C6BF543B2891}" type="slidenum">
              <a:rPr lang="en-US" smtClean="0"/>
              <a:pPr/>
              <a:t>65</a:t>
            </a:fld>
            <a:endParaRPr lang="en-US"/>
          </a:p>
        </p:txBody>
      </p:sp>
      <p:sp>
        <p:nvSpPr>
          <p:cNvPr id="3" name="TextBox 2"/>
          <p:cNvSpPr txBox="1"/>
          <p:nvPr/>
        </p:nvSpPr>
        <p:spPr>
          <a:xfrm>
            <a:off x="0" y="260648"/>
            <a:ext cx="8852747" cy="1077218"/>
          </a:xfrm>
          <a:prstGeom prst="rect">
            <a:avLst/>
          </a:prstGeom>
          <a:noFill/>
        </p:spPr>
        <p:txBody>
          <a:bodyPr wrap="square" rtlCol="1">
            <a:spAutoFit/>
          </a:bodyPr>
          <a:lstStyle/>
          <a:p>
            <a:pPr algn="r" rtl="1"/>
            <a:r>
              <a:rPr lang="ar-IQ" sz="3200" b="1" dirty="0" smtClean="0"/>
              <a:t>منحنى امكانات الانتاج</a:t>
            </a:r>
            <a:r>
              <a:rPr lang="en-US" sz="3200" b="1" dirty="0" smtClean="0"/>
              <a:t>The production Possibilities Curve   </a:t>
            </a:r>
            <a:r>
              <a:rPr lang="ar-IQ" sz="3200" b="1" dirty="0" smtClean="0"/>
              <a:t>  </a:t>
            </a:r>
            <a:r>
              <a:rPr lang="ar-IQ" sz="2800" dirty="0" smtClean="0"/>
              <a:t>                               </a:t>
            </a:r>
            <a:endParaRPr lang="ar-IQ" sz="2800" dirty="0"/>
          </a:p>
        </p:txBody>
      </p:sp>
      <p:cxnSp>
        <p:nvCxnSpPr>
          <p:cNvPr id="5" name="Straight Arrow Connector 4"/>
          <p:cNvCxnSpPr/>
          <p:nvPr/>
        </p:nvCxnSpPr>
        <p:spPr>
          <a:xfrm flipV="1">
            <a:off x="2699792" y="1628800"/>
            <a:ext cx="0" cy="244827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2627784" y="4077072"/>
            <a:ext cx="345638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Arc 24"/>
          <p:cNvSpPr/>
          <p:nvPr/>
        </p:nvSpPr>
        <p:spPr>
          <a:xfrm>
            <a:off x="683568" y="2420888"/>
            <a:ext cx="3960440" cy="3312368"/>
          </a:xfrm>
          <a:prstGeom prst="arc">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ar-IQ" sz="2400" dirty="0"/>
          </a:p>
        </p:txBody>
      </p:sp>
      <p:sp>
        <p:nvSpPr>
          <p:cNvPr id="26" name="TextBox 25"/>
          <p:cNvSpPr txBox="1"/>
          <p:nvPr/>
        </p:nvSpPr>
        <p:spPr>
          <a:xfrm>
            <a:off x="2411760" y="692697"/>
            <a:ext cx="864096" cy="830997"/>
          </a:xfrm>
          <a:prstGeom prst="rect">
            <a:avLst/>
          </a:prstGeom>
          <a:noFill/>
        </p:spPr>
        <p:txBody>
          <a:bodyPr wrap="square" rtlCol="1">
            <a:spAutoFit/>
          </a:bodyPr>
          <a:lstStyle/>
          <a:p>
            <a:r>
              <a:rPr lang="ar-IQ" sz="2400" b="1" dirty="0" smtClean="0"/>
              <a:t>انتاج  </a:t>
            </a:r>
          </a:p>
          <a:p>
            <a:r>
              <a:rPr lang="ar-IQ" sz="2400" b="1" dirty="0" smtClean="0"/>
              <a:t>الغذاء </a:t>
            </a:r>
            <a:endParaRPr lang="ar-IQ" sz="2400" b="1" dirty="0"/>
          </a:p>
        </p:txBody>
      </p:sp>
      <p:sp>
        <p:nvSpPr>
          <p:cNvPr id="27" name="TextBox 26"/>
          <p:cNvSpPr txBox="1"/>
          <p:nvPr/>
        </p:nvSpPr>
        <p:spPr>
          <a:xfrm>
            <a:off x="4644008" y="4253026"/>
            <a:ext cx="3960440" cy="400110"/>
          </a:xfrm>
          <a:prstGeom prst="rect">
            <a:avLst/>
          </a:prstGeom>
          <a:noFill/>
        </p:spPr>
        <p:txBody>
          <a:bodyPr wrap="square" rtlCol="1">
            <a:spAutoFit/>
          </a:bodyPr>
          <a:lstStyle/>
          <a:p>
            <a:r>
              <a:rPr lang="ar-IQ" sz="2000" b="1" dirty="0" smtClean="0"/>
              <a:t>انتاج الملابس و الاقمشة</a:t>
            </a:r>
            <a:endParaRPr lang="ar-IQ" sz="2000" b="1" dirty="0"/>
          </a:p>
        </p:txBody>
      </p:sp>
      <p:sp>
        <p:nvSpPr>
          <p:cNvPr id="28" name="TextBox 27"/>
          <p:cNvSpPr txBox="1"/>
          <p:nvPr/>
        </p:nvSpPr>
        <p:spPr>
          <a:xfrm>
            <a:off x="2411760" y="3717032"/>
            <a:ext cx="720080" cy="646331"/>
          </a:xfrm>
          <a:prstGeom prst="rect">
            <a:avLst/>
          </a:prstGeom>
          <a:noFill/>
        </p:spPr>
        <p:txBody>
          <a:bodyPr wrap="square" rtlCol="1">
            <a:spAutoFit/>
          </a:bodyPr>
          <a:lstStyle/>
          <a:p>
            <a:r>
              <a:rPr lang="ar-IQ" sz="3600" b="1" dirty="0" smtClean="0"/>
              <a:t>أ</a:t>
            </a:r>
            <a:endParaRPr lang="ar-IQ" sz="3600" b="1" dirty="0"/>
          </a:p>
        </p:txBody>
      </p:sp>
      <p:sp>
        <p:nvSpPr>
          <p:cNvPr id="29" name="TextBox 28"/>
          <p:cNvSpPr txBox="1"/>
          <p:nvPr/>
        </p:nvSpPr>
        <p:spPr>
          <a:xfrm>
            <a:off x="2771800" y="1988840"/>
            <a:ext cx="288032" cy="461665"/>
          </a:xfrm>
          <a:prstGeom prst="rect">
            <a:avLst/>
          </a:prstGeom>
          <a:noFill/>
        </p:spPr>
        <p:txBody>
          <a:bodyPr wrap="square" rtlCol="1">
            <a:spAutoFit/>
          </a:bodyPr>
          <a:lstStyle/>
          <a:p>
            <a:r>
              <a:rPr lang="ar-IQ" sz="2400" b="1" dirty="0" smtClean="0"/>
              <a:t>ج</a:t>
            </a:r>
            <a:endParaRPr lang="ar-IQ" sz="2400" b="1" dirty="0"/>
          </a:p>
        </p:txBody>
      </p:sp>
      <p:sp>
        <p:nvSpPr>
          <p:cNvPr id="30" name="TextBox 29"/>
          <p:cNvSpPr txBox="1"/>
          <p:nvPr/>
        </p:nvSpPr>
        <p:spPr>
          <a:xfrm>
            <a:off x="4644008" y="3645024"/>
            <a:ext cx="637807" cy="461665"/>
          </a:xfrm>
          <a:prstGeom prst="rect">
            <a:avLst/>
          </a:prstGeom>
          <a:noFill/>
        </p:spPr>
        <p:txBody>
          <a:bodyPr wrap="square" rtlCol="1">
            <a:spAutoFit/>
          </a:bodyPr>
          <a:lstStyle/>
          <a:p>
            <a:r>
              <a:rPr lang="ar-IQ" sz="2400" b="1" dirty="0" smtClean="0"/>
              <a:t>ب</a:t>
            </a:r>
            <a:endParaRPr lang="ar-IQ" sz="2400" b="1" dirty="0"/>
          </a:p>
        </p:txBody>
      </p:sp>
      <p:sp>
        <p:nvSpPr>
          <p:cNvPr id="31" name="TextBox 30"/>
          <p:cNvSpPr txBox="1"/>
          <p:nvPr/>
        </p:nvSpPr>
        <p:spPr>
          <a:xfrm>
            <a:off x="3779912" y="2492896"/>
            <a:ext cx="432048" cy="523220"/>
          </a:xfrm>
          <a:prstGeom prst="rect">
            <a:avLst/>
          </a:prstGeom>
          <a:noFill/>
        </p:spPr>
        <p:txBody>
          <a:bodyPr wrap="square" rtlCol="1">
            <a:spAutoFit/>
          </a:bodyPr>
          <a:lstStyle/>
          <a:p>
            <a:r>
              <a:rPr lang="ar-IQ" sz="2800" b="1" dirty="0" smtClean="0"/>
              <a:t>د</a:t>
            </a:r>
            <a:endParaRPr lang="ar-IQ" sz="2800" b="1" dirty="0"/>
          </a:p>
        </p:txBody>
      </p:sp>
      <p:sp>
        <p:nvSpPr>
          <p:cNvPr id="32" name="TextBox 31"/>
          <p:cNvSpPr txBox="1"/>
          <p:nvPr/>
        </p:nvSpPr>
        <p:spPr>
          <a:xfrm>
            <a:off x="4283968" y="3068960"/>
            <a:ext cx="1386614" cy="523220"/>
          </a:xfrm>
          <a:prstGeom prst="rect">
            <a:avLst/>
          </a:prstGeom>
          <a:noFill/>
        </p:spPr>
        <p:txBody>
          <a:bodyPr wrap="square" rtlCol="1">
            <a:spAutoFit/>
          </a:bodyPr>
          <a:lstStyle/>
          <a:p>
            <a:r>
              <a:rPr lang="ar-IQ" sz="2800" b="1" dirty="0" smtClean="0"/>
              <a:t>ه</a:t>
            </a:r>
            <a:endParaRPr lang="ar-IQ" sz="2800" b="1" dirty="0"/>
          </a:p>
        </p:txBody>
      </p:sp>
      <p:sp>
        <p:nvSpPr>
          <p:cNvPr id="33" name="TextBox 32"/>
          <p:cNvSpPr txBox="1"/>
          <p:nvPr/>
        </p:nvSpPr>
        <p:spPr>
          <a:xfrm>
            <a:off x="4572000" y="2276872"/>
            <a:ext cx="1314988" cy="523220"/>
          </a:xfrm>
          <a:prstGeom prst="rect">
            <a:avLst/>
          </a:prstGeom>
          <a:noFill/>
        </p:spPr>
        <p:txBody>
          <a:bodyPr wrap="square" rtlCol="1">
            <a:spAutoFit/>
          </a:bodyPr>
          <a:lstStyle/>
          <a:p>
            <a:r>
              <a:rPr lang="ar-IQ" sz="2400" b="1" dirty="0" smtClean="0"/>
              <a:t>× </a:t>
            </a:r>
            <a:r>
              <a:rPr lang="ar-IQ" sz="2800" b="1" dirty="0" smtClean="0"/>
              <a:t>ك</a:t>
            </a:r>
            <a:endParaRPr lang="ar-IQ" sz="2400" b="1" dirty="0"/>
          </a:p>
        </p:txBody>
      </p:sp>
      <p:sp>
        <p:nvSpPr>
          <p:cNvPr id="34" name="TextBox 33"/>
          <p:cNvSpPr txBox="1"/>
          <p:nvPr/>
        </p:nvSpPr>
        <p:spPr>
          <a:xfrm>
            <a:off x="3203848" y="3068960"/>
            <a:ext cx="932506" cy="523220"/>
          </a:xfrm>
          <a:prstGeom prst="rect">
            <a:avLst/>
          </a:prstGeom>
          <a:noFill/>
        </p:spPr>
        <p:txBody>
          <a:bodyPr wrap="square" rtlCol="1">
            <a:spAutoFit/>
          </a:bodyPr>
          <a:lstStyle/>
          <a:p>
            <a:r>
              <a:rPr lang="ar-IQ" sz="2400" b="1" dirty="0" smtClean="0"/>
              <a:t>× </a:t>
            </a:r>
            <a:r>
              <a:rPr lang="ar-IQ" sz="2800" b="1" dirty="0" smtClean="0"/>
              <a:t>ل</a:t>
            </a:r>
            <a:endParaRPr lang="ar-IQ" sz="2400" b="1" dirty="0"/>
          </a:p>
        </p:txBody>
      </p:sp>
      <p:sp>
        <p:nvSpPr>
          <p:cNvPr id="16" name="TextBox 15"/>
          <p:cNvSpPr txBox="1"/>
          <p:nvPr/>
        </p:nvSpPr>
        <p:spPr>
          <a:xfrm>
            <a:off x="251520" y="4802376"/>
            <a:ext cx="8712968" cy="2246769"/>
          </a:xfrm>
          <a:prstGeom prst="rect">
            <a:avLst/>
          </a:prstGeom>
          <a:noFill/>
        </p:spPr>
        <p:txBody>
          <a:bodyPr wrap="square" rtlCol="1">
            <a:spAutoFit/>
          </a:bodyPr>
          <a:lstStyle/>
          <a:p>
            <a:r>
              <a:rPr lang="ar-IQ" dirty="0" smtClean="0"/>
              <a:t>    </a:t>
            </a:r>
            <a:r>
              <a:rPr lang="ar-IQ" sz="2000" b="1" dirty="0" smtClean="0"/>
              <a:t>في ظل موارد انتاجية وتقنية معطاة فيمكن أمّا انتاج </a:t>
            </a:r>
            <a:r>
              <a:rPr lang="ar-IQ" sz="2000" b="1" dirty="0" smtClean="0">
                <a:solidFill>
                  <a:srgbClr val="FF0000"/>
                </a:solidFill>
              </a:rPr>
              <a:t>أ ب </a:t>
            </a:r>
            <a:r>
              <a:rPr lang="ar-IQ" sz="2000" b="1" dirty="0" smtClean="0"/>
              <a:t>من الاقمشة  أو </a:t>
            </a:r>
            <a:r>
              <a:rPr lang="ar-IQ" sz="2000" b="1" dirty="0" smtClean="0">
                <a:solidFill>
                  <a:srgbClr val="FF0000"/>
                </a:solidFill>
              </a:rPr>
              <a:t>أ ج  </a:t>
            </a:r>
            <a:r>
              <a:rPr lang="ar-IQ" sz="2000" b="1" dirty="0" smtClean="0"/>
              <a:t>من الغذاء او شيئ من كل هذا وذاك، ويفصل </a:t>
            </a:r>
            <a:r>
              <a:rPr lang="ar-IQ" sz="2000" b="1" dirty="0" smtClean="0">
                <a:solidFill>
                  <a:srgbClr val="FF0000"/>
                </a:solidFill>
              </a:rPr>
              <a:t>المنحنى ج ب </a:t>
            </a:r>
            <a:r>
              <a:rPr lang="ar-IQ" sz="2000" b="1" dirty="0" smtClean="0"/>
              <a:t>بين المجموعات الممكنة للانتاج وهي الواقعة </a:t>
            </a:r>
            <a:r>
              <a:rPr lang="ar-IQ" sz="2000" b="1" dirty="0" smtClean="0">
                <a:solidFill>
                  <a:srgbClr val="FF0000"/>
                </a:solidFill>
              </a:rPr>
              <a:t>تحت المنحنى مثل النقطة ( ل ) </a:t>
            </a:r>
            <a:r>
              <a:rPr lang="ar-IQ" sz="2000" b="1" dirty="0" smtClean="0"/>
              <a:t>وبين المجموعات </a:t>
            </a:r>
            <a:r>
              <a:rPr lang="ar-IQ" sz="2000" b="1" dirty="0" smtClean="0">
                <a:solidFill>
                  <a:srgbClr val="FF0000"/>
                </a:solidFill>
              </a:rPr>
              <a:t>غير الممكنة مثل النقطة ( ك)</a:t>
            </a:r>
            <a:r>
              <a:rPr lang="ar-IQ" sz="2000" b="1" dirty="0" smtClean="0"/>
              <a:t> التي لايمكن تحقيقها ضمن الموارد المتاحة.                            </a:t>
            </a:r>
          </a:p>
          <a:p>
            <a:pPr algn="r" rtl="1"/>
            <a:r>
              <a:rPr lang="ar-IQ" sz="2000" b="1" dirty="0" smtClean="0"/>
              <a:t>ان التحسن التقني الذي يحصل بسبب الجهود التي يبذلها العلماء والمهندسون والمخترعون تؤدي الى تحرك </a:t>
            </a:r>
            <a:r>
              <a:rPr lang="ar-IQ" sz="2000" b="1" dirty="0" smtClean="0">
                <a:solidFill>
                  <a:srgbClr val="FF0000"/>
                </a:solidFill>
              </a:rPr>
              <a:t>منحنى امكانات الانتاج نحو اليمين  أي الى( الخارج).                                                                                    </a:t>
            </a:r>
          </a:p>
          <a:p>
            <a:r>
              <a:rPr lang="ar-IQ" sz="2000" b="1" dirty="0" smtClean="0"/>
              <a:t>                             </a:t>
            </a:r>
            <a:r>
              <a:rPr lang="ar-IQ" dirty="0" smtClean="0"/>
              <a:t> </a:t>
            </a:r>
            <a:endParaRPr lang="ar-IQ" dirty="0"/>
          </a:p>
        </p:txBody>
      </p:sp>
      <p:pic>
        <p:nvPicPr>
          <p:cNvPr id="52226" name="Picture 2" descr="C:\Users\RAM 2012\Desktop\ملابس.jpg"/>
          <p:cNvPicPr>
            <a:picLocks noChangeAspect="1" noChangeArrowheads="1"/>
          </p:cNvPicPr>
          <p:nvPr/>
        </p:nvPicPr>
        <p:blipFill>
          <a:blip r:embed="rId2" cstate="print"/>
          <a:srcRect/>
          <a:stretch>
            <a:fillRect/>
          </a:stretch>
        </p:blipFill>
        <p:spPr bwMode="auto">
          <a:xfrm>
            <a:off x="6228184" y="980728"/>
            <a:ext cx="2664296" cy="3240360"/>
          </a:xfrm>
          <a:prstGeom prst="rect">
            <a:avLst/>
          </a:prstGeom>
          <a:noFill/>
        </p:spPr>
      </p:pic>
      <p:pic>
        <p:nvPicPr>
          <p:cNvPr id="52228" name="Picture 4" descr="C:\Users\RAM 2012\Desktop\زراعة الرز.jpg"/>
          <p:cNvPicPr>
            <a:picLocks noChangeAspect="1" noChangeArrowheads="1"/>
          </p:cNvPicPr>
          <p:nvPr/>
        </p:nvPicPr>
        <p:blipFill>
          <a:blip r:embed="rId3" cstate="print"/>
          <a:srcRect/>
          <a:stretch>
            <a:fillRect/>
          </a:stretch>
        </p:blipFill>
        <p:spPr bwMode="auto">
          <a:xfrm>
            <a:off x="323528" y="1124744"/>
            <a:ext cx="2088232" cy="3240360"/>
          </a:xfrm>
          <a:prstGeom prst="rect">
            <a:avLst/>
          </a:prstGeom>
          <a:noFill/>
        </p:spPr>
      </p:pic>
      <p:sp>
        <p:nvSpPr>
          <p:cNvPr id="24" name="TextBox 23"/>
          <p:cNvSpPr txBox="1"/>
          <p:nvPr/>
        </p:nvSpPr>
        <p:spPr>
          <a:xfrm>
            <a:off x="323528" y="755412"/>
            <a:ext cx="4238053" cy="369332"/>
          </a:xfrm>
          <a:prstGeom prst="rect">
            <a:avLst/>
          </a:prstGeom>
          <a:noFill/>
        </p:spPr>
        <p:txBody>
          <a:bodyPr wrap="square" rtlCol="1">
            <a:spAutoFit/>
          </a:bodyPr>
          <a:lstStyle/>
          <a:p>
            <a:r>
              <a:rPr lang="ar-IQ" b="1" dirty="0" smtClean="0">
                <a:solidFill>
                  <a:srgbClr val="000066"/>
                </a:solidFill>
              </a:rPr>
              <a:t>طريقة جديدة لزراعة الرز</a:t>
            </a:r>
            <a:endParaRPr lang="ar-IQ" b="1" dirty="0">
              <a:solidFill>
                <a:srgbClr val="000066"/>
              </a:solidFill>
            </a:endParaRPr>
          </a:p>
        </p:txBody>
      </p:sp>
    </p:spTree>
  </p:cSld>
  <p:clrMapOvr>
    <a:masterClrMapping/>
  </p:clrMapOvr>
  <p:transition>
    <p:circl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F389876-892D-41A3-8E28-C6BF543B2891}" type="slidenum">
              <a:rPr lang="en-US" smtClean="0"/>
              <a:pPr/>
              <a:t>66</a:t>
            </a:fld>
            <a:endParaRPr lang="en-US"/>
          </a:p>
        </p:txBody>
      </p:sp>
      <p:cxnSp>
        <p:nvCxnSpPr>
          <p:cNvPr id="5" name="Straight Arrow Connector 4"/>
          <p:cNvCxnSpPr/>
          <p:nvPr/>
        </p:nvCxnSpPr>
        <p:spPr>
          <a:xfrm flipV="1">
            <a:off x="6516216" y="620688"/>
            <a:ext cx="0" cy="216024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6516216" y="2780928"/>
            <a:ext cx="237626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Arc 10"/>
          <p:cNvSpPr/>
          <p:nvPr/>
        </p:nvSpPr>
        <p:spPr>
          <a:xfrm>
            <a:off x="5220072" y="1124744"/>
            <a:ext cx="2160240" cy="3168352"/>
          </a:xfrm>
          <a:prstGeom prst="arc">
            <a:avLst>
              <a:gd name="adj1" fmla="val 16681761"/>
              <a:gd name="adj2" fmla="val 57315"/>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ar-IQ" dirty="0"/>
          </a:p>
        </p:txBody>
      </p:sp>
      <p:sp>
        <p:nvSpPr>
          <p:cNvPr id="12" name="TextBox 11"/>
          <p:cNvSpPr txBox="1"/>
          <p:nvPr/>
        </p:nvSpPr>
        <p:spPr>
          <a:xfrm>
            <a:off x="7092280" y="2780928"/>
            <a:ext cx="3141267" cy="338554"/>
          </a:xfrm>
          <a:prstGeom prst="rect">
            <a:avLst/>
          </a:prstGeom>
          <a:noFill/>
        </p:spPr>
        <p:txBody>
          <a:bodyPr wrap="square" rtlCol="1">
            <a:spAutoFit/>
          </a:bodyPr>
          <a:lstStyle/>
          <a:p>
            <a:r>
              <a:rPr lang="ar-IQ" sz="1600" b="1" dirty="0" smtClean="0"/>
              <a:t>الضروريات( الغذاء...)</a:t>
            </a:r>
            <a:endParaRPr lang="ar-IQ" sz="1600" b="1" dirty="0"/>
          </a:p>
        </p:txBody>
      </p:sp>
      <p:sp>
        <p:nvSpPr>
          <p:cNvPr id="13" name="TextBox 12"/>
          <p:cNvSpPr txBox="1"/>
          <p:nvPr/>
        </p:nvSpPr>
        <p:spPr>
          <a:xfrm rot="16200000">
            <a:off x="5116706" y="1444134"/>
            <a:ext cx="2304256" cy="369332"/>
          </a:xfrm>
          <a:prstGeom prst="rect">
            <a:avLst/>
          </a:prstGeom>
          <a:noFill/>
        </p:spPr>
        <p:txBody>
          <a:bodyPr wrap="square" rtlCol="1">
            <a:spAutoFit/>
          </a:bodyPr>
          <a:lstStyle/>
          <a:p>
            <a:r>
              <a:rPr lang="ar-IQ" dirty="0" smtClean="0"/>
              <a:t>(</a:t>
            </a:r>
            <a:r>
              <a:rPr lang="ar-IQ" b="1" dirty="0" smtClean="0"/>
              <a:t>سيارات، اجهزة ستريو...)</a:t>
            </a:r>
            <a:endParaRPr lang="ar-IQ" b="1" dirty="0"/>
          </a:p>
        </p:txBody>
      </p:sp>
      <p:sp>
        <p:nvSpPr>
          <p:cNvPr id="14" name="TextBox 13"/>
          <p:cNvSpPr txBox="1"/>
          <p:nvPr/>
        </p:nvSpPr>
        <p:spPr>
          <a:xfrm>
            <a:off x="7596337" y="548680"/>
            <a:ext cx="1800200" cy="369332"/>
          </a:xfrm>
          <a:prstGeom prst="rect">
            <a:avLst/>
          </a:prstGeom>
          <a:noFill/>
        </p:spPr>
        <p:txBody>
          <a:bodyPr wrap="square" rtlCol="1">
            <a:spAutoFit/>
          </a:bodyPr>
          <a:lstStyle/>
          <a:p>
            <a:r>
              <a:rPr lang="ar-IQ" b="1" dirty="0" smtClean="0"/>
              <a:t>دولة فقيرة</a:t>
            </a:r>
            <a:endParaRPr lang="ar-IQ" b="1" dirty="0"/>
          </a:p>
        </p:txBody>
      </p:sp>
      <p:cxnSp>
        <p:nvCxnSpPr>
          <p:cNvPr id="16" name="Straight Arrow Connector 15"/>
          <p:cNvCxnSpPr/>
          <p:nvPr/>
        </p:nvCxnSpPr>
        <p:spPr>
          <a:xfrm flipV="1">
            <a:off x="3131840" y="620688"/>
            <a:ext cx="0" cy="223224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3131840" y="2852936"/>
            <a:ext cx="252028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a:off x="2339752" y="1268760"/>
            <a:ext cx="1656184" cy="3096344"/>
          </a:xfrm>
          <a:prstGeom prst="arc">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ar-IQ" dirty="0"/>
          </a:p>
        </p:txBody>
      </p:sp>
      <p:sp>
        <p:nvSpPr>
          <p:cNvPr id="27" name="Arc 26"/>
          <p:cNvSpPr/>
          <p:nvPr/>
        </p:nvSpPr>
        <p:spPr>
          <a:xfrm>
            <a:off x="1187624" y="1052736"/>
            <a:ext cx="4032448" cy="3744416"/>
          </a:xfrm>
          <a:prstGeom prst="arc">
            <a:avLst/>
          </a:prstGeom>
          <a:ln w="38100">
            <a:prstDash val="lgDash"/>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ar-IQ" dirty="0"/>
          </a:p>
        </p:txBody>
      </p:sp>
      <p:sp>
        <p:nvSpPr>
          <p:cNvPr id="28" name="Rectangle 27"/>
          <p:cNvSpPr/>
          <p:nvPr/>
        </p:nvSpPr>
        <p:spPr>
          <a:xfrm>
            <a:off x="3635685" y="2852936"/>
            <a:ext cx="1872629" cy="369332"/>
          </a:xfrm>
          <a:prstGeom prst="rect">
            <a:avLst/>
          </a:prstGeom>
        </p:spPr>
        <p:txBody>
          <a:bodyPr wrap="square">
            <a:spAutoFit/>
          </a:bodyPr>
          <a:lstStyle/>
          <a:p>
            <a:r>
              <a:rPr lang="ar-IQ" b="1" dirty="0" smtClean="0"/>
              <a:t>الضروريات( الغذاء...)</a:t>
            </a:r>
            <a:endParaRPr lang="ar-IQ" b="1" dirty="0"/>
          </a:p>
        </p:txBody>
      </p:sp>
      <p:sp>
        <p:nvSpPr>
          <p:cNvPr id="29" name="Rectangle 28"/>
          <p:cNvSpPr/>
          <p:nvPr/>
        </p:nvSpPr>
        <p:spPr>
          <a:xfrm rot="16200000">
            <a:off x="1829492" y="1660158"/>
            <a:ext cx="2160240" cy="369332"/>
          </a:xfrm>
          <a:prstGeom prst="rect">
            <a:avLst/>
          </a:prstGeom>
        </p:spPr>
        <p:txBody>
          <a:bodyPr wrap="square">
            <a:spAutoFit/>
          </a:bodyPr>
          <a:lstStyle/>
          <a:p>
            <a:r>
              <a:rPr lang="ar-IQ" dirty="0" smtClean="0"/>
              <a:t>سيارات، اجهزة ستريو...)</a:t>
            </a:r>
            <a:endParaRPr lang="ar-IQ" dirty="0"/>
          </a:p>
        </p:txBody>
      </p:sp>
      <p:sp>
        <p:nvSpPr>
          <p:cNvPr id="30" name="TextBox 29"/>
          <p:cNvSpPr txBox="1"/>
          <p:nvPr/>
        </p:nvSpPr>
        <p:spPr>
          <a:xfrm>
            <a:off x="7164288" y="2132856"/>
            <a:ext cx="864097" cy="369332"/>
          </a:xfrm>
          <a:prstGeom prst="rect">
            <a:avLst/>
          </a:prstGeom>
          <a:noFill/>
        </p:spPr>
        <p:txBody>
          <a:bodyPr wrap="square" rtlCol="1">
            <a:spAutoFit/>
          </a:bodyPr>
          <a:lstStyle/>
          <a:p>
            <a:r>
              <a:rPr lang="en-US" b="1" dirty="0" smtClean="0"/>
              <a:t>A</a:t>
            </a:r>
            <a:endParaRPr lang="ar-IQ" b="1" dirty="0"/>
          </a:p>
        </p:txBody>
      </p:sp>
      <p:sp>
        <p:nvSpPr>
          <p:cNvPr id="31" name="TextBox 30"/>
          <p:cNvSpPr txBox="1"/>
          <p:nvPr/>
        </p:nvSpPr>
        <p:spPr>
          <a:xfrm>
            <a:off x="3779912" y="2204864"/>
            <a:ext cx="576064" cy="369332"/>
          </a:xfrm>
          <a:prstGeom prst="rect">
            <a:avLst/>
          </a:prstGeom>
          <a:noFill/>
        </p:spPr>
        <p:txBody>
          <a:bodyPr wrap="square" rtlCol="1">
            <a:spAutoFit/>
          </a:bodyPr>
          <a:lstStyle/>
          <a:p>
            <a:r>
              <a:rPr lang="en-US" b="1" dirty="0" smtClean="0"/>
              <a:t>A</a:t>
            </a:r>
            <a:endParaRPr lang="ar-IQ" b="1" dirty="0"/>
          </a:p>
        </p:txBody>
      </p:sp>
      <p:sp>
        <p:nvSpPr>
          <p:cNvPr id="32" name="TextBox 31"/>
          <p:cNvSpPr txBox="1"/>
          <p:nvPr/>
        </p:nvSpPr>
        <p:spPr>
          <a:xfrm>
            <a:off x="4283968" y="1268760"/>
            <a:ext cx="1389820" cy="369332"/>
          </a:xfrm>
          <a:prstGeom prst="rect">
            <a:avLst/>
          </a:prstGeom>
          <a:noFill/>
        </p:spPr>
        <p:txBody>
          <a:bodyPr wrap="square" rtlCol="1">
            <a:spAutoFit/>
          </a:bodyPr>
          <a:lstStyle/>
          <a:p>
            <a:r>
              <a:rPr lang="en-US" b="1" dirty="0" smtClean="0"/>
              <a:t>B</a:t>
            </a:r>
            <a:endParaRPr lang="ar-IQ" b="1" dirty="0"/>
          </a:p>
        </p:txBody>
      </p:sp>
      <p:sp>
        <p:nvSpPr>
          <p:cNvPr id="33" name="TextBox 32"/>
          <p:cNvSpPr txBox="1"/>
          <p:nvPr/>
        </p:nvSpPr>
        <p:spPr>
          <a:xfrm>
            <a:off x="4644008" y="908720"/>
            <a:ext cx="1523632" cy="369332"/>
          </a:xfrm>
          <a:prstGeom prst="rect">
            <a:avLst/>
          </a:prstGeom>
          <a:noFill/>
        </p:spPr>
        <p:txBody>
          <a:bodyPr wrap="square" rtlCol="1">
            <a:spAutoFit/>
          </a:bodyPr>
          <a:lstStyle/>
          <a:p>
            <a:r>
              <a:rPr lang="ar-IQ" b="1" dirty="0" smtClean="0"/>
              <a:t>دولة غنية</a:t>
            </a:r>
            <a:endParaRPr lang="ar-IQ" b="1" dirty="0"/>
          </a:p>
        </p:txBody>
      </p:sp>
      <p:sp>
        <p:nvSpPr>
          <p:cNvPr id="34" name="TextBox 33"/>
          <p:cNvSpPr txBox="1"/>
          <p:nvPr/>
        </p:nvSpPr>
        <p:spPr>
          <a:xfrm>
            <a:off x="2843808" y="332656"/>
            <a:ext cx="1174559" cy="369332"/>
          </a:xfrm>
          <a:prstGeom prst="rect">
            <a:avLst/>
          </a:prstGeom>
          <a:noFill/>
        </p:spPr>
        <p:txBody>
          <a:bodyPr wrap="square" rtlCol="1">
            <a:spAutoFit/>
          </a:bodyPr>
          <a:lstStyle/>
          <a:p>
            <a:r>
              <a:rPr lang="ar-IQ" b="1" dirty="0" smtClean="0"/>
              <a:t>كماليات</a:t>
            </a:r>
            <a:endParaRPr lang="ar-IQ" b="1" dirty="0"/>
          </a:p>
        </p:txBody>
      </p:sp>
      <p:sp>
        <p:nvSpPr>
          <p:cNvPr id="36" name="TextBox 35"/>
          <p:cNvSpPr txBox="1"/>
          <p:nvPr/>
        </p:nvSpPr>
        <p:spPr>
          <a:xfrm>
            <a:off x="6084168" y="332656"/>
            <a:ext cx="1678615" cy="369332"/>
          </a:xfrm>
          <a:prstGeom prst="rect">
            <a:avLst/>
          </a:prstGeom>
          <a:noFill/>
        </p:spPr>
        <p:txBody>
          <a:bodyPr wrap="square" rtlCol="1">
            <a:spAutoFit/>
          </a:bodyPr>
          <a:lstStyle/>
          <a:p>
            <a:r>
              <a:rPr lang="ar-IQ" b="1" dirty="0" smtClean="0"/>
              <a:t>كماليات</a:t>
            </a:r>
            <a:endParaRPr lang="ar-IQ" b="1" dirty="0"/>
          </a:p>
        </p:txBody>
      </p:sp>
      <p:cxnSp>
        <p:nvCxnSpPr>
          <p:cNvPr id="38" name="Straight Arrow Connector 37"/>
          <p:cNvCxnSpPr/>
          <p:nvPr/>
        </p:nvCxnSpPr>
        <p:spPr>
          <a:xfrm flipV="1">
            <a:off x="6516216" y="3501008"/>
            <a:ext cx="0" cy="230425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6516216" y="5805264"/>
            <a:ext cx="237626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7164288" y="3933056"/>
            <a:ext cx="1440160" cy="369332"/>
          </a:xfrm>
          <a:prstGeom prst="rect">
            <a:avLst/>
          </a:prstGeom>
          <a:noFill/>
        </p:spPr>
        <p:txBody>
          <a:bodyPr wrap="square" rtlCol="1">
            <a:spAutoFit/>
          </a:bodyPr>
          <a:lstStyle/>
          <a:p>
            <a:r>
              <a:rPr lang="ar-IQ" b="1" dirty="0" smtClean="0"/>
              <a:t>مجتمع بدائي</a:t>
            </a:r>
            <a:endParaRPr lang="ar-IQ" b="1" dirty="0"/>
          </a:p>
        </p:txBody>
      </p:sp>
      <p:sp>
        <p:nvSpPr>
          <p:cNvPr id="50" name="TextBox 49"/>
          <p:cNvSpPr txBox="1"/>
          <p:nvPr/>
        </p:nvSpPr>
        <p:spPr>
          <a:xfrm>
            <a:off x="6660232" y="5805264"/>
            <a:ext cx="3855570" cy="369332"/>
          </a:xfrm>
          <a:prstGeom prst="rect">
            <a:avLst/>
          </a:prstGeom>
          <a:noFill/>
        </p:spPr>
        <p:txBody>
          <a:bodyPr wrap="square" rtlCol="1">
            <a:spAutoFit/>
          </a:bodyPr>
          <a:lstStyle/>
          <a:p>
            <a:r>
              <a:rPr lang="ar-IQ" b="1" dirty="0" smtClean="0"/>
              <a:t>السلع الخاصة( الغذاء....)</a:t>
            </a:r>
            <a:endParaRPr lang="ar-IQ" b="1" dirty="0"/>
          </a:p>
        </p:txBody>
      </p:sp>
      <p:sp>
        <p:nvSpPr>
          <p:cNvPr id="52" name="TextBox 51"/>
          <p:cNvSpPr txBox="1"/>
          <p:nvPr/>
        </p:nvSpPr>
        <p:spPr>
          <a:xfrm rot="16200000">
            <a:off x="4854844" y="4216442"/>
            <a:ext cx="2808312" cy="369332"/>
          </a:xfrm>
          <a:prstGeom prst="rect">
            <a:avLst/>
          </a:prstGeom>
          <a:noFill/>
        </p:spPr>
        <p:txBody>
          <a:bodyPr wrap="square" rtlCol="1">
            <a:spAutoFit/>
          </a:bodyPr>
          <a:lstStyle/>
          <a:p>
            <a:r>
              <a:rPr lang="ar-IQ" dirty="0" smtClean="0"/>
              <a:t>(ا</a:t>
            </a:r>
            <a:r>
              <a:rPr lang="ar-IQ" b="1" dirty="0" smtClean="0"/>
              <a:t>لسلع العامة (الطرق السريعة</a:t>
            </a:r>
            <a:r>
              <a:rPr lang="ar-IQ" dirty="0" smtClean="0"/>
              <a:t>)</a:t>
            </a:r>
            <a:endParaRPr lang="ar-IQ" dirty="0"/>
          </a:p>
        </p:txBody>
      </p:sp>
      <p:cxnSp>
        <p:nvCxnSpPr>
          <p:cNvPr id="56" name="Straight Arrow Connector 55"/>
          <p:cNvCxnSpPr/>
          <p:nvPr/>
        </p:nvCxnSpPr>
        <p:spPr>
          <a:xfrm flipV="1">
            <a:off x="3059832" y="3501008"/>
            <a:ext cx="0" cy="230425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a:off x="3059832" y="5877272"/>
            <a:ext cx="252028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6516216" y="4941168"/>
            <a:ext cx="1656184" cy="86409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rot="16200000">
            <a:off x="1035533" y="3845685"/>
            <a:ext cx="3549823" cy="369332"/>
          </a:xfrm>
          <a:prstGeom prst="rect">
            <a:avLst/>
          </a:prstGeom>
        </p:spPr>
        <p:txBody>
          <a:bodyPr wrap="square">
            <a:spAutoFit/>
          </a:bodyPr>
          <a:lstStyle/>
          <a:p>
            <a:r>
              <a:rPr lang="ar-IQ" dirty="0" smtClean="0"/>
              <a:t>ا</a:t>
            </a:r>
            <a:r>
              <a:rPr lang="ar-IQ" b="1" dirty="0" smtClean="0"/>
              <a:t>لسلع العامة (الطرق السريعة)</a:t>
            </a:r>
            <a:endParaRPr lang="ar-IQ" dirty="0"/>
          </a:p>
        </p:txBody>
      </p:sp>
      <p:sp>
        <p:nvSpPr>
          <p:cNvPr id="43" name="Arc 42"/>
          <p:cNvSpPr/>
          <p:nvPr/>
        </p:nvSpPr>
        <p:spPr>
          <a:xfrm>
            <a:off x="1547664" y="5085184"/>
            <a:ext cx="3024336" cy="1772816"/>
          </a:xfrm>
          <a:prstGeom prst="arc">
            <a:avLst>
              <a:gd name="adj1" fmla="val 16256164"/>
              <a:gd name="adj2" fmla="val 21422458"/>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ar-IQ" dirty="0"/>
          </a:p>
        </p:txBody>
      </p:sp>
      <p:sp>
        <p:nvSpPr>
          <p:cNvPr id="47" name="Arc 46"/>
          <p:cNvSpPr/>
          <p:nvPr/>
        </p:nvSpPr>
        <p:spPr>
          <a:xfrm>
            <a:off x="827584" y="4077072"/>
            <a:ext cx="4536504" cy="3672408"/>
          </a:xfrm>
          <a:prstGeom prst="arc">
            <a:avLst/>
          </a:prstGeom>
          <a:ln w="38100">
            <a:prstDash val="lgDash"/>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ar-IQ" dirty="0"/>
          </a:p>
        </p:txBody>
      </p:sp>
      <p:sp>
        <p:nvSpPr>
          <p:cNvPr id="48" name="TextBox 47"/>
          <p:cNvSpPr txBox="1"/>
          <p:nvPr/>
        </p:nvSpPr>
        <p:spPr>
          <a:xfrm>
            <a:off x="3923928" y="3933056"/>
            <a:ext cx="1800200" cy="369332"/>
          </a:xfrm>
          <a:prstGeom prst="rect">
            <a:avLst/>
          </a:prstGeom>
          <a:noFill/>
        </p:spPr>
        <p:txBody>
          <a:bodyPr wrap="square" rtlCol="1">
            <a:spAutoFit/>
          </a:bodyPr>
          <a:lstStyle/>
          <a:p>
            <a:r>
              <a:rPr lang="ar-IQ" b="1" dirty="0" smtClean="0"/>
              <a:t>مجتمع حضري</a:t>
            </a:r>
            <a:endParaRPr lang="ar-IQ" b="1" dirty="0"/>
          </a:p>
        </p:txBody>
      </p:sp>
      <p:sp>
        <p:nvSpPr>
          <p:cNvPr id="53" name="TextBox 52"/>
          <p:cNvSpPr txBox="1"/>
          <p:nvPr/>
        </p:nvSpPr>
        <p:spPr>
          <a:xfrm>
            <a:off x="3131840" y="5949280"/>
            <a:ext cx="4143602" cy="369332"/>
          </a:xfrm>
          <a:prstGeom prst="rect">
            <a:avLst/>
          </a:prstGeom>
          <a:noFill/>
        </p:spPr>
        <p:txBody>
          <a:bodyPr wrap="square" rtlCol="1">
            <a:spAutoFit/>
          </a:bodyPr>
          <a:lstStyle/>
          <a:p>
            <a:r>
              <a:rPr lang="ar-IQ" b="1" dirty="0" smtClean="0"/>
              <a:t>السلع الخاصة( الغذاء....)</a:t>
            </a:r>
            <a:endParaRPr lang="ar-IQ" b="1" dirty="0"/>
          </a:p>
        </p:txBody>
      </p:sp>
      <p:sp>
        <p:nvSpPr>
          <p:cNvPr id="54" name="TextBox 53"/>
          <p:cNvSpPr txBox="1"/>
          <p:nvPr/>
        </p:nvSpPr>
        <p:spPr>
          <a:xfrm>
            <a:off x="8460432" y="548680"/>
            <a:ext cx="683568" cy="369332"/>
          </a:xfrm>
          <a:prstGeom prst="rect">
            <a:avLst/>
          </a:prstGeom>
          <a:noFill/>
        </p:spPr>
        <p:txBody>
          <a:bodyPr wrap="square" rtlCol="1">
            <a:spAutoFit/>
          </a:bodyPr>
          <a:lstStyle/>
          <a:p>
            <a:r>
              <a:rPr lang="en-US" b="1" dirty="0" smtClean="0"/>
              <a:t>(a)</a:t>
            </a:r>
            <a:endParaRPr lang="ar-IQ" b="1" dirty="0"/>
          </a:p>
        </p:txBody>
      </p:sp>
      <p:sp>
        <p:nvSpPr>
          <p:cNvPr id="55" name="TextBox 54"/>
          <p:cNvSpPr txBox="1"/>
          <p:nvPr/>
        </p:nvSpPr>
        <p:spPr>
          <a:xfrm>
            <a:off x="5508104" y="908720"/>
            <a:ext cx="663582" cy="369332"/>
          </a:xfrm>
          <a:prstGeom prst="rect">
            <a:avLst/>
          </a:prstGeom>
          <a:noFill/>
        </p:spPr>
        <p:txBody>
          <a:bodyPr wrap="square" rtlCol="1">
            <a:spAutoFit/>
          </a:bodyPr>
          <a:lstStyle/>
          <a:p>
            <a:r>
              <a:rPr lang="en-US" b="1" dirty="0" smtClean="0"/>
              <a:t>(b)</a:t>
            </a:r>
            <a:endParaRPr lang="ar-IQ" b="1" dirty="0"/>
          </a:p>
        </p:txBody>
      </p:sp>
      <p:sp>
        <p:nvSpPr>
          <p:cNvPr id="57" name="TextBox 56"/>
          <p:cNvSpPr txBox="1"/>
          <p:nvPr/>
        </p:nvSpPr>
        <p:spPr>
          <a:xfrm>
            <a:off x="8244408" y="3933056"/>
            <a:ext cx="1012401" cy="369332"/>
          </a:xfrm>
          <a:prstGeom prst="rect">
            <a:avLst/>
          </a:prstGeom>
          <a:noFill/>
        </p:spPr>
        <p:txBody>
          <a:bodyPr wrap="square" rtlCol="1">
            <a:spAutoFit/>
          </a:bodyPr>
          <a:lstStyle/>
          <a:p>
            <a:r>
              <a:rPr lang="en-US" b="1" dirty="0" smtClean="0"/>
              <a:t>(a)</a:t>
            </a:r>
            <a:endParaRPr lang="ar-IQ" b="1" dirty="0"/>
          </a:p>
        </p:txBody>
      </p:sp>
      <p:sp>
        <p:nvSpPr>
          <p:cNvPr id="58" name="TextBox 57"/>
          <p:cNvSpPr txBox="1"/>
          <p:nvPr/>
        </p:nvSpPr>
        <p:spPr>
          <a:xfrm>
            <a:off x="7596336" y="5373216"/>
            <a:ext cx="516106" cy="369332"/>
          </a:xfrm>
          <a:prstGeom prst="rect">
            <a:avLst/>
          </a:prstGeom>
          <a:noFill/>
        </p:spPr>
        <p:txBody>
          <a:bodyPr wrap="square" rtlCol="1">
            <a:spAutoFit/>
          </a:bodyPr>
          <a:lstStyle/>
          <a:p>
            <a:r>
              <a:rPr lang="en-US" b="1" dirty="0" smtClean="0"/>
              <a:t>A</a:t>
            </a:r>
            <a:endParaRPr lang="ar-IQ" b="1" dirty="0"/>
          </a:p>
        </p:txBody>
      </p:sp>
      <p:sp>
        <p:nvSpPr>
          <p:cNvPr id="59" name="TextBox 58"/>
          <p:cNvSpPr txBox="1"/>
          <p:nvPr/>
        </p:nvSpPr>
        <p:spPr>
          <a:xfrm>
            <a:off x="4283968" y="5445224"/>
            <a:ext cx="1037795" cy="369332"/>
          </a:xfrm>
          <a:prstGeom prst="rect">
            <a:avLst/>
          </a:prstGeom>
          <a:noFill/>
        </p:spPr>
        <p:txBody>
          <a:bodyPr wrap="square" rtlCol="1">
            <a:spAutoFit/>
          </a:bodyPr>
          <a:lstStyle/>
          <a:p>
            <a:r>
              <a:rPr lang="en-US" b="1" dirty="0" smtClean="0"/>
              <a:t>A</a:t>
            </a:r>
            <a:endParaRPr lang="ar-IQ" b="1" dirty="0"/>
          </a:p>
        </p:txBody>
      </p:sp>
      <p:sp>
        <p:nvSpPr>
          <p:cNvPr id="60" name="TextBox 59"/>
          <p:cNvSpPr txBox="1"/>
          <p:nvPr/>
        </p:nvSpPr>
        <p:spPr>
          <a:xfrm>
            <a:off x="4860032" y="4725144"/>
            <a:ext cx="813756" cy="369332"/>
          </a:xfrm>
          <a:prstGeom prst="rect">
            <a:avLst/>
          </a:prstGeom>
          <a:noFill/>
        </p:spPr>
        <p:txBody>
          <a:bodyPr wrap="square" rtlCol="1">
            <a:spAutoFit/>
          </a:bodyPr>
          <a:lstStyle/>
          <a:p>
            <a:r>
              <a:rPr lang="en-US" b="1" dirty="0" smtClean="0"/>
              <a:t>B</a:t>
            </a:r>
            <a:endParaRPr lang="ar-IQ" b="1" dirty="0"/>
          </a:p>
        </p:txBody>
      </p:sp>
      <p:sp>
        <p:nvSpPr>
          <p:cNvPr id="62" name="TextBox 61"/>
          <p:cNvSpPr txBox="1"/>
          <p:nvPr/>
        </p:nvSpPr>
        <p:spPr>
          <a:xfrm>
            <a:off x="5220072" y="3933056"/>
            <a:ext cx="594526" cy="369332"/>
          </a:xfrm>
          <a:prstGeom prst="rect">
            <a:avLst/>
          </a:prstGeom>
          <a:noFill/>
        </p:spPr>
        <p:txBody>
          <a:bodyPr wrap="square" rtlCol="1">
            <a:spAutoFit/>
          </a:bodyPr>
          <a:lstStyle/>
          <a:p>
            <a:r>
              <a:rPr lang="en-US" b="1" dirty="0" smtClean="0"/>
              <a:t>(b)</a:t>
            </a:r>
            <a:endParaRPr lang="ar-IQ" b="1" dirty="0"/>
          </a:p>
        </p:txBody>
      </p:sp>
      <p:cxnSp>
        <p:nvCxnSpPr>
          <p:cNvPr id="64" name="Straight Connector 63"/>
          <p:cNvCxnSpPr/>
          <p:nvPr/>
        </p:nvCxnSpPr>
        <p:spPr>
          <a:xfrm>
            <a:off x="0" y="3356992"/>
            <a:ext cx="9144000" cy="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H="1">
            <a:off x="2555776" y="188640"/>
            <a:ext cx="6588224" cy="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8964488" y="188640"/>
            <a:ext cx="0" cy="666936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0" y="404664"/>
            <a:ext cx="3563888" cy="2862322"/>
          </a:xfrm>
          <a:prstGeom prst="rect">
            <a:avLst/>
          </a:prstGeom>
          <a:noFill/>
        </p:spPr>
        <p:txBody>
          <a:bodyPr wrap="square" rtlCol="1">
            <a:spAutoFit/>
          </a:bodyPr>
          <a:lstStyle/>
          <a:p>
            <a:pPr algn="just"/>
            <a:r>
              <a:rPr lang="ar-IQ" b="1" dirty="0" smtClean="0"/>
              <a:t>) </a:t>
            </a:r>
            <a:r>
              <a:rPr lang="ar-IQ" b="1" dirty="0" smtClean="0">
                <a:solidFill>
                  <a:srgbClr val="FF0000"/>
                </a:solidFill>
              </a:rPr>
              <a:t>تكون الدولة - قبل التنمية-</a:t>
            </a:r>
            <a:r>
              <a:rPr lang="en-US" b="1" dirty="0" smtClean="0"/>
              <a:t>a)</a:t>
            </a:r>
          </a:p>
          <a:p>
            <a:pPr algn="just"/>
            <a:r>
              <a:rPr lang="ar-IQ" b="1" dirty="0" smtClean="0">
                <a:solidFill>
                  <a:srgbClr val="FF0000"/>
                </a:solidFill>
              </a:rPr>
              <a:t>      في حالة فقر ولابد لها من تكريس</a:t>
            </a:r>
          </a:p>
          <a:p>
            <a:pPr algn="just"/>
            <a:r>
              <a:rPr lang="ar-IQ" b="1" dirty="0" smtClean="0">
                <a:solidFill>
                  <a:srgbClr val="FF0000"/>
                </a:solidFill>
              </a:rPr>
              <a:t>معظم مواردها للغذاء مع اقل قدر</a:t>
            </a:r>
          </a:p>
          <a:p>
            <a:pPr algn="just"/>
            <a:r>
              <a:rPr lang="ar-IQ" b="1" dirty="0" smtClean="0">
                <a:solidFill>
                  <a:srgbClr val="FF0000"/>
                </a:solidFill>
              </a:rPr>
              <a:t>من وسائل الرفاهية.               </a:t>
            </a:r>
            <a:endParaRPr lang="en-US" b="1" dirty="0" smtClean="0">
              <a:solidFill>
                <a:srgbClr val="FF0000"/>
              </a:solidFill>
            </a:endParaRPr>
          </a:p>
          <a:p>
            <a:r>
              <a:rPr lang="ar-IQ" b="1" dirty="0" smtClean="0">
                <a:solidFill>
                  <a:srgbClr val="FF0000"/>
                </a:solidFill>
              </a:rPr>
              <a:t> </a:t>
            </a:r>
            <a:r>
              <a:rPr lang="en-US" b="1" dirty="0" smtClean="0">
                <a:solidFill>
                  <a:srgbClr val="FF0000"/>
                </a:solidFill>
              </a:rPr>
              <a:t>                                       </a:t>
            </a:r>
            <a:r>
              <a:rPr lang="en-US" b="1" dirty="0" smtClean="0"/>
              <a:t>(b)</a:t>
            </a:r>
            <a:r>
              <a:rPr lang="en-US" b="1" dirty="0" smtClean="0">
                <a:solidFill>
                  <a:srgbClr val="FF0000"/>
                </a:solidFill>
              </a:rPr>
              <a:t>  </a:t>
            </a:r>
            <a:r>
              <a:rPr lang="ar-IQ" b="1" dirty="0" smtClean="0">
                <a:solidFill>
                  <a:srgbClr val="FF0000"/>
                </a:solidFill>
              </a:rPr>
              <a:t>            </a:t>
            </a:r>
          </a:p>
          <a:p>
            <a:pPr algn="just" rtl="1"/>
            <a:r>
              <a:rPr lang="ar-IQ" b="1" dirty="0" smtClean="0">
                <a:solidFill>
                  <a:srgbClr val="FF0000"/>
                </a:solidFill>
              </a:rPr>
              <a:t>                  يؤدي النمو في عناصر الانتاج</a:t>
            </a:r>
          </a:p>
          <a:p>
            <a:pPr algn="just"/>
            <a:r>
              <a:rPr lang="ar-IQ" b="1" dirty="0" smtClean="0">
                <a:solidFill>
                  <a:srgbClr val="FF0000"/>
                </a:solidFill>
              </a:rPr>
              <a:t>والتطور التكنولوجي الى انحراف   </a:t>
            </a:r>
          </a:p>
          <a:p>
            <a:pPr algn="just"/>
            <a:r>
              <a:rPr lang="ar-IQ" b="1" dirty="0" smtClean="0">
                <a:solidFill>
                  <a:srgbClr val="FF0000"/>
                </a:solidFill>
              </a:rPr>
              <a:t>  منحنى امكانات الانتاج الى </a:t>
            </a:r>
            <a:r>
              <a:rPr lang="ar-IQ" b="1" dirty="0" smtClean="0"/>
              <a:t>ا</a:t>
            </a:r>
            <a:r>
              <a:rPr lang="ar-IQ" b="1" dirty="0" smtClean="0">
                <a:solidFill>
                  <a:srgbClr val="7030A0"/>
                </a:solidFill>
              </a:rPr>
              <a:t>ليمين</a:t>
            </a:r>
          </a:p>
          <a:p>
            <a:pPr algn="just"/>
            <a:r>
              <a:rPr lang="ar-IQ" b="1" dirty="0" smtClean="0">
                <a:solidFill>
                  <a:srgbClr val="FF0000"/>
                </a:solidFill>
              </a:rPr>
              <a:t>وفي ظل النمو الاقتصادي تتحرك   </a:t>
            </a:r>
          </a:p>
          <a:p>
            <a:pPr algn="just" rtl="1"/>
            <a:r>
              <a:rPr lang="ar-IQ" b="1" dirty="0" smtClean="0">
                <a:solidFill>
                  <a:srgbClr val="FF0000"/>
                </a:solidFill>
              </a:rPr>
              <a:t>               الدولة من </a:t>
            </a:r>
            <a:r>
              <a:rPr lang="en-US" b="1" dirty="0" smtClean="0">
                <a:solidFill>
                  <a:srgbClr val="FF0000"/>
                </a:solidFill>
              </a:rPr>
              <a:t>A</a:t>
            </a:r>
            <a:r>
              <a:rPr lang="ar-IQ" b="1" dirty="0" smtClean="0">
                <a:solidFill>
                  <a:srgbClr val="FF0000"/>
                </a:solidFill>
              </a:rPr>
              <a:t>  الى  </a:t>
            </a:r>
            <a:r>
              <a:rPr lang="en-US" b="1" dirty="0" smtClean="0">
                <a:solidFill>
                  <a:srgbClr val="FF0000"/>
                </a:solidFill>
              </a:rPr>
              <a:t>B</a:t>
            </a:r>
            <a:r>
              <a:rPr lang="ar-IQ" b="1" dirty="0" smtClean="0">
                <a:solidFill>
                  <a:srgbClr val="FF0000"/>
                </a:solidFill>
              </a:rPr>
              <a:t>    </a:t>
            </a:r>
            <a:r>
              <a:rPr lang="en-US" dirty="0" smtClean="0">
                <a:solidFill>
                  <a:srgbClr val="FF0000"/>
                </a:solidFill>
              </a:rPr>
              <a:t>  </a:t>
            </a:r>
            <a:endParaRPr lang="ar-IQ" dirty="0">
              <a:solidFill>
                <a:srgbClr val="FF0000"/>
              </a:solidFill>
            </a:endParaRPr>
          </a:p>
        </p:txBody>
      </p:sp>
      <p:sp>
        <p:nvSpPr>
          <p:cNvPr id="89" name="TextBox 88"/>
          <p:cNvSpPr txBox="1"/>
          <p:nvPr/>
        </p:nvSpPr>
        <p:spPr>
          <a:xfrm>
            <a:off x="1" y="6165304"/>
            <a:ext cx="8964488" cy="646331"/>
          </a:xfrm>
          <a:prstGeom prst="rect">
            <a:avLst/>
          </a:prstGeom>
          <a:noFill/>
        </p:spPr>
        <p:txBody>
          <a:bodyPr wrap="square" rtlCol="1">
            <a:spAutoFit/>
          </a:bodyPr>
          <a:lstStyle/>
          <a:p>
            <a:pPr algn="r" rtl="1"/>
            <a:r>
              <a:rPr lang="ar-IQ" b="1" dirty="0" smtClean="0"/>
              <a:t> </a:t>
            </a:r>
            <a:r>
              <a:rPr lang="en-US" b="1" dirty="0" smtClean="0"/>
              <a:t>a</a:t>
            </a:r>
            <a:r>
              <a:rPr lang="ar-IQ" sz="1600" b="1" dirty="0" smtClean="0"/>
              <a:t>)</a:t>
            </a:r>
            <a:r>
              <a:rPr lang="ar-IQ" sz="1600" b="1" dirty="0" smtClean="0">
                <a:solidFill>
                  <a:srgbClr val="FF0000"/>
                </a:solidFill>
              </a:rPr>
              <a:t>يعيش المجتمع البدائي الفقير على الكفاف حيث يكون الفائض الممكن انفاقه على السلع العامة قليل جدا في حين:</a:t>
            </a:r>
            <a:endParaRPr lang="en-US" sz="1600" b="1" dirty="0" smtClean="0">
              <a:solidFill>
                <a:srgbClr val="FF0000"/>
              </a:solidFill>
            </a:endParaRPr>
          </a:p>
          <a:p>
            <a:pPr algn="l"/>
            <a:r>
              <a:rPr lang="en-US" sz="1600" b="1" dirty="0" smtClean="0">
                <a:solidFill>
                  <a:srgbClr val="FF0000"/>
                </a:solidFill>
              </a:rPr>
              <a:t> </a:t>
            </a:r>
            <a:r>
              <a:rPr lang="ar-IQ" sz="1600" b="1" dirty="0" smtClean="0">
                <a:solidFill>
                  <a:srgbClr val="FF0000"/>
                </a:solidFill>
              </a:rPr>
              <a:t> يتمتع المجتمع الحضري الحديث بقدر اكبر من الرخاء ويمكنه توجيه المزيد من الدخل المرتفع</a:t>
            </a:r>
            <a:r>
              <a:rPr lang="ar-IQ" sz="1600" b="1" dirty="0" smtClean="0"/>
              <a:t>  للانفاق على السلع العامة</a:t>
            </a:r>
            <a:r>
              <a:rPr lang="en-US" sz="1600" b="1" dirty="0" smtClean="0"/>
              <a:t> </a:t>
            </a:r>
            <a:r>
              <a:rPr lang="en-US" b="1" dirty="0" smtClean="0"/>
              <a:t>(b</a:t>
            </a:r>
            <a:endParaRPr lang="ar-IQ" b="1" dirty="0"/>
          </a:p>
        </p:txBody>
      </p:sp>
      <p:pic>
        <p:nvPicPr>
          <p:cNvPr id="52227" name="Picture 3" descr="C:\Users\RAM 2012\Desktop\طرق حديثة.jpg"/>
          <p:cNvPicPr>
            <a:picLocks noChangeAspect="1" noChangeArrowheads="1"/>
          </p:cNvPicPr>
          <p:nvPr/>
        </p:nvPicPr>
        <p:blipFill>
          <a:blip r:embed="rId2" cstate="print"/>
          <a:srcRect/>
          <a:stretch>
            <a:fillRect/>
          </a:stretch>
        </p:blipFill>
        <p:spPr bwMode="auto">
          <a:xfrm>
            <a:off x="0" y="3429000"/>
            <a:ext cx="2627784" cy="2736303"/>
          </a:xfrm>
          <a:prstGeom prst="rect">
            <a:avLst/>
          </a:prstGeom>
          <a:noFill/>
        </p:spPr>
      </p:pic>
      <p:pic>
        <p:nvPicPr>
          <p:cNvPr id="52226" name="Picture 2" descr="C:\Users\RAM 2012\Desktop\صورة طفلة.jpg"/>
          <p:cNvPicPr>
            <a:picLocks noChangeAspect="1" noChangeArrowheads="1"/>
          </p:cNvPicPr>
          <p:nvPr/>
        </p:nvPicPr>
        <p:blipFill>
          <a:blip r:embed="rId3" cstate="print"/>
          <a:srcRect/>
          <a:stretch>
            <a:fillRect/>
          </a:stretch>
        </p:blipFill>
        <p:spPr bwMode="auto">
          <a:xfrm>
            <a:off x="7452320" y="1052736"/>
            <a:ext cx="1440160" cy="1512168"/>
          </a:xfrm>
          <a:prstGeom prst="rect">
            <a:avLst/>
          </a:prstGeom>
          <a:noFill/>
        </p:spPr>
      </p:pic>
    </p:spTree>
  </p:cSld>
  <p:clrMapOvr>
    <a:masterClrMapping/>
  </p:clrMapOvr>
  <p:transition>
    <p:circl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F389876-892D-41A3-8E28-C6BF543B2891}" type="slidenum">
              <a:rPr lang="en-US" smtClean="0"/>
              <a:pPr/>
              <a:t>67</a:t>
            </a:fld>
            <a:endParaRPr lang="en-US"/>
          </a:p>
        </p:txBody>
      </p:sp>
      <p:sp>
        <p:nvSpPr>
          <p:cNvPr id="3" name="TextBox 2"/>
          <p:cNvSpPr txBox="1"/>
          <p:nvPr/>
        </p:nvSpPr>
        <p:spPr>
          <a:xfrm>
            <a:off x="179512" y="404664"/>
            <a:ext cx="8783960" cy="6555641"/>
          </a:xfrm>
          <a:prstGeom prst="rect">
            <a:avLst/>
          </a:prstGeom>
          <a:noFill/>
        </p:spPr>
        <p:txBody>
          <a:bodyPr wrap="square" rtlCol="1">
            <a:spAutoFit/>
          </a:bodyPr>
          <a:lstStyle/>
          <a:p>
            <a:pPr algn="r" rtl="1"/>
            <a:r>
              <a:rPr lang="ar-IQ" sz="3200" dirty="0" smtClean="0"/>
              <a:t>        مفهوم الانتاجية           </a:t>
            </a:r>
            <a:r>
              <a:rPr lang="en-US" sz="3200" dirty="0" smtClean="0"/>
              <a:t> Productivity</a:t>
            </a:r>
          </a:p>
          <a:p>
            <a:pPr algn="r" rtl="1"/>
            <a:r>
              <a:rPr lang="ar-IQ" sz="2400" dirty="0" smtClean="0"/>
              <a:t> هناك اكثر من مفهوم للانتاجية......</a:t>
            </a:r>
          </a:p>
          <a:p>
            <a:pPr algn="r" rtl="1"/>
            <a:r>
              <a:rPr lang="ar-IQ" sz="2400" dirty="0" smtClean="0"/>
              <a:t> </a:t>
            </a:r>
            <a:r>
              <a:rPr lang="ar-IQ" sz="3200" dirty="0" smtClean="0">
                <a:solidFill>
                  <a:srgbClr val="FF0000"/>
                </a:solidFill>
              </a:rPr>
              <a:t>الانتاجية بصورة عامة: </a:t>
            </a:r>
            <a:r>
              <a:rPr lang="ar-IQ" sz="2800" u="sng" dirty="0" smtClean="0"/>
              <a:t>هي عملية الحصول على أقصى مردود من خلال استخدام عناصر الانتاج منفردة او مجتمعة .</a:t>
            </a:r>
          </a:p>
          <a:p>
            <a:pPr algn="r" rtl="1"/>
            <a:r>
              <a:rPr lang="ar-IQ" sz="2800" u="sng" dirty="0" smtClean="0">
                <a:solidFill>
                  <a:srgbClr val="000066"/>
                </a:solidFill>
              </a:rPr>
              <a:t>وهي معيار يمكن من خلاله قياس درجة استخدام الموارد الاقتصادية بكفاءة</a:t>
            </a:r>
          </a:p>
          <a:p>
            <a:pPr algn="r" rtl="1"/>
            <a:r>
              <a:rPr lang="ar-IQ" sz="2400" dirty="0" smtClean="0"/>
              <a:t>ويمكن التميز بين مفهومين للانتاجية:</a:t>
            </a:r>
          </a:p>
          <a:p>
            <a:pPr algn="r" rtl="1"/>
            <a:r>
              <a:rPr lang="ar-IQ" sz="2400" dirty="0" smtClean="0">
                <a:solidFill>
                  <a:srgbClr val="000066"/>
                </a:solidFill>
              </a:rPr>
              <a:t>1-</a:t>
            </a:r>
            <a:r>
              <a:rPr lang="ar-IQ" sz="2400" dirty="0" smtClean="0">
                <a:solidFill>
                  <a:srgbClr val="00B050"/>
                </a:solidFill>
              </a:rPr>
              <a:t>  </a:t>
            </a:r>
            <a:r>
              <a:rPr lang="ar-IQ" sz="2400" dirty="0" smtClean="0">
                <a:solidFill>
                  <a:srgbClr val="000066"/>
                </a:solidFill>
              </a:rPr>
              <a:t>المفهوم الجزئي </a:t>
            </a:r>
            <a:r>
              <a:rPr lang="ar-IQ" sz="2400" dirty="0" smtClean="0"/>
              <a:t>: يتعلق  بكل عنصر من عناصر الانتاج مثل العمل ، رأس المال او الارض. ويقاس بقسمة الانتاج( المخرجات) على العنصر الانتاجي.ومثال ذلك:</a:t>
            </a:r>
          </a:p>
          <a:p>
            <a:pPr algn="r" rtl="1"/>
            <a:r>
              <a:rPr lang="ar-IQ" sz="2400" dirty="0" smtClean="0"/>
              <a:t>                      </a:t>
            </a:r>
            <a:r>
              <a:rPr lang="ar-IQ" sz="2000" b="1" dirty="0" smtClean="0"/>
              <a:t>المخرجات( الناتج)                                           </a:t>
            </a:r>
            <a:r>
              <a:rPr lang="ar-IQ" sz="2400" b="1" dirty="0" smtClean="0"/>
              <a:t>ا</a:t>
            </a:r>
            <a:r>
              <a:rPr lang="ar-IQ" sz="2000" b="1" dirty="0" smtClean="0"/>
              <a:t>لمخرجات(الناتج)</a:t>
            </a:r>
            <a:r>
              <a:rPr lang="ar-IQ" sz="2400" b="1" dirty="0" smtClean="0"/>
              <a:t> </a:t>
            </a:r>
          </a:p>
          <a:p>
            <a:pPr algn="r" rtl="1"/>
            <a:r>
              <a:rPr lang="ar-IQ" sz="2000" b="1" dirty="0" smtClean="0"/>
              <a:t>انتاجية العمل  = ----------------------   </a:t>
            </a:r>
            <a:r>
              <a:rPr lang="ar-IQ" sz="2000" dirty="0" smtClean="0"/>
              <a:t>.    </a:t>
            </a:r>
            <a:r>
              <a:rPr lang="ar-IQ" sz="2400" dirty="0" smtClean="0"/>
              <a:t>.</a:t>
            </a:r>
            <a:r>
              <a:rPr lang="ar-IQ" sz="3600" dirty="0" smtClean="0"/>
              <a:t>و</a:t>
            </a:r>
            <a:r>
              <a:rPr lang="ar-IQ" sz="2400" dirty="0" smtClean="0"/>
              <a:t> </a:t>
            </a:r>
            <a:r>
              <a:rPr lang="ar-IQ" sz="2000" dirty="0" smtClean="0"/>
              <a:t>      </a:t>
            </a:r>
            <a:r>
              <a:rPr lang="ar-IQ" sz="2000" b="1" dirty="0" smtClean="0"/>
              <a:t>انتاجية راس المال      =  ------------------</a:t>
            </a:r>
          </a:p>
          <a:p>
            <a:pPr algn="r" rtl="1"/>
            <a:r>
              <a:rPr lang="ar-IQ" sz="2000" b="1" dirty="0" smtClean="0"/>
              <a:t>                          العمل                                                               راس المال</a:t>
            </a:r>
          </a:p>
          <a:p>
            <a:pPr algn="r" rtl="1"/>
            <a:r>
              <a:rPr lang="ar-IQ" sz="2400" dirty="0" smtClean="0">
                <a:solidFill>
                  <a:srgbClr val="000066"/>
                </a:solidFill>
              </a:rPr>
              <a:t>2- </a:t>
            </a:r>
            <a:r>
              <a:rPr lang="ar-IQ" sz="2400" dirty="0" smtClean="0">
                <a:solidFill>
                  <a:srgbClr val="00B050"/>
                </a:solidFill>
              </a:rPr>
              <a:t> </a:t>
            </a:r>
            <a:r>
              <a:rPr lang="ar-IQ" sz="2400" dirty="0" smtClean="0">
                <a:solidFill>
                  <a:srgbClr val="000066"/>
                </a:solidFill>
              </a:rPr>
              <a:t>المفهوم الكلي للانتاجية  :  هوالعلاقة بين الناتج ( المخرجات) وجميع عناصر الانتاج</a:t>
            </a:r>
          </a:p>
          <a:p>
            <a:pPr algn="r" rtl="1"/>
            <a:r>
              <a:rPr lang="ar-IQ" sz="2400" dirty="0" smtClean="0">
                <a:solidFill>
                  <a:srgbClr val="00B050"/>
                </a:solidFill>
              </a:rPr>
              <a:t>                          </a:t>
            </a:r>
            <a:r>
              <a:rPr lang="ar-IQ" sz="2400" dirty="0" smtClean="0">
                <a:solidFill>
                  <a:srgbClr val="FF0000"/>
                </a:solidFill>
              </a:rPr>
              <a:t>المخرجات                   الناتج</a:t>
            </a:r>
            <a:endParaRPr lang="ar-IQ" sz="2400" dirty="0" smtClean="0">
              <a:solidFill>
                <a:srgbClr val="00B050"/>
              </a:solidFill>
            </a:endParaRPr>
          </a:p>
          <a:p>
            <a:pPr algn="r" rtl="1"/>
            <a:r>
              <a:rPr lang="ar-IQ" sz="2400" dirty="0" smtClean="0">
                <a:solidFill>
                  <a:srgbClr val="FF0000"/>
                </a:solidFill>
              </a:rPr>
              <a:t>الانتاجية الكلية =    --------------    =  -----------------------</a:t>
            </a:r>
          </a:p>
          <a:p>
            <a:pPr algn="r" rtl="1"/>
            <a:r>
              <a:rPr lang="ar-IQ" sz="2400" dirty="0" smtClean="0">
                <a:solidFill>
                  <a:srgbClr val="FF0000"/>
                </a:solidFill>
              </a:rPr>
              <a:t>                         المدخلات              مجموع عناصر الانتاج</a:t>
            </a:r>
            <a:endParaRPr lang="en-US" sz="2400" dirty="0" smtClean="0">
              <a:solidFill>
                <a:srgbClr val="FF0000"/>
              </a:solidFill>
            </a:endParaRPr>
          </a:p>
          <a:p>
            <a:pPr algn="r" rtl="1"/>
            <a:r>
              <a:rPr lang="en-US" sz="3200" dirty="0" smtClean="0"/>
              <a:t>             </a:t>
            </a:r>
            <a:r>
              <a:rPr lang="en-US" dirty="0" smtClean="0"/>
              <a:t>  </a:t>
            </a:r>
            <a:endParaRPr lang="ar-IQ" dirty="0"/>
          </a:p>
        </p:txBody>
      </p:sp>
    </p:spTree>
  </p:cSld>
  <p:clrMapOvr>
    <a:masterClrMapping/>
  </p:clrMapOvr>
  <p:transition>
    <p:circl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F389876-892D-41A3-8E28-C6BF543B2891}" type="slidenum">
              <a:rPr lang="en-US" smtClean="0"/>
              <a:pPr/>
              <a:t>68</a:t>
            </a:fld>
            <a:endParaRPr lang="en-US" dirty="0"/>
          </a:p>
        </p:txBody>
      </p:sp>
      <p:sp>
        <p:nvSpPr>
          <p:cNvPr id="4" name="TextBox 3"/>
          <p:cNvSpPr txBox="1"/>
          <p:nvPr/>
        </p:nvSpPr>
        <p:spPr>
          <a:xfrm>
            <a:off x="0" y="1"/>
            <a:ext cx="9144000" cy="5201424"/>
          </a:xfrm>
          <a:prstGeom prst="rect">
            <a:avLst/>
          </a:prstGeom>
          <a:noFill/>
        </p:spPr>
        <p:txBody>
          <a:bodyPr wrap="square" rtlCol="1">
            <a:spAutoFit/>
          </a:bodyPr>
          <a:lstStyle/>
          <a:p>
            <a:pPr algn="r" rtl="1"/>
            <a:r>
              <a:rPr lang="en-US" dirty="0" smtClean="0"/>
              <a:t>  </a:t>
            </a:r>
            <a:r>
              <a:rPr lang="ar-IQ" dirty="0" smtClean="0"/>
              <a:t>            </a:t>
            </a:r>
            <a:r>
              <a:rPr lang="ar-IQ" sz="3200" dirty="0" smtClean="0"/>
              <a:t>مفهوم دالة الانتاج   </a:t>
            </a:r>
            <a:r>
              <a:rPr lang="en-US" sz="3200" dirty="0" smtClean="0"/>
              <a:t>production  function</a:t>
            </a:r>
            <a:endParaRPr lang="ar-IQ" sz="3200" dirty="0" smtClean="0">
              <a:solidFill>
                <a:srgbClr val="FF0000"/>
              </a:solidFill>
            </a:endParaRPr>
          </a:p>
          <a:p>
            <a:pPr algn="r" rtl="1"/>
            <a:r>
              <a:rPr lang="ar-IQ" sz="3200" dirty="0" smtClean="0">
                <a:solidFill>
                  <a:srgbClr val="FF0000"/>
                </a:solidFill>
              </a:rPr>
              <a:t>الدّالّة بشكل عام </a:t>
            </a:r>
            <a:r>
              <a:rPr lang="ar-IQ" sz="3200" dirty="0" smtClean="0"/>
              <a:t>:  </a:t>
            </a:r>
            <a:r>
              <a:rPr lang="ar-IQ" sz="2400" dirty="0" smtClean="0"/>
              <a:t>العلاقة بين متغيرين</a:t>
            </a:r>
            <a:r>
              <a:rPr lang="en-US" sz="3200" dirty="0" smtClean="0"/>
              <a:t>              </a:t>
            </a:r>
            <a:r>
              <a:rPr lang="en-US" dirty="0" smtClean="0"/>
              <a:t>           </a:t>
            </a:r>
          </a:p>
          <a:p>
            <a:pPr algn="r" rtl="1"/>
            <a:r>
              <a:rPr lang="ar-IQ" sz="2800" dirty="0" smtClean="0">
                <a:solidFill>
                  <a:srgbClr val="FF0000"/>
                </a:solidFill>
              </a:rPr>
              <a:t>دالّة الانتاج </a:t>
            </a:r>
            <a:r>
              <a:rPr lang="ar-IQ" dirty="0" smtClean="0"/>
              <a:t>:  </a:t>
            </a:r>
            <a:r>
              <a:rPr lang="ar-IQ" sz="2400" b="1" dirty="0" smtClean="0"/>
              <a:t>تشير الى كل المجموعات المختلفة من عناصر الانتاج التي تساعد على انتاج كميات من السلعة،لذلك فان:</a:t>
            </a:r>
            <a:endParaRPr lang="ar-IQ" b="1" dirty="0" smtClean="0"/>
          </a:p>
          <a:p>
            <a:pPr algn="r" rtl="1"/>
            <a:r>
              <a:rPr lang="ar-IQ" sz="2400" b="1" dirty="0" smtClean="0">
                <a:solidFill>
                  <a:srgbClr val="FF0000"/>
                </a:solidFill>
              </a:rPr>
              <a:t>مقدار انتاج السلعة كدالة للدواخل من العوامل المستعملة فيها</a:t>
            </a:r>
          </a:p>
          <a:p>
            <a:pPr algn="r" rtl="1"/>
            <a:r>
              <a:rPr lang="ar-IQ" sz="2400" b="1" dirty="0" smtClean="0">
                <a:solidFill>
                  <a:schemeClr val="tx2"/>
                </a:solidFill>
              </a:rPr>
              <a:t>ان دوال الانتاج تعبّر عن المستوى التكنولوجي او الطرق الفنية المتبعة في عملية الانتاج.</a:t>
            </a:r>
          </a:p>
          <a:p>
            <a:pPr algn="r" rtl="1"/>
            <a:endParaRPr lang="ar-IQ" sz="2800" dirty="0" smtClean="0">
              <a:solidFill>
                <a:schemeClr val="tx2"/>
              </a:solidFill>
            </a:endParaRPr>
          </a:p>
          <a:p>
            <a:pPr algn="r" rtl="1"/>
            <a:endParaRPr lang="ar-IQ" sz="2800" dirty="0" smtClean="0">
              <a:solidFill>
                <a:schemeClr val="tx2"/>
              </a:solidFill>
            </a:endParaRPr>
          </a:p>
          <a:p>
            <a:pPr algn="r" rtl="1"/>
            <a:r>
              <a:rPr lang="ar-IQ" sz="2800" dirty="0" smtClean="0">
                <a:solidFill>
                  <a:schemeClr val="tx2"/>
                </a:solidFill>
              </a:rPr>
              <a:t> </a:t>
            </a:r>
          </a:p>
          <a:p>
            <a:pPr algn="r" rtl="1"/>
            <a:endParaRPr lang="ar-IQ" sz="2800" dirty="0" smtClean="0">
              <a:solidFill>
                <a:schemeClr val="tx2"/>
              </a:solidFill>
            </a:endParaRPr>
          </a:p>
          <a:p>
            <a:pPr algn="r" rtl="1"/>
            <a:endParaRPr lang="ar-IQ" sz="2800" dirty="0" smtClean="0">
              <a:solidFill>
                <a:schemeClr val="tx2"/>
              </a:solidFill>
            </a:endParaRPr>
          </a:p>
          <a:p>
            <a:pPr algn="r" rtl="1"/>
            <a:r>
              <a:rPr lang="ar-IQ" sz="2800" dirty="0" smtClean="0">
                <a:solidFill>
                  <a:schemeClr val="tx2"/>
                </a:solidFill>
              </a:rPr>
              <a:t>	</a:t>
            </a:r>
            <a:r>
              <a:rPr lang="ar-IQ" sz="2400" dirty="0" smtClean="0">
                <a:solidFill>
                  <a:schemeClr val="tx2"/>
                </a:solidFill>
              </a:rPr>
              <a:t>  </a:t>
            </a:r>
            <a:r>
              <a:rPr lang="ar-IQ" dirty="0" smtClean="0"/>
              <a:t>                                              </a:t>
            </a:r>
            <a:endParaRPr lang="ar-IQ" dirty="0"/>
          </a:p>
        </p:txBody>
      </p:sp>
      <p:cxnSp>
        <p:nvCxnSpPr>
          <p:cNvPr id="7" name="Straight Arrow Connector 6"/>
          <p:cNvCxnSpPr>
            <a:stCxn id="21" idx="0"/>
          </p:cNvCxnSpPr>
          <p:nvPr/>
        </p:nvCxnSpPr>
        <p:spPr>
          <a:xfrm flipV="1">
            <a:off x="1940447" y="2780928"/>
            <a:ext cx="39265" cy="316722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1907704" y="5949280"/>
            <a:ext cx="4647777" cy="1128"/>
          </a:xfrm>
          <a:prstGeom prst="straightConnector1">
            <a:avLst/>
          </a:prstGeom>
          <a:ln w="285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21" name="Arc 20"/>
          <p:cNvSpPr/>
          <p:nvPr/>
        </p:nvSpPr>
        <p:spPr>
          <a:xfrm rot="13966298">
            <a:off x="2632673" y="3442773"/>
            <a:ext cx="1718415" cy="3758732"/>
          </a:xfrm>
          <a:prstGeom prst="arc">
            <a:avLst>
              <a:gd name="adj1" fmla="val 17115232"/>
              <a:gd name="adj2" fmla="val 4757870"/>
            </a:avLst>
          </a:prstGeom>
          <a:ln w="38100">
            <a:solidFill>
              <a:srgbClr val="00B0F0"/>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ar-IQ"/>
          </a:p>
        </p:txBody>
      </p:sp>
      <p:sp>
        <p:nvSpPr>
          <p:cNvPr id="26" name="Arc 25"/>
          <p:cNvSpPr/>
          <p:nvPr/>
        </p:nvSpPr>
        <p:spPr>
          <a:xfrm flipH="1">
            <a:off x="3851919" y="4293096"/>
            <a:ext cx="45719" cy="72008"/>
          </a:xfrm>
          <a:prstGeom prst="arc">
            <a:avLst/>
          </a:prstGeom>
        </p:spPr>
        <p:style>
          <a:lnRef idx="1">
            <a:schemeClr val="accent1"/>
          </a:lnRef>
          <a:fillRef idx="0">
            <a:schemeClr val="accent1"/>
          </a:fillRef>
          <a:effectRef idx="0">
            <a:schemeClr val="accent1"/>
          </a:effectRef>
          <a:fontRef idx="minor">
            <a:schemeClr val="tx1"/>
          </a:fontRef>
        </p:style>
        <p:txBody>
          <a:bodyPr rtlCol="1" anchor="ctr"/>
          <a:lstStyle/>
          <a:p>
            <a:pPr algn="ctr"/>
            <a:endParaRPr lang="ar-IQ"/>
          </a:p>
        </p:txBody>
      </p:sp>
      <p:sp>
        <p:nvSpPr>
          <p:cNvPr id="30" name="Arc 29"/>
          <p:cNvSpPr/>
          <p:nvPr/>
        </p:nvSpPr>
        <p:spPr>
          <a:xfrm rot="13454630">
            <a:off x="2644071" y="3004722"/>
            <a:ext cx="1659012" cy="4026380"/>
          </a:xfrm>
          <a:prstGeom prst="arc">
            <a:avLst>
              <a:gd name="adj1" fmla="val 17282407"/>
              <a:gd name="adj2" fmla="val 4831468"/>
            </a:avLst>
          </a:prstGeom>
          <a:ln w="57150">
            <a:solidFill>
              <a:srgbClr val="FF0000"/>
            </a:solidFill>
            <a:prstDash val="lgDash"/>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ar-IQ" dirty="0"/>
          </a:p>
        </p:txBody>
      </p:sp>
      <p:sp>
        <p:nvSpPr>
          <p:cNvPr id="39" name="TextBox 38"/>
          <p:cNvSpPr txBox="1"/>
          <p:nvPr/>
        </p:nvSpPr>
        <p:spPr>
          <a:xfrm rot="19706292">
            <a:off x="2784923" y="3079390"/>
            <a:ext cx="2626436" cy="400110"/>
          </a:xfrm>
          <a:prstGeom prst="rect">
            <a:avLst/>
          </a:prstGeom>
          <a:noFill/>
        </p:spPr>
        <p:txBody>
          <a:bodyPr wrap="square" rtlCol="1">
            <a:spAutoFit/>
          </a:bodyPr>
          <a:lstStyle/>
          <a:p>
            <a:r>
              <a:rPr lang="ar-IQ" sz="2000" b="1" dirty="0" smtClean="0">
                <a:solidFill>
                  <a:srgbClr val="FF0000"/>
                </a:solidFill>
              </a:rPr>
              <a:t>التكنولوجيا عام2005    </a:t>
            </a:r>
            <a:endParaRPr lang="ar-IQ" b="1" dirty="0">
              <a:solidFill>
                <a:srgbClr val="FF0000"/>
              </a:solidFill>
            </a:endParaRPr>
          </a:p>
        </p:txBody>
      </p:sp>
      <p:sp>
        <p:nvSpPr>
          <p:cNvPr id="43" name="TextBox 42"/>
          <p:cNvSpPr txBox="1"/>
          <p:nvPr/>
        </p:nvSpPr>
        <p:spPr>
          <a:xfrm>
            <a:off x="3635896" y="6237312"/>
            <a:ext cx="4586949" cy="369332"/>
          </a:xfrm>
          <a:prstGeom prst="rect">
            <a:avLst/>
          </a:prstGeom>
          <a:noFill/>
        </p:spPr>
        <p:txBody>
          <a:bodyPr wrap="square" rtlCol="1">
            <a:spAutoFit/>
          </a:bodyPr>
          <a:lstStyle/>
          <a:p>
            <a:r>
              <a:rPr lang="ar-IQ" b="1" dirty="0" smtClean="0"/>
              <a:t>عنصر الانتاج</a:t>
            </a:r>
            <a:endParaRPr lang="ar-IQ" b="1" dirty="0"/>
          </a:p>
        </p:txBody>
      </p:sp>
      <p:sp>
        <p:nvSpPr>
          <p:cNvPr id="53" name="TextBox 52"/>
          <p:cNvSpPr txBox="1"/>
          <p:nvPr/>
        </p:nvSpPr>
        <p:spPr>
          <a:xfrm>
            <a:off x="2411760" y="5157192"/>
            <a:ext cx="6732241" cy="523220"/>
          </a:xfrm>
          <a:prstGeom prst="rect">
            <a:avLst/>
          </a:prstGeom>
          <a:noFill/>
        </p:spPr>
        <p:txBody>
          <a:bodyPr wrap="square" rtlCol="1">
            <a:spAutoFit/>
          </a:bodyPr>
          <a:lstStyle/>
          <a:p>
            <a:r>
              <a:rPr lang="ar-IQ" sz="2400" b="1" dirty="0" smtClean="0"/>
              <a:t>حيث يؤدي التغير التكنولوجي الى انتقال دالة الانتاج الى </a:t>
            </a:r>
            <a:r>
              <a:rPr lang="ar-IQ" sz="2800" b="1" dirty="0" smtClean="0">
                <a:solidFill>
                  <a:srgbClr val="FF0000"/>
                </a:solidFill>
              </a:rPr>
              <a:t>أعلى</a:t>
            </a:r>
            <a:endParaRPr lang="ar-IQ" sz="2400" b="1" dirty="0">
              <a:solidFill>
                <a:srgbClr val="FF0000"/>
              </a:solidFill>
            </a:endParaRPr>
          </a:p>
        </p:txBody>
      </p:sp>
      <p:sp>
        <p:nvSpPr>
          <p:cNvPr id="57" name="TextBox 56"/>
          <p:cNvSpPr txBox="1"/>
          <p:nvPr/>
        </p:nvSpPr>
        <p:spPr>
          <a:xfrm rot="19876089">
            <a:off x="4416146" y="3059596"/>
            <a:ext cx="2575057" cy="400110"/>
          </a:xfrm>
          <a:prstGeom prst="rect">
            <a:avLst/>
          </a:prstGeom>
          <a:noFill/>
        </p:spPr>
        <p:txBody>
          <a:bodyPr wrap="square" rtlCol="1">
            <a:spAutoFit/>
          </a:bodyPr>
          <a:lstStyle/>
          <a:p>
            <a:r>
              <a:rPr lang="en-US" dirty="0" smtClean="0">
                <a:solidFill>
                  <a:srgbClr val="0070C0"/>
                </a:solidFill>
              </a:rPr>
              <a:t> </a:t>
            </a:r>
            <a:r>
              <a:rPr lang="en-US" b="1" dirty="0" smtClean="0">
                <a:solidFill>
                  <a:srgbClr val="0070C0"/>
                </a:solidFill>
              </a:rPr>
              <a:t>1995 </a:t>
            </a:r>
            <a:r>
              <a:rPr lang="ar-IQ" sz="2000" b="1" dirty="0" smtClean="0">
                <a:solidFill>
                  <a:srgbClr val="0070C0"/>
                </a:solidFill>
              </a:rPr>
              <a:t>عام</a:t>
            </a:r>
            <a:r>
              <a:rPr lang="en-US" b="1" dirty="0" smtClean="0"/>
              <a:t>  </a:t>
            </a:r>
            <a:r>
              <a:rPr lang="en-US" sz="2000" b="1" dirty="0" smtClean="0"/>
              <a:t> </a:t>
            </a:r>
            <a:r>
              <a:rPr lang="ar-IQ" sz="2000" b="1" dirty="0" smtClean="0"/>
              <a:t> </a:t>
            </a:r>
            <a:r>
              <a:rPr lang="ar-IQ" sz="2000" b="1" dirty="0" smtClean="0">
                <a:solidFill>
                  <a:srgbClr val="0070C0"/>
                </a:solidFill>
              </a:rPr>
              <a:t>التكنولوجيا</a:t>
            </a:r>
            <a:endParaRPr lang="ar-IQ" b="1" dirty="0">
              <a:solidFill>
                <a:srgbClr val="0070C0"/>
              </a:solidFill>
            </a:endParaRPr>
          </a:p>
        </p:txBody>
      </p:sp>
      <p:sp>
        <p:nvSpPr>
          <p:cNvPr id="14" name="TextBox 13"/>
          <p:cNvSpPr txBox="1"/>
          <p:nvPr/>
        </p:nvSpPr>
        <p:spPr>
          <a:xfrm>
            <a:off x="971600" y="4077072"/>
            <a:ext cx="1228807" cy="646331"/>
          </a:xfrm>
          <a:prstGeom prst="rect">
            <a:avLst/>
          </a:prstGeom>
          <a:noFill/>
        </p:spPr>
        <p:txBody>
          <a:bodyPr wrap="square" rtlCol="1">
            <a:spAutoFit/>
          </a:bodyPr>
          <a:lstStyle/>
          <a:p>
            <a:r>
              <a:rPr lang="ar-IQ" dirty="0" smtClean="0"/>
              <a:t>ا</a:t>
            </a:r>
            <a:r>
              <a:rPr lang="ar-IQ" b="1" dirty="0" smtClean="0"/>
              <a:t>لانتاج</a:t>
            </a:r>
          </a:p>
          <a:p>
            <a:r>
              <a:rPr lang="ar-IQ" b="1" dirty="0" smtClean="0"/>
              <a:t>الكلي</a:t>
            </a:r>
            <a:endParaRPr lang="ar-IQ" b="1" dirty="0"/>
          </a:p>
        </p:txBody>
      </p:sp>
      <p:cxnSp>
        <p:nvCxnSpPr>
          <p:cNvPr id="16" name="Straight Connector 15"/>
          <p:cNvCxnSpPr/>
          <p:nvPr/>
        </p:nvCxnSpPr>
        <p:spPr>
          <a:xfrm>
            <a:off x="2267744" y="5805264"/>
            <a:ext cx="0" cy="144016"/>
          </a:xfrm>
          <a:prstGeom prst="line">
            <a:avLst/>
          </a:prstGeom>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1620687" y="4149080"/>
            <a:ext cx="10585176" cy="1046440"/>
          </a:xfrm>
          <a:prstGeom prst="rect">
            <a:avLst/>
          </a:prstGeom>
          <a:noFill/>
        </p:spPr>
        <p:txBody>
          <a:bodyPr wrap="square" rtlCol="1">
            <a:spAutoFit/>
          </a:bodyPr>
          <a:lstStyle/>
          <a:p>
            <a:r>
              <a:rPr lang="en-US" b="1" dirty="0" smtClean="0">
                <a:solidFill>
                  <a:srgbClr val="00B050"/>
                </a:solidFill>
              </a:rPr>
              <a:t>                                                </a:t>
            </a:r>
            <a:r>
              <a:rPr lang="ar-IQ" b="1" dirty="0" smtClean="0">
                <a:solidFill>
                  <a:srgbClr val="FF0000"/>
                </a:solidFill>
              </a:rPr>
              <a:t>تؤدي المعرفة الهندسية الجديدة الى تحسين                                                                         </a:t>
            </a:r>
          </a:p>
          <a:p>
            <a:r>
              <a:rPr lang="ar-IQ" sz="2400" b="1" dirty="0" smtClean="0">
                <a:solidFill>
                  <a:srgbClr val="FF0000"/>
                </a:solidFill>
              </a:rPr>
              <a:t>   </a:t>
            </a:r>
            <a:r>
              <a:rPr lang="ar-IQ" b="1" dirty="0" smtClean="0">
                <a:solidFill>
                  <a:srgbClr val="FF0000"/>
                </a:solidFill>
              </a:rPr>
              <a:t>                          </a:t>
            </a:r>
            <a:r>
              <a:rPr lang="ar-IQ" sz="2400" b="1" dirty="0" smtClean="0">
                <a:solidFill>
                  <a:srgbClr val="FF0000"/>
                </a:solidFill>
              </a:rPr>
              <a:t>                                                                </a:t>
            </a:r>
            <a:r>
              <a:rPr lang="en-US" sz="2400" b="1" dirty="0" smtClean="0">
                <a:solidFill>
                  <a:srgbClr val="FF0000"/>
                </a:solidFill>
              </a:rPr>
              <a:t>  </a:t>
            </a:r>
            <a:r>
              <a:rPr lang="ar-IQ" sz="2000" b="1" dirty="0" smtClean="0">
                <a:solidFill>
                  <a:srgbClr val="FF0000"/>
                </a:solidFill>
              </a:rPr>
              <a:t>تقنيات الانتاج التي تسمح للشركات بزيادة انتاجها مع عدم زيادة عناصر الانتاج                              </a:t>
            </a:r>
            <a:r>
              <a:rPr lang="ar-IQ" sz="1600" b="1" dirty="0" smtClean="0">
                <a:solidFill>
                  <a:srgbClr val="FF0000"/>
                </a:solidFill>
              </a:rPr>
              <a:t>                                                                                  </a:t>
            </a:r>
          </a:p>
        </p:txBody>
      </p:sp>
      <p:sp>
        <p:nvSpPr>
          <p:cNvPr id="51" name="TextBox 50"/>
          <p:cNvSpPr txBox="1"/>
          <p:nvPr/>
        </p:nvSpPr>
        <p:spPr>
          <a:xfrm>
            <a:off x="1979712" y="2924944"/>
            <a:ext cx="45719" cy="2308324"/>
          </a:xfrm>
          <a:prstGeom prst="rect">
            <a:avLst/>
          </a:prstGeom>
          <a:noFill/>
        </p:spPr>
        <p:txBody>
          <a:bodyPr wrap="square" rtlCol="1">
            <a:spAutoFit/>
          </a:bodyPr>
          <a:lstStyle/>
          <a:p>
            <a:pPr>
              <a:buFontTx/>
              <a:buChar char="-"/>
            </a:pPr>
            <a:endParaRPr lang="en-US" dirty="0" smtClean="0"/>
          </a:p>
          <a:p>
            <a:pPr>
              <a:buFontTx/>
              <a:buChar char="-"/>
            </a:pPr>
            <a:r>
              <a:rPr lang="en-US" dirty="0" smtClean="0"/>
              <a:t>- </a:t>
            </a:r>
          </a:p>
          <a:p>
            <a:pPr>
              <a:buFontTx/>
              <a:buChar char="-"/>
            </a:pPr>
            <a:endParaRPr lang="en-US" dirty="0" smtClean="0"/>
          </a:p>
          <a:p>
            <a:pPr>
              <a:buFontTx/>
              <a:buChar char="-"/>
            </a:pPr>
            <a:endParaRPr lang="en-US" dirty="0" smtClean="0"/>
          </a:p>
          <a:p>
            <a:pPr>
              <a:buFontTx/>
              <a:buChar char="-"/>
            </a:pPr>
            <a:r>
              <a:rPr lang="en-US" dirty="0" smtClean="0"/>
              <a:t>-</a:t>
            </a:r>
          </a:p>
          <a:p>
            <a:pPr>
              <a:buFontTx/>
              <a:buChar char="-"/>
            </a:pPr>
            <a:endParaRPr lang="en-US" dirty="0" smtClean="0"/>
          </a:p>
          <a:p>
            <a:pPr>
              <a:buFontTx/>
              <a:buChar char="-"/>
            </a:pPr>
            <a:r>
              <a:rPr lang="ar-IQ" dirty="0" smtClean="0"/>
              <a:t>-</a:t>
            </a:r>
            <a:endParaRPr lang="ar-IQ" dirty="0"/>
          </a:p>
        </p:txBody>
      </p:sp>
      <p:sp>
        <p:nvSpPr>
          <p:cNvPr id="52" name="TextBox 51"/>
          <p:cNvSpPr txBox="1"/>
          <p:nvPr/>
        </p:nvSpPr>
        <p:spPr>
          <a:xfrm>
            <a:off x="1331640" y="3212976"/>
            <a:ext cx="710451" cy="369332"/>
          </a:xfrm>
          <a:prstGeom prst="rect">
            <a:avLst/>
          </a:prstGeom>
          <a:noFill/>
        </p:spPr>
        <p:txBody>
          <a:bodyPr wrap="square" rtlCol="1">
            <a:spAutoFit/>
          </a:bodyPr>
          <a:lstStyle/>
          <a:p>
            <a:r>
              <a:rPr lang="en-US" dirty="0" smtClean="0"/>
              <a:t>8.000</a:t>
            </a:r>
            <a:endParaRPr lang="ar-IQ" dirty="0"/>
          </a:p>
        </p:txBody>
      </p:sp>
      <p:sp>
        <p:nvSpPr>
          <p:cNvPr id="58" name="TextBox 57"/>
          <p:cNvSpPr txBox="1"/>
          <p:nvPr/>
        </p:nvSpPr>
        <p:spPr>
          <a:xfrm>
            <a:off x="1907704" y="5445224"/>
            <a:ext cx="216024" cy="369332"/>
          </a:xfrm>
          <a:prstGeom prst="rect">
            <a:avLst/>
          </a:prstGeom>
          <a:noFill/>
        </p:spPr>
        <p:txBody>
          <a:bodyPr wrap="square" rtlCol="1">
            <a:spAutoFit/>
          </a:bodyPr>
          <a:lstStyle/>
          <a:p>
            <a:r>
              <a:rPr lang="en-US" dirty="0" smtClean="0"/>
              <a:t>-</a:t>
            </a:r>
            <a:endParaRPr lang="ar-IQ" dirty="0"/>
          </a:p>
        </p:txBody>
      </p:sp>
      <p:sp>
        <p:nvSpPr>
          <p:cNvPr id="59" name="TextBox 58"/>
          <p:cNvSpPr txBox="1"/>
          <p:nvPr/>
        </p:nvSpPr>
        <p:spPr>
          <a:xfrm>
            <a:off x="661903" y="5445224"/>
            <a:ext cx="1245801" cy="369332"/>
          </a:xfrm>
          <a:prstGeom prst="rect">
            <a:avLst/>
          </a:prstGeom>
          <a:noFill/>
        </p:spPr>
        <p:txBody>
          <a:bodyPr wrap="square" rtlCol="1">
            <a:spAutoFit/>
          </a:bodyPr>
          <a:lstStyle/>
          <a:p>
            <a:pPr algn="r" rtl="1"/>
            <a:r>
              <a:rPr lang="en-US" dirty="0" smtClean="0"/>
              <a:t>1.000</a:t>
            </a:r>
            <a:endParaRPr lang="ar-IQ" dirty="0"/>
          </a:p>
        </p:txBody>
      </p:sp>
      <p:sp>
        <p:nvSpPr>
          <p:cNvPr id="60" name="TextBox 59"/>
          <p:cNvSpPr txBox="1"/>
          <p:nvPr/>
        </p:nvSpPr>
        <p:spPr>
          <a:xfrm>
            <a:off x="2123728" y="5949280"/>
            <a:ext cx="648072" cy="369332"/>
          </a:xfrm>
          <a:prstGeom prst="rect">
            <a:avLst/>
          </a:prstGeom>
          <a:noFill/>
        </p:spPr>
        <p:txBody>
          <a:bodyPr wrap="square" rtlCol="1">
            <a:spAutoFit/>
          </a:bodyPr>
          <a:lstStyle/>
          <a:p>
            <a:r>
              <a:rPr lang="en-US" dirty="0" smtClean="0"/>
              <a:t>1</a:t>
            </a:r>
            <a:endParaRPr lang="ar-IQ" dirty="0"/>
          </a:p>
        </p:txBody>
      </p:sp>
      <p:sp>
        <p:nvSpPr>
          <p:cNvPr id="61" name="TextBox 60"/>
          <p:cNvSpPr txBox="1"/>
          <p:nvPr/>
        </p:nvSpPr>
        <p:spPr>
          <a:xfrm>
            <a:off x="3131840" y="5949280"/>
            <a:ext cx="576064" cy="369332"/>
          </a:xfrm>
          <a:prstGeom prst="rect">
            <a:avLst/>
          </a:prstGeom>
          <a:noFill/>
        </p:spPr>
        <p:txBody>
          <a:bodyPr wrap="square" rtlCol="1">
            <a:spAutoFit/>
          </a:bodyPr>
          <a:lstStyle/>
          <a:p>
            <a:r>
              <a:rPr lang="en-US" dirty="0" smtClean="0"/>
              <a:t>2</a:t>
            </a:r>
            <a:endParaRPr lang="ar-IQ" dirty="0"/>
          </a:p>
        </p:txBody>
      </p:sp>
      <p:sp>
        <p:nvSpPr>
          <p:cNvPr id="62" name="TextBox 61"/>
          <p:cNvSpPr txBox="1"/>
          <p:nvPr/>
        </p:nvSpPr>
        <p:spPr>
          <a:xfrm>
            <a:off x="4932040" y="5949280"/>
            <a:ext cx="306494" cy="369332"/>
          </a:xfrm>
          <a:prstGeom prst="rect">
            <a:avLst/>
          </a:prstGeom>
          <a:noFill/>
        </p:spPr>
        <p:txBody>
          <a:bodyPr wrap="square" rtlCol="1">
            <a:spAutoFit/>
          </a:bodyPr>
          <a:lstStyle/>
          <a:p>
            <a:pPr algn="r" rtl="1"/>
            <a:r>
              <a:rPr lang="en-US" dirty="0" smtClean="0"/>
              <a:t>4</a:t>
            </a:r>
            <a:endParaRPr lang="ar-IQ" dirty="0"/>
          </a:p>
        </p:txBody>
      </p:sp>
      <p:sp>
        <p:nvSpPr>
          <p:cNvPr id="63" name="TextBox 62"/>
          <p:cNvSpPr txBox="1"/>
          <p:nvPr/>
        </p:nvSpPr>
        <p:spPr>
          <a:xfrm>
            <a:off x="5652120" y="5949280"/>
            <a:ext cx="360040" cy="369332"/>
          </a:xfrm>
          <a:prstGeom prst="rect">
            <a:avLst/>
          </a:prstGeom>
          <a:noFill/>
        </p:spPr>
        <p:txBody>
          <a:bodyPr wrap="square" rtlCol="1">
            <a:spAutoFit/>
          </a:bodyPr>
          <a:lstStyle/>
          <a:p>
            <a:r>
              <a:rPr lang="en-US" dirty="0" smtClean="0"/>
              <a:t>5</a:t>
            </a:r>
            <a:endParaRPr lang="ar-IQ" dirty="0"/>
          </a:p>
        </p:txBody>
      </p:sp>
      <p:sp>
        <p:nvSpPr>
          <p:cNvPr id="64" name="TextBox 63"/>
          <p:cNvSpPr txBox="1"/>
          <p:nvPr/>
        </p:nvSpPr>
        <p:spPr>
          <a:xfrm>
            <a:off x="1331640" y="3717032"/>
            <a:ext cx="1142499" cy="369332"/>
          </a:xfrm>
          <a:prstGeom prst="rect">
            <a:avLst/>
          </a:prstGeom>
          <a:noFill/>
        </p:spPr>
        <p:txBody>
          <a:bodyPr wrap="square" rtlCol="1">
            <a:spAutoFit/>
          </a:bodyPr>
          <a:lstStyle/>
          <a:p>
            <a:r>
              <a:rPr lang="en-US" dirty="0" smtClean="0"/>
              <a:t>7.000</a:t>
            </a:r>
            <a:endParaRPr lang="ar-IQ" dirty="0"/>
          </a:p>
        </p:txBody>
      </p:sp>
      <p:sp>
        <p:nvSpPr>
          <p:cNvPr id="65" name="TextBox 64"/>
          <p:cNvSpPr txBox="1"/>
          <p:nvPr/>
        </p:nvSpPr>
        <p:spPr>
          <a:xfrm>
            <a:off x="4067944" y="5949280"/>
            <a:ext cx="517709" cy="369332"/>
          </a:xfrm>
          <a:prstGeom prst="rect">
            <a:avLst/>
          </a:prstGeom>
          <a:noFill/>
        </p:spPr>
        <p:txBody>
          <a:bodyPr wrap="square" rtlCol="1">
            <a:spAutoFit/>
          </a:bodyPr>
          <a:lstStyle/>
          <a:p>
            <a:r>
              <a:rPr lang="en-US" dirty="0" smtClean="0"/>
              <a:t>3</a:t>
            </a:r>
            <a:endParaRPr lang="ar-IQ" dirty="0"/>
          </a:p>
        </p:txBody>
      </p:sp>
      <p:sp>
        <p:nvSpPr>
          <p:cNvPr id="66" name="TextBox 65"/>
          <p:cNvSpPr txBox="1"/>
          <p:nvPr/>
        </p:nvSpPr>
        <p:spPr>
          <a:xfrm>
            <a:off x="1259632" y="5013176"/>
            <a:ext cx="936105" cy="369332"/>
          </a:xfrm>
          <a:prstGeom prst="rect">
            <a:avLst/>
          </a:prstGeom>
          <a:noFill/>
        </p:spPr>
        <p:txBody>
          <a:bodyPr wrap="square" rtlCol="1">
            <a:spAutoFit/>
          </a:bodyPr>
          <a:lstStyle/>
          <a:p>
            <a:r>
              <a:rPr lang="en-US" dirty="0" smtClean="0"/>
              <a:t>2.000</a:t>
            </a:r>
            <a:endParaRPr lang="ar-IQ" dirty="0"/>
          </a:p>
        </p:txBody>
      </p:sp>
      <p:pic>
        <p:nvPicPr>
          <p:cNvPr id="1026" name="Picture 2" descr="C:\Users\RAM 2012\Desktop\طرق سريعة.jpg"/>
          <p:cNvPicPr>
            <a:picLocks noChangeAspect="1" noChangeArrowheads="1"/>
          </p:cNvPicPr>
          <p:nvPr/>
        </p:nvPicPr>
        <p:blipFill>
          <a:blip r:embed="rId2" cstate="print"/>
          <a:srcRect/>
          <a:stretch>
            <a:fillRect/>
          </a:stretch>
        </p:blipFill>
        <p:spPr bwMode="auto">
          <a:xfrm>
            <a:off x="6372200" y="2564904"/>
            <a:ext cx="2592287" cy="1584176"/>
          </a:xfrm>
          <a:prstGeom prst="rect">
            <a:avLst/>
          </a:prstGeom>
          <a:noFill/>
        </p:spPr>
      </p:pic>
    </p:spTree>
  </p:cSld>
  <p:clrMapOvr>
    <a:masterClrMapping/>
  </p:clrMapOvr>
  <p:transition>
    <p:circl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F389876-892D-41A3-8E28-C6BF543B2891}" type="slidenum">
              <a:rPr lang="en-US" smtClean="0"/>
              <a:pPr/>
              <a:t>69</a:t>
            </a:fld>
            <a:endParaRPr lang="en-US" dirty="0"/>
          </a:p>
        </p:txBody>
      </p:sp>
      <p:sp>
        <p:nvSpPr>
          <p:cNvPr id="5" name="Rectangle 4"/>
          <p:cNvSpPr/>
          <p:nvPr/>
        </p:nvSpPr>
        <p:spPr>
          <a:xfrm>
            <a:off x="0" y="0"/>
            <a:ext cx="9144000" cy="7663636"/>
          </a:xfrm>
          <a:prstGeom prst="rect">
            <a:avLst/>
          </a:prstGeom>
        </p:spPr>
        <p:txBody>
          <a:bodyPr wrap="square">
            <a:spAutoFit/>
          </a:bodyPr>
          <a:lstStyle/>
          <a:p>
            <a:pPr algn="r" rtl="1"/>
            <a:endParaRPr lang="ar-IQ" dirty="0" smtClean="0"/>
          </a:p>
          <a:p>
            <a:pPr algn="r" rtl="1"/>
            <a:endParaRPr lang="ar-IQ" dirty="0" smtClean="0"/>
          </a:p>
          <a:p>
            <a:pPr algn="r" rtl="1"/>
            <a:endParaRPr lang="ar-IQ" dirty="0" smtClean="0"/>
          </a:p>
          <a:p>
            <a:pPr algn="r" rtl="1"/>
            <a:endParaRPr lang="ar-IQ" dirty="0" smtClean="0"/>
          </a:p>
          <a:p>
            <a:pPr algn="r" rtl="1"/>
            <a:r>
              <a:rPr lang="ar-IQ" sz="2400" b="1" dirty="0" smtClean="0"/>
              <a:t>ويمكن التعبير عن </a:t>
            </a:r>
            <a:r>
              <a:rPr lang="ar-IQ" sz="2400" b="1" dirty="0" smtClean="0">
                <a:solidFill>
                  <a:srgbClr val="FF0000"/>
                </a:solidFill>
              </a:rPr>
              <a:t>دالّة الانتاج </a:t>
            </a:r>
            <a:r>
              <a:rPr lang="ar-IQ" sz="2400" b="1" dirty="0" smtClean="0"/>
              <a:t>بالصيغة الرياضية العامة الاتية:</a:t>
            </a:r>
          </a:p>
          <a:p>
            <a:pPr algn="r" rtl="1"/>
            <a:r>
              <a:rPr lang="en-US" sz="2800" dirty="0" smtClean="0"/>
              <a:t>y = f (x)</a:t>
            </a:r>
            <a:r>
              <a:rPr lang="en-US" dirty="0" smtClean="0"/>
              <a:t>                                                                                              </a:t>
            </a:r>
            <a:endParaRPr lang="ar-IQ" dirty="0" smtClean="0"/>
          </a:p>
          <a:p>
            <a:pPr algn="r" rtl="1"/>
            <a:r>
              <a:rPr lang="ar-IQ" sz="2000" b="1" dirty="0" smtClean="0"/>
              <a:t>حيث ان  </a:t>
            </a:r>
            <a:r>
              <a:rPr lang="en-US" sz="2800" b="1" dirty="0" smtClean="0"/>
              <a:t>y</a:t>
            </a:r>
            <a:r>
              <a:rPr lang="ar-IQ" sz="2800" b="1" dirty="0" smtClean="0"/>
              <a:t> </a:t>
            </a:r>
            <a:r>
              <a:rPr lang="ar-IQ" sz="2000" b="1" dirty="0" smtClean="0"/>
              <a:t>تعني كمية الانتاج </a:t>
            </a:r>
            <a:r>
              <a:rPr lang="ar-IQ" sz="2400" b="1" dirty="0" smtClean="0"/>
              <a:t>( </a:t>
            </a:r>
            <a:r>
              <a:rPr lang="ar-IQ" sz="2400" b="1" dirty="0" smtClean="0">
                <a:solidFill>
                  <a:srgbClr val="FF0000"/>
                </a:solidFill>
              </a:rPr>
              <a:t>متغير تابع </a:t>
            </a:r>
            <a:r>
              <a:rPr lang="ar-IQ" sz="2400" b="1" dirty="0" smtClean="0"/>
              <a:t>)</a:t>
            </a:r>
            <a:r>
              <a:rPr lang="ar-IQ" sz="2000" b="1" dirty="0" smtClean="0"/>
              <a:t> </a:t>
            </a:r>
            <a:r>
              <a:rPr lang="ar-IQ" sz="2000" b="1" dirty="0" smtClean="0">
                <a:solidFill>
                  <a:srgbClr val="FF0000"/>
                </a:solidFill>
              </a:rPr>
              <a:t> </a:t>
            </a:r>
            <a:r>
              <a:rPr lang="ar-IQ" sz="2000" b="1" dirty="0" smtClean="0"/>
              <a:t>وأن  </a:t>
            </a:r>
            <a:r>
              <a:rPr lang="en-US" sz="3200" b="1" dirty="0" smtClean="0"/>
              <a:t>x</a:t>
            </a:r>
            <a:r>
              <a:rPr lang="ar-IQ" sz="2000" b="1" dirty="0" smtClean="0"/>
              <a:t> هو عنصر الانتاج  </a:t>
            </a:r>
            <a:r>
              <a:rPr lang="ar-IQ" sz="2400" b="1" dirty="0" smtClean="0"/>
              <a:t>( </a:t>
            </a:r>
            <a:r>
              <a:rPr lang="ar-IQ" sz="2400" b="1" dirty="0" smtClean="0">
                <a:solidFill>
                  <a:srgbClr val="FF0000"/>
                </a:solidFill>
              </a:rPr>
              <a:t>متغيرمستقل</a:t>
            </a:r>
            <a:r>
              <a:rPr lang="ar-IQ" sz="2400" b="1" dirty="0" smtClean="0"/>
              <a:t>)</a:t>
            </a:r>
            <a:r>
              <a:rPr lang="ar-IQ" sz="2000" b="1" dirty="0" smtClean="0"/>
              <a:t>.</a:t>
            </a:r>
          </a:p>
          <a:p>
            <a:pPr algn="r" rtl="1"/>
            <a:r>
              <a:rPr lang="ar-IQ" sz="2000" b="1" dirty="0" smtClean="0"/>
              <a:t>وتكتب في بعض المصادر العربية على الشكل الاتي:  </a:t>
            </a:r>
            <a:r>
              <a:rPr lang="ar-IQ" sz="2800" b="1" dirty="0" smtClean="0"/>
              <a:t>ن </a:t>
            </a:r>
            <a:r>
              <a:rPr lang="ar-IQ" sz="2000" b="1" dirty="0" smtClean="0"/>
              <a:t>=  </a:t>
            </a:r>
            <a:r>
              <a:rPr lang="ar-IQ" sz="2800" b="1" dirty="0" smtClean="0"/>
              <a:t>د ( س) </a:t>
            </a:r>
            <a:r>
              <a:rPr lang="ar-IQ" sz="2000" b="1" dirty="0" smtClean="0"/>
              <a:t>حيث </a:t>
            </a:r>
            <a:r>
              <a:rPr lang="ar-IQ" sz="2400" b="1" dirty="0" smtClean="0">
                <a:solidFill>
                  <a:srgbClr val="FF0000"/>
                </a:solidFill>
              </a:rPr>
              <a:t>ن</a:t>
            </a:r>
            <a:r>
              <a:rPr lang="ar-IQ" sz="2400" b="1" dirty="0" smtClean="0"/>
              <a:t>:</a:t>
            </a:r>
            <a:r>
              <a:rPr lang="ar-IQ" sz="2000" b="1" dirty="0" smtClean="0"/>
              <a:t> تعني كمية الانتاج  وان </a:t>
            </a:r>
            <a:r>
              <a:rPr lang="ar-IQ" sz="2400" b="1" dirty="0" smtClean="0">
                <a:solidFill>
                  <a:srgbClr val="FF0000"/>
                </a:solidFill>
              </a:rPr>
              <a:t>س </a:t>
            </a:r>
            <a:r>
              <a:rPr lang="ar-IQ" sz="2000" b="1" dirty="0" smtClean="0"/>
              <a:t>هي عنصر الانتاج ، علما بان 0</a:t>
            </a:r>
            <a:r>
              <a:rPr lang="ar-IQ" sz="2800" b="1" dirty="0" smtClean="0">
                <a:solidFill>
                  <a:srgbClr val="FF0000"/>
                </a:solidFill>
              </a:rPr>
              <a:t>(</a:t>
            </a:r>
            <a:r>
              <a:rPr lang="ar-IQ" sz="2000" b="1" dirty="0" smtClean="0"/>
              <a:t> </a:t>
            </a:r>
            <a:r>
              <a:rPr lang="ar-IQ" sz="2800" b="1" dirty="0" smtClean="0">
                <a:solidFill>
                  <a:srgbClr val="FF0000"/>
                </a:solidFill>
              </a:rPr>
              <a:t>د) أو ( </a:t>
            </a:r>
            <a:r>
              <a:rPr lang="en-US" sz="2800" b="1" dirty="0" smtClean="0">
                <a:solidFill>
                  <a:srgbClr val="FF0000"/>
                </a:solidFill>
              </a:rPr>
              <a:t>f</a:t>
            </a:r>
            <a:r>
              <a:rPr lang="ar-IQ" sz="2800" b="1" dirty="0" smtClean="0">
                <a:solidFill>
                  <a:srgbClr val="FF0000"/>
                </a:solidFill>
              </a:rPr>
              <a:t> ) </a:t>
            </a:r>
            <a:r>
              <a:rPr lang="ar-IQ" sz="2000" b="1" dirty="0" smtClean="0"/>
              <a:t>تعني العلاقة الارتباطية (تناسب) بين كمية الانتاج وكمية عنصر الانتاج .</a:t>
            </a:r>
          </a:p>
          <a:p>
            <a:pPr algn="r" rtl="1"/>
            <a:r>
              <a:rPr lang="ar-IQ" sz="2000" b="1" dirty="0" smtClean="0"/>
              <a:t>وقد تكون دالّة الانتاج تمثل العلاقة بين الناتج النهائي ب </a:t>
            </a:r>
            <a:r>
              <a:rPr lang="ar-IQ" sz="2400" b="1" dirty="0" smtClean="0">
                <a:solidFill>
                  <a:srgbClr val="FF0000"/>
                </a:solidFill>
              </a:rPr>
              <a:t>كمتغير تابع  </a:t>
            </a:r>
            <a:r>
              <a:rPr lang="ar-IQ" sz="2000" b="1" dirty="0" smtClean="0"/>
              <a:t>وبين عدد من عناصر الانتاج  </a:t>
            </a:r>
            <a:r>
              <a:rPr lang="ar-IQ" sz="2400" b="1" dirty="0" smtClean="0">
                <a:solidFill>
                  <a:srgbClr val="FF0000"/>
                </a:solidFill>
              </a:rPr>
              <a:t>كمتغيرات</a:t>
            </a:r>
            <a:r>
              <a:rPr lang="ar-IQ" sz="2000" b="1" dirty="0" smtClean="0">
                <a:solidFill>
                  <a:srgbClr val="FF0000"/>
                </a:solidFill>
              </a:rPr>
              <a:t> </a:t>
            </a:r>
            <a:r>
              <a:rPr lang="ar-IQ" sz="2400" b="1" dirty="0" smtClean="0">
                <a:solidFill>
                  <a:srgbClr val="FF0000"/>
                </a:solidFill>
              </a:rPr>
              <a:t>مستقلة.</a:t>
            </a:r>
            <a:endParaRPr lang="ar-IQ" sz="2000" b="1" dirty="0" smtClean="0">
              <a:solidFill>
                <a:srgbClr val="FF0000"/>
              </a:solidFill>
            </a:endParaRPr>
          </a:p>
          <a:p>
            <a:pPr algn="l"/>
            <a:r>
              <a:rPr lang="en-US" sz="3200" b="1" dirty="0" smtClean="0"/>
              <a:t>Y  </a:t>
            </a:r>
            <a:r>
              <a:rPr lang="en-US" sz="2400" b="1" dirty="0" smtClean="0"/>
              <a:t>=</a:t>
            </a:r>
            <a:r>
              <a:rPr lang="en-US" sz="2000" b="1" dirty="0" smtClean="0"/>
              <a:t> </a:t>
            </a:r>
            <a:r>
              <a:rPr lang="en-US" sz="2000" dirty="0" smtClean="0"/>
              <a:t> </a:t>
            </a:r>
            <a:r>
              <a:rPr lang="en-US" sz="2800" b="1" dirty="0" smtClean="0"/>
              <a:t>f </a:t>
            </a:r>
            <a:r>
              <a:rPr lang="en-US" sz="2800" dirty="0" smtClean="0"/>
              <a:t>( </a:t>
            </a:r>
            <a:r>
              <a:rPr lang="en-US" sz="3200" dirty="0" smtClean="0"/>
              <a:t>X</a:t>
            </a:r>
            <a:r>
              <a:rPr lang="en-US" sz="2000" dirty="0" smtClean="0"/>
              <a:t>1 </a:t>
            </a:r>
            <a:r>
              <a:rPr lang="ar-IQ" sz="2000" dirty="0" smtClean="0"/>
              <a:t>،</a:t>
            </a:r>
            <a:r>
              <a:rPr lang="en-US" sz="2000" dirty="0" smtClean="0"/>
              <a:t> </a:t>
            </a:r>
            <a:r>
              <a:rPr lang="en-US" sz="3200" dirty="0" smtClean="0"/>
              <a:t>X</a:t>
            </a:r>
            <a:r>
              <a:rPr lang="en-US" sz="2000" dirty="0" smtClean="0"/>
              <a:t>2</a:t>
            </a:r>
            <a:r>
              <a:rPr lang="ar-IQ" sz="2000" dirty="0" smtClean="0"/>
              <a:t>، </a:t>
            </a:r>
            <a:r>
              <a:rPr lang="en-US" sz="4000" dirty="0" smtClean="0"/>
              <a:t>x</a:t>
            </a:r>
            <a:r>
              <a:rPr lang="en-US" sz="2000" dirty="0" smtClean="0"/>
              <a:t>3 … </a:t>
            </a:r>
            <a:r>
              <a:rPr lang="en-US" sz="2800" dirty="0" smtClean="0"/>
              <a:t>)                                                            </a:t>
            </a:r>
            <a:r>
              <a:rPr lang="en-US" dirty="0" smtClean="0"/>
              <a:t> </a:t>
            </a:r>
            <a:endParaRPr lang="ar-IQ" sz="1200" dirty="0" smtClean="0"/>
          </a:p>
          <a:p>
            <a:pPr algn="r" rtl="1"/>
            <a:r>
              <a:rPr lang="ar-IQ" dirty="0" smtClean="0"/>
              <a:t> </a:t>
            </a:r>
            <a:r>
              <a:rPr lang="ar-IQ" sz="2400" dirty="0" smtClean="0"/>
              <a:t>أن </a:t>
            </a:r>
            <a:r>
              <a:rPr lang="en-US" sz="2400" dirty="0" smtClean="0"/>
              <a:t> </a:t>
            </a:r>
            <a:r>
              <a:rPr lang="en-US" sz="3600" dirty="0" smtClean="0"/>
              <a:t>x</a:t>
            </a:r>
            <a:r>
              <a:rPr lang="en-US" dirty="0" smtClean="0"/>
              <a:t>1</a:t>
            </a:r>
            <a:r>
              <a:rPr lang="en-US" sz="2400" dirty="0" smtClean="0"/>
              <a:t>   </a:t>
            </a:r>
            <a:r>
              <a:rPr lang="ar-IQ" sz="2400" dirty="0" smtClean="0"/>
              <a:t>، </a:t>
            </a:r>
            <a:r>
              <a:rPr lang="en-US" sz="3600" dirty="0" smtClean="0"/>
              <a:t>x</a:t>
            </a:r>
            <a:r>
              <a:rPr lang="en-US" dirty="0" smtClean="0"/>
              <a:t>2</a:t>
            </a:r>
            <a:r>
              <a:rPr lang="ar-IQ" dirty="0" smtClean="0"/>
              <a:t> ، </a:t>
            </a:r>
            <a:r>
              <a:rPr lang="en-US" sz="3600" dirty="0" smtClean="0"/>
              <a:t>x</a:t>
            </a:r>
            <a:r>
              <a:rPr lang="en-US" dirty="0" smtClean="0"/>
              <a:t>3</a:t>
            </a:r>
            <a:r>
              <a:rPr lang="ar-IQ" sz="2400" dirty="0" smtClean="0"/>
              <a:t>  عناصر انتاج (</a:t>
            </a:r>
            <a:r>
              <a:rPr lang="ar-IQ" sz="2400" dirty="0" smtClean="0">
                <a:solidFill>
                  <a:srgbClr val="FF0000"/>
                </a:solidFill>
              </a:rPr>
              <a:t>متغيرات مستقلة</a:t>
            </a:r>
            <a:r>
              <a:rPr lang="ar-IQ" sz="2400" dirty="0" smtClean="0"/>
              <a:t>) مثل العمل  و راس المال والارض.</a:t>
            </a:r>
          </a:p>
          <a:p>
            <a:pPr algn="r" rtl="1"/>
            <a:r>
              <a:rPr lang="ar-IQ" sz="2400" dirty="0" smtClean="0"/>
              <a:t>وتكتب ايضا على الشكل الاتي: </a:t>
            </a:r>
            <a:r>
              <a:rPr lang="ar-IQ" sz="2800" b="1" dirty="0" smtClean="0"/>
              <a:t>ن = د ( س ، ص ،ع ، ...) </a:t>
            </a:r>
            <a:r>
              <a:rPr lang="ar-IQ" sz="2000" b="1" dirty="0" smtClean="0"/>
              <a:t>حيث </a:t>
            </a:r>
            <a:r>
              <a:rPr lang="ar-IQ" sz="2800" b="1" dirty="0" smtClean="0">
                <a:solidFill>
                  <a:srgbClr val="FF0000"/>
                </a:solidFill>
              </a:rPr>
              <a:t>ن</a:t>
            </a:r>
            <a:r>
              <a:rPr lang="ar-IQ" sz="2000" b="1" dirty="0" smtClean="0"/>
              <a:t> هي كمية الانتاج وان </a:t>
            </a:r>
            <a:r>
              <a:rPr lang="ar-IQ" sz="2800" b="1" dirty="0" smtClean="0">
                <a:solidFill>
                  <a:srgbClr val="FF0000"/>
                </a:solidFill>
              </a:rPr>
              <a:t>س،ص،ع</a:t>
            </a:r>
            <a:r>
              <a:rPr lang="ar-IQ" sz="2000" b="1" dirty="0" smtClean="0">
                <a:solidFill>
                  <a:srgbClr val="FF0000"/>
                </a:solidFill>
              </a:rPr>
              <a:t> </a:t>
            </a:r>
            <a:r>
              <a:rPr lang="ar-IQ" sz="2000" b="1" dirty="0" smtClean="0"/>
              <a:t>هي كميات عناصر الانتاج وان  </a:t>
            </a:r>
            <a:r>
              <a:rPr lang="ar-IQ" sz="3200" b="1" dirty="0" smtClean="0">
                <a:solidFill>
                  <a:srgbClr val="FF0000"/>
                </a:solidFill>
              </a:rPr>
              <a:t>د</a:t>
            </a:r>
            <a:r>
              <a:rPr lang="ar-IQ" sz="2800" b="1" dirty="0" smtClean="0">
                <a:solidFill>
                  <a:srgbClr val="FF0000"/>
                </a:solidFill>
              </a:rPr>
              <a:t>  </a:t>
            </a:r>
            <a:r>
              <a:rPr lang="ar-IQ" sz="2000" b="1" dirty="0" smtClean="0"/>
              <a:t>تعني العلاقة الارتباطية ( تناسب) وهي </a:t>
            </a:r>
            <a:r>
              <a:rPr lang="ar-IQ" sz="2000" b="1" dirty="0" smtClean="0">
                <a:solidFill>
                  <a:srgbClr val="FF0000"/>
                </a:solidFill>
              </a:rPr>
              <a:t>قيمة ثابتة.</a:t>
            </a:r>
          </a:p>
          <a:p>
            <a:pPr algn="r" rtl="1"/>
            <a:r>
              <a:rPr lang="ar-IQ" sz="2000" b="1" dirty="0" smtClean="0">
                <a:solidFill>
                  <a:srgbClr val="000066"/>
                </a:solidFill>
              </a:rPr>
              <a:t>وهذه المعادلة تعني ان مقدار الا نتاج  </a:t>
            </a:r>
            <a:r>
              <a:rPr lang="ar-IQ" sz="2800" b="1" dirty="0" smtClean="0">
                <a:solidFill>
                  <a:srgbClr val="000066"/>
                </a:solidFill>
              </a:rPr>
              <a:t>( ن ) </a:t>
            </a:r>
            <a:r>
              <a:rPr lang="ar-IQ" sz="2000" b="1" dirty="0" smtClean="0">
                <a:solidFill>
                  <a:srgbClr val="000066"/>
                </a:solidFill>
              </a:rPr>
              <a:t>يعتمد على عدة عوامل هي ( س،ص،ع) التي يستعملها المنتج.</a:t>
            </a:r>
          </a:p>
          <a:p>
            <a:pPr algn="r" rtl="1"/>
            <a:endParaRPr lang="ar-IQ" sz="2400" dirty="0" smtClean="0"/>
          </a:p>
          <a:p>
            <a:pPr algn="r" rtl="1"/>
            <a:endParaRPr lang="ar-IQ" sz="2400" dirty="0"/>
          </a:p>
        </p:txBody>
      </p:sp>
      <p:sp>
        <p:nvSpPr>
          <p:cNvPr id="4" name="TextBox 3"/>
          <p:cNvSpPr txBox="1"/>
          <p:nvPr/>
        </p:nvSpPr>
        <p:spPr>
          <a:xfrm>
            <a:off x="1547664" y="188640"/>
            <a:ext cx="6480720" cy="584775"/>
          </a:xfrm>
          <a:prstGeom prst="rect">
            <a:avLst/>
          </a:prstGeom>
          <a:noFill/>
        </p:spPr>
        <p:txBody>
          <a:bodyPr wrap="square" rtlCol="1">
            <a:spAutoFit/>
          </a:bodyPr>
          <a:lstStyle/>
          <a:p>
            <a:r>
              <a:rPr lang="ar-IQ" sz="3200" b="1" dirty="0" smtClean="0"/>
              <a:t>    </a:t>
            </a:r>
            <a:r>
              <a:rPr lang="ar-IQ" sz="3200" b="1" dirty="0" smtClean="0">
                <a:solidFill>
                  <a:srgbClr val="000066"/>
                </a:solidFill>
              </a:rPr>
              <a:t>الصيغة الرياضية للتعبير عن دالة الانتاج</a:t>
            </a:r>
            <a:endParaRPr lang="ar-IQ" sz="3200" b="1" dirty="0">
              <a:solidFill>
                <a:srgbClr val="000066"/>
              </a:solidFill>
            </a:endParaRPr>
          </a:p>
        </p:txBody>
      </p:sp>
    </p:spTree>
  </p:cSld>
  <p:clrMapOvr>
    <a:masterClrMapping/>
  </p:clrMapOvr>
  <p:transition>
    <p:circl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1403648" y="260648"/>
            <a:ext cx="6192688" cy="1200329"/>
          </a:xfrm>
          <a:prstGeom prst="rect">
            <a:avLst/>
          </a:prstGeom>
          <a:noFill/>
        </p:spPr>
        <p:txBody>
          <a:bodyPr wrap="square" rtlCol="0">
            <a:spAutoFit/>
          </a:bodyPr>
          <a:lstStyle/>
          <a:p>
            <a:pPr algn="ctr"/>
            <a:r>
              <a:rPr lang="ar-IQ" sz="3200" dirty="0" smtClean="0"/>
              <a:t>علاقة علم الاقتص</a:t>
            </a:r>
            <a:r>
              <a:rPr lang="ar-SA" sz="3200" dirty="0" smtClean="0"/>
              <a:t>ا</a:t>
            </a:r>
            <a:r>
              <a:rPr lang="ar-IQ" sz="3200" dirty="0" smtClean="0"/>
              <a:t>د بالعلوم الاخرى</a:t>
            </a:r>
            <a:endParaRPr lang="ar-SA" sz="3200" dirty="0" smtClean="0"/>
          </a:p>
          <a:p>
            <a:pPr algn="ctr"/>
            <a:r>
              <a:rPr lang="en-US" sz="4000" dirty="0" smtClean="0"/>
              <a:t>A</a:t>
            </a:r>
            <a:r>
              <a:rPr lang="ar-IQ" sz="4000" dirty="0" smtClean="0"/>
              <a:t> </a:t>
            </a:r>
            <a:endParaRPr lang="en-US" sz="4000" dirty="0"/>
          </a:p>
        </p:txBody>
      </p:sp>
      <p:sp>
        <p:nvSpPr>
          <p:cNvPr id="4" name="TextBox 3"/>
          <p:cNvSpPr txBox="1"/>
          <p:nvPr/>
        </p:nvSpPr>
        <p:spPr>
          <a:xfrm>
            <a:off x="214282" y="1556792"/>
            <a:ext cx="8715436" cy="3908762"/>
          </a:xfrm>
          <a:prstGeom prst="rect">
            <a:avLst/>
          </a:prstGeom>
          <a:noFill/>
        </p:spPr>
        <p:txBody>
          <a:bodyPr wrap="square" rtlCol="0">
            <a:spAutoFit/>
          </a:bodyPr>
          <a:lstStyle/>
          <a:p>
            <a:pPr algn="r"/>
            <a:r>
              <a:rPr lang="ar-IQ" sz="2000" dirty="0" smtClean="0"/>
              <a:t>المشاكل الاقتصادية كثيرا ما ترتبط بشكل او باخر بهذا العلم او ذالك . فهناك </a:t>
            </a:r>
            <a:r>
              <a:rPr lang="ar-IQ" sz="2000" dirty="0" smtClean="0">
                <a:solidFill>
                  <a:srgbClr val="FF0000"/>
                </a:solidFill>
              </a:rPr>
              <a:t>علاقة بين علم الاقتصاد وعلم السياسة </a:t>
            </a:r>
            <a:r>
              <a:rPr lang="ar-IQ" sz="2000" dirty="0" smtClean="0"/>
              <a:t>, حيث ان معظم المشاكل الاقتصادية في الواقع ذات طبيعة سياسية وان القرارات السياسية تحمل بين طياتها نتائج اقتصادية فمشاكل الارض وعقد الدين الد</a:t>
            </a:r>
            <a:r>
              <a:rPr lang="ar-SA" sz="2000" dirty="0" smtClean="0"/>
              <a:t>ا</a:t>
            </a:r>
            <a:r>
              <a:rPr lang="ar-IQ" sz="2000" dirty="0" smtClean="0"/>
              <a:t>خلي </a:t>
            </a:r>
            <a:r>
              <a:rPr lang="ar-IQ" sz="2000" u="sng" dirty="0" smtClean="0"/>
              <a:t>وفرض الضرائب وتحديد الحد الادنى للاجور واتخاذ اجراءات الامن الاجتماعي كلها قرارات سياسة لكنها ذات نتائج وابعاد اقتصادية كما انها في الواقع ظواهر اقتصادية ولكن اتخاذ القرار بشأنها لايتم من قبل الاقتصادي انما من قبل السياسي </a:t>
            </a:r>
            <a:r>
              <a:rPr lang="ar-SA" sz="2000" dirty="0" smtClean="0"/>
              <a:t>،</a:t>
            </a:r>
            <a:r>
              <a:rPr lang="ar-IQ" sz="2000" dirty="0" smtClean="0"/>
              <a:t>لذا تكون هناك علاقة مباشرة او غير مباشرة في مثل هذة المجالات بين علم الاقتصاد و السياسة .</a:t>
            </a:r>
            <a:endParaRPr lang="ar-SA" sz="2000" dirty="0" smtClean="0">
              <a:solidFill>
                <a:srgbClr val="FF0000"/>
              </a:solidFill>
            </a:endParaRPr>
          </a:p>
          <a:p>
            <a:pPr algn="r"/>
            <a:r>
              <a:rPr lang="ar-SA" sz="2000" dirty="0" smtClean="0">
                <a:solidFill>
                  <a:srgbClr val="FF0000"/>
                </a:solidFill>
              </a:rPr>
              <a:t>علاقة بين علم الاقتصاد وعلم الاجتماع</a:t>
            </a:r>
            <a:r>
              <a:rPr lang="ar-IQ" sz="2000" dirty="0" smtClean="0">
                <a:solidFill>
                  <a:srgbClr val="FF0000"/>
                </a:solidFill>
              </a:rPr>
              <a:t> </a:t>
            </a:r>
            <a:r>
              <a:rPr lang="ar-IQ" sz="2000" dirty="0" smtClean="0"/>
              <a:t> </a:t>
            </a:r>
            <a:r>
              <a:rPr lang="ar-SA" sz="2000" u="sng" dirty="0" smtClean="0"/>
              <a:t>ان بعض المشاكل الاقتصادية كانخفاض مستوى المعيشة للافراد يقود الى مشاكل اجتماعية لذا تكون هناك علاقة بين علم الاقتصاد وعلم الاجتماع.</a:t>
            </a:r>
            <a:r>
              <a:rPr lang="ar-SA" sz="2000" dirty="0" smtClean="0"/>
              <a:t>ومادام علم الاقتصاد يتناول سلوك الانسان عندما يحاول عندما يحاول تحديد ماذا يشتري ولماذا وكيف تكون ردود الفعل لدية عند اختلاف ضروف العمل وماذا يفعل المستهلكون بدخولهم العالية فأن كل هذا يعني  </a:t>
            </a:r>
            <a:r>
              <a:rPr lang="ar-SA" sz="2000" dirty="0" smtClean="0">
                <a:solidFill>
                  <a:srgbClr val="FF0000"/>
                </a:solidFill>
              </a:rPr>
              <a:t>علاقة بعلم النفس</a:t>
            </a:r>
            <a:r>
              <a:rPr lang="ar-SA" sz="2000" dirty="0" smtClean="0"/>
              <a:t>.</a:t>
            </a:r>
          </a:p>
          <a:p>
            <a:pPr algn="r"/>
            <a:endParaRPr lang="ar-SA" sz="2400" dirty="0" smtClean="0"/>
          </a:p>
          <a:p>
            <a:pPr algn="r"/>
            <a:endParaRPr lang="en-US" sz="2400" dirty="0"/>
          </a:p>
        </p:txBody>
      </p:sp>
      <p:sp>
        <p:nvSpPr>
          <p:cNvPr id="5" name="Rectangle 4"/>
          <p:cNvSpPr/>
          <p:nvPr/>
        </p:nvSpPr>
        <p:spPr>
          <a:xfrm>
            <a:off x="857224" y="5500702"/>
            <a:ext cx="8088992" cy="677108"/>
          </a:xfrm>
          <a:prstGeom prst="rect">
            <a:avLst/>
          </a:prstGeom>
        </p:spPr>
        <p:txBody>
          <a:bodyPr wrap="square">
            <a:spAutoFit/>
          </a:bodyPr>
          <a:lstStyle/>
          <a:p>
            <a:pPr algn="r"/>
            <a:r>
              <a:rPr lang="ar-SA" sz="2000" dirty="0" smtClean="0">
                <a:solidFill>
                  <a:srgbClr val="FF0000"/>
                </a:solidFill>
              </a:rPr>
              <a:t>علاقة علم الاقتصاد با التاريخ </a:t>
            </a:r>
            <a:r>
              <a:rPr lang="ar-SA" sz="2000" dirty="0" smtClean="0"/>
              <a:t> من خلال دراسة علم الاقتصاد للحوادث الاقتصادية.</a:t>
            </a:r>
          </a:p>
          <a:p>
            <a:pPr algn="r"/>
            <a:endParaRPr lang="ar-SA" dirty="0" smtClean="0">
              <a:solidFill>
                <a:srgbClr val="FF0000"/>
              </a:solidFill>
            </a:endParaRPr>
          </a:p>
        </p:txBody>
      </p:sp>
      <p:sp>
        <p:nvSpPr>
          <p:cNvPr id="6" name="Slide Number Placeholder 5"/>
          <p:cNvSpPr>
            <a:spLocks noGrp="1"/>
          </p:cNvSpPr>
          <p:nvPr>
            <p:ph type="sldNum" sz="quarter" idx="12"/>
          </p:nvPr>
        </p:nvSpPr>
        <p:spPr/>
        <p:txBody>
          <a:bodyPr/>
          <a:lstStyle/>
          <a:p>
            <a:fld id="{96638BE9-F4EF-4A40-A233-D56CB58413CE}" type="slidenum">
              <a:rPr lang="en-US" sz="2400" smtClean="0"/>
              <a:pPr/>
              <a:t>7</a:t>
            </a:fld>
            <a:endParaRPr lang="en-US" sz="2400" dirty="0"/>
          </a:p>
        </p:txBody>
      </p:sp>
    </p:spTree>
  </p:cSld>
  <p:clrMapOvr>
    <a:masterClrMapping/>
  </p:clrMapOvr>
  <p:transition>
    <p:circl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F389876-892D-41A3-8E28-C6BF543B2891}" type="slidenum">
              <a:rPr lang="en-US" smtClean="0"/>
              <a:pPr/>
              <a:t>70</a:t>
            </a:fld>
            <a:endParaRPr lang="en-US"/>
          </a:p>
        </p:txBody>
      </p:sp>
      <p:graphicFrame>
        <p:nvGraphicFramePr>
          <p:cNvPr id="3" name="Table 2"/>
          <p:cNvGraphicFramePr>
            <a:graphicFrameLocks noGrp="1"/>
          </p:cNvGraphicFramePr>
          <p:nvPr/>
        </p:nvGraphicFramePr>
        <p:xfrm>
          <a:off x="1187624" y="908721"/>
          <a:ext cx="4032448" cy="3024335"/>
        </p:xfrm>
        <a:graphic>
          <a:graphicData uri="http://schemas.openxmlformats.org/drawingml/2006/table">
            <a:tbl>
              <a:tblPr rtl="1" firstRow="1" bandRow="1">
                <a:tableStyleId>{5C22544A-7EE6-4342-B048-85BDC9FD1C3A}</a:tableStyleId>
              </a:tblPr>
              <a:tblGrid>
                <a:gridCol w="899686"/>
                <a:gridCol w="1050412"/>
                <a:gridCol w="1074238"/>
                <a:gridCol w="1008112"/>
              </a:tblGrid>
              <a:tr h="718899">
                <a:tc>
                  <a:txBody>
                    <a:bodyPr/>
                    <a:lstStyle/>
                    <a:p>
                      <a:pPr rtl="1"/>
                      <a:endParaRPr lang="ar-IQ" dirty="0"/>
                    </a:p>
                  </a:txBody>
                  <a:tcPr>
                    <a:solidFill>
                      <a:schemeClr val="bg2"/>
                    </a:solidFill>
                  </a:tcPr>
                </a:tc>
                <a:tc>
                  <a:txBody>
                    <a:bodyPr/>
                    <a:lstStyle/>
                    <a:p>
                      <a:pPr rtl="1"/>
                      <a:endParaRPr lang="ar-IQ" dirty="0"/>
                    </a:p>
                  </a:txBody>
                  <a:tcPr>
                    <a:solidFill>
                      <a:schemeClr val="bg2"/>
                    </a:solidFill>
                  </a:tcPr>
                </a:tc>
                <a:tc>
                  <a:txBody>
                    <a:bodyPr/>
                    <a:lstStyle/>
                    <a:p>
                      <a:pPr rtl="1"/>
                      <a:endParaRPr lang="ar-IQ" dirty="0"/>
                    </a:p>
                  </a:txBody>
                  <a:tcPr>
                    <a:solidFill>
                      <a:schemeClr val="bg2"/>
                    </a:solidFill>
                  </a:tcPr>
                </a:tc>
                <a:tc>
                  <a:txBody>
                    <a:bodyPr/>
                    <a:lstStyle/>
                    <a:p>
                      <a:pPr rtl="1"/>
                      <a:endParaRPr lang="ar-IQ" dirty="0"/>
                    </a:p>
                  </a:txBody>
                  <a:tcPr>
                    <a:solidFill>
                      <a:schemeClr val="bg2"/>
                    </a:solidFill>
                  </a:tcPr>
                </a:tc>
              </a:tr>
              <a:tr h="867638">
                <a:tc>
                  <a:txBody>
                    <a:bodyPr/>
                    <a:lstStyle/>
                    <a:p>
                      <a:pPr rtl="1"/>
                      <a:endParaRPr lang="ar-IQ"/>
                    </a:p>
                  </a:txBody>
                  <a:tcPr/>
                </a:tc>
                <a:tc>
                  <a:txBody>
                    <a:bodyPr/>
                    <a:lstStyle/>
                    <a:p>
                      <a:pPr rtl="1"/>
                      <a:endParaRPr lang="ar-IQ"/>
                    </a:p>
                  </a:txBody>
                  <a:tcPr/>
                </a:tc>
                <a:tc>
                  <a:txBody>
                    <a:bodyPr/>
                    <a:lstStyle/>
                    <a:p>
                      <a:pPr rtl="1"/>
                      <a:endParaRPr lang="ar-IQ"/>
                    </a:p>
                  </a:txBody>
                  <a:tcPr/>
                </a:tc>
                <a:tc>
                  <a:txBody>
                    <a:bodyPr/>
                    <a:lstStyle/>
                    <a:p>
                      <a:pPr rtl="1"/>
                      <a:endParaRPr lang="ar-IQ" dirty="0"/>
                    </a:p>
                  </a:txBody>
                  <a:tcPr/>
                </a:tc>
              </a:tr>
              <a:tr h="718899">
                <a:tc>
                  <a:txBody>
                    <a:bodyPr/>
                    <a:lstStyle/>
                    <a:p>
                      <a:pPr rtl="1"/>
                      <a:endParaRPr lang="ar-IQ" dirty="0"/>
                    </a:p>
                  </a:txBody>
                  <a:tcPr/>
                </a:tc>
                <a:tc>
                  <a:txBody>
                    <a:bodyPr/>
                    <a:lstStyle/>
                    <a:p>
                      <a:pPr rtl="1"/>
                      <a:endParaRPr lang="ar-IQ"/>
                    </a:p>
                  </a:txBody>
                  <a:tcPr/>
                </a:tc>
                <a:tc>
                  <a:txBody>
                    <a:bodyPr/>
                    <a:lstStyle/>
                    <a:p>
                      <a:pPr rtl="1"/>
                      <a:endParaRPr lang="ar-IQ" dirty="0"/>
                    </a:p>
                  </a:txBody>
                  <a:tcPr/>
                </a:tc>
                <a:tc>
                  <a:txBody>
                    <a:bodyPr/>
                    <a:lstStyle/>
                    <a:p>
                      <a:pPr rtl="1"/>
                      <a:endParaRPr lang="ar-IQ"/>
                    </a:p>
                  </a:txBody>
                  <a:tcPr/>
                </a:tc>
              </a:tr>
              <a:tr h="718899">
                <a:tc>
                  <a:txBody>
                    <a:bodyPr/>
                    <a:lstStyle/>
                    <a:p>
                      <a:pPr rtl="1"/>
                      <a:endParaRPr lang="ar-IQ"/>
                    </a:p>
                  </a:txBody>
                  <a:tcPr/>
                </a:tc>
                <a:tc>
                  <a:txBody>
                    <a:bodyPr/>
                    <a:lstStyle/>
                    <a:p>
                      <a:pPr rtl="1"/>
                      <a:endParaRPr lang="ar-IQ"/>
                    </a:p>
                  </a:txBody>
                  <a:tcPr/>
                </a:tc>
                <a:tc>
                  <a:txBody>
                    <a:bodyPr/>
                    <a:lstStyle/>
                    <a:p>
                      <a:pPr rtl="1"/>
                      <a:endParaRPr lang="ar-IQ"/>
                    </a:p>
                  </a:txBody>
                  <a:tcPr/>
                </a:tc>
                <a:tc>
                  <a:txBody>
                    <a:bodyPr/>
                    <a:lstStyle/>
                    <a:p>
                      <a:pPr rtl="1"/>
                      <a:endParaRPr lang="ar-IQ" dirty="0"/>
                    </a:p>
                  </a:txBody>
                  <a:tcPr/>
                </a:tc>
              </a:tr>
            </a:tbl>
          </a:graphicData>
        </a:graphic>
      </p:graphicFrame>
      <p:cxnSp>
        <p:nvCxnSpPr>
          <p:cNvPr id="5" name="Straight Connector 4"/>
          <p:cNvCxnSpPr/>
          <p:nvPr/>
        </p:nvCxnSpPr>
        <p:spPr>
          <a:xfrm flipV="1">
            <a:off x="1259632" y="1700808"/>
            <a:ext cx="4032448" cy="15121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411760" y="4149080"/>
            <a:ext cx="2852599" cy="369332"/>
          </a:xfrm>
          <a:prstGeom prst="rect">
            <a:avLst/>
          </a:prstGeom>
          <a:noFill/>
        </p:spPr>
        <p:txBody>
          <a:bodyPr wrap="square" rtlCol="1">
            <a:spAutoFit/>
          </a:bodyPr>
          <a:lstStyle/>
          <a:p>
            <a:r>
              <a:rPr lang="ar-IQ" b="1" dirty="0" smtClean="0"/>
              <a:t>كمية السماد/ كغم</a:t>
            </a:r>
            <a:endParaRPr lang="ar-IQ" b="1" dirty="0"/>
          </a:p>
        </p:txBody>
      </p:sp>
      <p:sp>
        <p:nvSpPr>
          <p:cNvPr id="10" name="TextBox 9"/>
          <p:cNvSpPr txBox="1"/>
          <p:nvPr/>
        </p:nvSpPr>
        <p:spPr>
          <a:xfrm>
            <a:off x="179512" y="1268760"/>
            <a:ext cx="792088" cy="1477328"/>
          </a:xfrm>
          <a:prstGeom prst="rect">
            <a:avLst/>
          </a:prstGeom>
          <a:noFill/>
        </p:spPr>
        <p:txBody>
          <a:bodyPr wrap="square" rtlCol="1">
            <a:spAutoFit/>
          </a:bodyPr>
          <a:lstStyle/>
          <a:p>
            <a:r>
              <a:rPr lang="ar-IQ" b="1" dirty="0" smtClean="0"/>
              <a:t>ناتج</a:t>
            </a:r>
          </a:p>
          <a:p>
            <a:r>
              <a:rPr lang="ar-IQ" b="1" dirty="0" smtClean="0"/>
              <a:t> </a:t>
            </a:r>
          </a:p>
          <a:p>
            <a:r>
              <a:rPr lang="ar-IQ" b="1" dirty="0" smtClean="0"/>
              <a:t>الحنطة</a:t>
            </a:r>
          </a:p>
          <a:p>
            <a:endParaRPr lang="ar-IQ" b="1" dirty="0" smtClean="0"/>
          </a:p>
          <a:p>
            <a:r>
              <a:rPr lang="ar-IQ" b="1" dirty="0" smtClean="0"/>
              <a:t> كغم</a:t>
            </a:r>
            <a:endParaRPr lang="ar-IQ" b="1" dirty="0"/>
          </a:p>
        </p:txBody>
      </p:sp>
      <p:sp>
        <p:nvSpPr>
          <p:cNvPr id="13" name="TextBox 12"/>
          <p:cNvSpPr txBox="1"/>
          <p:nvPr/>
        </p:nvSpPr>
        <p:spPr>
          <a:xfrm>
            <a:off x="1475656" y="3501008"/>
            <a:ext cx="7668344" cy="923330"/>
          </a:xfrm>
          <a:prstGeom prst="rect">
            <a:avLst/>
          </a:prstGeom>
          <a:noFill/>
        </p:spPr>
        <p:txBody>
          <a:bodyPr wrap="square" rtlCol="1">
            <a:spAutoFit/>
          </a:bodyPr>
          <a:lstStyle/>
          <a:p>
            <a:pPr>
              <a:lnSpc>
                <a:spcPct val="300000"/>
              </a:lnSpc>
            </a:pPr>
            <a:r>
              <a:rPr lang="en-US" dirty="0" smtClean="0"/>
              <a:t>         200              400          600</a:t>
            </a:r>
            <a:endParaRPr lang="ar-IQ" dirty="0"/>
          </a:p>
        </p:txBody>
      </p:sp>
      <p:sp>
        <p:nvSpPr>
          <p:cNvPr id="14" name="TextBox 13"/>
          <p:cNvSpPr txBox="1"/>
          <p:nvPr/>
        </p:nvSpPr>
        <p:spPr>
          <a:xfrm>
            <a:off x="4860032" y="3933056"/>
            <a:ext cx="1656184" cy="369332"/>
          </a:xfrm>
          <a:prstGeom prst="rect">
            <a:avLst/>
          </a:prstGeom>
          <a:noFill/>
        </p:spPr>
        <p:txBody>
          <a:bodyPr wrap="square" rtlCol="1">
            <a:spAutoFit/>
          </a:bodyPr>
          <a:lstStyle/>
          <a:p>
            <a:r>
              <a:rPr lang="en-US" dirty="0" smtClean="0"/>
              <a:t>800</a:t>
            </a:r>
            <a:endParaRPr lang="ar-IQ" dirty="0"/>
          </a:p>
        </p:txBody>
      </p:sp>
      <p:sp>
        <p:nvSpPr>
          <p:cNvPr id="15" name="TextBox 14"/>
          <p:cNvSpPr txBox="1"/>
          <p:nvPr/>
        </p:nvSpPr>
        <p:spPr>
          <a:xfrm>
            <a:off x="755576" y="260648"/>
            <a:ext cx="7512711" cy="461665"/>
          </a:xfrm>
          <a:prstGeom prst="rect">
            <a:avLst/>
          </a:prstGeom>
          <a:noFill/>
        </p:spPr>
        <p:txBody>
          <a:bodyPr wrap="square" rtlCol="1">
            <a:spAutoFit/>
          </a:bodyPr>
          <a:lstStyle/>
          <a:p>
            <a:r>
              <a:rPr lang="ar-IQ" sz="2400" b="1" dirty="0" smtClean="0"/>
              <a:t>العلاقة بين السماد وناتج الحنطة        دالة انتاج الحنطة ذات نسبة ثابتة  </a:t>
            </a:r>
            <a:endParaRPr lang="ar-IQ" sz="2400" b="1" dirty="0"/>
          </a:p>
        </p:txBody>
      </p:sp>
      <p:sp>
        <p:nvSpPr>
          <p:cNvPr id="16" name="TextBox 15"/>
          <p:cNvSpPr txBox="1"/>
          <p:nvPr/>
        </p:nvSpPr>
        <p:spPr>
          <a:xfrm>
            <a:off x="827584" y="3789040"/>
            <a:ext cx="2101885" cy="369332"/>
          </a:xfrm>
          <a:prstGeom prst="rect">
            <a:avLst/>
          </a:prstGeom>
          <a:noFill/>
        </p:spPr>
        <p:txBody>
          <a:bodyPr wrap="square" rtlCol="1">
            <a:spAutoFit/>
          </a:bodyPr>
          <a:lstStyle/>
          <a:p>
            <a:r>
              <a:rPr lang="en-US" dirty="0" smtClean="0"/>
              <a:t>0</a:t>
            </a:r>
            <a:endParaRPr lang="ar-IQ" dirty="0"/>
          </a:p>
        </p:txBody>
      </p:sp>
      <p:sp>
        <p:nvSpPr>
          <p:cNvPr id="17" name="TextBox 16"/>
          <p:cNvSpPr txBox="1"/>
          <p:nvPr/>
        </p:nvSpPr>
        <p:spPr>
          <a:xfrm>
            <a:off x="4355976" y="2132856"/>
            <a:ext cx="720080" cy="369332"/>
          </a:xfrm>
          <a:prstGeom prst="rect">
            <a:avLst/>
          </a:prstGeom>
          <a:noFill/>
        </p:spPr>
        <p:txBody>
          <a:bodyPr wrap="square" rtlCol="1">
            <a:spAutoFit/>
          </a:bodyPr>
          <a:lstStyle/>
          <a:p>
            <a:r>
              <a:rPr lang="en-US" dirty="0" smtClean="0"/>
              <a:t>100</a:t>
            </a:r>
            <a:endParaRPr lang="ar-IQ" dirty="0"/>
          </a:p>
        </p:txBody>
      </p:sp>
      <p:sp>
        <p:nvSpPr>
          <p:cNvPr id="18" name="TextBox 17"/>
          <p:cNvSpPr txBox="1"/>
          <p:nvPr/>
        </p:nvSpPr>
        <p:spPr>
          <a:xfrm>
            <a:off x="3563888" y="2420888"/>
            <a:ext cx="751748" cy="369332"/>
          </a:xfrm>
          <a:prstGeom prst="rect">
            <a:avLst/>
          </a:prstGeom>
          <a:noFill/>
        </p:spPr>
        <p:txBody>
          <a:bodyPr wrap="square" rtlCol="1">
            <a:spAutoFit/>
          </a:bodyPr>
          <a:lstStyle/>
          <a:p>
            <a:r>
              <a:rPr lang="en-US" dirty="0" smtClean="0"/>
              <a:t>200</a:t>
            </a:r>
            <a:endParaRPr lang="ar-IQ" dirty="0"/>
          </a:p>
        </p:txBody>
      </p:sp>
      <p:sp>
        <p:nvSpPr>
          <p:cNvPr id="19" name="TextBox 18"/>
          <p:cNvSpPr txBox="1"/>
          <p:nvPr/>
        </p:nvSpPr>
        <p:spPr>
          <a:xfrm>
            <a:off x="2987824" y="2204864"/>
            <a:ext cx="511297" cy="369332"/>
          </a:xfrm>
          <a:prstGeom prst="rect">
            <a:avLst/>
          </a:prstGeom>
          <a:noFill/>
        </p:spPr>
        <p:txBody>
          <a:bodyPr wrap="square" rtlCol="1">
            <a:spAutoFit/>
          </a:bodyPr>
          <a:lstStyle/>
          <a:p>
            <a:r>
              <a:rPr lang="en-US" b="1" dirty="0" smtClean="0"/>
              <a:t>A</a:t>
            </a:r>
            <a:endParaRPr lang="ar-IQ" b="1" dirty="0"/>
          </a:p>
        </p:txBody>
      </p:sp>
      <p:sp>
        <p:nvSpPr>
          <p:cNvPr id="20" name="TextBox 19"/>
          <p:cNvSpPr txBox="1"/>
          <p:nvPr/>
        </p:nvSpPr>
        <p:spPr>
          <a:xfrm>
            <a:off x="3995936" y="1772816"/>
            <a:ext cx="450510" cy="369332"/>
          </a:xfrm>
          <a:prstGeom prst="rect">
            <a:avLst/>
          </a:prstGeom>
          <a:noFill/>
        </p:spPr>
        <p:txBody>
          <a:bodyPr wrap="square" rtlCol="1">
            <a:spAutoFit/>
          </a:bodyPr>
          <a:lstStyle/>
          <a:p>
            <a:r>
              <a:rPr lang="en-US" b="1" dirty="0" smtClean="0"/>
              <a:t>B</a:t>
            </a:r>
            <a:endParaRPr lang="ar-IQ" b="1" dirty="0"/>
          </a:p>
        </p:txBody>
      </p:sp>
      <p:sp>
        <p:nvSpPr>
          <p:cNvPr id="21" name="TextBox 20"/>
          <p:cNvSpPr txBox="1"/>
          <p:nvPr/>
        </p:nvSpPr>
        <p:spPr>
          <a:xfrm>
            <a:off x="4283968" y="2564904"/>
            <a:ext cx="576064" cy="369332"/>
          </a:xfrm>
          <a:prstGeom prst="rect">
            <a:avLst/>
          </a:prstGeom>
          <a:noFill/>
        </p:spPr>
        <p:txBody>
          <a:bodyPr wrap="square" rtlCol="1">
            <a:spAutoFit/>
          </a:bodyPr>
          <a:lstStyle/>
          <a:p>
            <a:r>
              <a:rPr lang="en-US" b="1" dirty="0" smtClean="0"/>
              <a:t>C</a:t>
            </a:r>
            <a:endParaRPr lang="ar-IQ" b="1" dirty="0"/>
          </a:p>
        </p:txBody>
      </p:sp>
      <p:cxnSp>
        <p:nvCxnSpPr>
          <p:cNvPr id="22" name="Straight Connector 21"/>
          <p:cNvCxnSpPr/>
          <p:nvPr/>
        </p:nvCxnSpPr>
        <p:spPr>
          <a:xfrm>
            <a:off x="3275856" y="2492896"/>
            <a:ext cx="100811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4283968" y="2060848"/>
            <a:ext cx="0" cy="4320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755576" y="3068960"/>
            <a:ext cx="823756" cy="369332"/>
          </a:xfrm>
          <a:prstGeom prst="rect">
            <a:avLst/>
          </a:prstGeom>
          <a:noFill/>
        </p:spPr>
        <p:txBody>
          <a:bodyPr wrap="square" rtlCol="1">
            <a:spAutoFit/>
          </a:bodyPr>
          <a:lstStyle/>
          <a:p>
            <a:r>
              <a:rPr lang="en-US" dirty="0" smtClean="0"/>
              <a:t>200</a:t>
            </a:r>
            <a:endParaRPr lang="ar-IQ" dirty="0"/>
          </a:p>
        </p:txBody>
      </p:sp>
      <p:sp>
        <p:nvSpPr>
          <p:cNvPr id="52" name="TextBox 51"/>
          <p:cNvSpPr txBox="1"/>
          <p:nvPr/>
        </p:nvSpPr>
        <p:spPr>
          <a:xfrm>
            <a:off x="755576" y="2348880"/>
            <a:ext cx="895764" cy="369332"/>
          </a:xfrm>
          <a:prstGeom prst="rect">
            <a:avLst/>
          </a:prstGeom>
          <a:noFill/>
        </p:spPr>
        <p:txBody>
          <a:bodyPr wrap="square" rtlCol="1">
            <a:spAutoFit/>
          </a:bodyPr>
          <a:lstStyle/>
          <a:p>
            <a:r>
              <a:rPr lang="en-US" dirty="0" smtClean="0"/>
              <a:t>400</a:t>
            </a:r>
            <a:endParaRPr lang="ar-IQ" dirty="0"/>
          </a:p>
        </p:txBody>
      </p:sp>
      <p:sp>
        <p:nvSpPr>
          <p:cNvPr id="53" name="TextBox 52"/>
          <p:cNvSpPr txBox="1"/>
          <p:nvPr/>
        </p:nvSpPr>
        <p:spPr>
          <a:xfrm>
            <a:off x="683568" y="1484784"/>
            <a:ext cx="967772" cy="369332"/>
          </a:xfrm>
          <a:prstGeom prst="rect">
            <a:avLst/>
          </a:prstGeom>
          <a:noFill/>
        </p:spPr>
        <p:txBody>
          <a:bodyPr wrap="square" rtlCol="1">
            <a:spAutoFit/>
          </a:bodyPr>
          <a:lstStyle/>
          <a:p>
            <a:r>
              <a:rPr lang="en-US" dirty="0" smtClean="0"/>
              <a:t>600</a:t>
            </a:r>
            <a:endParaRPr lang="ar-IQ" dirty="0"/>
          </a:p>
        </p:txBody>
      </p:sp>
      <p:sp>
        <p:nvSpPr>
          <p:cNvPr id="55" name="TextBox 54"/>
          <p:cNvSpPr txBox="1"/>
          <p:nvPr/>
        </p:nvSpPr>
        <p:spPr>
          <a:xfrm>
            <a:off x="755576" y="764704"/>
            <a:ext cx="967772" cy="369332"/>
          </a:xfrm>
          <a:prstGeom prst="rect">
            <a:avLst/>
          </a:prstGeom>
          <a:noFill/>
        </p:spPr>
        <p:txBody>
          <a:bodyPr wrap="square" rtlCol="1">
            <a:spAutoFit/>
          </a:bodyPr>
          <a:lstStyle/>
          <a:p>
            <a:r>
              <a:rPr lang="en-US" dirty="0" smtClean="0"/>
              <a:t>800</a:t>
            </a:r>
            <a:endParaRPr lang="ar-IQ" dirty="0"/>
          </a:p>
        </p:txBody>
      </p:sp>
      <p:graphicFrame>
        <p:nvGraphicFramePr>
          <p:cNvPr id="57" name="Table 56"/>
          <p:cNvGraphicFramePr>
            <a:graphicFrameLocks noGrp="1"/>
          </p:cNvGraphicFramePr>
          <p:nvPr/>
        </p:nvGraphicFramePr>
        <p:xfrm>
          <a:off x="5292080" y="980729"/>
          <a:ext cx="3487469" cy="2952329"/>
        </p:xfrm>
        <a:graphic>
          <a:graphicData uri="http://schemas.openxmlformats.org/drawingml/2006/table">
            <a:tbl>
              <a:tblPr rtl="1" firstRow="1" bandRow="1">
                <a:tableStyleId>{5C22544A-7EE6-4342-B048-85BDC9FD1C3A}</a:tableStyleId>
              </a:tblPr>
              <a:tblGrid>
                <a:gridCol w="691277"/>
                <a:gridCol w="687178"/>
                <a:gridCol w="695376"/>
                <a:gridCol w="691277"/>
                <a:gridCol w="722361"/>
              </a:tblGrid>
              <a:tr h="717983">
                <a:tc>
                  <a:txBody>
                    <a:bodyPr/>
                    <a:lstStyle/>
                    <a:p>
                      <a:pPr rtl="1"/>
                      <a:r>
                        <a:rPr lang="ar-IQ" dirty="0" smtClean="0"/>
                        <a:t>السماد</a:t>
                      </a:r>
                    </a:p>
                  </a:txBody>
                  <a:tcPr/>
                </a:tc>
                <a:tc>
                  <a:txBody>
                    <a:bodyPr/>
                    <a:lstStyle/>
                    <a:p>
                      <a:pPr rtl="1"/>
                      <a:r>
                        <a:rPr lang="ar-IQ" dirty="0" smtClean="0"/>
                        <a:t>ناتج</a:t>
                      </a:r>
                      <a:endParaRPr lang="en-US" dirty="0" smtClean="0"/>
                    </a:p>
                    <a:p>
                      <a:pPr rtl="1"/>
                      <a:r>
                        <a:rPr lang="ar-IQ" dirty="0" smtClean="0"/>
                        <a:t>الحنطة</a:t>
                      </a:r>
                      <a:endParaRPr lang="ar-IQ" dirty="0"/>
                    </a:p>
                  </a:txBody>
                  <a:tcPr/>
                </a:tc>
                <a:tc>
                  <a:txBody>
                    <a:bodyPr/>
                    <a:lstStyle/>
                    <a:p>
                      <a:pPr rtl="1"/>
                      <a:r>
                        <a:rPr lang="ar-IQ" sz="1600" dirty="0" smtClean="0"/>
                        <a:t>زيادة</a:t>
                      </a:r>
                    </a:p>
                    <a:p>
                      <a:pPr rtl="1"/>
                      <a:r>
                        <a:rPr lang="ar-IQ" sz="1600" dirty="0" smtClean="0"/>
                        <a:t>الحاصل</a:t>
                      </a:r>
                      <a:endParaRPr lang="ar-IQ" sz="2800" dirty="0"/>
                    </a:p>
                  </a:txBody>
                  <a:tcPr/>
                </a:tc>
                <a:tc>
                  <a:txBody>
                    <a:bodyPr/>
                    <a:lstStyle/>
                    <a:p>
                      <a:pPr rtl="1"/>
                      <a:r>
                        <a:rPr lang="ar-IQ" dirty="0" smtClean="0"/>
                        <a:t>زيادة</a:t>
                      </a:r>
                    </a:p>
                    <a:p>
                      <a:pPr rtl="1"/>
                      <a:r>
                        <a:rPr lang="ar-IQ" dirty="0" smtClean="0"/>
                        <a:t>السماد</a:t>
                      </a:r>
                      <a:endParaRPr lang="ar-IQ" dirty="0"/>
                    </a:p>
                  </a:txBody>
                  <a:tcPr/>
                </a:tc>
                <a:tc>
                  <a:txBody>
                    <a:bodyPr/>
                    <a:lstStyle/>
                    <a:p>
                      <a:pPr rtl="1"/>
                      <a:r>
                        <a:rPr lang="ar-IQ" dirty="0" smtClean="0"/>
                        <a:t>النسبة</a:t>
                      </a:r>
                      <a:endParaRPr lang="ar-IQ" dirty="0"/>
                    </a:p>
                  </a:txBody>
                  <a:tcPr/>
                </a:tc>
              </a:tr>
              <a:tr h="479853">
                <a:tc>
                  <a:txBody>
                    <a:bodyPr/>
                    <a:lstStyle/>
                    <a:p>
                      <a:pPr rtl="1"/>
                      <a:r>
                        <a:rPr lang="ar-IQ" dirty="0" smtClean="0"/>
                        <a:t>صفر</a:t>
                      </a:r>
                      <a:endParaRPr lang="ar-IQ" dirty="0"/>
                    </a:p>
                  </a:txBody>
                  <a:tcPr/>
                </a:tc>
                <a:tc>
                  <a:txBody>
                    <a:bodyPr/>
                    <a:lstStyle/>
                    <a:p>
                      <a:pPr rtl="1"/>
                      <a:r>
                        <a:rPr lang="en-US" dirty="0" smtClean="0"/>
                        <a:t>200</a:t>
                      </a:r>
                      <a:endParaRPr lang="ar-IQ" dirty="0"/>
                    </a:p>
                  </a:txBody>
                  <a:tcPr/>
                </a:tc>
                <a:tc>
                  <a:txBody>
                    <a:bodyPr/>
                    <a:lstStyle/>
                    <a:p>
                      <a:pPr rtl="1"/>
                      <a:endParaRPr lang="ar-IQ" dirty="0"/>
                    </a:p>
                  </a:txBody>
                  <a:tcPr/>
                </a:tc>
                <a:tc>
                  <a:txBody>
                    <a:bodyPr/>
                    <a:lstStyle/>
                    <a:p>
                      <a:pPr rtl="1"/>
                      <a:endParaRPr lang="ar-IQ"/>
                    </a:p>
                  </a:txBody>
                  <a:tcPr/>
                </a:tc>
                <a:tc>
                  <a:txBody>
                    <a:bodyPr/>
                    <a:lstStyle/>
                    <a:p>
                      <a:pPr rtl="1"/>
                      <a:endParaRPr lang="ar-IQ"/>
                    </a:p>
                  </a:txBody>
                  <a:tcPr/>
                </a:tc>
              </a:tr>
              <a:tr h="450148">
                <a:tc>
                  <a:txBody>
                    <a:bodyPr/>
                    <a:lstStyle/>
                    <a:p>
                      <a:pPr rtl="1"/>
                      <a:r>
                        <a:rPr lang="en-US" dirty="0" smtClean="0"/>
                        <a:t>200</a:t>
                      </a:r>
                      <a:endParaRPr lang="ar-IQ" dirty="0"/>
                    </a:p>
                  </a:txBody>
                  <a:tcPr/>
                </a:tc>
                <a:tc>
                  <a:txBody>
                    <a:bodyPr/>
                    <a:lstStyle/>
                    <a:p>
                      <a:pPr rtl="1"/>
                      <a:r>
                        <a:rPr lang="en-US" dirty="0" smtClean="0"/>
                        <a:t>300</a:t>
                      </a:r>
                      <a:endParaRPr lang="ar-IQ" dirty="0"/>
                    </a:p>
                  </a:txBody>
                  <a:tcPr/>
                </a:tc>
                <a:tc>
                  <a:txBody>
                    <a:bodyPr/>
                    <a:lstStyle/>
                    <a:p>
                      <a:pPr rtl="1"/>
                      <a:r>
                        <a:rPr lang="en-US" dirty="0" smtClean="0"/>
                        <a:t>100</a:t>
                      </a:r>
                      <a:endParaRPr lang="ar-IQ" dirty="0"/>
                    </a:p>
                  </a:txBody>
                  <a:tcPr/>
                </a:tc>
                <a:tc>
                  <a:txBody>
                    <a:bodyPr/>
                    <a:lstStyle/>
                    <a:p>
                      <a:pPr rtl="1"/>
                      <a:r>
                        <a:rPr lang="en-US" dirty="0" smtClean="0"/>
                        <a:t>200</a:t>
                      </a:r>
                      <a:endParaRPr lang="ar-IQ" dirty="0"/>
                    </a:p>
                  </a:txBody>
                  <a:tcPr/>
                </a:tc>
                <a:tc>
                  <a:txBody>
                    <a:bodyPr/>
                    <a:lstStyle/>
                    <a:p>
                      <a:pPr rtl="1"/>
                      <a:r>
                        <a:rPr lang="en-US" dirty="0" smtClean="0"/>
                        <a:t>1</a:t>
                      </a:r>
                      <a:r>
                        <a:rPr lang="ar-IQ" dirty="0" smtClean="0"/>
                        <a:t>/</a:t>
                      </a:r>
                      <a:r>
                        <a:rPr lang="en-US" dirty="0" smtClean="0"/>
                        <a:t>2</a:t>
                      </a:r>
                      <a:endParaRPr lang="ar-IQ" dirty="0"/>
                    </a:p>
                  </a:txBody>
                  <a:tcPr/>
                </a:tc>
              </a:tr>
              <a:tr h="450148">
                <a:tc>
                  <a:txBody>
                    <a:bodyPr/>
                    <a:lstStyle/>
                    <a:p>
                      <a:pPr rtl="1"/>
                      <a:r>
                        <a:rPr lang="en-US" dirty="0" smtClean="0"/>
                        <a:t>400</a:t>
                      </a:r>
                      <a:endParaRPr lang="ar-IQ" dirty="0"/>
                    </a:p>
                  </a:txBody>
                  <a:tcPr/>
                </a:tc>
                <a:tc>
                  <a:txBody>
                    <a:bodyPr/>
                    <a:lstStyle/>
                    <a:p>
                      <a:pPr rtl="1"/>
                      <a:r>
                        <a:rPr lang="en-US" dirty="0" smtClean="0"/>
                        <a:t>400</a:t>
                      </a:r>
                      <a:endParaRPr lang="ar-IQ" dirty="0"/>
                    </a:p>
                  </a:txBody>
                  <a:tcPr/>
                </a:tc>
                <a:tc>
                  <a:txBody>
                    <a:bodyPr/>
                    <a:lstStyle/>
                    <a:p>
                      <a:pPr rtl="1"/>
                      <a:r>
                        <a:rPr lang="en-US" dirty="0" smtClean="0"/>
                        <a:t>100</a:t>
                      </a:r>
                      <a:endParaRPr lang="ar-IQ" dirty="0"/>
                    </a:p>
                  </a:txBody>
                  <a:tcPr/>
                </a:tc>
                <a:tc>
                  <a:txBody>
                    <a:bodyPr/>
                    <a:lstStyle/>
                    <a:p>
                      <a:pPr rtl="1"/>
                      <a:r>
                        <a:rPr lang="en-US" dirty="0" smtClean="0"/>
                        <a:t>200</a:t>
                      </a:r>
                      <a:endParaRPr lang="ar-IQ" dirty="0"/>
                    </a:p>
                  </a:txBody>
                  <a:tcPr/>
                </a:tc>
                <a:tc>
                  <a:txBody>
                    <a:bodyPr/>
                    <a:lstStyle/>
                    <a:p>
                      <a:pPr rtl="1"/>
                      <a:r>
                        <a:rPr lang="en-US" dirty="0" smtClean="0"/>
                        <a:t>1</a:t>
                      </a:r>
                      <a:r>
                        <a:rPr lang="ar-IQ" dirty="0" smtClean="0"/>
                        <a:t>/</a:t>
                      </a:r>
                      <a:r>
                        <a:rPr lang="en-US" dirty="0" smtClean="0"/>
                        <a:t>2</a:t>
                      </a:r>
                      <a:endParaRPr lang="ar-IQ" dirty="0"/>
                    </a:p>
                  </a:txBody>
                  <a:tcPr/>
                </a:tc>
              </a:tr>
              <a:tr h="450148">
                <a:tc>
                  <a:txBody>
                    <a:bodyPr/>
                    <a:lstStyle/>
                    <a:p>
                      <a:pPr rtl="1"/>
                      <a:r>
                        <a:rPr lang="en-US" dirty="0" smtClean="0"/>
                        <a:t>600</a:t>
                      </a:r>
                      <a:endParaRPr lang="ar-IQ" dirty="0"/>
                    </a:p>
                  </a:txBody>
                  <a:tcPr/>
                </a:tc>
                <a:tc>
                  <a:txBody>
                    <a:bodyPr/>
                    <a:lstStyle/>
                    <a:p>
                      <a:pPr rtl="1"/>
                      <a:r>
                        <a:rPr lang="en-US" dirty="0" smtClean="0"/>
                        <a:t>500</a:t>
                      </a:r>
                      <a:endParaRPr lang="ar-IQ" dirty="0"/>
                    </a:p>
                  </a:txBody>
                  <a:tcPr/>
                </a:tc>
                <a:tc>
                  <a:txBody>
                    <a:bodyPr/>
                    <a:lstStyle/>
                    <a:p>
                      <a:pPr rtl="1"/>
                      <a:r>
                        <a:rPr lang="en-US" dirty="0" smtClean="0"/>
                        <a:t>100</a:t>
                      </a:r>
                      <a:endParaRPr lang="ar-IQ" dirty="0"/>
                    </a:p>
                  </a:txBody>
                  <a:tcPr/>
                </a:tc>
                <a:tc>
                  <a:txBody>
                    <a:bodyPr/>
                    <a:lstStyle/>
                    <a:p>
                      <a:pPr rtl="1"/>
                      <a:r>
                        <a:rPr lang="en-US" dirty="0" smtClean="0"/>
                        <a:t>200</a:t>
                      </a:r>
                      <a:endParaRPr lang="ar-IQ" dirty="0"/>
                    </a:p>
                  </a:txBody>
                  <a:tcPr/>
                </a:tc>
                <a:tc>
                  <a:txBody>
                    <a:bodyPr/>
                    <a:lstStyle/>
                    <a:p>
                      <a:pPr rtl="1"/>
                      <a:r>
                        <a:rPr lang="en-US" dirty="0" smtClean="0"/>
                        <a:t>1</a:t>
                      </a:r>
                      <a:r>
                        <a:rPr lang="ar-IQ" dirty="0" smtClean="0"/>
                        <a:t>/</a:t>
                      </a:r>
                      <a:r>
                        <a:rPr lang="en-US" dirty="0" smtClean="0"/>
                        <a:t>2</a:t>
                      </a:r>
                      <a:endParaRPr lang="ar-IQ" dirty="0"/>
                    </a:p>
                  </a:txBody>
                  <a:tcPr/>
                </a:tc>
              </a:tr>
              <a:tr h="404049">
                <a:tc>
                  <a:txBody>
                    <a:bodyPr/>
                    <a:lstStyle/>
                    <a:p>
                      <a:pPr rtl="1"/>
                      <a:r>
                        <a:rPr lang="en-US" dirty="0" smtClean="0"/>
                        <a:t>800</a:t>
                      </a:r>
                      <a:endParaRPr lang="ar-IQ" dirty="0"/>
                    </a:p>
                  </a:txBody>
                  <a:tcPr/>
                </a:tc>
                <a:tc>
                  <a:txBody>
                    <a:bodyPr/>
                    <a:lstStyle/>
                    <a:p>
                      <a:pPr rtl="1"/>
                      <a:r>
                        <a:rPr lang="en-US" dirty="0" smtClean="0"/>
                        <a:t>600</a:t>
                      </a:r>
                      <a:endParaRPr lang="ar-IQ" dirty="0"/>
                    </a:p>
                  </a:txBody>
                  <a:tcPr/>
                </a:tc>
                <a:tc>
                  <a:txBody>
                    <a:bodyPr/>
                    <a:lstStyle/>
                    <a:p>
                      <a:pPr rtl="1"/>
                      <a:r>
                        <a:rPr lang="en-US" dirty="0" smtClean="0"/>
                        <a:t>100</a:t>
                      </a:r>
                      <a:endParaRPr lang="ar-IQ" dirty="0"/>
                    </a:p>
                  </a:txBody>
                  <a:tcPr/>
                </a:tc>
                <a:tc>
                  <a:txBody>
                    <a:bodyPr/>
                    <a:lstStyle/>
                    <a:p>
                      <a:pPr rtl="1"/>
                      <a:r>
                        <a:rPr lang="en-US" dirty="0" smtClean="0"/>
                        <a:t>200</a:t>
                      </a:r>
                      <a:endParaRPr lang="ar-IQ" dirty="0"/>
                    </a:p>
                  </a:txBody>
                  <a:tcPr/>
                </a:tc>
                <a:tc>
                  <a:txBody>
                    <a:bodyPr/>
                    <a:lstStyle/>
                    <a:p>
                      <a:pPr rtl="1"/>
                      <a:r>
                        <a:rPr lang="en-US" dirty="0" smtClean="0"/>
                        <a:t>1</a:t>
                      </a:r>
                      <a:r>
                        <a:rPr lang="ar-IQ" dirty="0" smtClean="0"/>
                        <a:t>/</a:t>
                      </a:r>
                      <a:r>
                        <a:rPr lang="en-US" dirty="0" smtClean="0"/>
                        <a:t>2</a:t>
                      </a:r>
                      <a:endParaRPr lang="ar-IQ" dirty="0"/>
                    </a:p>
                  </a:txBody>
                  <a:tcPr/>
                </a:tc>
              </a:tr>
            </a:tbl>
          </a:graphicData>
        </a:graphic>
      </p:graphicFrame>
      <p:pic>
        <p:nvPicPr>
          <p:cNvPr id="65" name="Picture 2" descr="C:\Users\mohamed\Desktop\u17433108.jpg"/>
          <p:cNvPicPr>
            <a:picLocks noChangeAspect="1" noChangeArrowheads="1"/>
          </p:cNvPicPr>
          <p:nvPr/>
        </p:nvPicPr>
        <p:blipFill>
          <a:blip r:embed="rId2" cstate="print"/>
          <a:srcRect/>
          <a:stretch>
            <a:fillRect/>
          </a:stretch>
        </p:blipFill>
        <p:spPr bwMode="auto">
          <a:xfrm>
            <a:off x="0" y="4725144"/>
            <a:ext cx="9144000" cy="1872208"/>
          </a:xfrm>
          <a:prstGeom prst="rect">
            <a:avLst/>
          </a:prstGeom>
          <a:solidFill>
            <a:schemeClr val="accent1"/>
          </a:solidFill>
          <a:ln w="76200">
            <a:noFill/>
          </a:ln>
          <a:effectLst>
            <a:outerShdw blurRad="279400" dist="279400" dir="7080000" algn="ctr" rotWithShape="0">
              <a:srgbClr val="000000">
                <a:alpha val="43137"/>
              </a:srgbClr>
            </a:outerShdw>
          </a:effectLst>
        </p:spPr>
      </p:pic>
    </p:spTree>
  </p:cSld>
  <p:clrMapOvr>
    <a:masterClrMapping/>
  </p:clrMapOvr>
  <p:transition>
    <p:circl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F389876-892D-41A3-8E28-C6BF543B2891}" type="slidenum">
              <a:rPr lang="en-US" smtClean="0"/>
              <a:pPr/>
              <a:t>71</a:t>
            </a:fld>
            <a:endParaRPr lang="en-US"/>
          </a:p>
        </p:txBody>
      </p:sp>
      <p:pic>
        <p:nvPicPr>
          <p:cNvPr id="52226" name="Picture 2" descr="I:\2.jpg"/>
          <p:cNvPicPr>
            <a:picLocks noChangeAspect="1" noChangeArrowheads="1"/>
          </p:cNvPicPr>
          <p:nvPr/>
        </p:nvPicPr>
        <p:blipFill>
          <a:blip r:embed="rId2" cstate="print"/>
          <a:srcRect/>
          <a:stretch>
            <a:fillRect/>
          </a:stretch>
        </p:blipFill>
        <p:spPr bwMode="auto">
          <a:xfrm>
            <a:off x="755576" y="1052736"/>
            <a:ext cx="7344816" cy="5344594"/>
          </a:xfrm>
          <a:prstGeom prst="rect">
            <a:avLst/>
          </a:prstGeom>
          <a:noFill/>
          <a:ln w="28575">
            <a:solidFill>
              <a:schemeClr val="tx1"/>
            </a:solidFill>
            <a:prstDash val="dashDot"/>
          </a:ln>
        </p:spPr>
      </p:pic>
      <p:sp>
        <p:nvSpPr>
          <p:cNvPr id="4" name="TextBox 3"/>
          <p:cNvSpPr txBox="1"/>
          <p:nvPr/>
        </p:nvSpPr>
        <p:spPr>
          <a:xfrm>
            <a:off x="1259632" y="1484784"/>
            <a:ext cx="2304256" cy="1200329"/>
          </a:xfrm>
          <a:prstGeom prst="rect">
            <a:avLst/>
          </a:prstGeom>
          <a:noFill/>
        </p:spPr>
        <p:txBody>
          <a:bodyPr wrap="square" rtlCol="1">
            <a:spAutoFit/>
          </a:bodyPr>
          <a:lstStyle/>
          <a:p>
            <a:r>
              <a:rPr lang="ar-IQ" sz="2400" b="1" dirty="0" smtClean="0"/>
              <a:t>انتاج الذره       </a:t>
            </a:r>
          </a:p>
          <a:p>
            <a:endParaRPr lang="en-US" sz="2400" dirty="0" smtClean="0"/>
          </a:p>
          <a:p>
            <a:endParaRPr lang="ar-IQ" sz="2400" dirty="0"/>
          </a:p>
        </p:txBody>
      </p:sp>
      <p:sp>
        <p:nvSpPr>
          <p:cNvPr id="5" name="TextBox 4"/>
          <p:cNvSpPr txBox="1"/>
          <p:nvPr/>
        </p:nvSpPr>
        <p:spPr>
          <a:xfrm>
            <a:off x="3131840" y="260648"/>
            <a:ext cx="4825210" cy="584775"/>
          </a:xfrm>
          <a:prstGeom prst="rect">
            <a:avLst/>
          </a:prstGeom>
          <a:noFill/>
        </p:spPr>
        <p:txBody>
          <a:bodyPr wrap="square" rtlCol="1">
            <a:spAutoFit/>
          </a:bodyPr>
          <a:lstStyle/>
          <a:p>
            <a:r>
              <a:rPr lang="ar-IQ" sz="3200" b="1" dirty="0" smtClean="0">
                <a:solidFill>
                  <a:srgbClr val="FF0000"/>
                </a:solidFill>
              </a:rPr>
              <a:t>تناقص الغلة  لانتاج الذرة</a:t>
            </a:r>
            <a:endParaRPr lang="ar-IQ" sz="3200" b="1" dirty="0">
              <a:solidFill>
                <a:srgbClr val="FF0000"/>
              </a:solidFill>
            </a:endParaRPr>
          </a:p>
        </p:txBody>
      </p:sp>
      <p:sp>
        <p:nvSpPr>
          <p:cNvPr id="6" name="TextBox 5"/>
          <p:cNvSpPr txBox="1"/>
          <p:nvPr/>
        </p:nvSpPr>
        <p:spPr>
          <a:xfrm>
            <a:off x="2411760" y="5877272"/>
            <a:ext cx="4680520" cy="584775"/>
          </a:xfrm>
          <a:prstGeom prst="rect">
            <a:avLst/>
          </a:prstGeom>
          <a:noFill/>
        </p:spPr>
        <p:txBody>
          <a:bodyPr wrap="square" rtlCol="1">
            <a:spAutoFit/>
          </a:bodyPr>
          <a:lstStyle/>
          <a:p>
            <a:r>
              <a:rPr lang="en-US" sz="2400" b="1" dirty="0" smtClean="0"/>
              <a:t> </a:t>
            </a:r>
            <a:r>
              <a:rPr lang="ar-IQ" sz="2400" b="1" dirty="0" smtClean="0"/>
              <a:t>   رطل/ فدان</a:t>
            </a:r>
            <a:r>
              <a:rPr lang="en-US" sz="3200" dirty="0" smtClean="0"/>
              <a:t>p</a:t>
            </a:r>
            <a:r>
              <a:rPr lang="en-US" b="1" dirty="0" smtClean="0"/>
              <a:t>2</a:t>
            </a:r>
            <a:r>
              <a:rPr lang="en-US" sz="3200" dirty="0" smtClean="0"/>
              <a:t>o</a:t>
            </a:r>
            <a:r>
              <a:rPr lang="en-US" b="1" dirty="0" smtClean="0"/>
              <a:t>5</a:t>
            </a:r>
            <a:r>
              <a:rPr lang="en-US" dirty="0" smtClean="0"/>
              <a:t> </a:t>
            </a:r>
            <a:r>
              <a:rPr lang="ar-IQ" sz="2400" b="1" dirty="0" smtClean="0"/>
              <a:t>عنصر سماد </a:t>
            </a:r>
            <a:r>
              <a:rPr lang="ar-IQ" sz="2400" dirty="0" smtClean="0"/>
              <a:t>الفوسفات</a:t>
            </a:r>
            <a:endParaRPr lang="ar-IQ" sz="2400" dirty="0"/>
          </a:p>
        </p:txBody>
      </p:sp>
      <p:cxnSp>
        <p:nvCxnSpPr>
          <p:cNvPr id="8" name="Straight Arrow Connector 7"/>
          <p:cNvCxnSpPr/>
          <p:nvPr/>
        </p:nvCxnSpPr>
        <p:spPr>
          <a:xfrm flipV="1">
            <a:off x="2123728" y="1916832"/>
            <a:ext cx="0" cy="201622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2123728" y="3933056"/>
            <a:ext cx="0" cy="936104"/>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7524328" y="5805264"/>
            <a:ext cx="36004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899592" y="1124744"/>
            <a:ext cx="1440160" cy="830997"/>
          </a:xfrm>
          <a:prstGeom prst="rect">
            <a:avLst/>
          </a:prstGeom>
          <a:noFill/>
        </p:spPr>
        <p:txBody>
          <a:bodyPr wrap="square" rtlCol="1">
            <a:spAutoFit/>
          </a:bodyPr>
          <a:lstStyle/>
          <a:p>
            <a:r>
              <a:rPr lang="ar-IQ" sz="2400" b="1" dirty="0" smtClean="0"/>
              <a:t>بوشل   </a:t>
            </a:r>
          </a:p>
          <a:p>
            <a:r>
              <a:rPr lang="ar-IQ" sz="2400" b="1" dirty="0" smtClean="0"/>
              <a:t>لكل فدان</a:t>
            </a:r>
            <a:endParaRPr lang="ar-IQ" sz="2400" b="1" dirty="0"/>
          </a:p>
        </p:txBody>
      </p:sp>
      <p:cxnSp>
        <p:nvCxnSpPr>
          <p:cNvPr id="31" name="Straight Connector 30"/>
          <p:cNvCxnSpPr/>
          <p:nvPr/>
        </p:nvCxnSpPr>
        <p:spPr>
          <a:xfrm flipV="1">
            <a:off x="1835696" y="1340768"/>
            <a:ext cx="144016" cy="64807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11052720" y="2276872"/>
            <a:ext cx="0" cy="7200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6660232" y="2132856"/>
            <a:ext cx="0"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49" name="Picture 2" descr="C:\Users\mohamed\Desktop\u17433108.jpg"/>
          <p:cNvPicPr>
            <a:picLocks noChangeAspect="1" noChangeArrowheads="1"/>
          </p:cNvPicPr>
          <p:nvPr/>
        </p:nvPicPr>
        <p:blipFill>
          <a:blip r:embed="rId3" cstate="print"/>
          <a:srcRect/>
          <a:stretch>
            <a:fillRect/>
          </a:stretch>
        </p:blipFill>
        <p:spPr bwMode="auto">
          <a:xfrm>
            <a:off x="4139952" y="3861048"/>
            <a:ext cx="3096344" cy="1728192"/>
          </a:xfrm>
          <a:prstGeom prst="rect">
            <a:avLst/>
          </a:prstGeom>
          <a:solidFill>
            <a:schemeClr val="accent1"/>
          </a:solidFill>
          <a:ln w="76200">
            <a:solidFill>
              <a:srgbClr val="C00000"/>
            </a:solidFill>
          </a:ln>
          <a:effectLst>
            <a:outerShdw blurRad="279400" dist="279400" dir="7080000" algn="ctr" rotWithShape="0">
              <a:srgbClr val="000000">
                <a:alpha val="43137"/>
              </a:srgbClr>
            </a:outerShdw>
          </a:effectLst>
        </p:spPr>
      </p:pic>
      <p:cxnSp>
        <p:nvCxnSpPr>
          <p:cNvPr id="57" name="Straight Connector 56"/>
          <p:cNvCxnSpPr/>
          <p:nvPr/>
        </p:nvCxnSpPr>
        <p:spPr>
          <a:xfrm>
            <a:off x="6732240" y="3068960"/>
            <a:ext cx="792088"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9" name="TextBox 78"/>
          <p:cNvSpPr txBox="1"/>
          <p:nvPr/>
        </p:nvSpPr>
        <p:spPr>
          <a:xfrm>
            <a:off x="5436096" y="2852936"/>
            <a:ext cx="1224136" cy="400110"/>
          </a:xfrm>
          <a:prstGeom prst="rect">
            <a:avLst/>
          </a:prstGeom>
          <a:noFill/>
        </p:spPr>
        <p:txBody>
          <a:bodyPr wrap="square" rtlCol="1">
            <a:spAutoFit/>
          </a:bodyPr>
          <a:lstStyle/>
          <a:p>
            <a:r>
              <a:rPr lang="ar-IQ" b="1" dirty="0" smtClean="0"/>
              <a:t>مزرعة رقم </a:t>
            </a:r>
            <a:r>
              <a:rPr lang="ar-IQ" sz="2000" b="1" dirty="0" smtClean="0"/>
              <a:t>1</a:t>
            </a:r>
            <a:endParaRPr lang="ar-IQ" b="1" dirty="0"/>
          </a:p>
        </p:txBody>
      </p:sp>
      <p:cxnSp>
        <p:nvCxnSpPr>
          <p:cNvPr id="81" name="Straight Connector 80"/>
          <p:cNvCxnSpPr/>
          <p:nvPr/>
        </p:nvCxnSpPr>
        <p:spPr>
          <a:xfrm>
            <a:off x="6660233" y="3429000"/>
            <a:ext cx="792087" cy="0"/>
          </a:xfrm>
          <a:prstGeom prst="line">
            <a:avLst/>
          </a:prstGeom>
          <a:ln w="57150">
            <a:solidFill>
              <a:srgbClr val="0070C0"/>
            </a:solidFill>
            <a:prstDash val="sysDash"/>
          </a:ln>
        </p:spPr>
        <p:style>
          <a:lnRef idx="1">
            <a:schemeClr val="accent1"/>
          </a:lnRef>
          <a:fillRef idx="0">
            <a:schemeClr val="accent1"/>
          </a:fillRef>
          <a:effectRef idx="0">
            <a:schemeClr val="accent1"/>
          </a:effectRef>
          <a:fontRef idx="minor">
            <a:schemeClr val="tx1"/>
          </a:fontRef>
        </p:style>
      </p:cxnSp>
      <p:sp>
        <p:nvSpPr>
          <p:cNvPr id="89" name="Rectangle 88"/>
          <p:cNvSpPr/>
          <p:nvPr/>
        </p:nvSpPr>
        <p:spPr>
          <a:xfrm>
            <a:off x="5148064" y="3244334"/>
            <a:ext cx="1224136" cy="677108"/>
          </a:xfrm>
          <a:prstGeom prst="rect">
            <a:avLst/>
          </a:prstGeom>
        </p:spPr>
        <p:txBody>
          <a:bodyPr wrap="square">
            <a:spAutoFit/>
          </a:bodyPr>
          <a:lstStyle/>
          <a:p>
            <a:r>
              <a:rPr lang="ar-IQ" b="1" dirty="0" smtClean="0"/>
              <a:t>مزرعة رقم</a:t>
            </a:r>
            <a:r>
              <a:rPr lang="ar-IQ" sz="2000" b="1" dirty="0" smtClean="0"/>
              <a:t>2 </a:t>
            </a:r>
            <a:r>
              <a:rPr lang="ar-IQ" b="1" dirty="0" smtClean="0"/>
              <a:t>  </a:t>
            </a:r>
            <a:endParaRPr lang="ar-IQ" dirty="0"/>
          </a:p>
        </p:txBody>
      </p:sp>
    </p:spTree>
  </p:cSld>
  <p:clrMapOvr>
    <a:masterClrMapping/>
  </p:clrMapOvr>
  <p:transition>
    <p:circl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F389876-892D-41A3-8E28-C6BF543B2891}" type="slidenum">
              <a:rPr lang="en-US" smtClean="0"/>
              <a:pPr/>
              <a:t>72</a:t>
            </a:fld>
            <a:endParaRPr lang="en-US" dirty="0"/>
          </a:p>
        </p:txBody>
      </p:sp>
      <p:pic>
        <p:nvPicPr>
          <p:cNvPr id="53250" name="Picture 2" descr="I:\1-1.jpg"/>
          <p:cNvPicPr>
            <a:picLocks noChangeAspect="1" noChangeArrowheads="1"/>
          </p:cNvPicPr>
          <p:nvPr/>
        </p:nvPicPr>
        <p:blipFill>
          <a:blip r:embed="rId2" cstate="print"/>
          <a:srcRect/>
          <a:stretch>
            <a:fillRect/>
          </a:stretch>
        </p:blipFill>
        <p:spPr bwMode="auto">
          <a:xfrm>
            <a:off x="0" y="764704"/>
            <a:ext cx="4644008" cy="5904656"/>
          </a:xfrm>
          <a:prstGeom prst="rect">
            <a:avLst/>
          </a:prstGeom>
          <a:noFill/>
        </p:spPr>
      </p:pic>
      <p:sp>
        <p:nvSpPr>
          <p:cNvPr id="4" name="TextBox 3"/>
          <p:cNvSpPr txBox="1"/>
          <p:nvPr/>
        </p:nvSpPr>
        <p:spPr>
          <a:xfrm>
            <a:off x="1187624" y="0"/>
            <a:ext cx="7488832" cy="584775"/>
          </a:xfrm>
          <a:prstGeom prst="rect">
            <a:avLst/>
          </a:prstGeom>
          <a:noFill/>
        </p:spPr>
        <p:txBody>
          <a:bodyPr wrap="square" rtlCol="1">
            <a:spAutoFit/>
          </a:bodyPr>
          <a:lstStyle/>
          <a:p>
            <a:r>
              <a:rPr lang="ar-IQ" sz="3200" b="1" dirty="0" smtClean="0">
                <a:solidFill>
                  <a:srgbClr val="000066"/>
                </a:solidFill>
              </a:rPr>
              <a:t>الناتج الكلي ، الناتج المتوسط و الناتج الحدي</a:t>
            </a:r>
            <a:endParaRPr lang="ar-IQ" b="1" dirty="0">
              <a:solidFill>
                <a:srgbClr val="000066"/>
              </a:solidFill>
            </a:endParaRPr>
          </a:p>
        </p:txBody>
      </p:sp>
      <p:sp>
        <p:nvSpPr>
          <p:cNvPr id="5" name="TextBox 4"/>
          <p:cNvSpPr txBox="1"/>
          <p:nvPr/>
        </p:nvSpPr>
        <p:spPr>
          <a:xfrm>
            <a:off x="4716016" y="764705"/>
            <a:ext cx="4427984" cy="5416868"/>
          </a:xfrm>
          <a:prstGeom prst="rect">
            <a:avLst/>
          </a:prstGeom>
          <a:noFill/>
        </p:spPr>
        <p:txBody>
          <a:bodyPr wrap="square" rtlCol="1">
            <a:spAutoFit/>
          </a:bodyPr>
          <a:lstStyle/>
          <a:p>
            <a:pPr algn="r" rtl="1"/>
            <a:r>
              <a:rPr lang="ar-IQ" sz="2400" dirty="0" smtClean="0">
                <a:solidFill>
                  <a:srgbClr val="FF0000"/>
                </a:solidFill>
              </a:rPr>
              <a:t>الكلي  </a:t>
            </a:r>
            <a:r>
              <a:rPr lang="ar-IQ" sz="2400" dirty="0" smtClean="0"/>
              <a:t> </a:t>
            </a:r>
            <a:r>
              <a:rPr lang="en-US" sz="2400" dirty="0" smtClean="0"/>
              <a:t>Total product</a:t>
            </a:r>
            <a:r>
              <a:rPr lang="ar-IQ" sz="2400" dirty="0" smtClean="0"/>
              <a:t> =  مجموع الانتاج</a:t>
            </a:r>
          </a:p>
          <a:p>
            <a:pPr algn="r" rtl="1"/>
            <a:r>
              <a:rPr lang="ar-IQ" sz="2400" dirty="0" smtClean="0"/>
              <a:t>من السلعة خلال العملية الانتاجية                  </a:t>
            </a:r>
          </a:p>
          <a:p>
            <a:endParaRPr lang="ar-IQ" sz="2800" dirty="0" smtClean="0"/>
          </a:p>
          <a:p>
            <a:pPr algn="r" rtl="1"/>
            <a:endParaRPr lang="ar-IQ" sz="2800" dirty="0" smtClean="0">
              <a:solidFill>
                <a:srgbClr val="FF0000"/>
              </a:solidFill>
            </a:endParaRPr>
          </a:p>
          <a:p>
            <a:pPr algn="r" rtl="1"/>
            <a:r>
              <a:rPr lang="ar-IQ" sz="2800" dirty="0" smtClean="0">
                <a:solidFill>
                  <a:srgbClr val="FF0000"/>
                </a:solidFill>
              </a:rPr>
              <a:t>المتوسط  </a:t>
            </a:r>
            <a:r>
              <a:rPr lang="en-US" sz="2000" dirty="0" smtClean="0"/>
              <a:t>Average Product</a:t>
            </a:r>
            <a:r>
              <a:rPr lang="ar-IQ" sz="2000" dirty="0" smtClean="0"/>
              <a:t> </a:t>
            </a:r>
          </a:p>
          <a:p>
            <a:pPr algn="r" rtl="1"/>
            <a:r>
              <a:rPr lang="ar-IQ" sz="2000" b="1" dirty="0" smtClean="0"/>
              <a:t>كمية الانتاج   </a:t>
            </a:r>
            <a:r>
              <a:rPr lang="ar-IQ" sz="2800" b="1" dirty="0" smtClean="0"/>
              <a:t>÷  </a:t>
            </a:r>
            <a:r>
              <a:rPr lang="ar-IQ" sz="2000" b="1" dirty="0" smtClean="0"/>
              <a:t>كمية عنصر الانتاج </a:t>
            </a:r>
            <a:endParaRPr lang="ar-IQ" sz="2800" b="1" dirty="0" smtClean="0"/>
          </a:p>
          <a:p>
            <a:pPr algn="r" rtl="1"/>
            <a:r>
              <a:rPr lang="en-US" dirty="0" smtClean="0"/>
              <a:t> </a:t>
            </a:r>
            <a:r>
              <a:rPr lang="ar-IQ" dirty="0" smtClean="0"/>
              <a:t> </a:t>
            </a:r>
          </a:p>
          <a:p>
            <a:pPr algn="r" rtl="1"/>
            <a:endParaRPr lang="ar-IQ" sz="2800" dirty="0" smtClean="0">
              <a:solidFill>
                <a:srgbClr val="FF0000"/>
              </a:solidFill>
            </a:endParaRPr>
          </a:p>
          <a:p>
            <a:pPr algn="r" rtl="1"/>
            <a:endParaRPr lang="ar-IQ" sz="2800" dirty="0" smtClean="0">
              <a:solidFill>
                <a:srgbClr val="FF0000"/>
              </a:solidFill>
            </a:endParaRPr>
          </a:p>
          <a:p>
            <a:pPr algn="r" rtl="1"/>
            <a:r>
              <a:rPr lang="ar-IQ" sz="2800" dirty="0" smtClean="0">
                <a:solidFill>
                  <a:srgbClr val="FF0000"/>
                </a:solidFill>
              </a:rPr>
              <a:t>الحدي</a:t>
            </a:r>
            <a:r>
              <a:rPr lang="ar-IQ" sz="2800" dirty="0" smtClean="0"/>
              <a:t>    </a:t>
            </a:r>
            <a:r>
              <a:rPr lang="en-US" sz="2800" dirty="0" smtClean="0"/>
              <a:t> </a:t>
            </a:r>
            <a:r>
              <a:rPr lang="en-US" sz="2000" dirty="0" smtClean="0"/>
              <a:t>Marginal Product</a:t>
            </a:r>
            <a:r>
              <a:rPr lang="ar-IQ" sz="2800" dirty="0" smtClean="0"/>
              <a:t>هو  </a:t>
            </a:r>
            <a:r>
              <a:rPr lang="ar-IQ" sz="2000" b="1" dirty="0" smtClean="0"/>
              <a:t>الانتاج الاضافي الناشئ من استخدام </a:t>
            </a:r>
            <a:r>
              <a:rPr lang="ar-IQ" sz="2000" b="1" dirty="0" smtClean="0">
                <a:solidFill>
                  <a:srgbClr val="000066"/>
                </a:solidFill>
              </a:rPr>
              <a:t>وحدة جديدة </a:t>
            </a:r>
            <a:r>
              <a:rPr lang="ar-IQ" sz="2000" b="1" dirty="0" smtClean="0"/>
              <a:t>من عنصر </a:t>
            </a:r>
            <a:r>
              <a:rPr lang="ar-IQ" sz="2400" b="1" dirty="0" smtClean="0"/>
              <a:t>الانتاج ( العمل</a:t>
            </a:r>
            <a:r>
              <a:rPr lang="ar-IQ" sz="1600" b="1" dirty="0" smtClean="0"/>
              <a:t>) </a:t>
            </a:r>
            <a:r>
              <a:rPr lang="ar-IQ" sz="2000" b="1" dirty="0" smtClean="0"/>
              <a:t>مع بقاء العناصر الاخرى ثابتة.</a:t>
            </a:r>
          </a:p>
          <a:p>
            <a:pPr algn="r" rtl="1"/>
            <a:r>
              <a:rPr lang="ar-IQ" sz="2000" b="1" dirty="0" smtClean="0">
                <a:solidFill>
                  <a:srgbClr val="FF0000"/>
                </a:solidFill>
              </a:rPr>
              <a:t>او هو مقدار التغير الذي يحصل في الناتج الكلي عند اضافة وحدة  من عنصر الانتاج المتغير.</a:t>
            </a:r>
            <a:endParaRPr lang="ar-IQ" b="1" dirty="0">
              <a:solidFill>
                <a:srgbClr val="FF0000"/>
              </a:solidFill>
            </a:endParaRPr>
          </a:p>
        </p:txBody>
      </p:sp>
      <p:sp>
        <p:nvSpPr>
          <p:cNvPr id="6" name="TextBox 5"/>
          <p:cNvSpPr txBox="1"/>
          <p:nvPr/>
        </p:nvSpPr>
        <p:spPr>
          <a:xfrm>
            <a:off x="5148064" y="1124744"/>
            <a:ext cx="919554" cy="461665"/>
          </a:xfrm>
          <a:prstGeom prst="rect">
            <a:avLst/>
          </a:prstGeom>
          <a:noFill/>
        </p:spPr>
        <p:txBody>
          <a:bodyPr wrap="square" rtlCol="1">
            <a:spAutoFit/>
          </a:bodyPr>
          <a:lstStyle/>
          <a:p>
            <a:r>
              <a:rPr lang="en-US" sz="2400" b="1" dirty="0" smtClean="0">
                <a:solidFill>
                  <a:srgbClr val="FF0000"/>
                </a:solidFill>
              </a:rPr>
              <a:t>TP</a:t>
            </a:r>
            <a:endParaRPr lang="ar-IQ" sz="2400" b="1" dirty="0">
              <a:solidFill>
                <a:srgbClr val="FF0000"/>
              </a:solidFill>
            </a:endParaRPr>
          </a:p>
        </p:txBody>
      </p:sp>
      <p:sp>
        <p:nvSpPr>
          <p:cNvPr id="7" name="TextBox 6"/>
          <p:cNvSpPr txBox="1"/>
          <p:nvPr/>
        </p:nvSpPr>
        <p:spPr>
          <a:xfrm>
            <a:off x="5004048" y="2420888"/>
            <a:ext cx="868386" cy="461665"/>
          </a:xfrm>
          <a:prstGeom prst="rect">
            <a:avLst/>
          </a:prstGeom>
          <a:noFill/>
        </p:spPr>
        <p:txBody>
          <a:bodyPr wrap="square" rtlCol="1">
            <a:spAutoFit/>
          </a:bodyPr>
          <a:lstStyle/>
          <a:p>
            <a:r>
              <a:rPr lang="en-US" sz="2400" b="1" dirty="0" smtClean="0">
                <a:solidFill>
                  <a:srgbClr val="FF0000"/>
                </a:solidFill>
              </a:rPr>
              <a:t>AP</a:t>
            </a:r>
            <a:endParaRPr lang="ar-IQ" sz="2400" b="1" dirty="0">
              <a:solidFill>
                <a:srgbClr val="FF0000"/>
              </a:solidFill>
            </a:endParaRPr>
          </a:p>
        </p:txBody>
      </p:sp>
      <p:sp>
        <p:nvSpPr>
          <p:cNvPr id="8" name="TextBox 7"/>
          <p:cNvSpPr txBox="1"/>
          <p:nvPr/>
        </p:nvSpPr>
        <p:spPr>
          <a:xfrm>
            <a:off x="4932040" y="5805264"/>
            <a:ext cx="1076521" cy="400110"/>
          </a:xfrm>
          <a:prstGeom prst="rect">
            <a:avLst/>
          </a:prstGeom>
          <a:noFill/>
        </p:spPr>
        <p:txBody>
          <a:bodyPr wrap="square" rtlCol="1">
            <a:spAutoFit/>
          </a:bodyPr>
          <a:lstStyle/>
          <a:p>
            <a:r>
              <a:rPr lang="en-US" sz="2000" b="1" dirty="0" smtClean="0">
                <a:solidFill>
                  <a:srgbClr val="FF0000"/>
                </a:solidFill>
              </a:rPr>
              <a:t>MP</a:t>
            </a:r>
            <a:endParaRPr lang="ar-IQ" sz="2000" b="1" dirty="0">
              <a:solidFill>
                <a:srgbClr val="FF0000"/>
              </a:solidFill>
            </a:endParaRPr>
          </a:p>
        </p:txBody>
      </p:sp>
    </p:spTree>
  </p:cSld>
  <p:clrMapOvr>
    <a:masterClrMapping/>
  </p:clrMapOvr>
  <p:transition>
    <p:circl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F389876-892D-41A3-8E28-C6BF543B2891}" type="slidenum">
              <a:rPr lang="en-US" smtClean="0"/>
              <a:pPr/>
              <a:t>73</a:t>
            </a:fld>
            <a:endParaRPr lang="en-US"/>
          </a:p>
        </p:txBody>
      </p:sp>
      <p:sp>
        <p:nvSpPr>
          <p:cNvPr id="3" name="TextBox 2"/>
          <p:cNvSpPr txBox="1"/>
          <p:nvPr/>
        </p:nvSpPr>
        <p:spPr>
          <a:xfrm>
            <a:off x="0" y="0"/>
            <a:ext cx="9144000" cy="8279190"/>
          </a:xfrm>
          <a:prstGeom prst="rect">
            <a:avLst/>
          </a:prstGeom>
          <a:noFill/>
        </p:spPr>
        <p:txBody>
          <a:bodyPr wrap="square" rtlCol="1">
            <a:spAutoFit/>
          </a:bodyPr>
          <a:lstStyle/>
          <a:p>
            <a:pPr algn="r" rtl="1"/>
            <a:r>
              <a:rPr lang="ar-IQ" sz="3200" dirty="0" smtClean="0"/>
              <a:t>قانون </a:t>
            </a:r>
            <a:r>
              <a:rPr lang="ar-IQ" sz="2800" dirty="0" smtClean="0"/>
              <a:t>النسب المتغيرة </a:t>
            </a:r>
            <a:r>
              <a:rPr lang="ar-IQ" sz="3200" dirty="0" smtClean="0"/>
              <a:t>(</a:t>
            </a:r>
            <a:r>
              <a:rPr lang="ar-IQ" sz="2800" dirty="0" smtClean="0"/>
              <a:t>الغلّة المتناقصة</a:t>
            </a:r>
            <a:r>
              <a:rPr lang="ar-IQ" sz="3200" dirty="0" smtClean="0"/>
              <a:t>)  </a:t>
            </a:r>
            <a:r>
              <a:rPr lang="en-US" sz="2400" dirty="0" smtClean="0"/>
              <a:t>The Law of diminishing returns</a:t>
            </a:r>
            <a:endParaRPr lang="en-US" dirty="0" smtClean="0"/>
          </a:p>
          <a:p>
            <a:pPr algn="r" rtl="1"/>
            <a:endParaRPr lang="en-US" sz="3200" dirty="0" smtClean="0"/>
          </a:p>
          <a:p>
            <a:pPr algn="r" rtl="1"/>
            <a:r>
              <a:rPr lang="ar-IQ" sz="2400" dirty="0" smtClean="0"/>
              <a:t>يهتم هذا القانون بوصف ما يحدث للناتج عند تغيّر الكمية المستخدمة من احد عناصر الانتاج مع بقاء الكمية المستخدمة من العناصر الانتاجية الاخرى ثابتة.</a:t>
            </a:r>
          </a:p>
          <a:p>
            <a:pPr algn="r" rtl="1"/>
            <a:r>
              <a:rPr lang="ar-IQ" sz="2400" dirty="0" smtClean="0"/>
              <a:t>وينص هذا القانون على: </a:t>
            </a:r>
            <a:r>
              <a:rPr lang="ar-IQ" sz="2400" b="1" dirty="0" smtClean="0">
                <a:solidFill>
                  <a:srgbClr val="000066"/>
                </a:solidFill>
              </a:rPr>
              <a:t>تناقص</a:t>
            </a:r>
            <a:r>
              <a:rPr lang="ar-IQ" sz="2400" dirty="0" smtClean="0"/>
              <a:t> </a:t>
            </a:r>
            <a:r>
              <a:rPr lang="ar-IQ" sz="2400" b="1" dirty="0" smtClean="0">
                <a:solidFill>
                  <a:srgbClr val="000066"/>
                </a:solidFill>
              </a:rPr>
              <a:t>الانتاج الاضافي شيئا فشيئا باضافة المزيد من عناصر </a:t>
            </a:r>
          </a:p>
          <a:p>
            <a:pPr algn="r" rtl="1"/>
            <a:r>
              <a:rPr lang="ar-IQ" sz="2400" b="1" dirty="0" smtClean="0">
                <a:solidFill>
                  <a:srgbClr val="000066"/>
                </a:solidFill>
              </a:rPr>
              <a:t>الا نتاج مع ثبات باقي العناصر.</a:t>
            </a:r>
          </a:p>
          <a:p>
            <a:pPr algn="r" rtl="1"/>
            <a:r>
              <a:rPr lang="ar-IQ" sz="2400" dirty="0" smtClean="0"/>
              <a:t>ولفهم هذا القانون لابد من التمييز بين ثلاثة انواع من مقاييس الناتج:</a:t>
            </a:r>
            <a:r>
              <a:rPr lang="ar-IQ" sz="2400" dirty="0" smtClean="0">
                <a:solidFill>
                  <a:srgbClr val="FF0000"/>
                </a:solidFill>
              </a:rPr>
              <a:t>الناتج الكلي، الناتج المتوسط والناتج الحدي </a:t>
            </a:r>
            <a:r>
              <a:rPr lang="ar-IQ" sz="2400" dirty="0" smtClean="0"/>
              <a:t>وكما تم تعريفها باختصار على السلايد رقم </a:t>
            </a:r>
            <a:r>
              <a:rPr lang="en-US" sz="2400" dirty="0" smtClean="0"/>
              <a:t>71</a:t>
            </a:r>
            <a:r>
              <a:rPr lang="ar-IQ" sz="2400" dirty="0" smtClean="0"/>
              <a:t>والتي يوضح الجدول   على السلايد </a:t>
            </a:r>
            <a:r>
              <a:rPr lang="en-US" sz="2400" dirty="0" smtClean="0"/>
              <a:t>73</a:t>
            </a:r>
            <a:r>
              <a:rPr lang="ar-IQ" sz="2400" dirty="0" smtClean="0"/>
              <a:t> والشكل الاتي على السلايد رقم </a:t>
            </a:r>
            <a:r>
              <a:rPr lang="en-US" sz="2400" dirty="0" smtClean="0"/>
              <a:t>75</a:t>
            </a:r>
            <a:r>
              <a:rPr lang="ar-IQ" sz="2400" dirty="0" smtClean="0"/>
              <a:t> منحنياتها.</a:t>
            </a:r>
          </a:p>
          <a:p>
            <a:pPr algn="r" rtl="1"/>
            <a:r>
              <a:rPr lang="ar-IQ" sz="2400" dirty="0" smtClean="0"/>
              <a:t>كما يمكن الاستفادة من الجدول ومن الشكل بالاتي:</a:t>
            </a:r>
          </a:p>
          <a:p>
            <a:pPr algn="r" rtl="1"/>
            <a:r>
              <a:rPr lang="ar-IQ" sz="2400" dirty="0" smtClean="0"/>
              <a:t>   </a:t>
            </a:r>
            <a:r>
              <a:rPr lang="ar-IQ" sz="2800" dirty="0" smtClean="0"/>
              <a:t>1</a:t>
            </a:r>
            <a:r>
              <a:rPr lang="ar-IQ" sz="2400" b="1" dirty="0" smtClean="0"/>
              <a:t> - </a:t>
            </a:r>
            <a:r>
              <a:rPr lang="ar-IQ" sz="2000" b="1" dirty="0" smtClean="0"/>
              <a:t>التعرف على مراحل الانتاج وهي : </a:t>
            </a:r>
            <a:r>
              <a:rPr lang="ar-IQ" sz="2000" b="1" dirty="0" smtClean="0">
                <a:solidFill>
                  <a:srgbClr val="000066"/>
                </a:solidFill>
              </a:rPr>
              <a:t>مرحلة الغلة المتزايدة</a:t>
            </a:r>
            <a:r>
              <a:rPr lang="ar-IQ" sz="2000" b="1" dirty="0" smtClean="0">
                <a:solidFill>
                  <a:schemeClr val="accent6">
                    <a:lumMod val="50000"/>
                  </a:schemeClr>
                </a:solidFill>
              </a:rPr>
              <a:t>،الغلة المتناقصة</a:t>
            </a:r>
            <a:r>
              <a:rPr lang="ar-IQ" sz="2000" b="1" dirty="0" smtClean="0">
                <a:solidFill>
                  <a:srgbClr val="000066"/>
                </a:solidFill>
              </a:rPr>
              <a:t>،</a:t>
            </a:r>
            <a:r>
              <a:rPr lang="ar-IQ" sz="2000" b="1" dirty="0" smtClean="0">
                <a:solidFill>
                  <a:schemeClr val="accent3">
                    <a:lumMod val="50000"/>
                  </a:schemeClr>
                </a:solidFill>
              </a:rPr>
              <a:t>التناقص المطلق</a:t>
            </a:r>
          </a:p>
          <a:p>
            <a:pPr algn="r" rtl="1"/>
            <a:r>
              <a:rPr lang="ar-IQ" sz="2400" dirty="0" smtClean="0"/>
              <a:t>  </a:t>
            </a:r>
            <a:r>
              <a:rPr lang="ar-IQ" sz="2800" dirty="0" smtClean="0"/>
              <a:t>2-</a:t>
            </a:r>
            <a:r>
              <a:rPr lang="ar-IQ" sz="2400" dirty="0" smtClean="0"/>
              <a:t>  </a:t>
            </a:r>
            <a:r>
              <a:rPr lang="ar-IQ" sz="2400" b="1" dirty="0" smtClean="0"/>
              <a:t>ان تزايد عوامل الانتاج بوحدات متساوية يسبب تزايدات تنازلية </a:t>
            </a:r>
            <a:r>
              <a:rPr lang="ar-IQ" sz="2400" b="1" dirty="0" smtClean="0">
                <a:solidFill>
                  <a:srgbClr val="FF0000"/>
                </a:solidFill>
              </a:rPr>
              <a:t>اللاحقة منها اقل من السابقة.</a:t>
            </a:r>
          </a:p>
          <a:p>
            <a:pPr algn="r" rtl="1"/>
            <a:r>
              <a:rPr lang="ar-IQ" sz="2800" dirty="0" smtClean="0">
                <a:solidFill>
                  <a:srgbClr val="FF0000"/>
                </a:solidFill>
              </a:rPr>
              <a:t>3-</a:t>
            </a:r>
            <a:r>
              <a:rPr lang="ar-IQ" sz="2400" dirty="0" smtClean="0">
                <a:solidFill>
                  <a:srgbClr val="FF0000"/>
                </a:solidFill>
              </a:rPr>
              <a:t> </a:t>
            </a:r>
            <a:r>
              <a:rPr lang="ar-IQ" sz="2400" b="1" u="sng" dirty="0" smtClean="0">
                <a:solidFill>
                  <a:srgbClr val="FF0000"/>
                </a:solidFill>
              </a:rPr>
              <a:t>ان سريان قانون تناقص الغلة يبدا بعد بلوغ اعلى نقطة على منحنى الانتاج الحدي</a:t>
            </a:r>
            <a:r>
              <a:rPr lang="en-US" sz="2400" b="1" u="sng" dirty="0" smtClean="0">
                <a:solidFill>
                  <a:srgbClr val="FF0000"/>
                </a:solidFill>
              </a:rPr>
              <a:t>MP</a:t>
            </a:r>
          </a:p>
          <a:p>
            <a:pPr algn="r" rtl="1"/>
            <a:r>
              <a:rPr lang="ar-IQ" sz="2800" b="1" u="sng" dirty="0" smtClean="0">
                <a:solidFill>
                  <a:srgbClr val="0070C0"/>
                </a:solidFill>
              </a:rPr>
              <a:t>4-</a:t>
            </a:r>
            <a:r>
              <a:rPr lang="ar-IQ" sz="2400" b="1" u="sng" dirty="0" smtClean="0">
                <a:solidFill>
                  <a:srgbClr val="0070C0"/>
                </a:solidFill>
              </a:rPr>
              <a:t>ان الحدالذي يبدأ عنده تناقص الغلة هو ليس الحد الذي تتوقف عنده العملية الانتاجية،لان ذلك له علاقة بمحاولة المنتج الحصول على اكبر قدر من الانتاج بأقل التكاليف</a:t>
            </a:r>
            <a:r>
              <a:rPr lang="ar-IQ" sz="2400" b="1" dirty="0" smtClean="0">
                <a:solidFill>
                  <a:schemeClr val="tx2">
                    <a:lumMod val="50000"/>
                  </a:schemeClr>
                </a:solidFill>
              </a:rPr>
              <a:t>.وهذا موضوع له علاقةبنفقات الانتاج معبرا عنها بالنقود ومستوى اسعار المحصول الزراعي في السوق</a:t>
            </a:r>
          </a:p>
          <a:p>
            <a:pPr algn="r" rtl="1"/>
            <a:endParaRPr lang="ar-IQ" sz="2400" b="1" dirty="0" smtClean="0">
              <a:solidFill>
                <a:schemeClr val="tx2">
                  <a:lumMod val="50000"/>
                </a:schemeClr>
              </a:solidFill>
            </a:endParaRPr>
          </a:p>
          <a:p>
            <a:pPr algn="r" rtl="1"/>
            <a:endParaRPr lang="ar-IQ" sz="2400" dirty="0" smtClean="0">
              <a:solidFill>
                <a:srgbClr val="FF0000"/>
              </a:solidFill>
            </a:endParaRPr>
          </a:p>
          <a:p>
            <a:pPr algn="r" rtl="1"/>
            <a:endParaRPr lang="ar-IQ" sz="2000" b="1" dirty="0" smtClean="0">
              <a:solidFill>
                <a:srgbClr val="000066"/>
              </a:solidFill>
            </a:endParaRPr>
          </a:p>
          <a:p>
            <a:pPr algn="r" rtl="1"/>
            <a:endParaRPr lang="ar-IQ" sz="2000" b="1" dirty="0">
              <a:solidFill>
                <a:srgbClr val="000066"/>
              </a:solidFill>
            </a:endParaRPr>
          </a:p>
        </p:txBody>
      </p:sp>
    </p:spTree>
  </p:cSld>
  <p:clrMapOvr>
    <a:masterClrMapping/>
  </p:clrMapOvr>
  <p:transition>
    <p:circl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F389876-892D-41A3-8E28-C6BF543B2891}" type="slidenum">
              <a:rPr lang="en-US" smtClean="0"/>
              <a:pPr/>
              <a:t>74</a:t>
            </a:fld>
            <a:endParaRPr lang="en-US"/>
          </a:p>
        </p:txBody>
      </p:sp>
      <p:graphicFrame>
        <p:nvGraphicFramePr>
          <p:cNvPr id="4" name="Table 3"/>
          <p:cNvGraphicFramePr>
            <a:graphicFrameLocks noGrp="1"/>
          </p:cNvGraphicFramePr>
          <p:nvPr/>
        </p:nvGraphicFramePr>
        <p:xfrm>
          <a:off x="467544" y="0"/>
          <a:ext cx="8136904" cy="6774345"/>
        </p:xfrm>
        <a:graphic>
          <a:graphicData uri="http://schemas.openxmlformats.org/drawingml/2006/table">
            <a:tbl>
              <a:tblPr rtl="1" firstRow="1" bandRow="1">
                <a:tableStyleId>{5C22544A-7EE6-4342-B048-85BDC9FD1C3A}</a:tableStyleId>
              </a:tblPr>
              <a:tblGrid>
                <a:gridCol w="1035519"/>
                <a:gridCol w="1228305"/>
                <a:gridCol w="1573932"/>
                <a:gridCol w="1582316"/>
                <a:gridCol w="1451248"/>
                <a:gridCol w="1265584"/>
              </a:tblGrid>
              <a:tr h="623025">
                <a:tc>
                  <a:txBody>
                    <a:bodyPr/>
                    <a:lstStyle/>
                    <a:p>
                      <a:pPr algn="ctr" rtl="1"/>
                      <a:r>
                        <a:rPr lang="ar-IQ" sz="1600" b="1" dirty="0" smtClean="0">
                          <a:cs typeface="+mj-cs"/>
                        </a:rPr>
                        <a:t>العامل الثابت</a:t>
                      </a:r>
                    </a:p>
                    <a:p>
                      <a:pPr algn="ctr" rtl="1"/>
                      <a:r>
                        <a:rPr lang="ar-IQ" sz="1600" b="1" dirty="0" smtClean="0">
                          <a:cs typeface="+mj-cs"/>
                        </a:rPr>
                        <a:t>الارض</a:t>
                      </a:r>
                      <a:endParaRPr lang="ar-IQ" sz="1600" b="1" dirty="0">
                        <a:cs typeface="+mj-cs"/>
                      </a:endParaRPr>
                    </a:p>
                  </a:txBody>
                  <a:tcPr/>
                </a:tc>
                <a:tc>
                  <a:txBody>
                    <a:bodyPr/>
                    <a:lstStyle/>
                    <a:p>
                      <a:pPr algn="ctr" rtl="1"/>
                      <a:r>
                        <a:rPr lang="ar-IQ" sz="1600" b="1" dirty="0" smtClean="0">
                          <a:cs typeface="+mj-cs"/>
                        </a:rPr>
                        <a:t>العامل المتغير</a:t>
                      </a:r>
                    </a:p>
                    <a:p>
                      <a:pPr algn="ctr" rtl="1"/>
                      <a:r>
                        <a:rPr lang="ar-IQ" sz="1600" b="1" dirty="0" smtClean="0">
                          <a:cs typeface="+mj-cs"/>
                        </a:rPr>
                        <a:t>السماد</a:t>
                      </a:r>
                      <a:endParaRPr lang="ar-IQ" sz="1600" b="1" dirty="0">
                        <a:cs typeface="+mj-cs"/>
                      </a:endParaRPr>
                    </a:p>
                  </a:txBody>
                  <a:tcPr/>
                </a:tc>
                <a:tc>
                  <a:txBody>
                    <a:bodyPr/>
                    <a:lstStyle/>
                    <a:p>
                      <a:pPr algn="ctr" rtl="1"/>
                      <a:r>
                        <a:rPr lang="ar-IQ" sz="1600" b="1" dirty="0" smtClean="0">
                          <a:cs typeface="+mj-cs"/>
                        </a:rPr>
                        <a:t>الانتاج الكلي</a:t>
                      </a:r>
                    </a:p>
                    <a:p>
                      <a:pPr algn="ctr" rtl="1"/>
                      <a:r>
                        <a:rPr lang="en-US" sz="1600" b="1" dirty="0" smtClean="0">
                          <a:cs typeface="+mj-cs"/>
                        </a:rPr>
                        <a:t>TP</a:t>
                      </a:r>
                      <a:r>
                        <a:rPr lang="ar-IQ" sz="1600" b="1" dirty="0" smtClean="0">
                          <a:cs typeface="+mj-cs"/>
                        </a:rPr>
                        <a:t>وزنه (100)كغم</a:t>
                      </a:r>
                      <a:endParaRPr lang="ar-IQ" sz="1600" b="1" dirty="0">
                        <a:cs typeface="+mj-cs"/>
                      </a:endParaRPr>
                    </a:p>
                  </a:txBody>
                  <a:tcPr/>
                </a:tc>
                <a:tc>
                  <a:txBody>
                    <a:bodyPr/>
                    <a:lstStyle/>
                    <a:p>
                      <a:pPr algn="ctr" rtl="1"/>
                      <a:r>
                        <a:rPr lang="ar-IQ" sz="1600" b="1" dirty="0" smtClean="0">
                          <a:cs typeface="+mj-cs"/>
                        </a:rPr>
                        <a:t>الانتاج الحدي</a:t>
                      </a:r>
                    </a:p>
                    <a:p>
                      <a:pPr algn="ctr" rtl="1"/>
                      <a:r>
                        <a:rPr lang="en-US" sz="1600" b="1" dirty="0" smtClean="0">
                          <a:cs typeface="+mj-cs"/>
                        </a:rPr>
                        <a:t>MP</a:t>
                      </a:r>
                      <a:endParaRPr lang="ar-IQ" sz="1600" b="1" dirty="0">
                        <a:cs typeface="+mj-cs"/>
                      </a:endParaRPr>
                    </a:p>
                  </a:txBody>
                  <a:tcPr/>
                </a:tc>
                <a:tc>
                  <a:txBody>
                    <a:bodyPr/>
                    <a:lstStyle/>
                    <a:p>
                      <a:pPr algn="ctr" rtl="1"/>
                      <a:r>
                        <a:rPr lang="ar-IQ" sz="1600" b="1" dirty="0" smtClean="0">
                          <a:cs typeface="+mj-cs"/>
                        </a:rPr>
                        <a:t>متوسط الانتاج</a:t>
                      </a:r>
                    </a:p>
                    <a:p>
                      <a:pPr algn="ctr" rtl="1"/>
                      <a:r>
                        <a:rPr lang="en-US" sz="1600" b="1" dirty="0" smtClean="0">
                          <a:cs typeface="+mj-cs"/>
                        </a:rPr>
                        <a:t>AP</a:t>
                      </a:r>
                      <a:endParaRPr lang="ar-IQ" sz="1600" b="1" dirty="0">
                        <a:cs typeface="+mj-cs"/>
                      </a:endParaRPr>
                    </a:p>
                  </a:txBody>
                  <a:tcPr/>
                </a:tc>
                <a:tc>
                  <a:txBody>
                    <a:bodyPr/>
                    <a:lstStyle/>
                    <a:p>
                      <a:pPr algn="ctr" rtl="1"/>
                      <a:r>
                        <a:rPr lang="ar-IQ" sz="1600" b="1" dirty="0" smtClean="0">
                          <a:cs typeface="+mj-cs"/>
                        </a:rPr>
                        <a:t>المراحل</a:t>
                      </a:r>
                    </a:p>
                    <a:p>
                      <a:pPr algn="ctr" rtl="1"/>
                      <a:endParaRPr lang="ar-IQ" sz="1600" b="1" dirty="0" smtClean="0">
                        <a:cs typeface="+mj-cs"/>
                      </a:endParaRPr>
                    </a:p>
                  </a:txBody>
                  <a:tcPr/>
                </a:tc>
              </a:tr>
              <a:tr h="451560">
                <a:tc>
                  <a:txBody>
                    <a:bodyPr/>
                    <a:lstStyle/>
                    <a:p>
                      <a:pPr algn="ctr" rtl="1"/>
                      <a:r>
                        <a:rPr lang="en-US" sz="1600" b="1" dirty="0" smtClean="0">
                          <a:solidFill>
                            <a:schemeClr val="bg1"/>
                          </a:solidFill>
                          <a:cs typeface="+mj-cs"/>
                        </a:rPr>
                        <a:t>1</a:t>
                      </a:r>
                      <a:endParaRPr lang="ar-IQ" sz="1600" b="1" dirty="0">
                        <a:solidFill>
                          <a:schemeClr val="bg1"/>
                        </a:solidFill>
                        <a:cs typeface="+mj-cs"/>
                      </a:endParaRPr>
                    </a:p>
                  </a:txBody>
                  <a:tcPr>
                    <a:solidFill>
                      <a:srgbClr val="00B050"/>
                    </a:solidFill>
                  </a:tcPr>
                </a:tc>
                <a:tc>
                  <a:txBody>
                    <a:bodyPr/>
                    <a:lstStyle/>
                    <a:p>
                      <a:pPr algn="ctr" rtl="1"/>
                      <a:r>
                        <a:rPr lang="en-US" sz="1200" b="1" dirty="0" smtClean="0">
                          <a:solidFill>
                            <a:schemeClr val="bg1"/>
                          </a:solidFill>
                          <a:cs typeface="+mj-cs"/>
                        </a:rPr>
                        <a:t>1</a:t>
                      </a:r>
                      <a:endParaRPr lang="ar-IQ" sz="1200" b="1" dirty="0">
                        <a:solidFill>
                          <a:schemeClr val="bg1"/>
                        </a:solidFill>
                        <a:cs typeface="+mj-cs"/>
                      </a:endParaRPr>
                    </a:p>
                  </a:txBody>
                  <a:tcPr>
                    <a:solidFill>
                      <a:srgbClr val="00B050"/>
                    </a:solidFill>
                  </a:tcPr>
                </a:tc>
                <a:tc>
                  <a:txBody>
                    <a:bodyPr/>
                    <a:lstStyle/>
                    <a:p>
                      <a:pPr algn="ctr" rtl="1"/>
                      <a:r>
                        <a:rPr lang="en-US" sz="1200" b="1" dirty="0" smtClean="0">
                          <a:solidFill>
                            <a:schemeClr val="bg1"/>
                          </a:solidFill>
                          <a:cs typeface="+mj-cs"/>
                        </a:rPr>
                        <a:t>3</a:t>
                      </a:r>
                      <a:endParaRPr lang="ar-IQ" sz="1200" b="1" dirty="0">
                        <a:solidFill>
                          <a:schemeClr val="bg1"/>
                        </a:solidFill>
                        <a:cs typeface="+mj-cs"/>
                      </a:endParaRPr>
                    </a:p>
                  </a:txBody>
                  <a:tcPr>
                    <a:solidFill>
                      <a:srgbClr val="00B050"/>
                    </a:solidFill>
                  </a:tcPr>
                </a:tc>
                <a:tc>
                  <a:txBody>
                    <a:bodyPr/>
                    <a:lstStyle/>
                    <a:p>
                      <a:pPr algn="ctr" rtl="1"/>
                      <a:r>
                        <a:rPr lang="en-US" sz="1200" b="1" dirty="0" smtClean="0">
                          <a:solidFill>
                            <a:schemeClr val="bg1"/>
                          </a:solidFill>
                          <a:cs typeface="+mj-cs"/>
                        </a:rPr>
                        <a:t>3</a:t>
                      </a:r>
                      <a:endParaRPr lang="ar-IQ" sz="1200" b="1" dirty="0">
                        <a:solidFill>
                          <a:schemeClr val="bg1"/>
                        </a:solidFill>
                        <a:cs typeface="+mj-cs"/>
                      </a:endParaRPr>
                    </a:p>
                  </a:txBody>
                  <a:tcPr>
                    <a:solidFill>
                      <a:srgbClr val="00B050"/>
                    </a:solidFill>
                  </a:tcPr>
                </a:tc>
                <a:tc>
                  <a:txBody>
                    <a:bodyPr/>
                    <a:lstStyle/>
                    <a:p>
                      <a:pPr algn="ctr" rtl="1"/>
                      <a:r>
                        <a:rPr lang="en-US" sz="1200" b="1" dirty="0" smtClean="0">
                          <a:solidFill>
                            <a:schemeClr val="bg1"/>
                          </a:solidFill>
                          <a:cs typeface="+mj-cs"/>
                        </a:rPr>
                        <a:t>3</a:t>
                      </a:r>
                      <a:endParaRPr lang="ar-IQ" sz="1200" b="1" dirty="0">
                        <a:solidFill>
                          <a:schemeClr val="bg1"/>
                        </a:solidFill>
                        <a:cs typeface="+mj-cs"/>
                      </a:endParaRPr>
                    </a:p>
                  </a:txBody>
                  <a:tcPr>
                    <a:solidFill>
                      <a:srgbClr val="00B050"/>
                    </a:solidFill>
                  </a:tcPr>
                </a:tc>
                <a:tc rowSpan="3">
                  <a:txBody>
                    <a:bodyPr/>
                    <a:lstStyle/>
                    <a:p>
                      <a:pPr algn="ctr" rtl="1"/>
                      <a:endParaRPr lang="ar-IQ" sz="1200" b="1" dirty="0" smtClean="0">
                        <a:solidFill>
                          <a:schemeClr val="bg1"/>
                        </a:solidFill>
                        <a:cs typeface="+mj-cs"/>
                      </a:endParaRPr>
                    </a:p>
                    <a:p>
                      <a:pPr algn="ctr" rtl="1"/>
                      <a:endParaRPr lang="ar-IQ" sz="1200" b="1" dirty="0" smtClean="0">
                        <a:solidFill>
                          <a:schemeClr val="bg1"/>
                        </a:solidFill>
                        <a:cs typeface="+mj-cs"/>
                      </a:endParaRPr>
                    </a:p>
                    <a:p>
                      <a:pPr algn="ctr" rtl="1"/>
                      <a:endParaRPr lang="ar-IQ" sz="1200" b="1" dirty="0" smtClean="0">
                        <a:solidFill>
                          <a:schemeClr val="bg1"/>
                        </a:solidFill>
                        <a:cs typeface="+mj-cs"/>
                      </a:endParaRPr>
                    </a:p>
                    <a:p>
                      <a:pPr algn="ctr" rtl="1"/>
                      <a:r>
                        <a:rPr lang="ar-IQ" sz="1600" b="1" dirty="0" smtClean="0">
                          <a:solidFill>
                            <a:schemeClr val="bg1"/>
                          </a:solidFill>
                          <a:cs typeface="+mj-cs"/>
                        </a:rPr>
                        <a:t>المرحلة الاولى</a:t>
                      </a:r>
                      <a:endParaRPr lang="ar-IQ" sz="1600" b="1" dirty="0">
                        <a:solidFill>
                          <a:schemeClr val="bg1"/>
                        </a:solidFill>
                        <a:cs typeface="+mj-cs"/>
                      </a:endParaRPr>
                    </a:p>
                  </a:txBody>
                  <a:tcPr>
                    <a:solidFill>
                      <a:srgbClr val="00B050"/>
                    </a:solidFill>
                  </a:tcPr>
                </a:tc>
              </a:tr>
              <a:tr h="624934">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1600" b="1" dirty="0" smtClean="0">
                          <a:solidFill>
                            <a:schemeClr val="bg1"/>
                          </a:solidFill>
                          <a:cs typeface="+mj-cs"/>
                        </a:rPr>
                        <a:t>1</a:t>
                      </a:r>
                      <a:endParaRPr lang="ar-IQ" sz="1600" b="1" dirty="0" smtClean="0">
                        <a:solidFill>
                          <a:schemeClr val="bg1"/>
                        </a:solidFill>
                        <a:cs typeface="+mj-cs"/>
                      </a:endParaRPr>
                    </a:p>
                    <a:p>
                      <a:pPr algn="ctr" rtl="1"/>
                      <a:endParaRPr lang="ar-IQ" sz="1200" b="1" dirty="0">
                        <a:solidFill>
                          <a:schemeClr val="bg1"/>
                        </a:solidFill>
                        <a:cs typeface="+mj-cs"/>
                      </a:endParaRPr>
                    </a:p>
                  </a:txBody>
                  <a:tcPr>
                    <a:solidFill>
                      <a:srgbClr val="00B050"/>
                    </a:solidFill>
                  </a:tcPr>
                </a:tc>
                <a:tc>
                  <a:txBody>
                    <a:bodyPr/>
                    <a:lstStyle/>
                    <a:p>
                      <a:pPr algn="ctr" rtl="1"/>
                      <a:r>
                        <a:rPr lang="en-US" sz="1200" b="1" dirty="0" smtClean="0">
                          <a:solidFill>
                            <a:schemeClr val="bg1"/>
                          </a:solidFill>
                          <a:cs typeface="+mj-cs"/>
                        </a:rPr>
                        <a:t>2</a:t>
                      </a:r>
                      <a:endParaRPr lang="ar-IQ" sz="1200" b="1" dirty="0">
                        <a:solidFill>
                          <a:schemeClr val="bg1"/>
                        </a:solidFill>
                        <a:cs typeface="+mj-cs"/>
                      </a:endParaRPr>
                    </a:p>
                  </a:txBody>
                  <a:tcPr>
                    <a:solidFill>
                      <a:srgbClr val="00B050"/>
                    </a:solidFill>
                  </a:tcPr>
                </a:tc>
                <a:tc>
                  <a:txBody>
                    <a:bodyPr/>
                    <a:lstStyle/>
                    <a:p>
                      <a:pPr algn="ctr" rtl="1"/>
                      <a:r>
                        <a:rPr lang="en-US" sz="1200" b="1" dirty="0" smtClean="0">
                          <a:solidFill>
                            <a:schemeClr val="bg1"/>
                          </a:solidFill>
                          <a:cs typeface="+mj-cs"/>
                        </a:rPr>
                        <a:t>7</a:t>
                      </a:r>
                      <a:endParaRPr lang="ar-IQ" sz="1200" b="1" dirty="0">
                        <a:solidFill>
                          <a:schemeClr val="bg1"/>
                        </a:solidFill>
                        <a:cs typeface="+mj-cs"/>
                      </a:endParaRPr>
                    </a:p>
                  </a:txBody>
                  <a:tcPr>
                    <a:solidFill>
                      <a:srgbClr val="00B050"/>
                    </a:solidFill>
                  </a:tcPr>
                </a:tc>
                <a:tc>
                  <a:txBody>
                    <a:bodyPr/>
                    <a:lstStyle/>
                    <a:p>
                      <a:pPr algn="ctr" rtl="1"/>
                      <a:r>
                        <a:rPr lang="en-US" sz="1200" b="1" dirty="0" smtClean="0">
                          <a:solidFill>
                            <a:schemeClr val="bg1"/>
                          </a:solidFill>
                          <a:cs typeface="+mj-cs"/>
                        </a:rPr>
                        <a:t>4</a:t>
                      </a:r>
                      <a:endParaRPr lang="ar-IQ" sz="1200" b="1" dirty="0">
                        <a:solidFill>
                          <a:schemeClr val="bg1"/>
                        </a:solidFill>
                        <a:cs typeface="+mj-cs"/>
                      </a:endParaRPr>
                    </a:p>
                  </a:txBody>
                  <a:tcPr>
                    <a:solidFill>
                      <a:srgbClr val="00B050"/>
                    </a:solidFill>
                  </a:tcPr>
                </a:tc>
                <a:tc>
                  <a:txBody>
                    <a:bodyPr/>
                    <a:lstStyle/>
                    <a:p>
                      <a:pPr algn="ctr" rtl="1"/>
                      <a:r>
                        <a:rPr lang="en-US" sz="1200" b="1" dirty="0" smtClean="0">
                          <a:solidFill>
                            <a:schemeClr val="bg1"/>
                          </a:solidFill>
                          <a:cs typeface="+mj-cs"/>
                        </a:rPr>
                        <a:t>    1 </a:t>
                      </a:r>
                    </a:p>
                    <a:p>
                      <a:pPr algn="ctr" rtl="1"/>
                      <a:r>
                        <a:rPr lang="en-US" sz="1200" b="1" dirty="0" smtClean="0">
                          <a:solidFill>
                            <a:schemeClr val="bg1"/>
                          </a:solidFill>
                          <a:cs typeface="+mj-cs"/>
                        </a:rPr>
                        <a:t>3 —</a:t>
                      </a:r>
                    </a:p>
                    <a:p>
                      <a:pPr algn="ctr" rtl="1"/>
                      <a:r>
                        <a:rPr lang="en-US" sz="1200" b="1" dirty="0" smtClean="0">
                          <a:solidFill>
                            <a:schemeClr val="bg1"/>
                          </a:solidFill>
                          <a:cs typeface="+mj-cs"/>
                        </a:rPr>
                        <a:t>    2</a:t>
                      </a:r>
                      <a:endParaRPr lang="ar-IQ" sz="1200" b="1" dirty="0">
                        <a:solidFill>
                          <a:schemeClr val="bg1"/>
                        </a:solidFill>
                        <a:cs typeface="+mj-cs"/>
                      </a:endParaRPr>
                    </a:p>
                  </a:txBody>
                  <a:tcPr>
                    <a:solidFill>
                      <a:srgbClr val="00B050"/>
                    </a:solidFill>
                  </a:tcPr>
                </a:tc>
                <a:tc vMerge="1">
                  <a:txBody>
                    <a:bodyPr/>
                    <a:lstStyle/>
                    <a:p>
                      <a:pPr algn="ctr" rtl="1"/>
                      <a:endParaRPr lang="ar-IQ" sz="1200" dirty="0">
                        <a:solidFill>
                          <a:schemeClr val="bg1"/>
                        </a:solidFill>
                        <a:cs typeface="+mj-cs"/>
                      </a:endParaRPr>
                    </a:p>
                  </a:txBody>
                  <a:tcPr>
                    <a:solidFill>
                      <a:srgbClr val="00B050"/>
                    </a:solidFill>
                  </a:tcPr>
                </a:tc>
              </a:tr>
              <a:tr h="446381">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1600" b="1" dirty="0" smtClean="0">
                          <a:solidFill>
                            <a:schemeClr val="bg1"/>
                          </a:solidFill>
                          <a:cs typeface="+mj-cs"/>
                        </a:rPr>
                        <a:t>1</a:t>
                      </a:r>
                      <a:endParaRPr lang="ar-IQ" sz="1600" b="1" dirty="0" smtClean="0">
                        <a:solidFill>
                          <a:schemeClr val="bg1"/>
                        </a:solidFill>
                        <a:cs typeface="+mj-cs"/>
                      </a:endParaRPr>
                    </a:p>
                    <a:p>
                      <a:pPr algn="ctr" rtl="1"/>
                      <a:endParaRPr lang="ar-IQ" sz="1200" b="1" dirty="0">
                        <a:solidFill>
                          <a:schemeClr val="bg1"/>
                        </a:solidFill>
                        <a:cs typeface="+mj-cs"/>
                      </a:endParaRPr>
                    </a:p>
                  </a:txBody>
                  <a:tcPr>
                    <a:solidFill>
                      <a:srgbClr val="00B050"/>
                    </a:solidFill>
                  </a:tcPr>
                </a:tc>
                <a:tc>
                  <a:txBody>
                    <a:bodyPr/>
                    <a:lstStyle/>
                    <a:p>
                      <a:pPr algn="ctr" rtl="1"/>
                      <a:r>
                        <a:rPr lang="en-US" sz="1200" b="1" dirty="0" smtClean="0">
                          <a:solidFill>
                            <a:schemeClr val="bg1"/>
                          </a:solidFill>
                          <a:cs typeface="+mj-cs"/>
                        </a:rPr>
                        <a:t>3</a:t>
                      </a:r>
                      <a:endParaRPr lang="ar-IQ" sz="1200" b="1" dirty="0">
                        <a:solidFill>
                          <a:schemeClr val="bg1"/>
                        </a:solidFill>
                        <a:cs typeface="+mj-cs"/>
                      </a:endParaRPr>
                    </a:p>
                  </a:txBody>
                  <a:tcPr>
                    <a:solidFill>
                      <a:srgbClr val="00B050"/>
                    </a:solidFill>
                  </a:tcPr>
                </a:tc>
                <a:tc>
                  <a:txBody>
                    <a:bodyPr/>
                    <a:lstStyle/>
                    <a:p>
                      <a:pPr algn="ctr" rtl="1"/>
                      <a:r>
                        <a:rPr lang="en-US" sz="1200" b="1" dirty="0" smtClean="0">
                          <a:solidFill>
                            <a:schemeClr val="bg1"/>
                          </a:solidFill>
                          <a:cs typeface="+mj-cs"/>
                        </a:rPr>
                        <a:t>12</a:t>
                      </a:r>
                      <a:endParaRPr lang="ar-IQ" sz="1200" b="1" dirty="0">
                        <a:solidFill>
                          <a:schemeClr val="bg1"/>
                        </a:solidFill>
                        <a:cs typeface="+mj-cs"/>
                      </a:endParaRPr>
                    </a:p>
                  </a:txBody>
                  <a:tcPr>
                    <a:solidFill>
                      <a:srgbClr val="00B050"/>
                    </a:solidFill>
                  </a:tcPr>
                </a:tc>
                <a:tc>
                  <a:txBody>
                    <a:bodyPr/>
                    <a:lstStyle/>
                    <a:p>
                      <a:pPr algn="ctr" rtl="1"/>
                      <a:r>
                        <a:rPr lang="en-US" sz="1200" b="1" dirty="0" smtClean="0">
                          <a:solidFill>
                            <a:schemeClr val="bg1"/>
                          </a:solidFill>
                          <a:cs typeface="+mj-cs"/>
                        </a:rPr>
                        <a:t>5</a:t>
                      </a:r>
                      <a:endParaRPr lang="ar-IQ" sz="1200" b="1" dirty="0">
                        <a:solidFill>
                          <a:schemeClr val="bg1"/>
                        </a:solidFill>
                        <a:cs typeface="+mj-cs"/>
                      </a:endParaRPr>
                    </a:p>
                  </a:txBody>
                  <a:tcPr>
                    <a:solidFill>
                      <a:srgbClr val="00B050"/>
                    </a:solidFill>
                  </a:tcPr>
                </a:tc>
                <a:tc>
                  <a:txBody>
                    <a:bodyPr/>
                    <a:lstStyle/>
                    <a:p>
                      <a:pPr algn="ctr" rtl="1"/>
                      <a:r>
                        <a:rPr lang="en-US" sz="1200" b="1" dirty="0" smtClean="0">
                          <a:solidFill>
                            <a:schemeClr val="bg1"/>
                          </a:solidFill>
                          <a:cs typeface="+mj-cs"/>
                        </a:rPr>
                        <a:t>4</a:t>
                      </a:r>
                      <a:endParaRPr lang="ar-IQ" sz="1200" b="1" dirty="0">
                        <a:solidFill>
                          <a:schemeClr val="bg1"/>
                        </a:solidFill>
                        <a:cs typeface="+mj-cs"/>
                      </a:endParaRPr>
                    </a:p>
                  </a:txBody>
                  <a:tcPr>
                    <a:solidFill>
                      <a:srgbClr val="00B050"/>
                    </a:solidFill>
                  </a:tcPr>
                </a:tc>
                <a:tc vMerge="1">
                  <a:txBody>
                    <a:bodyPr/>
                    <a:lstStyle/>
                    <a:p>
                      <a:pPr algn="ctr" rtl="1"/>
                      <a:endParaRPr lang="ar-IQ" sz="1200" dirty="0">
                        <a:solidFill>
                          <a:schemeClr val="bg1"/>
                        </a:solidFill>
                        <a:cs typeface="+mj-cs"/>
                      </a:endParaRPr>
                    </a:p>
                  </a:txBody>
                  <a:tcPr>
                    <a:solidFill>
                      <a:srgbClr val="00B050"/>
                    </a:solidFill>
                  </a:tcPr>
                </a:tc>
              </a:tr>
              <a:tr h="446381">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1600" b="1" dirty="0" smtClean="0">
                          <a:solidFill>
                            <a:schemeClr val="bg1"/>
                          </a:solidFill>
                          <a:cs typeface="+mj-cs"/>
                        </a:rPr>
                        <a:t>1</a:t>
                      </a:r>
                      <a:endParaRPr lang="ar-IQ" sz="1600" b="1" dirty="0" smtClean="0">
                        <a:solidFill>
                          <a:schemeClr val="bg1"/>
                        </a:solidFill>
                        <a:cs typeface="+mj-cs"/>
                      </a:endParaRPr>
                    </a:p>
                    <a:p>
                      <a:pPr algn="ctr" rtl="1"/>
                      <a:endParaRPr lang="ar-IQ" sz="1200" b="1" dirty="0">
                        <a:solidFill>
                          <a:schemeClr val="bg1"/>
                        </a:solidFill>
                        <a:cs typeface="+mj-cs"/>
                      </a:endParaRPr>
                    </a:p>
                  </a:txBody>
                  <a:tcPr>
                    <a:solidFill>
                      <a:schemeClr val="accent1">
                        <a:lumMod val="50000"/>
                      </a:schemeClr>
                    </a:solidFill>
                  </a:tcPr>
                </a:tc>
                <a:tc>
                  <a:txBody>
                    <a:bodyPr/>
                    <a:lstStyle/>
                    <a:p>
                      <a:pPr algn="ctr" rtl="1"/>
                      <a:r>
                        <a:rPr lang="en-US" sz="1200" b="1" dirty="0" smtClean="0">
                          <a:solidFill>
                            <a:schemeClr val="bg1"/>
                          </a:solidFill>
                          <a:cs typeface="+mj-cs"/>
                        </a:rPr>
                        <a:t>4</a:t>
                      </a:r>
                      <a:endParaRPr lang="ar-IQ" sz="1200" b="1" dirty="0">
                        <a:solidFill>
                          <a:schemeClr val="bg1"/>
                        </a:solidFill>
                        <a:cs typeface="+mj-cs"/>
                      </a:endParaRPr>
                    </a:p>
                  </a:txBody>
                  <a:tcPr>
                    <a:solidFill>
                      <a:schemeClr val="accent1">
                        <a:lumMod val="50000"/>
                      </a:schemeClr>
                    </a:solidFill>
                  </a:tcPr>
                </a:tc>
                <a:tc>
                  <a:txBody>
                    <a:bodyPr/>
                    <a:lstStyle/>
                    <a:p>
                      <a:pPr algn="ctr" rtl="1"/>
                      <a:r>
                        <a:rPr lang="en-US" sz="1200" b="1" dirty="0" smtClean="0">
                          <a:solidFill>
                            <a:schemeClr val="bg1"/>
                          </a:solidFill>
                          <a:cs typeface="+mj-cs"/>
                        </a:rPr>
                        <a:t>16</a:t>
                      </a:r>
                      <a:endParaRPr lang="ar-IQ" sz="1200" b="1" dirty="0">
                        <a:solidFill>
                          <a:schemeClr val="bg1"/>
                        </a:solidFill>
                        <a:cs typeface="+mj-cs"/>
                      </a:endParaRPr>
                    </a:p>
                  </a:txBody>
                  <a:tcPr>
                    <a:solidFill>
                      <a:schemeClr val="accent1">
                        <a:lumMod val="50000"/>
                      </a:schemeClr>
                    </a:solidFill>
                  </a:tcPr>
                </a:tc>
                <a:tc>
                  <a:txBody>
                    <a:bodyPr/>
                    <a:lstStyle/>
                    <a:p>
                      <a:pPr algn="ctr" rtl="1"/>
                      <a:r>
                        <a:rPr lang="en-US" sz="1200" b="1" dirty="0" smtClean="0">
                          <a:solidFill>
                            <a:schemeClr val="bg1"/>
                          </a:solidFill>
                          <a:cs typeface="+mj-cs"/>
                        </a:rPr>
                        <a:t>4</a:t>
                      </a:r>
                      <a:endParaRPr lang="ar-IQ" sz="1200" b="1" dirty="0">
                        <a:solidFill>
                          <a:schemeClr val="bg1"/>
                        </a:solidFill>
                        <a:cs typeface="+mj-cs"/>
                      </a:endParaRPr>
                    </a:p>
                  </a:txBody>
                  <a:tcPr>
                    <a:solidFill>
                      <a:schemeClr val="accent1">
                        <a:lumMod val="50000"/>
                      </a:schemeClr>
                    </a:solidFill>
                  </a:tcPr>
                </a:tc>
                <a:tc>
                  <a:txBody>
                    <a:bodyPr/>
                    <a:lstStyle/>
                    <a:p>
                      <a:pPr algn="ctr" rtl="1"/>
                      <a:r>
                        <a:rPr lang="en-US" sz="1200" b="1" dirty="0" smtClean="0">
                          <a:solidFill>
                            <a:schemeClr val="bg1"/>
                          </a:solidFill>
                          <a:cs typeface="+mj-cs"/>
                        </a:rPr>
                        <a:t>4</a:t>
                      </a:r>
                      <a:endParaRPr lang="ar-IQ" sz="1200" b="1" dirty="0">
                        <a:solidFill>
                          <a:schemeClr val="bg1"/>
                        </a:solidFill>
                        <a:cs typeface="+mj-cs"/>
                      </a:endParaRPr>
                    </a:p>
                  </a:txBody>
                  <a:tcPr>
                    <a:solidFill>
                      <a:schemeClr val="accent1">
                        <a:lumMod val="50000"/>
                      </a:schemeClr>
                    </a:solidFill>
                  </a:tcPr>
                </a:tc>
                <a:tc rowSpan="4">
                  <a:txBody>
                    <a:bodyPr/>
                    <a:lstStyle/>
                    <a:p>
                      <a:pPr algn="ctr" rtl="1"/>
                      <a:endParaRPr lang="ar-IQ" sz="1200" b="1" dirty="0" smtClean="0">
                        <a:solidFill>
                          <a:schemeClr val="bg1"/>
                        </a:solidFill>
                        <a:cs typeface="+mj-cs"/>
                      </a:endParaRPr>
                    </a:p>
                    <a:p>
                      <a:pPr algn="ctr" rtl="1"/>
                      <a:endParaRPr lang="ar-IQ" sz="1200" b="1" dirty="0" smtClean="0">
                        <a:solidFill>
                          <a:schemeClr val="bg1"/>
                        </a:solidFill>
                        <a:cs typeface="+mj-cs"/>
                      </a:endParaRPr>
                    </a:p>
                    <a:p>
                      <a:pPr algn="ctr" rtl="1"/>
                      <a:endParaRPr lang="ar-IQ" sz="1200" b="1" dirty="0" smtClean="0">
                        <a:solidFill>
                          <a:schemeClr val="bg1"/>
                        </a:solidFill>
                        <a:cs typeface="+mj-cs"/>
                      </a:endParaRPr>
                    </a:p>
                    <a:p>
                      <a:pPr algn="ctr" rtl="1"/>
                      <a:endParaRPr lang="ar-IQ" sz="1200" b="1" dirty="0" smtClean="0">
                        <a:solidFill>
                          <a:schemeClr val="bg1"/>
                        </a:solidFill>
                        <a:cs typeface="+mj-cs"/>
                      </a:endParaRPr>
                    </a:p>
                    <a:p>
                      <a:pPr algn="ctr" rtl="1"/>
                      <a:endParaRPr lang="ar-IQ" sz="1200" b="1" dirty="0" smtClean="0">
                        <a:solidFill>
                          <a:schemeClr val="bg1"/>
                        </a:solidFill>
                        <a:cs typeface="+mj-cs"/>
                      </a:endParaRPr>
                    </a:p>
                    <a:p>
                      <a:pPr algn="ctr" rtl="1"/>
                      <a:r>
                        <a:rPr lang="ar-IQ" sz="1600" b="1" dirty="0" smtClean="0">
                          <a:solidFill>
                            <a:schemeClr val="bg1"/>
                          </a:solidFill>
                          <a:cs typeface="+mj-cs"/>
                        </a:rPr>
                        <a:t>المرحلة الثانية</a:t>
                      </a:r>
                      <a:endParaRPr lang="ar-IQ" sz="1600" b="1" dirty="0">
                        <a:solidFill>
                          <a:schemeClr val="bg1"/>
                        </a:solidFill>
                        <a:cs typeface="+mj-cs"/>
                      </a:endParaRPr>
                    </a:p>
                  </a:txBody>
                  <a:tcPr>
                    <a:solidFill>
                      <a:schemeClr val="accent4">
                        <a:lumMod val="50000"/>
                      </a:schemeClr>
                    </a:solidFill>
                  </a:tcPr>
                </a:tc>
              </a:tr>
              <a:tr h="624934">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1200" b="1" dirty="0" smtClean="0">
                          <a:solidFill>
                            <a:schemeClr val="bg1"/>
                          </a:solidFill>
                          <a:cs typeface="+mj-cs"/>
                        </a:rPr>
                        <a:t>1</a:t>
                      </a:r>
                      <a:endParaRPr lang="ar-IQ" sz="1200" b="1" dirty="0" smtClean="0">
                        <a:solidFill>
                          <a:schemeClr val="bg1"/>
                        </a:solidFill>
                        <a:cs typeface="+mj-cs"/>
                      </a:endParaRPr>
                    </a:p>
                    <a:p>
                      <a:pPr algn="ctr" rtl="1"/>
                      <a:endParaRPr lang="ar-IQ" sz="1200" b="1" dirty="0">
                        <a:solidFill>
                          <a:schemeClr val="bg1"/>
                        </a:solidFill>
                        <a:cs typeface="+mj-cs"/>
                      </a:endParaRPr>
                    </a:p>
                  </a:txBody>
                  <a:tcPr>
                    <a:solidFill>
                      <a:schemeClr val="accent4">
                        <a:lumMod val="50000"/>
                      </a:schemeClr>
                    </a:solidFill>
                  </a:tcPr>
                </a:tc>
                <a:tc>
                  <a:txBody>
                    <a:bodyPr/>
                    <a:lstStyle/>
                    <a:p>
                      <a:pPr algn="ctr" rtl="1"/>
                      <a:r>
                        <a:rPr lang="en-US" sz="1200" b="1" dirty="0" smtClean="0">
                          <a:solidFill>
                            <a:schemeClr val="bg1"/>
                          </a:solidFill>
                          <a:cs typeface="+mj-cs"/>
                        </a:rPr>
                        <a:t>5</a:t>
                      </a:r>
                      <a:endParaRPr lang="ar-IQ" sz="1200" b="1" dirty="0">
                        <a:solidFill>
                          <a:schemeClr val="bg1"/>
                        </a:solidFill>
                        <a:cs typeface="+mj-cs"/>
                      </a:endParaRPr>
                    </a:p>
                  </a:txBody>
                  <a:tcPr>
                    <a:solidFill>
                      <a:schemeClr val="accent4">
                        <a:lumMod val="50000"/>
                      </a:schemeClr>
                    </a:solidFill>
                  </a:tcPr>
                </a:tc>
                <a:tc>
                  <a:txBody>
                    <a:bodyPr/>
                    <a:lstStyle/>
                    <a:p>
                      <a:pPr algn="ctr" rtl="1"/>
                      <a:r>
                        <a:rPr lang="en-US" sz="1200" b="1" dirty="0" smtClean="0">
                          <a:solidFill>
                            <a:schemeClr val="bg1"/>
                          </a:solidFill>
                          <a:cs typeface="+mj-cs"/>
                        </a:rPr>
                        <a:t>19</a:t>
                      </a:r>
                      <a:endParaRPr lang="ar-IQ" sz="1200" b="1" dirty="0">
                        <a:solidFill>
                          <a:schemeClr val="bg1"/>
                        </a:solidFill>
                        <a:cs typeface="+mj-cs"/>
                      </a:endParaRPr>
                    </a:p>
                  </a:txBody>
                  <a:tcPr>
                    <a:solidFill>
                      <a:schemeClr val="accent4">
                        <a:lumMod val="50000"/>
                      </a:schemeClr>
                    </a:solidFill>
                  </a:tcPr>
                </a:tc>
                <a:tc>
                  <a:txBody>
                    <a:bodyPr/>
                    <a:lstStyle/>
                    <a:p>
                      <a:pPr algn="ctr" rtl="1"/>
                      <a:r>
                        <a:rPr lang="en-US" sz="1200" b="1" dirty="0" smtClean="0">
                          <a:solidFill>
                            <a:schemeClr val="bg1"/>
                          </a:solidFill>
                          <a:cs typeface="+mj-cs"/>
                        </a:rPr>
                        <a:t>3</a:t>
                      </a:r>
                      <a:endParaRPr lang="ar-IQ" sz="1200" b="1" dirty="0">
                        <a:solidFill>
                          <a:schemeClr val="bg1"/>
                        </a:solidFill>
                        <a:cs typeface="+mj-cs"/>
                      </a:endParaRPr>
                    </a:p>
                  </a:txBody>
                  <a:tcPr>
                    <a:solidFill>
                      <a:schemeClr val="accent4">
                        <a:lumMod val="50000"/>
                      </a:schemeClr>
                    </a:solidFill>
                  </a:tcPr>
                </a:tc>
                <a:tc>
                  <a:txBody>
                    <a:bodyPr/>
                    <a:lstStyle/>
                    <a:p>
                      <a:pPr algn="ctr" rtl="1"/>
                      <a:r>
                        <a:rPr lang="en-US" sz="1200" b="1" dirty="0" smtClean="0">
                          <a:solidFill>
                            <a:schemeClr val="bg1"/>
                          </a:solidFill>
                          <a:cs typeface="+mj-cs"/>
                        </a:rPr>
                        <a:t>     4</a:t>
                      </a:r>
                    </a:p>
                    <a:p>
                      <a:pPr algn="ctr" rtl="1"/>
                      <a:r>
                        <a:rPr lang="en-US" sz="1200" b="1" dirty="0" smtClean="0">
                          <a:solidFill>
                            <a:schemeClr val="bg1"/>
                          </a:solidFill>
                          <a:cs typeface="+mj-cs"/>
                        </a:rPr>
                        <a:t>3 —</a:t>
                      </a:r>
                    </a:p>
                    <a:p>
                      <a:pPr algn="ctr" rtl="1"/>
                      <a:r>
                        <a:rPr lang="en-US" sz="1200" b="1" dirty="0" smtClean="0">
                          <a:solidFill>
                            <a:schemeClr val="bg1"/>
                          </a:solidFill>
                          <a:cs typeface="+mj-cs"/>
                        </a:rPr>
                        <a:t>    5</a:t>
                      </a:r>
                      <a:endParaRPr lang="ar-IQ" sz="1200" b="1" dirty="0">
                        <a:solidFill>
                          <a:schemeClr val="bg1"/>
                        </a:solidFill>
                        <a:cs typeface="+mj-cs"/>
                      </a:endParaRPr>
                    </a:p>
                  </a:txBody>
                  <a:tcPr>
                    <a:solidFill>
                      <a:schemeClr val="accent4">
                        <a:lumMod val="50000"/>
                      </a:schemeClr>
                    </a:solidFill>
                  </a:tcPr>
                </a:tc>
                <a:tc vMerge="1">
                  <a:txBody>
                    <a:bodyPr/>
                    <a:lstStyle/>
                    <a:p>
                      <a:pPr algn="ctr" rtl="1"/>
                      <a:endParaRPr lang="ar-IQ" sz="1200" dirty="0">
                        <a:solidFill>
                          <a:schemeClr val="bg1"/>
                        </a:solidFill>
                        <a:cs typeface="+mj-cs"/>
                      </a:endParaRPr>
                    </a:p>
                  </a:txBody>
                  <a:tcPr>
                    <a:solidFill>
                      <a:srgbClr val="FF0000"/>
                    </a:solidFill>
                  </a:tcPr>
                </a:tc>
              </a:tr>
              <a:tr h="624934">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1200" b="1" dirty="0" smtClean="0">
                          <a:solidFill>
                            <a:schemeClr val="bg1"/>
                          </a:solidFill>
                          <a:cs typeface="+mj-cs"/>
                        </a:rPr>
                        <a:t>1</a:t>
                      </a:r>
                      <a:endParaRPr lang="ar-IQ" sz="1200" b="1" dirty="0" smtClean="0">
                        <a:solidFill>
                          <a:schemeClr val="bg1"/>
                        </a:solidFill>
                        <a:cs typeface="+mj-cs"/>
                      </a:endParaRPr>
                    </a:p>
                    <a:p>
                      <a:pPr algn="ctr" rtl="1"/>
                      <a:endParaRPr lang="ar-IQ" sz="1200" b="1" dirty="0">
                        <a:solidFill>
                          <a:schemeClr val="bg1"/>
                        </a:solidFill>
                        <a:cs typeface="+mj-cs"/>
                      </a:endParaRPr>
                    </a:p>
                  </a:txBody>
                  <a:tcPr>
                    <a:solidFill>
                      <a:schemeClr val="accent4">
                        <a:lumMod val="50000"/>
                      </a:schemeClr>
                    </a:solidFill>
                  </a:tcPr>
                </a:tc>
                <a:tc>
                  <a:txBody>
                    <a:bodyPr/>
                    <a:lstStyle/>
                    <a:p>
                      <a:pPr algn="ctr" rtl="1"/>
                      <a:r>
                        <a:rPr lang="en-US" sz="1200" b="1" dirty="0" smtClean="0">
                          <a:solidFill>
                            <a:schemeClr val="bg1"/>
                          </a:solidFill>
                          <a:cs typeface="+mj-cs"/>
                        </a:rPr>
                        <a:t>6</a:t>
                      </a:r>
                      <a:endParaRPr lang="ar-IQ" sz="1200" b="1" dirty="0">
                        <a:solidFill>
                          <a:schemeClr val="bg1"/>
                        </a:solidFill>
                        <a:cs typeface="+mj-cs"/>
                      </a:endParaRPr>
                    </a:p>
                  </a:txBody>
                  <a:tcPr>
                    <a:solidFill>
                      <a:schemeClr val="accent4">
                        <a:lumMod val="50000"/>
                      </a:schemeClr>
                    </a:solidFill>
                  </a:tcPr>
                </a:tc>
                <a:tc>
                  <a:txBody>
                    <a:bodyPr/>
                    <a:lstStyle/>
                    <a:p>
                      <a:pPr algn="ctr" rtl="1"/>
                      <a:r>
                        <a:rPr lang="en-US" sz="1200" b="1" dirty="0" smtClean="0">
                          <a:solidFill>
                            <a:schemeClr val="bg1"/>
                          </a:solidFill>
                          <a:cs typeface="+mj-cs"/>
                        </a:rPr>
                        <a:t>21</a:t>
                      </a:r>
                      <a:endParaRPr lang="ar-IQ" sz="1200" b="1" dirty="0">
                        <a:solidFill>
                          <a:schemeClr val="bg1"/>
                        </a:solidFill>
                        <a:cs typeface="+mj-cs"/>
                      </a:endParaRPr>
                    </a:p>
                  </a:txBody>
                  <a:tcPr>
                    <a:solidFill>
                      <a:schemeClr val="accent4">
                        <a:lumMod val="50000"/>
                      </a:schemeClr>
                    </a:solidFill>
                  </a:tcPr>
                </a:tc>
                <a:tc>
                  <a:txBody>
                    <a:bodyPr/>
                    <a:lstStyle/>
                    <a:p>
                      <a:pPr algn="ctr" rtl="1"/>
                      <a:r>
                        <a:rPr lang="en-US" sz="1200" b="1" dirty="0" smtClean="0">
                          <a:solidFill>
                            <a:schemeClr val="bg1"/>
                          </a:solidFill>
                          <a:cs typeface="+mj-cs"/>
                        </a:rPr>
                        <a:t>2</a:t>
                      </a:r>
                      <a:endParaRPr lang="ar-IQ" sz="1200" b="1" dirty="0">
                        <a:solidFill>
                          <a:schemeClr val="bg1"/>
                        </a:solidFill>
                        <a:cs typeface="+mj-cs"/>
                      </a:endParaRPr>
                    </a:p>
                  </a:txBody>
                  <a:tcPr>
                    <a:solidFill>
                      <a:schemeClr val="accent4">
                        <a:lumMod val="50000"/>
                      </a:schemeClr>
                    </a:solidFill>
                  </a:tcPr>
                </a:tc>
                <a:tc>
                  <a:txBody>
                    <a:bodyPr/>
                    <a:lstStyle/>
                    <a:p>
                      <a:pPr algn="ctr" rtl="1"/>
                      <a:r>
                        <a:rPr lang="en-US" sz="1200" b="1" dirty="0" smtClean="0">
                          <a:solidFill>
                            <a:schemeClr val="bg1"/>
                          </a:solidFill>
                          <a:cs typeface="+mj-cs"/>
                        </a:rPr>
                        <a:t>     1 </a:t>
                      </a:r>
                    </a:p>
                    <a:p>
                      <a:pPr algn="ctr" rtl="1"/>
                      <a:r>
                        <a:rPr lang="en-US" sz="1200" b="1" dirty="0" smtClean="0">
                          <a:solidFill>
                            <a:schemeClr val="bg1"/>
                          </a:solidFill>
                          <a:cs typeface="+mj-cs"/>
                        </a:rPr>
                        <a:t>3 —</a:t>
                      </a:r>
                    </a:p>
                    <a:p>
                      <a:pPr algn="ctr" rtl="1"/>
                      <a:r>
                        <a:rPr lang="en-US" sz="1200" b="1" dirty="0" smtClean="0">
                          <a:solidFill>
                            <a:schemeClr val="bg1"/>
                          </a:solidFill>
                          <a:cs typeface="+mj-cs"/>
                        </a:rPr>
                        <a:t>    2 </a:t>
                      </a:r>
                      <a:endParaRPr lang="ar-IQ" sz="1200" b="1" dirty="0">
                        <a:solidFill>
                          <a:schemeClr val="bg1"/>
                        </a:solidFill>
                        <a:cs typeface="+mj-cs"/>
                      </a:endParaRPr>
                    </a:p>
                  </a:txBody>
                  <a:tcPr>
                    <a:solidFill>
                      <a:schemeClr val="accent4">
                        <a:lumMod val="50000"/>
                      </a:schemeClr>
                    </a:solidFill>
                  </a:tcPr>
                </a:tc>
                <a:tc vMerge="1">
                  <a:txBody>
                    <a:bodyPr/>
                    <a:lstStyle/>
                    <a:p>
                      <a:pPr algn="ctr" rtl="1"/>
                      <a:endParaRPr lang="ar-IQ" sz="1200" dirty="0">
                        <a:solidFill>
                          <a:schemeClr val="bg1"/>
                        </a:solidFill>
                        <a:cs typeface="+mj-cs"/>
                      </a:endParaRPr>
                    </a:p>
                  </a:txBody>
                  <a:tcPr>
                    <a:solidFill>
                      <a:srgbClr val="FF0000"/>
                    </a:solidFill>
                  </a:tcPr>
                </a:tc>
              </a:tr>
              <a:tr h="624934">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1200" b="1" dirty="0" smtClean="0">
                          <a:solidFill>
                            <a:schemeClr val="bg1"/>
                          </a:solidFill>
                          <a:cs typeface="+mj-cs"/>
                        </a:rPr>
                        <a:t>1</a:t>
                      </a:r>
                      <a:endParaRPr lang="ar-IQ" sz="1200" b="1" dirty="0" smtClean="0">
                        <a:solidFill>
                          <a:schemeClr val="bg1"/>
                        </a:solidFill>
                        <a:cs typeface="+mj-cs"/>
                      </a:endParaRPr>
                    </a:p>
                    <a:p>
                      <a:pPr algn="ctr" rtl="1"/>
                      <a:endParaRPr lang="ar-IQ" sz="1200" b="1" dirty="0">
                        <a:solidFill>
                          <a:schemeClr val="bg1"/>
                        </a:solidFill>
                        <a:cs typeface="+mj-cs"/>
                      </a:endParaRPr>
                    </a:p>
                  </a:txBody>
                  <a:tcPr>
                    <a:solidFill>
                      <a:schemeClr val="accent4">
                        <a:lumMod val="50000"/>
                      </a:schemeClr>
                    </a:solidFill>
                  </a:tcPr>
                </a:tc>
                <a:tc>
                  <a:txBody>
                    <a:bodyPr/>
                    <a:lstStyle/>
                    <a:p>
                      <a:pPr algn="ctr" rtl="1"/>
                      <a:r>
                        <a:rPr lang="en-US" sz="1200" b="1" dirty="0" smtClean="0">
                          <a:solidFill>
                            <a:schemeClr val="bg1"/>
                          </a:solidFill>
                          <a:cs typeface="+mj-cs"/>
                        </a:rPr>
                        <a:t>7</a:t>
                      </a:r>
                      <a:endParaRPr lang="ar-IQ" sz="1200" b="1" dirty="0">
                        <a:solidFill>
                          <a:schemeClr val="bg1"/>
                        </a:solidFill>
                        <a:cs typeface="+mj-cs"/>
                      </a:endParaRPr>
                    </a:p>
                  </a:txBody>
                  <a:tcPr>
                    <a:solidFill>
                      <a:schemeClr val="accent4">
                        <a:lumMod val="50000"/>
                      </a:schemeClr>
                    </a:solidFill>
                  </a:tcPr>
                </a:tc>
                <a:tc>
                  <a:txBody>
                    <a:bodyPr/>
                    <a:lstStyle/>
                    <a:p>
                      <a:pPr algn="ctr" rtl="1"/>
                      <a:r>
                        <a:rPr lang="en-US" sz="1200" b="1" dirty="0" smtClean="0">
                          <a:solidFill>
                            <a:schemeClr val="bg1"/>
                          </a:solidFill>
                          <a:cs typeface="+mj-cs"/>
                        </a:rPr>
                        <a:t>22</a:t>
                      </a:r>
                      <a:endParaRPr lang="ar-IQ" sz="1200" b="1" dirty="0">
                        <a:solidFill>
                          <a:schemeClr val="bg1"/>
                        </a:solidFill>
                        <a:cs typeface="+mj-cs"/>
                      </a:endParaRPr>
                    </a:p>
                  </a:txBody>
                  <a:tcPr>
                    <a:solidFill>
                      <a:schemeClr val="accent4">
                        <a:lumMod val="50000"/>
                      </a:schemeClr>
                    </a:solidFill>
                  </a:tcPr>
                </a:tc>
                <a:tc>
                  <a:txBody>
                    <a:bodyPr/>
                    <a:lstStyle/>
                    <a:p>
                      <a:pPr algn="ctr" rtl="1"/>
                      <a:r>
                        <a:rPr lang="en-US" sz="1200" b="1" dirty="0" smtClean="0">
                          <a:solidFill>
                            <a:schemeClr val="bg1"/>
                          </a:solidFill>
                          <a:cs typeface="+mj-cs"/>
                        </a:rPr>
                        <a:t>1</a:t>
                      </a:r>
                      <a:endParaRPr lang="ar-IQ" sz="1200" b="1" dirty="0">
                        <a:solidFill>
                          <a:schemeClr val="bg1"/>
                        </a:solidFill>
                        <a:cs typeface="+mj-cs"/>
                      </a:endParaRPr>
                    </a:p>
                  </a:txBody>
                  <a:tcPr>
                    <a:solidFill>
                      <a:schemeClr val="accent4">
                        <a:lumMod val="50000"/>
                      </a:schemeClr>
                    </a:solidFill>
                  </a:tcPr>
                </a:tc>
                <a:tc>
                  <a:txBody>
                    <a:bodyPr/>
                    <a:lstStyle/>
                    <a:p>
                      <a:pPr algn="ctr" rtl="1"/>
                      <a:r>
                        <a:rPr lang="en-US" sz="1200" b="1" dirty="0" smtClean="0">
                          <a:solidFill>
                            <a:schemeClr val="bg1"/>
                          </a:solidFill>
                          <a:cs typeface="+mj-cs"/>
                        </a:rPr>
                        <a:t>   1  </a:t>
                      </a:r>
                    </a:p>
                    <a:p>
                      <a:pPr algn="ctr" rtl="1"/>
                      <a:r>
                        <a:rPr lang="en-US" sz="1200" b="1" dirty="0" smtClean="0">
                          <a:solidFill>
                            <a:schemeClr val="bg1"/>
                          </a:solidFill>
                          <a:cs typeface="+mj-cs"/>
                        </a:rPr>
                        <a:t>3—</a:t>
                      </a:r>
                      <a:endParaRPr lang="ar-IQ" sz="1200" b="1" dirty="0" smtClean="0">
                        <a:solidFill>
                          <a:schemeClr val="bg1"/>
                        </a:solidFill>
                        <a:cs typeface="+mj-cs"/>
                      </a:endParaRPr>
                    </a:p>
                    <a:p>
                      <a:pPr algn="ctr" rtl="1"/>
                      <a:r>
                        <a:rPr lang="en-US" sz="1200" b="1" dirty="0" smtClean="0">
                          <a:solidFill>
                            <a:schemeClr val="bg1"/>
                          </a:solidFill>
                          <a:cs typeface="+mj-cs"/>
                        </a:rPr>
                        <a:t>    7</a:t>
                      </a:r>
                      <a:r>
                        <a:rPr lang="ar-IQ" sz="1200" b="1" dirty="0" smtClean="0">
                          <a:solidFill>
                            <a:schemeClr val="bg1"/>
                          </a:solidFill>
                          <a:cs typeface="+mj-cs"/>
                        </a:rPr>
                        <a:t>  </a:t>
                      </a:r>
                      <a:endParaRPr lang="ar-IQ" sz="1200" b="1" dirty="0">
                        <a:solidFill>
                          <a:schemeClr val="bg1"/>
                        </a:solidFill>
                        <a:cs typeface="+mj-cs"/>
                      </a:endParaRPr>
                    </a:p>
                  </a:txBody>
                  <a:tcPr>
                    <a:solidFill>
                      <a:schemeClr val="accent4">
                        <a:lumMod val="50000"/>
                      </a:schemeClr>
                    </a:solidFill>
                  </a:tcPr>
                </a:tc>
                <a:tc vMerge="1">
                  <a:txBody>
                    <a:bodyPr/>
                    <a:lstStyle/>
                    <a:p>
                      <a:pPr algn="ctr" rtl="1"/>
                      <a:endParaRPr lang="ar-IQ" sz="1200" dirty="0">
                        <a:solidFill>
                          <a:schemeClr val="bg1"/>
                        </a:solidFill>
                        <a:cs typeface="+mj-cs"/>
                      </a:endParaRPr>
                    </a:p>
                  </a:txBody>
                  <a:tcPr>
                    <a:solidFill>
                      <a:srgbClr val="FF0000"/>
                    </a:solidFill>
                  </a:tcPr>
                </a:tc>
              </a:tr>
              <a:tr h="624934">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1200" b="1" dirty="0" smtClean="0">
                          <a:solidFill>
                            <a:schemeClr val="bg1"/>
                          </a:solidFill>
                          <a:cs typeface="+mj-cs"/>
                        </a:rPr>
                        <a:t>1</a:t>
                      </a:r>
                      <a:endParaRPr lang="ar-IQ" sz="1200" b="1" dirty="0" smtClean="0">
                        <a:solidFill>
                          <a:schemeClr val="bg1"/>
                        </a:solidFill>
                        <a:cs typeface="+mj-cs"/>
                      </a:endParaRPr>
                    </a:p>
                    <a:p>
                      <a:pPr algn="ctr" rtl="1"/>
                      <a:endParaRPr lang="ar-IQ" sz="1200" b="1" dirty="0">
                        <a:solidFill>
                          <a:schemeClr val="bg1"/>
                        </a:solidFill>
                        <a:cs typeface="+mj-cs"/>
                      </a:endParaRPr>
                    </a:p>
                  </a:txBody>
                  <a:tcPr>
                    <a:solidFill>
                      <a:srgbClr val="7030A0"/>
                    </a:solidFill>
                  </a:tcPr>
                </a:tc>
                <a:tc>
                  <a:txBody>
                    <a:bodyPr/>
                    <a:lstStyle/>
                    <a:p>
                      <a:pPr algn="ctr" rtl="1"/>
                      <a:r>
                        <a:rPr lang="en-US" sz="1200" b="1" dirty="0" smtClean="0">
                          <a:solidFill>
                            <a:schemeClr val="bg1"/>
                          </a:solidFill>
                          <a:cs typeface="+mj-cs"/>
                        </a:rPr>
                        <a:t>8</a:t>
                      </a:r>
                      <a:endParaRPr lang="ar-IQ" sz="1200" b="1" dirty="0">
                        <a:solidFill>
                          <a:schemeClr val="bg1"/>
                        </a:solidFill>
                        <a:cs typeface="+mj-cs"/>
                      </a:endParaRPr>
                    </a:p>
                  </a:txBody>
                  <a:tcPr>
                    <a:solidFill>
                      <a:srgbClr val="7030A0"/>
                    </a:solidFill>
                  </a:tcPr>
                </a:tc>
                <a:tc>
                  <a:txBody>
                    <a:bodyPr/>
                    <a:lstStyle/>
                    <a:p>
                      <a:pPr algn="ctr" rtl="1"/>
                      <a:r>
                        <a:rPr lang="en-US" sz="1200" b="1" dirty="0" smtClean="0">
                          <a:solidFill>
                            <a:schemeClr val="bg1"/>
                          </a:solidFill>
                          <a:cs typeface="+mj-cs"/>
                        </a:rPr>
                        <a:t>22</a:t>
                      </a:r>
                      <a:endParaRPr lang="ar-IQ" sz="1200" b="1" dirty="0">
                        <a:solidFill>
                          <a:schemeClr val="bg1"/>
                        </a:solidFill>
                        <a:cs typeface="+mj-cs"/>
                      </a:endParaRPr>
                    </a:p>
                  </a:txBody>
                  <a:tcPr>
                    <a:solidFill>
                      <a:srgbClr val="7030A0"/>
                    </a:solidFill>
                  </a:tcPr>
                </a:tc>
                <a:tc>
                  <a:txBody>
                    <a:bodyPr/>
                    <a:lstStyle/>
                    <a:p>
                      <a:pPr algn="ctr" rtl="1"/>
                      <a:r>
                        <a:rPr lang="ar-IQ" sz="1200" b="1" dirty="0" smtClean="0">
                          <a:solidFill>
                            <a:schemeClr val="bg1"/>
                          </a:solidFill>
                          <a:cs typeface="+mj-cs"/>
                        </a:rPr>
                        <a:t>صفر</a:t>
                      </a:r>
                      <a:endParaRPr lang="ar-IQ" sz="1200" b="1" dirty="0">
                        <a:solidFill>
                          <a:schemeClr val="bg1"/>
                        </a:solidFill>
                        <a:cs typeface="+mj-cs"/>
                      </a:endParaRPr>
                    </a:p>
                  </a:txBody>
                  <a:tcPr>
                    <a:solidFill>
                      <a:srgbClr val="7030A0"/>
                    </a:solidFill>
                  </a:tcPr>
                </a:tc>
                <a:tc>
                  <a:txBody>
                    <a:bodyPr/>
                    <a:lstStyle/>
                    <a:p>
                      <a:pPr algn="ctr" rtl="0"/>
                      <a:r>
                        <a:rPr lang="en-US" sz="1200" b="1" dirty="0" smtClean="0">
                          <a:solidFill>
                            <a:schemeClr val="bg1"/>
                          </a:solidFill>
                          <a:cs typeface="+mj-cs"/>
                        </a:rPr>
                        <a:t>   </a:t>
                      </a:r>
                      <a:r>
                        <a:rPr lang="ar-IQ" sz="1200" b="1" dirty="0" smtClean="0">
                          <a:solidFill>
                            <a:schemeClr val="bg1"/>
                          </a:solidFill>
                          <a:cs typeface="+mj-cs"/>
                        </a:rPr>
                        <a:t>         </a:t>
                      </a:r>
                      <a:r>
                        <a:rPr lang="en-US" sz="1200" b="1" dirty="0" smtClean="0">
                          <a:solidFill>
                            <a:schemeClr val="bg1"/>
                          </a:solidFill>
                          <a:cs typeface="+mj-cs"/>
                        </a:rPr>
                        <a:t>3     </a:t>
                      </a:r>
                      <a:r>
                        <a:rPr lang="ar-IQ" sz="1200" b="1" dirty="0" smtClean="0">
                          <a:solidFill>
                            <a:schemeClr val="bg1"/>
                          </a:solidFill>
                          <a:cs typeface="+mj-cs"/>
                        </a:rPr>
                        <a:t>      </a:t>
                      </a:r>
                      <a:endParaRPr lang="en-US" sz="1200" b="1" dirty="0" smtClean="0">
                        <a:solidFill>
                          <a:schemeClr val="bg1"/>
                        </a:solidFill>
                        <a:cs typeface="+mj-cs"/>
                      </a:endParaRPr>
                    </a:p>
                    <a:p>
                      <a:pPr algn="ctr" rtl="1"/>
                      <a:r>
                        <a:rPr lang="en-US" sz="1200" b="1" dirty="0" smtClean="0">
                          <a:solidFill>
                            <a:schemeClr val="bg1"/>
                          </a:solidFill>
                          <a:cs typeface="+mj-cs"/>
                        </a:rPr>
                        <a:t>2 —</a:t>
                      </a:r>
                    </a:p>
                    <a:p>
                      <a:pPr algn="ctr" rtl="1"/>
                      <a:r>
                        <a:rPr lang="en-US" sz="1200" b="1" dirty="0" smtClean="0">
                          <a:solidFill>
                            <a:schemeClr val="bg1"/>
                          </a:solidFill>
                          <a:cs typeface="+mj-cs"/>
                        </a:rPr>
                        <a:t>    4</a:t>
                      </a:r>
                      <a:endParaRPr lang="ar-IQ" sz="1200" b="1" dirty="0">
                        <a:solidFill>
                          <a:schemeClr val="bg1"/>
                        </a:solidFill>
                        <a:cs typeface="+mj-cs"/>
                      </a:endParaRPr>
                    </a:p>
                  </a:txBody>
                  <a:tcPr>
                    <a:solidFill>
                      <a:srgbClr val="7030A0"/>
                    </a:solidFill>
                  </a:tcPr>
                </a:tc>
                <a:tc rowSpan="3">
                  <a:txBody>
                    <a:bodyPr/>
                    <a:lstStyle/>
                    <a:p>
                      <a:pPr algn="ctr" rtl="1"/>
                      <a:endParaRPr lang="ar-IQ" sz="1200" b="1" dirty="0" smtClean="0">
                        <a:solidFill>
                          <a:schemeClr val="bg1"/>
                        </a:solidFill>
                        <a:cs typeface="+mj-cs"/>
                      </a:endParaRPr>
                    </a:p>
                    <a:p>
                      <a:pPr algn="ctr" rtl="1"/>
                      <a:endParaRPr lang="ar-IQ" sz="1200" b="1" dirty="0" smtClean="0">
                        <a:solidFill>
                          <a:schemeClr val="bg1"/>
                        </a:solidFill>
                        <a:cs typeface="+mj-cs"/>
                      </a:endParaRPr>
                    </a:p>
                    <a:p>
                      <a:pPr algn="ctr" rtl="1"/>
                      <a:endParaRPr lang="ar-IQ" sz="1200" b="1" dirty="0" smtClean="0">
                        <a:solidFill>
                          <a:schemeClr val="bg1"/>
                        </a:solidFill>
                        <a:cs typeface="+mj-cs"/>
                      </a:endParaRPr>
                    </a:p>
                    <a:p>
                      <a:pPr algn="ctr" rtl="1"/>
                      <a:endParaRPr lang="ar-IQ" sz="1200" b="1" dirty="0" smtClean="0">
                        <a:solidFill>
                          <a:schemeClr val="bg1"/>
                        </a:solidFill>
                        <a:cs typeface="+mj-cs"/>
                      </a:endParaRPr>
                    </a:p>
                    <a:p>
                      <a:pPr algn="ctr" rtl="1"/>
                      <a:r>
                        <a:rPr lang="ar-IQ" sz="1600" b="1" dirty="0" smtClean="0">
                          <a:solidFill>
                            <a:schemeClr val="bg1"/>
                          </a:solidFill>
                          <a:cs typeface="+mj-cs"/>
                        </a:rPr>
                        <a:t>المرحلة الثالثة</a:t>
                      </a:r>
                    </a:p>
                    <a:p>
                      <a:pPr algn="ctr" rtl="1"/>
                      <a:endParaRPr lang="ar-IQ" sz="1200" b="1" dirty="0" smtClean="0">
                        <a:solidFill>
                          <a:schemeClr val="bg1"/>
                        </a:solidFill>
                        <a:cs typeface="+mj-cs"/>
                      </a:endParaRPr>
                    </a:p>
                    <a:p>
                      <a:pPr algn="ctr" rtl="1"/>
                      <a:endParaRPr lang="ar-IQ" sz="1200" b="1" dirty="0">
                        <a:solidFill>
                          <a:schemeClr val="bg1"/>
                        </a:solidFill>
                        <a:cs typeface="+mj-cs"/>
                      </a:endParaRPr>
                    </a:p>
                  </a:txBody>
                  <a:tcPr>
                    <a:solidFill>
                      <a:srgbClr val="7030A0"/>
                    </a:solidFill>
                  </a:tcPr>
                </a:tc>
              </a:tr>
              <a:tr h="687887">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1200" b="1" dirty="0" smtClean="0">
                          <a:solidFill>
                            <a:schemeClr val="bg1"/>
                          </a:solidFill>
                          <a:cs typeface="+mj-cs"/>
                        </a:rPr>
                        <a:t>1</a:t>
                      </a:r>
                      <a:endParaRPr lang="ar-IQ" sz="1200" b="1" dirty="0" smtClean="0">
                        <a:solidFill>
                          <a:schemeClr val="bg1"/>
                        </a:solidFill>
                        <a:cs typeface="+mj-cs"/>
                      </a:endParaRPr>
                    </a:p>
                    <a:p>
                      <a:pPr algn="ctr" rtl="1"/>
                      <a:endParaRPr lang="ar-IQ" sz="1200" b="1" dirty="0">
                        <a:solidFill>
                          <a:schemeClr val="bg1"/>
                        </a:solidFill>
                        <a:cs typeface="+mj-cs"/>
                      </a:endParaRPr>
                    </a:p>
                  </a:txBody>
                  <a:tcPr>
                    <a:solidFill>
                      <a:srgbClr val="7030A0"/>
                    </a:solidFill>
                  </a:tcPr>
                </a:tc>
                <a:tc>
                  <a:txBody>
                    <a:bodyPr/>
                    <a:lstStyle/>
                    <a:p>
                      <a:pPr algn="ctr" rtl="1"/>
                      <a:r>
                        <a:rPr lang="en-US" sz="1200" b="1" dirty="0" smtClean="0">
                          <a:solidFill>
                            <a:schemeClr val="bg1"/>
                          </a:solidFill>
                          <a:cs typeface="+mj-cs"/>
                        </a:rPr>
                        <a:t>9</a:t>
                      </a:r>
                      <a:endParaRPr lang="ar-IQ" sz="1200" b="1" dirty="0">
                        <a:solidFill>
                          <a:schemeClr val="bg1"/>
                        </a:solidFill>
                        <a:cs typeface="+mj-cs"/>
                      </a:endParaRPr>
                    </a:p>
                  </a:txBody>
                  <a:tcPr>
                    <a:solidFill>
                      <a:srgbClr val="7030A0"/>
                    </a:solidFill>
                  </a:tcPr>
                </a:tc>
                <a:tc>
                  <a:txBody>
                    <a:bodyPr/>
                    <a:lstStyle/>
                    <a:p>
                      <a:pPr algn="ctr" rtl="1"/>
                      <a:r>
                        <a:rPr lang="en-US" sz="1200" b="1" dirty="0" smtClean="0">
                          <a:solidFill>
                            <a:schemeClr val="bg1"/>
                          </a:solidFill>
                          <a:cs typeface="+mj-cs"/>
                        </a:rPr>
                        <a:t>21</a:t>
                      </a:r>
                      <a:endParaRPr lang="ar-IQ" sz="1200" b="1" dirty="0">
                        <a:solidFill>
                          <a:schemeClr val="bg1"/>
                        </a:solidFill>
                        <a:cs typeface="+mj-cs"/>
                      </a:endParaRPr>
                    </a:p>
                  </a:txBody>
                  <a:tcPr>
                    <a:solidFill>
                      <a:srgbClr val="7030A0"/>
                    </a:solidFill>
                  </a:tcPr>
                </a:tc>
                <a:tc>
                  <a:txBody>
                    <a:bodyPr/>
                    <a:lstStyle/>
                    <a:p>
                      <a:pPr algn="ctr" rtl="1"/>
                      <a:r>
                        <a:rPr lang="en-US" sz="1600" b="1" dirty="0" smtClean="0">
                          <a:solidFill>
                            <a:schemeClr val="bg1"/>
                          </a:solidFill>
                          <a:cs typeface="+mj-cs"/>
                        </a:rPr>
                        <a:t>-1</a:t>
                      </a:r>
                      <a:endParaRPr lang="ar-IQ" sz="1600" b="1" dirty="0">
                        <a:solidFill>
                          <a:schemeClr val="bg1"/>
                        </a:solidFill>
                        <a:cs typeface="+mj-cs"/>
                      </a:endParaRPr>
                    </a:p>
                  </a:txBody>
                  <a:tcPr>
                    <a:solidFill>
                      <a:srgbClr val="7030A0"/>
                    </a:solidFill>
                  </a:tcPr>
                </a:tc>
                <a:tc>
                  <a:txBody>
                    <a:bodyPr/>
                    <a:lstStyle/>
                    <a:p>
                      <a:pPr algn="ctr" rtl="1"/>
                      <a:r>
                        <a:rPr lang="en-US" sz="1200" b="1" dirty="0" smtClean="0">
                          <a:solidFill>
                            <a:schemeClr val="bg1"/>
                          </a:solidFill>
                          <a:cs typeface="+mj-cs"/>
                        </a:rPr>
                        <a:t>   1 </a:t>
                      </a:r>
                    </a:p>
                    <a:p>
                      <a:pPr algn="ctr" rtl="1"/>
                      <a:r>
                        <a:rPr lang="en-US" sz="1200" b="1" dirty="0" smtClean="0">
                          <a:solidFill>
                            <a:schemeClr val="bg1"/>
                          </a:solidFill>
                          <a:cs typeface="+mj-cs"/>
                        </a:rPr>
                        <a:t>2—</a:t>
                      </a:r>
                    </a:p>
                    <a:p>
                      <a:pPr algn="ctr" rtl="1"/>
                      <a:r>
                        <a:rPr lang="en-US" sz="1200" b="1" dirty="0" smtClean="0">
                          <a:solidFill>
                            <a:schemeClr val="bg1"/>
                          </a:solidFill>
                          <a:cs typeface="+mj-cs"/>
                        </a:rPr>
                        <a:t>    3</a:t>
                      </a:r>
                    </a:p>
                    <a:p>
                      <a:pPr algn="ctr" rtl="1"/>
                      <a:endParaRPr lang="ar-IQ" sz="1200" b="1" dirty="0">
                        <a:solidFill>
                          <a:schemeClr val="bg1"/>
                        </a:solidFill>
                        <a:cs typeface="+mj-cs"/>
                      </a:endParaRPr>
                    </a:p>
                  </a:txBody>
                  <a:tcPr>
                    <a:solidFill>
                      <a:srgbClr val="7030A0"/>
                    </a:solidFill>
                  </a:tcPr>
                </a:tc>
                <a:tc vMerge="1">
                  <a:txBody>
                    <a:bodyPr/>
                    <a:lstStyle/>
                    <a:p>
                      <a:pPr algn="ctr" rtl="1"/>
                      <a:endParaRPr lang="ar-IQ" sz="1200" dirty="0">
                        <a:solidFill>
                          <a:schemeClr val="bg1"/>
                        </a:solidFill>
                        <a:cs typeface="+mj-cs"/>
                      </a:endParaRPr>
                    </a:p>
                  </a:txBody>
                  <a:tcPr>
                    <a:solidFill>
                      <a:schemeClr val="accent6">
                        <a:lumMod val="75000"/>
                      </a:schemeClr>
                    </a:solidFill>
                  </a:tcPr>
                </a:tc>
              </a:tr>
              <a:tr h="624934">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1200" b="1" dirty="0" smtClean="0">
                          <a:solidFill>
                            <a:schemeClr val="bg1"/>
                          </a:solidFill>
                          <a:cs typeface="+mj-cs"/>
                        </a:rPr>
                        <a:t>1</a:t>
                      </a:r>
                      <a:endParaRPr lang="ar-IQ" sz="1200" b="1" dirty="0" smtClean="0">
                        <a:solidFill>
                          <a:schemeClr val="bg1"/>
                        </a:solidFill>
                        <a:cs typeface="+mj-cs"/>
                      </a:endParaRPr>
                    </a:p>
                    <a:p>
                      <a:pPr algn="ctr" rtl="1"/>
                      <a:endParaRPr lang="ar-IQ" sz="1200" b="1" dirty="0">
                        <a:solidFill>
                          <a:schemeClr val="bg1"/>
                        </a:solidFill>
                        <a:cs typeface="+mj-cs"/>
                      </a:endParaRPr>
                    </a:p>
                  </a:txBody>
                  <a:tcPr>
                    <a:solidFill>
                      <a:srgbClr val="7030A0"/>
                    </a:solidFill>
                  </a:tcPr>
                </a:tc>
                <a:tc>
                  <a:txBody>
                    <a:bodyPr/>
                    <a:lstStyle/>
                    <a:p>
                      <a:pPr algn="ctr" rtl="1"/>
                      <a:r>
                        <a:rPr lang="en-US" sz="1200" b="1" dirty="0" smtClean="0">
                          <a:solidFill>
                            <a:schemeClr val="bg1"/>
                          </a:solidFill>
                          <a:cs typeface="+mj-cs"/>
                        </a:rPr>
                        <a:t>10</a:t>
                      </a:r>
                      <a:endParaRPr lang="ar-IQ" sz="1200" b="1" dirty="0">
                        <a:solidFill>
                          <a:schemeClr val="bg1"/>
                        </a:solidFill>
                        <a:cs typeface="+mj-cs"/>
                      </a:endParaRPr>
                    </a:p>
                  </a:txBody>
                  <a:tcPr>
                    <a:solidFill>
                      <a:srgbClr val="7030A0"/>
                    </a:solidFill>
                  </a:tcPr>
                </a:tc>
                <a:tc>
                  <a:txBody>
                    <a:bodyPr/>
                    <a:lstStyle/>
                    <a:p>
                      <a:pPr algn="ctr" rtl="1"/>
                      <a:r>
                        <a:rPr lang="en-US" sz="1200" b="1" dirty="0" smtClean="0">
                          <a:solidFill>
                            <a:schemeClr val="bg1"/>
                          </a:solidFill>
                          <a:cs typeface="+mj-cs"/>
                        </a:rPr>
                        <a:t>15</a:t>
                      </a:r>
                      <a:endParaRPr lang="ar-IQ" sz="1200" b="1" dirty="0">
                        <a:solidFill>
                          <a:schemeClr val="bg1"/>
                        </a:solidFill>
                        <a:cs typeface="+mj-cs"/>
                      </a:endParaRPr>
                    </a:p>
                  </a:txBody>
                  <a:tcPr>
                    <a:solidFill>
                      <a:srgbClr val="7030A0"/>
                    </a:solidFill>
                  </a:tcPr>
                </a:tc>
                <a:tc>
                  <a:txBody>
                    <a:bodyPr/>
                    <a:lstStyle/>
                    <a:p>
                      <a:pPr algn="ctr" rtl="1"/>
                      <a:r>
                        <a:rPr lang="en-US" sz="1600" b="1" dirty="0" smtClean="0">
                          <a:solidFill>
                            <a:schemeClr val="bg1"/>
                          </a:solidFill>
                          <a:cs typeface="+mj-cs"/>
                        </a:rPr>
                        <a:t>-6</a:t>
                      </a:r>
                      <a:endParaRPr lang="ar-IQ" sz="1600" b="1" dirty="0">
                        <a:solidFill>
                          <a:schemeClr val="bg1"/>
                        </a:solidFill>
                        <a:cs typeface="+mj-cs"/>
                      </a:endParaRPr>
                    </a:p>
                  </a:txBody>
                  <a:tcPr>
                    <a:solidFill>
                      <a:srgbClr val="7030A0"/>
                    </a:solidFill>
                  </a:tcPr>
                </a:tc>
                <a:tc>
                  <a:txBody>
                    <a:bodyPr/>
                    <a:lstStyle/>
                    <a:p>
                      <a:pPr algn="ctr" rtl="1"/>
                      <a:r>
                        <a:rPr lang="en-US" sz="1200" b="1" dirty="0" smtClean="0">
                          <a:solidFill>
                            <a:schemeClr val="bg1"/>
                          </a:solidFill>
                          <a:cs typeface="+mj-cs"/>
                        </a:rPr>
                        <a:t>   1</a:t>
                      </a:r>
                    </a:p>
                    <a:p>
                      <a:pPr algn="ctr" rtl="1"/>
                      <a:r>
                        <a:rPr lang="en-US" sz="1200" b="1" dirty="0" smtClean="0">
                          <a:solidFill>
                            <a:schemeClr val="bg1"/>
                          </a:solidFill>
                          <a:cs typeface="+mj-cs"/>
                        </a:rPr>
                        <a:t>1--</a:t>
                      </a:r>
                    </a:p>
                    <a:p>
                      <a:pPr algn="ctr" rtl="1"/>
                      <a:r>
                        <a:rPr lang="en-US" sz="1200" b="1" dirty="0" smtClean="0">
                          <a:solidFill>
                            <a:schemeClr val="bg1"/>
                          </a:solidFill>
                          <a:cs typeface="+mj-cs"/>
                        </a:rPr>
                        <a:t>    2</a:t>
                      </a:r>
                      <a:endParaRPr lang="ar-IQ" sz="1200" b="1" dirty="0">
                        <a:solidFill>
                          <a:schemeClr val="bg1"/>
                        </a:solidFill>
                        <a:cs typeface="+mj-cs"/>
                      </a:endParaRPr>
                    </a:p>
                  </a:txBody>
                  <a:tcPr>
                    <a:solidFill>
                      <a:srgbClr val="7030A0"/>
                    </a:solidFill>
                  </a:tcPr>
                </a:tc>
                <a:tc vMerge="1">
                  <a:txBody>
                    <a:bodyPr/>
                    <a:lstStyle/>
                    <a:p>
                      <a:pPr algn="ctr" rtl="1"/>
                      <a:endParaRPr lang="ar-IQ" sz="1200" dirty="0">
                        <a:solidFill>
                          <a:schemeClr val="bg1"/>
                        </a:solidFill>
                        <a:cs typeface="+mj-cs"/>
                      </a:endParaRPr>
                    </a:p>
                  </a:txBody>
                  <a:tcPr>
                    <a:solidFill>
                      <a:schemeClr val="accent6">
                        <a:lumMod val="75000"/>
                      </a:schemeClr>
                    </a:solidFill>
                  </a:tcPr>
                </a:tc>
              </a:tr>
            </a:tbl>
          </a:graphicData>
        </a:graphic>
      </p:graphicFrame>
    </p:spTree>
  </p:cSld>
  <p:clrMapOvr>
    <a:masterClrMapping/>
  </p:clrMapOvr>
  <p:transition>
    <p:circl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F389876-892D-41A3-8E28-C6BF543B2891}" type="slidenum">
              <a:rPr lang="en-US" smtClean="0"/>
              <a:pPr/>
              <a:t>75</a:t>
            </a:fld>
            <a:endParaRPr lang="en-US"/>
          </a:p>
        </p:txBody>
      </p:sp>
      <p:sp>
        <p:nvSpPr>
          <p:cNvPr id="3" name="TextBox 2"/>
          <p:cNvSpPr txBox="1"/>
          <p:nvPr/>
        </p:nvSpPr>
        <p:spPr>
          <a:xfrm>
            <a:off x="0" y="0"/>
            <a:ext cx="9144000" cy="6617196"/>
          </a:xfrm>
          <a:prstGeom prst="rect">
            <a:avLst/>
          </a:prstGeom>
          <a:noFill/>
        </p:spPr>
        <p:txBody>
          <a:bodyPr wrap="square" rtlCol="1">
            <a:spAutoFit/>
          </a:bodyPr>
          <a:lstStyle/>
          <a:p>
            <a:pPr algn="just" rtl="1"/>
            <a:r>
              <a:rPr lang="en-US" dirty="0" smtClean="0"/>
              <a:t>                                            </a:t>
            </a:r>
            <a:r>
              <a:rPr lang="ar-IQ" dirty="0" smtClean="0"/>
              <a:t>   </a:t>
            </a:r>
            <a:r>
              <a:rPr lang="ar-IQ" sz="3200" b="1" dirty="0" smtClean="0"/>
              <a:t>حدود ومميزات مراحل قانون الغلة المتناقصة </a:t>
            </a:r>
          </a:p>
          <a:p>
            <a:pPr algn="just" rtl="1"/>
            <a:r>
              <a:rPr lang="ar-IQ" sz="3200" b="1" dirty="0" smtClean="0"/>
              <a:t> </a:t>
            </a:r>
          </a:p>
          <a:p>
            <a:pPr algn="just" rtl="1"/>
            <a:r>
              <a:rPr lang="ar-IQ" sz="2400" b="1" dirty="0" smtClean="0">
                <a:solidFill>
                  <a:srgbClr val="FF0000"/>
                </a:solidFill>
              </a:rPr>
              <a:t>المرحلة الاولى: </a:t>
            </a:r>
            <a:r>
              <a:rPr lang="ar-IQ" sz="2400" b="1" dirty="0" smtClean="0"/>
              <a:t>1-</a:t>
            </a:r>
            <a:r>
              <a:rPr lang="ar-IQ" sz="2400" b="1" dirty="0" smtClean="0">
                <a:solidFill>
                  <a:srgbClr val="FF0000"/>
                </a:solidFill>
              </a:rPr>
              <a:t>    </a:t>
            </a:r>
            <a:r>
              <a:rPr lang="ar-IQ" sz="2400" b="1" dirty="0" smtClean="0"/>
              <a:t>ان الناتج الكلي فيها يتزايد بمعدل متزايد.</a:t>
            </a:r>
          </a:p>
          <a:p>
            <a:pPr algn="just" rtl="1"/>
            <a:r>
              <a:rPr lang="ar-IQ" sz="2400" b="1" dirty="0" smtClean="0"/>
              <a:t>                    2-  ان الناتج الحدي يكون أكبر من الناتج المتوسط</a:t>
            </a:r>
          </a:p>
          <a:p>
            <a:pPr algn="just" rtl="1"/>
            <a:endParaRPr lang="ar-IQ" sz="2400" b="1" dirty="0" smtClean="0"/>
          </a:p>
          <a:p>
            <a:pPr algn="just" rtl="1"/>
            <a:r>
              <a:rPr lang="ar-IQ" sz="2400" b="1" dirty="0" smtClean="0">
                <a:solidFill>
                  <a:srgbClr val="FF0000"/>
                </a:solidFill>
              </a:rPr>
              <a:t>المرحلة الثانية:  </a:t>
            </a:r>
            <a:r>
              <a:rPr lang="ar-IQ" sz="2400" b="1" dirty="0" smtClean="0"/>
              <a:t>1- الناتج الكلي فيها يتزايد بمعدل متناقص.</a:t>
            </a:r>
          </a:p>
          <a:p>
            <a:pPr algn="just" rtl="1"/>
            <a:r>
              <a:rPr lang="ar-IQ" sz="2400" b="1" dirty="0" smtClean="0"/>
              <a:t>                     2- الناتج الحدي يكون اقل من الناتج المتوسط.</a:t>
            </a:r>
          </a:p>
          <a:p>
            <a:pPr algn="just" rtl="1"/>
            <a:endParaRPr lang="ar-IQ" sz="2400" b="1" dirty="0" smtClean="0"/>
          </a:p>
          <a:p>
            <a:pPr algn="just" rtl="1"/>
            <a:r>
              <a:rPr lang="ar-IQ" sz="2400" b="1" dirty="0" smtClean="0"/>
              <a:t> </a:t>
            </a:r>
            <a:r>
              <a:rPr lang="ar-IQ" sz="2400" b="1" dirty="0" smtClean="0">
                <a:solidFill>
                  <a:srgbClr val="FF0000"/>
                </a:solidFill>
              </a:rPr>
              <a:t>المرحلة الثالثة:  </a:t>
            </a:r>
            <a:r>
              <a:rPr lang="ar-IQ" sz="2400" b="1" dirty="0" smtClean="0"/>
              <a:t>1-</a:t>
            </a:r>
            <a:r>
              <a:rPr lang="ar-IQ" sz="2400" b="1" dirty="0" smtClean="0">
                <a:solidFill>
                  <a:srgbClr val="FF0000"/>
                </a:solidFill>
              </a:rPr>
              <a:t> </a:t>
            </a:r>
            <a:r>
              <a:rPr lang="ar-IQ" sz="2400" b="1" dirty="0" smtClean="0"/>
              <a:t>الانتاج الكلي فيها يكون متناقصا.</a:t>
            </a:r>
          </a:p>
          <a:p>
            <a:pPr algn="just" rtl="1"/>
            <a:r>
              <a:rPr lang="ar-IQ" sz="2400" b="1" dirty="0" smtClean="0"/>
              <a:t>                      2- الانتاج الحدي يكون سالبا. </a:t>
            </a:r>
          </a:p>
          <a:p>
            <a:pPr algn="just" rtl="1"/>
            <a:endParaRPr lang="ar-IQ" sz="2400" b="1" dirty="0" smtClean="0"/>
          </a:p>
          <a:p>
            <a:pPr algn="just" rtl="1"/>
            <a:endParaRPr lang="ar-IQ" sz="2400" b="1" dirty="0" smtClean="0"/>
          </a:p>
          <a:p>
            <a:pPr algn="just" rtl="1"/>
            <a:r>
              <a:rPr lang="ar-IQ" sz="2400" b="1" dirty="0" smtClean="0">
                <a:solidFill>
                  <a:srgbClr val="000066"/>
                </a:solidFill>
              </a:rPr>
              <a:t>ان صحة القانون ونفاذه يتطلب شروطا لابد من توفرها وفي حال عدم توفرها فلا يظهر اثر لهذا القانون وهذه الشروط هي:</a:t>
            </a:r>
          </a:p>
          <a:p>
            <a:pPr algn="just" rtl="1"/>
            <a:r>
              <a:rPr lang="ar-IQ" sz="2400" b="1" dirty="0" smtClean="0">
                <a:solidFill>
                  <a:srgbClr val="FF0000"/>
                </a:solidFill>
              </a:rPr>
              <a:t>1- وجود عناصر انتاج ثابتة ومتغيرة.</a:t>
            </a:r>
          </a:p>
          <a:p>
            <a:pPr algn="just" rtl="1"/>
            <a:r>
              <a:rPr lang="ar-IQ" sz="2400" b="1" dirty="0" smtClean="0">
                <a:solidFill>
                  <a:srgbClr val="FF0000"/>
                </a:solidFill>
              </a:rPr>
              <a:t>2-تجانس وحدات عنصر الانتاج المتغير.</a:t>
            </a:r>
          </a:p>
          <a:p>
            <a:pPr algn="just" rtl="1"/>
            <a:r>
              <a:rPr lang="ar-IQ" sz="2400" b="1" dirty="0" smtClean="0">
                <a:solidFill>
                  <a:srgbClr val="FF0000"/>
                </a:solidFill>
              </a:rPr>
              <a:t>3-ثبات المستوى التكنولوجي</a:t>
            </a:r>
            <a:r>
              <a:rPr lang="ar-IQ" sz="2400" b="1" dirty="0" smtClean="0"/>
              <a:t>.</a:t>
            </a:r>
          </a:p>
        </p:txBody>
      </p:sp>
    </p:spTree>
  </p:cSld>
  <p:clrMapOvr>
    <a:masterClrMapping/>
  </p:clrMapOvr>
  <p:transition>
    <p:circl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F389876-892D-41A3-8E28-C6BF543B2891}" type="slidenum">
              <a:rPr lang="en-US" smtClean="0"/>
              <a:pPr/>
              <a:t>76</a:t>
            </a:fld>
            <a:endParaRPr lang="en-US" dirty="0"/>
          </a:p>
        </p:txBody>
      </p:sp>
      <p:pic>
        <p:nvPicPr>
          <p:cNvPr id="3" name="Picture 2" descr="1.png"/>
          <p:cNvPicPr>
            <a:picLocks noChangeAspect="1"/>
          </p:cNvPicPr>
          <p:nvPr/>
        </p:nvPicPr>
        <p:blipFill>
          <a:blip r:embed="rId2" cstate="print"/>
          <a:stretch>
            <a:fillRect/>
          </a:stretch>
        </p:blipFill>
        <p:spPr>
          <a:xfrm>
            <a:off x="395536" y="260648"/>
            <a:ext cx="8352928" cy="5256584"/>
          </a:xfrm>
          <a:prstGeom prst="rect">
            <a:avLst/>
          </a:prstGeom>
          <a:ln>
            <a:noFill/>
          </a:ln>
        </p:spPr>
      </p:pic>
      <p:sp>
        <p:nvSpPr>
          <p:cNvPr id="6" name="TextBox 5"/>
          <p:cNvSpPr txBox="1"/>
          <p:nvPr/>
        </p:nvSpPr>
        <p:spPr>
          <a:xfrm>
            <a:off x="4283968" y="5157192"/>
            <a:ext cx="2061943" cy="369332"/>
          </a:xfrm>
          <a:prstGeom prst="rect">
            <a:avLst/>
          </a:prstGeom>
          <a:noFill/>
        </p:spPr>
        <p:txBody>
          <a:bodyPr wrap="square" rtlCol="1">
            <a:spAutoFit/>
          </a:bodyPr>
          <a:lstStyle/>
          <a:p>
            <a:r>
              <a:rPr lang="ar-IQ" b="1" dirty="0" smtClean="0"/>
              <a:t>(عنصر الانتاج المتغير)</a:t>
            </a:r>
            <a:endParaRPr lang="ar-IQ" b="1" dirty="0"/>
          </a:p>
        </p:txBody>
      </p:sp>
      <p:sp>
        <p:nvSpPr>
          <p:cNvPr id="7" name="TextBox 6"/>
          <p:cNvSpPr txBox="1"/>
          <p:nvPr/>
        </p:nvSpPr>
        <p:spPr>
          <a:xfrm>
            <a:off x="8388424" y="4653136"/>
            <a:ext cx="644092" cy="646331"/>
          </a:xfrm>
          <a:prstGeom prst="rect">
            <a:avLst/>
          </a:prstGeom>
          <a:noFill/>
        </p:spPr>
        <p:txBody>
          <a:bodyPr wrap="square" rtlCol="1">
            <a:spAutoFit/>
          </a:bodyPr>
          <a:lstStyle/>
          <a:p>
            <a:r>
              <a:rPr lang="en-US" sz="3600" b="1" dirty="0" smtClean="0"/>
              <a:t>x</a:t>
            </a:r>
            <a:endParaRPr lang="ar-IQ" sz="3600" b="1" dirty="0"/>
          </a:p>
        </p:txBody>
      </p:sp>
      <p:sp>
        <p:nvSpPr>
          <p:cNvPr id="8" name="TextBox 7"/>
          <p:cNvSpPr txBox="1"/>
          <p:nvPr/>
        </p:nvSpPr>
        <p:spPr>
          <a:xfrm>
            <a:off x="1115616" y="0"/>
            <a:ext cx="432048" cy="523220"/>
          </a:xfrm>
          <a:prstGeom prst="rect">
            <a:avLst/>
          </a:prstGeom>
          <a:noFill/>
        </p:spPr>
        <p:txBody>
          <a:bodyPr wrap="square" rtlCol="1">
            <a:spAutoFit/>
          </a:bodyPr>
          <a:lstStyle/>
          <a:p>
            <a:r>
              <a:rPr lang="en-US" sz="2800" b="1" dirty="0" smtClean="0"/>
              <a:t>y</a:t>
            </a:r>
            <a:endParaRPr lang="ar-IQ" sz="2800" b="1" dirty="0"/>
          </a:p>
        </p:txBody>
      </p:sp>
      <p:sp>
        <p:nvSpPr>
          <p:cNvPr id="9" name="TextBox 8"/>
          <p:cNvSpPr txBox="1"/>
          <p:nvPr/>
        </p:nvSpPr>
        <p:spPr>
          <a:xfrm>
            <a:off x="6732240" y="2132856"/>
            <a:ext cx="2736304" cy="369332"/>
          </a:xfrm>
          <a:prstGeom prst="rect">
            <a:avLst/>
          </a:prstGeom>
          <a:noFill/>
        </p:spPr>
        <p:txBody>
          <a:bodyPr wrap="square" rtlCol="1">
            <a:spAutoFit/>
          </a:bodyPr>
          <a:lstStyle/>
          <a:p>
            <a:r>
              <a:rPr lang="ar-IQ" b="1" dirty="0" smtClean="0">
                <a:solidFill>
                  <a:srgbClr val="FF0000"/>
                </a:solidFill>
              </a:rPr>
              <a:t>مرحلة التناقص المطلق للغلة</a:t>
            </a:r>
            <a:endParaRPr lang="ar-IQ" b="1" dirty="0">
              <a:solidFill>
                <a:srgbClr val="FF0000"/>
              </a:solidFill>
            </a:endParaRPr>
          </a:p>
        </p:txBody>
      </p:sp>
      <p:sp>
        <p:nvSpPr>
          <p:cNvPr id="11" name="TextBox 10"/>
          <p:cNvSpPr txBox="1"/>
          <p:nvPr/>
        </p:nvSpPr>
        <p:spPr>
          <a:xfrm>
            <a:off x="4355976" y="2204864"/>
            <a:ext cx="3664685" cy="369332"/>
          </a:xfrm>
          <a:prstGeom prst="rect">
            <a:avLst/>
          </a:prstGeom>
          <a:noFill/>
        </p:spPr>
        <p:txBody>
          <a:bodyPr wrap="square" rtlCol="1">
            <a:spAutoFit/>
          </a:bodyPr>
          <a:lstStyle/>
          <a:p>
            <a:r>
              <a:rPr lang="ar-IQ" b="1" dirty="0" smtClean="0">
                <a:solidFill>
                  <a:srgbClr val="FF0000"/>
                </a:solidFill>
              </a:rPr>
              <a:t>مرحلة الغلة المتناقصة</a:t>
            </a:r>
            <a:endParaRPr lang="ar-IQ" b="1" dirty="0">
              <a:solidFill>
                <a:srgbClr val="FF0000"/>
              </a:solidFill>
            </a:endParaRPr>
          </a:p>
        </p:txBody>
      </p:sp>
      <p:sp>
        <p:nvSpPr>
          <p:cNvPr id="12" name="TextBox 11"/>
          <p:cNvSpPr txBox="1"/>
          <p:nvPr/>
        </p:nvSpPr>
        <p:spPr>
          <a:xfrm>
            <a:off x="1619672" y="2132856"/>
            <a:ext cx="3211672" cy="369332"/>
          </a:xfrm>
          <a:prstGeom prst="rect">
            <a:avLst/>
          </a:prstGeom>
          <a:noFill/>
        </p:spPr>
        <p:txBody>
          <a:bodyPr wrap="square" rtlCol="1">
            <a:spAutoFit/>
          </a:bodyPr>
          <a:lstStyle/>
          <a:p>
            <a:r>
              <a:rPr lang="ar-IQ" b="1" dirty="0" smtClean="0">
                <a:solidFill>
                  <a:srgbClr val="FF0000"/>
                </a:solidFill>
              </a:rPr>
              <a:t>مرحلة الغلة المتزايدة</a:t>
            </a:r>
            <a:endParaRPr lang="ar-IQ" b="1" dirty="0">
              <a:solidFill>
                <a:srgbClr val="FF0000"/>
              </a:solidFill>
            </a:endParaRPr>
          </a:p>
        </p:txBody>
      </p:sp>
      <p:sp>
        <p:nvSpPr>
          <p:cNvPr id="13" name="TextBox 12"/>
          <p:cNvSpPr txBox="1"/>
          <p:nvPr/>
        </p:nvSpPr>
        <p:spPr>
          <a:xfrm>
            <a:off x="7596336" y="4221088"/>
            <a:ext cx="648072" cy="369332"/>
          </a:xfrm>
          <a:prstGeom prst="rect">
            <a:avLst/>
          </a:prstGeom>
          <a:noFill/>
        </p:spPr>
        <p:txBody>
          <a:bodyPr wrap="square" rtlCol="1">
            <a:spAutoFit/>
          </a:bodyPr>
          <a:lstStyle/>
          <a:p>
            <a:r>
              <a:rPr lang="en-US" b="1" dirty="0" smtClean="0">
                <a:solidFill>
                  <a:srgbClr val="FF0000"/>
                </a:solidFill>
              </a:rPr>
              <a:t>MP</a:t>
            </a:r>
            <a:endParaRPr lang="ar-IQ" b="1" dirty="0">
              <a:solidFill>
                <a:srgbClr val="FF0000"/>
              </a:solidFill>
            </a:endParaRPr>
          </a:p>
        </p:txBody>
      </p:sp>
      <p:sp>
        <p:nvSpPr>
          <p:cNvPr id="14" name="TextBox 13"/>
          <p:cNvSpPr txBox="1"/>
          <p:nvPr/>
        </p:nvSpPr>
        <p:spPr>
          <a:xfrm>
            <a:off x="5292080" y="3501008"/>
            <a:ext cx="720080" cy="369332"/>
          </a:xfrm>
          <a:prstGeom prst="rect">
            <a:avLst/>
          </a:prstGeom>
          <a:noFill/>
        </p:spPr>
        <p:txBody>
          <a:bodyPr wrap="square" rtlCol="1">
            <a:spAutoFit/>
          </a:bodyPr>
          <a:lstStyle/>
          <a:p>
            <a:r>
              <a:rPr lang="en-US" b="1" dirty="0" smtClean="0">
                <a:solidFill>
                  <a:srgbClr val="FF0000"/>
                </a:solidFill>
              </a:rPr>
              <a:t>AP</a:t>
            </a:r>
            <a:endParaRPr lang="ar-IQ" b="1" dirty="0">
              <a:solidFill>
                <a:srgbClr val="FF0000"/>
              </a:solidFill>
            </a:endParaRPr>
          </a:p>
        </p:txBody>
      </p:sp>
      <p:sp>
        <p:nvSpPr>
          <p:cNvPr id="15" name="TextBox 14"/>
          <p:cNvSpPr txBox="1"/>
          <p:nvPr/>
        </p:nvSpPr>
        <p:spPr>
          <a:xfrm>
            <a:off x="3923928" y="692696"/>
            <a:ext cx="1063570" cy="400110"/>
          </a:xfrm>
          <a:prstGeom prst="rect">
            <a:avLst/>
          </a:prstGeom>
          <a:noFill/>
        </p:spPr>
        <p:txBody>
          <a:bodyPr wrap="square" rtlCol="1">
            <a:spAutoFit/>
          </a:bodyPr>
          <a:lstStyle/>
          <a:p>
            <a:r>
              <a:rPr lang="en-US" sz="2000" b="1" dirty="0" smtClean="0">
                <a:solidFill>
                  <a:srgbClr val="FF0000"/>
                </a:solidFill>
              </a:rPr>
              <a:t>TP</a:t>
            </a:r>
            <a:endParaRPr lang="ar-IQ" sz="2000" b="1" dirty="0">
              <a:solidFill>
                <a:srgbClr val="FF0000"/>
              </a:solidFill>
            </a:endParaRPr>
          </a:p>
        </p:txBody>
      </p:sp>
      <p:sp>
        <p:nvSpPr>
          <p:cNvPr id="17" name="TextBox 16"/>
          <p:cNvSpPr txBox="1"/>
          <p:nvPr/>
        </p:nvSpPr>
        <p:spPr>
          <a:xfrm rot="1902213">
            <a:off x="6311425" y="5092990"/>
            <a:ext cx="1232997" cy="400110"/>
          </a:xfrm>
          <a:prstGeom prst="rect">
            <a:avLst/>
          </a:prstGeom>
          <a:noFill/>
          <a:ln>
            <a:noFill/>
          </a:ln>
        </p:spPr>
        <p:txBody>
          <a:bodyPr wrap="square" rtlCol="1">
            <a:spAutoFit/>
          </a:bodyPr>
          <a:lstStyle/>
          <a:p>
            <a:r>
              <a:rPr lang="ar-IQ" sz="2000" dirty="0" smtClean="0"/>
              <a:t>----</a:t>
            </a:r>
            <a:endParaRPr lang="ar-IQ" dirty="0"/>
          </a:p>
        </p:txBody>
      </p:sp>
      <p:cxnSp>
        <p:nvCxnSpPr>
          <p:cNvPr id="19" name="Straight Connector 18"/>
          <p:cNvCxnSpPr/>
          <p:nvPr/>
        </p:nvCxnSpPr>
        <p:spPr>
          <a:xfrm>
            <a:off x="6521873" y="5055859"/>
            <a:ext cx="354383" cy="245349"/>
          </a:xfrm>
          <a:prstGeom prst="line">
            <a:avLst/>
          </a:prstGeom>
          <a:ln>
            <a:solidFill>
              <a:srgbClr val="000066"/>
            </a:solidFill>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2286000" y="2967335"/>
            <a:ext cx="4572000" cy="369332"/>
          </a:xfrm>
          <a:prstGeom prst="rect">
            <a:avLst/>
          </a:prstGeom>
        </p:spPr>
        <p:txBody>
          <a:bodyPr>
            <a:spAutoFit/>
          </a:bodyPr>
          <a:lstStyle/>
          <a:p>
            <a:pPr rtl="1"/>
            <a:r>
              <a:rPr lang="en-US" dirty="0" smtClean="0"/>
              <a:t> </a:t>
            </a:r>
            <a:endParaRPr lang="ar-IQ" dirty="0"/>
          </a:p>
        </p:txBody>
      </p:sp>
      <p:sp>
        <p:nvSpPr>
          <p:cNvPr id="23" name="TextBox 22"/>
          <p:cNvSpPr txBox="1"/>
          <p:nvPr/>
        </p:nvSpPr>
        <p:spPr>
          <a:xfrm>
            <a:off x="0" y="5445224"/>
            <a:ext cx="9144000" cy="830997"/>
          </a:xfrm>
          <a:prstGeom prst="rect">
            <a:avLst/>
          </a:prstGeom>
          <a:noFill/>
        </p:spPr>
        <p:txBody>
          <a:bodyPr wrap="square" rtlCol="1">
            <a:spAutoFit/>
          </a:bodyPr>
          <a:lstStyle/>
          <a:p>
            <a:pPr algn="r" rtl="1"/>
            <a:r>
              <a:rPr lang="ar-IQ" sz="2400" b="1" dirty="0" smtClean="0">
                <a:solidFill>
                  <a:srgbClr val="FF0000"/>
                </a:solidFill>
              </a:rPr>
              <a:t>*ان سريان قانون تناقص الغلة يبدا بعد بلوغ اعلى نقطة على منحنى الانتاج الحدي</a:t>
            </a:r>
            <a:r>
              <a:rPr lang="en-US" sz="2400" b="1" dirty="0" smtClean="0">
                <a:solidFill>
                  <a:srgbClr val="FF0000"/>
                </a:solidFill>
              </a:rPr>
              <a:t>MP</a:t>
            </a:r>
          </a:p>
          <a:p>
            <a:pPr algn="r" rtl="1"/>
            <a:endParaRPr lang="en-US" sz="2400" b="1" dirty="0" smtClean="0">
              <a:solidFill>
                <a:srgbClr val="FF0000"/>
              </a:solidFill>
            </a:endParaRPr>
          </a:p>
        </p:txBody>
      </p:sp>
      <p:sp>
        <p:nvSpPr>
          <p:cNvPr id="24" name="TextBox 23"/>
          <p:cNvSpPr txBox="1"/>
          <p:nvPr/>
        </p:nvSpPr>
        <p:spPr>
          <a:xfrm>
            <a:off x="3563888" y="2348880"/>
            <a:ext cx="508345" cy="369332"/>
          </a:xfrm>
          <a:prstGeom prst="rect">
            <a:avLst/>
          </a:prstGeom>
          <a:noFill/>
        </p:spPr>
        <p:txBody>
          <a:bodyPr wrap="square" rtlCol="1">
            <a:spAutoFit/>
          </a:bodyPr>
          <a:lstStyle/>
          <a:p>
            <a:endParaRPr lang="ar-IQ" dirty="0"/>
          </a:p>
        </p:txBody>
      </p:sp>
      <p:sp>
        <p:nvSpPr>
          <p:cNvPr id="18" name="TextBox 17"/>
          <p:cNvSpPr txBox="1"/>
          <p:nvPr/>
        </p:nvSpPr>
        <p:spPr>
          <a:xfrm>
            <a:off x="3491880" y="1772817"/>
            <a:ext cx="1152128" cy="769441"/>
          </a:xfrm>
          <a:prstGeom prst="rect">
            <a:avLst/>
          </a:prstGeom>
          <a:noFill/>
        </p:spPr>
        <p:txBody>
          <a:bodyPr wrap="square" rtlCol="1">
            <a:spAutoFit/>
          </a:bodyPr>
          <a:lstStyle/>
          <a:p>
            <a:r>
              <a:rPr lang="en-US" sz="4400" b="1" dirty="0" smtClean="0"/>
              <a:t>o</a:t>
            </a:r>
            <a:endParaRPr lang="ar-IQ" sz="4400" b="1" dirty="0"/>
          </a:p>
        </p:txBody>
      </p:sp>
      <p:cxnSp>
        <p:nvCxnSpPr>
          <p:cNvPr id="21" name="Straight Arrow Connector 20"/>
          <p:cNvCxnSpPr/>
          <p:nvPr/>
        </p:nvCxnSpPr>
        <p:spPr>
          <a:xfrm>
            <a:off x="3059832" y="1484784"/>
            <a:ext cx="504056" cy="50405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259632" y="1340768"/>
            <a:ext cx="3024336" cy="369332"/>
          </a:xfrm>
          <a:prstGeom prst="rect">
            <a:avLst/>
          </a:prstGeom>
          <a:noFill/>
        </p:spPr>
        <p:txBody>
          <a:bodyPr wrap="square" rtlCol="1">
            <a:spAutoFit/>
          </a:bodyPr>
          <a:lstStyle/>
          <a:p>
            <a:r>
              <a:rPr lang="ar-IQ" b="1" dirty="0" smtClean="0"/>
              <a:t>نقطة الانقلاب( الانعكاس</a:t>
            </a:r>
            <a:r>
              <a:rPr lang="ar-IQ" dirty="0" smtClean="0"/>
              <a:t>)</a:t>
            </a:r>
            <a:endParaRPr lang="ar-IQ" dirty="0"/>
          </a:p>
        </p:txBody>
      </p:sp>
      <p:sp>
        <p:nvSpPr>
          <p:cNvPr id="29" name="TextBox 28"/>
          <p:cNvSpPr txBox="1"/>
          <p:nvPr/>
        </p:nvSpPr>
        <p:spPr>
          <a:xfrm>
            <a:off x="3347864" y="3501008"/>
            <a:ext cx="648072" cy="584775"/>
          </a:xfrm>
          <a:prstGeom prst="rect">
            <a:avLst/>
          </a:prstGeom>
          <a:noFill/>
        </p:spPr>
        <p:txBody>
          <a:bodyPr wrap="square" rtlCol="1">
            <a:spAutoFit/>
          </a:bodyPr>
          <a:lstStyle/>
          <a:p>
            <a:r>
              <a:rPr lang="en-US" sz="3200" b="1" dirty="0" smtClean="0">
                <a:solidFill>
                  <a:srgbClr val="FF0000"/>
                </a:solidFill>
              </a:rPr>
              <a:t>o</a:t>
            </a:r>
            <a:endParaRPr lang="ar-IQ" sz="3200" b="1" dirty="0">
              <a:solidFill>
                <a:srgbClr val="FF0000"/>
              </a:solidFill>
            </a:endParaRPr>
          </a:p>
        </p:txBody>
      </p:sp>
    </p:spTree>
  </p:cSld>
  <p:clrMapOvr>
    <a:masterClrMapping/>
  </p:clrMapOvr>
  <p:transition>
    <p:circl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F389876-892D-41A3-8E28-C6BF543B2891}" type="slidenum">
              <a:rPr lang="en-US" smtClean="0"/>
              <a:pPr/>
              <a:t>77</a:t>
            </a:fld>
            <a:endParaRPr lang="en-US"/>
          </a:p>
        </p:txBody>
      </p:sp>
      <p:sp>
        <p:nvSpPr>
          <p:cNvPr id="3" name="TextBox 2"/>
          <p:cNvSpPr txBox="1"/>
          <p:nvPr/>
        </p:nvSpPr>
        <p:spPr>
          <a:xfrm>
            <a:off x="0" y="0"/>
            <a:ext cx="9144000" cy="1138773"/>
          </a:xfrm>
          <a:prstGeom prst="rect">
            <a:avLst/>
          </a:prstGeom>
          <a:noFill/>
        </p:spPr>
        <p:txBody>
          <a:bodyPr wrap="square" rtlCol="1">
            <a:spAutoFit/>
          </a:bodyPr>
          <a:lstStyle/>
          <a:p>
            <a:pPr algn="r" rtl="1"/>
            <a:r>
              <a:rPr lang="ar-IQ" sz="3600" dirty="0" smtClean="0"/>
              <a:t>                 </a:t>
            </a:r>
            <a:r>
              <a:rPr lang="ar-IQ" sz="3600" b="1" i="1" dirty="0" smtClean="0"/>
              <a:t>التكاليف</a:t>
            </a:r>
            <a:r>
              <a:rPr lang="ar-IQ" sz="3600" dirty="0" smtClean="0"/>
              <a:t>             </a:t>
            </a:r>
            <a:r>
              <a:rPr lang="en-US" sz="3600" dirty="0" smtClean="0"/>
              <a:t>                 </a:t>
            </a:r>
            <a:r>
              <a:rPr lang="en-US" sz="3600" b="1" i="1" dirty="0" smtClean="0"/>
              <a:t>Costs</a:t>
            </a:r>
            <a:r>
              <a:rPr lang="en-US" sz="3600" b="1" dirty="0" smtClean="0"/>
              <a:t> </a:t>
            </a:r>
          </a:p>
          <a:p>
            <a:pPr algn="r" rtl="1"/>
            <a:endParaRPr lang="ar-IQ" sz="3200" b="1" dirty="0"/>
          </a:p>
        </p:txBody>
      </p:sp>
      <p:sp>
        <p:nvSpPr>
          <p:cNvPr id="4" name="TextBox 3"/>
          <p:cNvSpPr txBox="1"/>
          <p:nvPr/>
        </p:nvSpPr>
        <p:spPr>
          <a:xfrm>
            <a:off x="0" y="404664"/>
            <a:ext cx="9144001" cy="12249507"/>
          </a:xfrm>
          <a:prstGeom prst="rect">
            <a:avLst/>
          </a:prstGeom>
          <a:noFill/>
        </p:spPr>
        <p:txBody>
          <a:bodyPr wrap="square" rtlCol="1">
            <a:spAutoFit/>
          </a:bodyPr>
          <a:lstStyle/>
          <a:p>
            <a:pPr algn="r" rtl="1"/>
            <a:endParaRPr lang="ar-IQ" sz="2400" dirty="0" smtClean="0">
              <a:solidFill>
                <a:srgbClr val="FF0000"/>
              </a:solidFill>
            </a:endParaRPr>
          </a:p>
          <a:p>
            <a:pPr algn="r" rtl="1"/>
            <a:r>
              <a:rPr lang="ar-IQ" sz="2400" b="1" dirty="0" smtClean="0">
                <a:solidFill>
                  <a:srgbClr val="FF0000"/>
                </a:solidFill>
              </a:rPr>
              <a:t>تسعى المشروعات نحوتعظيم ارباحها... والربح </a:t>
            </a:r>
            <a:r>
              <a:rPr lang="en-US" sz="2400" b="1" dirty="0" smtClean="0">
                <a:solidFill>
                  <a:srgbClr val="FF0000"/>
                </a:solidFill>
              </a:rPr>
              <a:t>PROFIT</a:t>
            </a:r>
            <a:r>
              <a:rPr lang="ar-IQ" sz="2400" b="1" dirty="0" smtClean="0">
                <a:solidFill>
                  <a:srgbClr val="FF0000"/>
                </a:solidFill>
              </a:rPr>
              <a:t> من الانتاج يتكون من الفرق بين </a:t>
            </a:r>
            <a:r>
              <a:rPr lang="ar-IQ" sz="2400" b="1" dirty="0" smtClean="0">
                <a:solidFill>
                  <a:srgbClr val="000066"/>
                </a:solidFill>
              </a:rPr>
              <a:t>قيمة المخرجات التي يمكن التعبير عنها بالايراد </a:t>
            </a:r>
            <a:r>
              <a:rPr lang="en-US" sz="2400" b="1" dirty="0" smtClean="0">
                <a:solidFill>
                  <a:srgbClr val="000066"/>
                </a:solidFill>
              </a:rPr>
              <a:t>REVENUE</a:t>
            </a:r>
            <a:r>
              <a:rPr lang="ar-IQ" sz="2400" b="1" dirty="0" smtClean="0">
                <a:solidFill>
                  <a:srgbClr val="000066"/>
                </a:solidFill>
              </a:rPr>
              <a:t> الذي يحصل عليه المشروع من بيع منتجاته..</a:t>
            </a:r>
            <a:r>
              <a:rPr lang="ar-IQ" sz="2400" b="1" dirty="0" smtClean="0"/>
              <a:t> في حين ان قيمة المدخلات هي التكاليف    </a:t>
            </a:r>
            <a:r>
              <a:rPr lang="en-US" sz="2400" b="1" dirty="0" smtClean="0"/>
              <a:t>COSTS</a:t>
            </a:r>
            <a:r>
              <a:rPr lang="ar-IQ" sz="2400" b="1" dirty="0" smtClean="0"/>
              <a:t>.</a:t>
            </a:r>
          </a:p>
          <a:p>
            <a:pPr algn="r" rtl="1"/>
            <a:r>
              <a:rPr lang="ar-IQ" sz="2400" b="1" dirty="0" smtClean="0">
                <a:solidFill>
                  <a:schemeClr val="accent6">
                    <a:lumMod val="50000"/>
                  </a:schemeClr>
                </a:solidFill>
              </a:rPr>
              <a:t>        الربح  =  الايرادات  -  التكاليف</a:t>
            </a:r>
            <a:r>
              <a:rPr lang="ar-IQ" sz="2400" b="1" dirty="0" smtClean="0"/>
              <a:t>     ............</a:t>
            </a:r>
            <a:r>
              <a:rPr lang="en-US" sz="2400" b="1" dirty="0" smtClean="0"/>
              <a:t>P    =    R  -  C              </a:t>
            </a:r>
          </a:p>
          <a:p>
            <a:pPr algn="r" rtl="1"/>
            <a:r>
              <a:rPr lang="ar-IQ" sz="2400" b="1" dirty="0" smtClean="0"/>
              <a:t>المنتج يسعى ان يكون الفرق الموجب اكبر ما يمكن،لذلك فان دراسة </a:t>
            </a:r>
            <a:r>
              <a:rPr lang="ar-IQ" sz="2400" b="1" dirty="0" smtClean="0">
                <a:solidFill>
                  <a:srgbClr val="FF0000"/>
                </a:solidFill>
              </a:rPr>
              <a:t>سلوك المنتج </a:t>
            </a:r>
            <a:r>
              <a:rPr lang="ar-IQ" sz="2400" b="1" dirty="0" smtClean="0"/>
              <a:t>تتطلب دراسة كل من </a:t>
            </a:r>
            <a:r>
              <a:rPr lang="ar-IQ" sz="2400" b="1" dirty="0" smtClean="0">
                <a:solidFill>
                  <a:srgbClr val="FF0000"/>
                </a:solidFill>
              </a:rPr>
              <a:t>التكاليف والايرادات</a:t>
            </a:r>
          </a:p>
          <a:p>
            <a:pPr algn="r" rtl="1"/>
            <a:r>
              <a:rPr lang="ar-IQ" sz="2400" b="1" i="1" dirty="0" smtClean="0">
                <a:solidFill>
                  <a:srgbClr val="FF0000"/>
                </a:solidFill>
              </a:rPr>
              <a:t>                           </a:t>
            </a:r>
          </a:p>
          <a:p>
            <a:pPr algn="r" rtl="1"/>
            <a:r>
              <a:rPr lang="ar-IQ" sz="2400" b="1" i="1" dirty="0" smtClean="0">
                <a:solidFill>
                  <a:srgbClr val="FF0000"/>
                </a:solidFill>
              </a:rPr>
              <a:t>                            </a:t>
            </a:r>
            <a:r>
              <a:rPr lang="ar-IQ" sz="2800" b="1" i="1" dirty="0" smtClean="0"/>
              <a:t>بعض المفاهيم والتعريفات المهمة الخاصة بالتكاليف </a:t>
            </a:r>
            <a:endParaRPr lang="ar-IQ" sz="2400" b="1" i="1" dirty="0" smtClean="0"/>
          </a:p>
          <a:p>
            <a:pPr algn="r" rtl="1"/>
            <a:endParaRPr lang="ar-IQ" sz="2400" b="1" i="1" dirty="0" smtClean="0">
              <a:solidFill>
                <a:srgbClr val="FF0000"/>
              </a:solidFill>
            </a:endParaRPr>
          </a:p>
          <a:p>
            <a:pPr algn="r" rtl="1"/>
            <a:r>
              <a:rPr lang="ar-IQ" sz="2400" b="1" i="1" dirty="0" smtClean="0">
                <a:solidFill>
                  <a:srgbClr val="FF0000"/>
                </a:solidFill>
              </a:rPr>
              <a:t>التعريف العام للتكلفة </a:t>
            </a:r>
            <a:r>
              <a:rPr lang="ar-IQ" sz="2400" b="1" dirty="0" smtClean="0"/>
              <a:t>: </a:t>
            </a:r>
            <a:r>
              <a:rPr lang="ar-IQ" sz="2400" b="1" u="sng" dirty="0" smtClean="0"/>
              <a:t>هي كل ما يتحمله المنتج من اموال لانتاج </a:t>
            </a:r>
            <a:r>
              <a:rPr lang="en-US" sz="2400" b="1" u="sng" dirty="0" smtClean="0"/>
              <a:t> </a:t>
            </a:r>
            <a:r>
              <a:rPr lang="ar-IQ" sz="2400" b="1" u="sng" dirty="0" smtClean="0"/>
              <a:t>السلع</a:t>
            </a:r>
            <a:r>
              <a:rPr lang="en-US" sz="2400" b="1" u="sng" dirty="0" smtClean="0"/>
              <a:t>  </a:t>
            </a:r>
            <a:r>
              <a:rPr lang="ar-SA" sz="2400" b="1" u="sng" dirty="0" smtClean="0"/>
              <a:t>والخدمات</a:t>
            </a:r>
            <a:r>
              <a:rPr lang="ar-IQ" sz="2400" b="1" u="sng" dirty="0" smtClean="0"/>
              <a:t> من اجور العمل،اثمان المواد الخام، الوقود ، الفوائد على راس المال، عائد الارض، الضرائب ،اندثار الابنية والمكائن ،والربح العادي للمنظم..... الخ</a:t>
            </a:r>
          </a:p>
          <a:p>
            <a:pPr algn="r" rtl="1"/>
            <a:r>
              <a:rPr lang="ar-IQ" sz="2400" b="1" i="1" dirty="0" smtClean="0">
                <a:solidFill>
                  <a:srgbClr val="FF0000"/>
                </a:solidFill>
              </a:rPr>
              <a:t>تعريف آخر للتكلفة </a:t>
            </a:r>
            <a:r>
              <a:rPr lang="ar-IQ" sz="2400" b="1" dirty="0" smtClean="0">
                <a:solidFill>
                  <a:srgbClr val="FF0000"/>
                </a:solidFill>
              </a:rPr>
              <a:t>:   </a:t>
            </a:r>
            <a:r>
              <a:rPr lang="ar-IQ" sz="2400" b="1" u="sng" dirty="0" smtClean="0"/>
              <a:t>هي أ ثمان استخدام عناصر الانتاج كونها تعبر عن تكاليف الفرص البديلة.</a:t>
            </a:r>
          </a:p>
          <a:p>
            <a:pPr algn="r" rtl="1"/>
            <a:r>
              <a:rPr lang="ar-IQ" sz="2400" b="1" u="sng" dirty="0" smtClean="0">
                <a:solidFill>
                  <a:srgbClr val="FF0000"/>
                </a:solidFill>
              </a:rPr>
              <a:t>تكاليف الفرص البديلة: </a:t>
            </a:r>
            <a:r>
              <a:rPr lang="en-US" sz="2400" b="1" u="sng" dirty="0" smtClean="0"/>
              <a:t>Opportunity Costs</a:t>
            </a:r>
            <a:r>
              <a:rPr lang="ar-IQ" b="1" u="sng" dirty="0" smtClean="0"/>
              <a:t>ما تحم</a:t>
            </a:r>
            <a:r>
              <a:rPr lang="ar-SA" b="1" u="sng" dirty="0" smtClean="0"/>
              <a:t>ّ</a:t>
            </a:r>
            <a:r>
              <a:rPr lang="ar-IQ" b="1" u="sng" dirty="0" smtClean="0"/>
              <a:t>له المجتمع من تضحية بالسلع الاخرى التي كان من الممكن انتاجها بغية انتاج هذه السلعة .</a:t>
            </a:r>
          </a:p>
          <a:p>
            <a:pPr algn="r" rtl="1"/>
            <a:endParaRPr lang="ar-IQ" sz="2400" b="1" u="sng" dirty="0" smtClean="0"/>
          </a:p>
          <a:p>
            <a:pPr algn="r" rtl="1"/>
            <a:endParaRPr lang="ar-IQ" sz="2400" b="1" u="sng" dirty="0" smtClean="0"/>
          </a:p>
          <a:p>
            <a:pPr algn="r" rtl="1"/>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p:txBody>
      </p:sp>
    </p:spTree>
  </p:cSld>
  <p:clrMapOvr>
    <a:masterClrMapping/>
  </p:clrMapOvr>
  <p:transition>
    <p:circl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F389876-892D-41A3-8E28-C6BF543B2891}" type="slidenum">
              <a:rPr lang="en-US" smtClean="0"/>
              <a:pPr/>
              <a:t>78</a:t>
            </a:fld>
            <a:endParaRPr lang="en-US"/>
          </a:p>
        </p:txBody>
      </p:sp>
      <p:sp>
        <p:nvSpPr>
          <p:cNvPr id="3" name="TextBox 2"/>
          <p:cNvSpPr txBox="1"/>
          <p:nvPr/>
        </p:nvSpPr>
        <p:spPr>
          <a:xfrm>
            <a:off x="0" y="0"/>
            <a:ext cx="9144000" cy="7407156"/>
          </a:xfrm>
          <a:prstGeom prst="rect">
            <a:avLst/>
          </a:prstGeom>
          <a:noFill/>
        </p:spPr>
        <p:txBody>
          <a:bodyPr wrap="square" rtlCol="1">
            <a:spAutoFit/>
          </a:bodyPr>
          <a:lstStyle/>
          <a:p>
            <a:pPr algn="r" rtl="1"/>
            <a:r>
              <a:rPr lang="en-US" dirty="0" smtClean="0"/>
              <a:t>                                </a:t>
            </a:r>
            <a:r>
              <a:rPr lang="ar-IQ" dirty="0" smtClean="0"/>
              <a:t>     </a:t>
            </a:r>
            <a:r>
              <a:rPr lang="ar-IQ" sz="1600" dirty="0" smtClean="0"/>
              <a:t> </a:t>
            </a:r>
            <a:r>
              <a:rPr lang="ar-IQ" sz="2800" b="1" i="1" dirty="0" smtClean="0"/>
              <a:t>بعض المفاهيم </a:t>
            </a:r>
            <a:r>
              <a:rPr lang="ar-IQ" sz="2400" b="1" i="1" dirty="0" smtClean="0"/>
              <a:t>والتعريفات الاخرى الخاصة </a:t>
            </a:r>
            <a:r>
              <a:rPr lang="ar-IQ" sz="2800" b="1" i="1" dirty="0" smtClean="0"/>
              <a:t>بموضوع التكاليف      </a:t>
            </a:r>
            <a:endParaRPr lang="ar-IQ" sz="2400" b="1" i="1" dirty="0" smtClean="0"/>
          </a:p>
          <a:p>
            <a:pPr algn="r" rtl="1"/>
            <a:endParaRPr lang="ar-IQ" sz="2400" b="1" i="1" dirty="0" smtClean="0"/>
          </a:p>
          <a:p>
            <a:pPr algn="r" rtl="1"/>
            <a:r>
              <a:rPr lang="ar-IQ" sz="2000" b="1" dirty="0" smtClean="0">
                <a:solidFill>
                  <a:srgbClr val="000066"/>
                </a:solidFill>
              </a:rPr>
              <a:t>يمكن تصنيف ا لتكاليف الاقتصادية عند النظر اليها من الزاوية المحاسبية  الى نوعين</a:t>
            </a:r>
            <a:r>
              <a:rPr lang="ar-IQ" sz="2400" b="1" i="1" dirty="0" smtClean="0"/>
              <a:t>:                                                         </a:t>
            </a:r>
          </a:p>
          <a:p>
            <a:pPr algn="r" rtl="1"/>
            <a:r>
              <a:rPr lang="ar-IQ" sz="2000" b="1" dirty="0" smtClean="0">
                <a:solidFill>
                  <a:srgbClr val="FF0000"/>
                </a:solidFill>
              </a:rPr>
              <a:t>      1- التكاليف الظاهرة</a:t>
            </a:r>
            <a:r>
              <a:rPr lang="en-US" sz="2000" b="1" dirty="0" smtClean="0">
                <a:solidFill>
                  <a:srgbClr val="FF0000"/>
                </a:solidFill>
              </a:rPr>
              <a:t>Explicit costs : </a:t>
            </a:r>
            <a:r>
              <a:rPr lang="ar-IQ" sz="2000" b="1" i="1" dirty="0" smtClean="0">
                <a:solidFill>
                  <a:srgbClr val="FF0000"/>
                </a:solidFill>
              </a:rPr>
              <a:t> </a:t>
            </a:r>
          </a:p>
          <a:p>
            <a:pPr algn="r" rtl="1"/>
            <a:r>
              <a:rPr lang="ar-IQ" sz="2000" b="1" dirty="0" smtClean="0"/>
              <a:t>هي كلفة المواردالانتاجية التي يضطر المشروع للحصول عليها في السوق فيشتريها او يتعاقد على استعمالها.</a:t>
            </a:r>
          </a:p>
          <a:p>
            <a:pPr algn="r" rtl="1"/>
            <a:endParaRPr lang="ar-IQ" sz="2000" b="1" dirty="0" smtClean="0"/>
          </a:p>
          <a:p>
            <a:pPr algn="l" rtl="1"/>
            <a:r>
              <a:rPr lang="ar-IQ" sz="2000" b="1" i="1" dirty="0" smtClean="0">
                <a:solidFill>
                  <a:srgbClr val="FF0000"/>
                </a:solidFill>
              </a:rPr>
              <a:t>   2-  التكاليف الضمنية:</a:t>
            </a:r>
            <a:r>
              <a:rPr lang="en-US" sz="2000" b="1" i="1" dirty="0" smtClean="0">
                <a:solidFill>
                  <a:srgbClr val="FF0000"/>
                </a:solidFill>
              </a:rPr>
              <a:t>                                                                                                   implicit cost</a:t>
            </a:r>
            <a:r>
              <a:rPr lang="en-US" sz="2000" b="1" i="1" dirty="0" smtClean="0"/>
              <a:t>                                                                    </a:t>
            </a:r>
            <a:endParaRPr lang="ar-IQ" sz="2000" b="1" i="1" dirty="0" smtClean="0"/>
          </a:p>
          <a:p>
            <a:pPr algn="r"/>
            <a:r>
              <a:rPr lang="ar-IQ" sz="2000" b="1" i="1" dirty="0" smtClean="0"/>
              <a:t>          </a:t>
            </a:r>
            <a:r>
              <a:rPr lang="ar-IQ" sz="2000" b="1" dirty="0" smtClean="0"/>
              <a:t>هي تكاليف الموارد الانتاجية التي يملكها المشروع أصلا ولم يقم بدفع نقدي فعلي كمقابل لها، مثل الارض التي يمتلكها المشروع  أوالعمل الذي يؤديه صاحب المشروع عندما يديرالمشروع نفسه</a:t>
            </a:r>
          </a:p>
          <a:p>
            <a:pPr algn="r" rtl="1"/>
            <a:r>
              <a:rPr lang="en-US" sz="2000" b="1" dirty="0" smtClean="0">
                <a:solidFill>
                  <a:srgbClr val="000066"/>
                </a:solidFill>
              </a:rPr>
              <a:t>   </a:t>
            </a:r>
            <a:endParaRPr lang="ar-IQ" sz="2000" b="1" dirty="0" smtClean="0">
              <a:solidFill>
                <a:srgbClr val="000066"/>
              </a:solidFill>
            </a:endParaRPr>
          </a:p>
          <a:p>
            <a:pPr algn="r" rtl="1">
              <a:lnSpc>
                <a:spcPts val="2800"/>
              </a:lnSpc>
            </a:pPr>
            <a:r>
              <a:rPr lang="ar-IQ" sz="2000" b="1" dirty="0" smtClean="0">
                <a:solidFill>
                  <a:srgbClr val="000066"/>
                </a:solidFill>
              </a:rPr>
              <a:t>ويمكن تقسيم التكاليف عند النظر اليها من الناحية الزمنية(تحليل الاجل القصير)الى قسمين:    </a:t>
            </a:r>
          </a:p>
          <a:p>
            <a:pPr algn="r" rtl="1">
              <a:lnSpc>
                <a:spcPts val="2800"/>
              </a:lnSpc>
            </a:pPr>
            <a:r>
              <a:rPr lang="ar-IQ" sz="2000" b="1" dirty="0" smtClean="0">
                <a:solidFill>
                  <a:srgbClr val="FF0000"/>
                </a:solidFill>
              </a:rPr>
              <a:t>1-التكاليف الثابتة </a:t>
            </a:r>
            <a:r>
              <a:rPr lang="en-US" sz="2000" b="1" dirty="0" smtClean="0">
                <a:solidFill>
                  <a:srgbClr val="FF0000"/>
                </a:solidFill>
              </a:rPr>
              <a:t>Fc)</a:t>
            </a:r>
            <a:r>
              <a:rPr lang="ar-IQ" sz="2000" b="1" dirty="0" smtClean="0">
                <a:solidFill>
                  <a:srgbClr val="FF0000"/>
                </a:solidFill>
              </a:rPr>
              <a:t>) </a:t>
            </a:r>
            <a:r>
              <a:rPr lang="en-US" sz="2000" b="1" dirty="0" smtClean="0">
                <a:solidFill>
                  <a:srgbClr val="FF0000"/>
                </a:solidFill>
              </a:rPr>
              <a:t>Fixed  costs </a:t>
            </a:r>
            <a:r>
              <a:rPr lang="ar-IQ" sz="2000" b="1" dirty="0" smtClean="0">
                <a:solidFill>
                  <a:srgbClr val="FF0000"/>
                </a:solidFill>
              </a:rPr>
              <a:t> </a:t>
            </a:r>
            <a:r>
              <a:rPr lang="ar-IQ" sz="2000" b="1" dirty="0" smtClean="0"/>
              <a:t>وهي التي لاتتغير بتغير كمية الانتاج والسبب في ثباتها يعود الى ان الفترة القصيرة لاتسمح للمشروع ان يغيربعض عناصر الانتاج</a:t>
            </a:r>
            <a:r>
              <a:rPr lang="en-US" sz="2000" b="1" dirty="0" smtClean="0"/>
              <a:t> </a:t>
            </a:r>
            <a:r>
              <a:rPr lang="ar-IQ" sz="2000" b="1" dirty="0" smtClean="0"/>
              <a:t>ومن امثلتها   : ايجارات المباني والضرائب   على العقارات ورواتب الموضفين الدائمين و ماشابه ذلك      </a:t>
            </a:r>
          </a:p>
          <a:p>
            <a:pPr algn="r" rtl="1">
              <a:lnSpc>
                <a:spcPts val="2800"/>
              </a:lnSpc>
            </a:pPr>
            <a:r>
              <a:rPr lang="ar-IQ" sz="2000" b="1" dirty="0" smtClean="0">
                <a:solidFill>
                  <a:srgbClr val="FF0000"/>
                </a:solidFill>
              </a:rPr>
              <a:t>2- التكاليف المتغيرة  (</a:t>
            </a:r>
            <a:r>
              <a:rPr lang="en-US" sz="2000" b="1" dirty="0" smtClean="0">
                <a:solidFill>
                  <a:srgbClr val="FF0000"/>
                </a:solidFill>
              </a:rPr>
              <a:t>Vc</a:t>
            </a:r>
            <a:r>
              <a:rPr lang="ar-IQ" sz="2000" b="1" dirty="0" smtClean="0">
                <a:solidFill>
                  <a:srgbClr val="FF0000"/>
                </a:solidFill>
              </a:rPr>
              <a:t>) </a:t>
            </a:r>
            <a:r>
              <a:rPr lang="en-US" sz="2000" b="1" dirty="0" smtClean="0">
                <a:solidFill>
                  <a:srgbClr val="FF0000"/>
                </a:solidFill>
              </a:rPr>
              <a:t>     Variable Costs</a:t>
            </a:r>
            <a:r>
              <a:rPr lang="ar-IQ" sz="2000" b="1" dirty="0" smtClean="0">
                <a:solidFill>
                  <a:srgbClr val="FF0000"/>
                </a:solidFill>
              </a:rPr>
              <a:t> </a:t>
            </a:r>
            <a:r>
              <a:rPr lang="ar-IQ" sz="2000" b="1" dirty="0" smtClean="0"/>
              <a:t>وهي التي تتغير مع تغيركمية   الانتاج على الرغم من بقاء  حجم    المشروع ثابتا</a:t>
            </a:r>
            <a:r>
              <a:rPr lang="en-US" sz="2000" b="1" dirty="0" smtClean="0"/>
              <a:t>.</a:t>
            </a:r>
            <a:endParaRPr lang="ar-IQ" sz="2000" b="1" dirty="0" smtClean="0"/>
          </a:p>
          <a:p>
            <a:pPr algn="r">
              <a:lnSpc>
                <a:spcPts val="2800"/>
              </a:lnSpc>
            </a:pPr>
            <a:r>
              <a:rPr lang="ar-IQ" sz="2000" b="1" dirty="0" smtClean="0">
                <a:solidFill>
                  <a:srgbClr val="FF0000"/>
                </a:solidFill>
              </a:rPr>
              <a:t>التكاليف الكلية                    </a:t>
            </a:r>
            <a:r>
              <a:rPr lang="ar-IQ" sz="2000" b="1" dirty="0" smtClean="0"/>
              <a:t>         في الاجل القصير هي مجموع التكاليف الثابتة والمتغيرة .</a:t>
            </a:r>
          </a:p>
          <a:p>
            <a:pPr algn="r"/>
            <a:r>
              <a:rPr lang="en-US" sz="2800" b="1" dirty="0" smtClean="0"/>
              <a:t>Tc  =   T Fc  +  T Vc</a:t>
            </a:r>
            <a:r>
              <a:rPr lang="ar-SA" sz="2800" b="1" dirty="0" smtClean="0"/>
              <a:t>                   </a:t>
            </a:r>
            <a:endParaRPr lang="en-US" sz="2800" b="1" dirty="0" smtClean="0"/>
          </a:p>
          <a:p>
            <a:pPr algn="r"/>
            <a:r>
              <a:rPr lang="ar-SA" sz="2000" b="1" dirty="0" smtClean="0"/>
              <a:t>   </a:t>
            </a:r>
            <a:r>
              <a:rPr lang="ar-SA" sz="2000" b="1" dirty="0" smtClean="0">
                <a:solidFill>
                  <a:srgbClr val="FF0000"/>
                </a:solidFill>
              </a:rPr>
              <a:t>الكلفة الكلية = الكلفة الكلية المتغيرة+ الكلفة الكلية الثابتة</a:t>
            </a:r>
            <a:r>
              <a:rPr lang="ar-IQ" sz="2000" b="1" dirty="0" smtClean="0"/>
              <a:t>                                    </a:t>
            </a:r>
            <a:endParaRPr lang="en-US" sz="2000" b="1" dirty="0" smtClean="0"/>
          </a:p>
          <a:p>
            <a:pPr algn="l" rtl="1"/>
            <a:r>
              <a:rPr lang="en-US" sz="2000" b="1" dirty="0" smtClean="0">
                <a:solidFill>
                  <a:srgbClr val="000066"/>
                </a:solidFill>
              </a:rPr>
              <a:t>  </a:t>
            </a:r>
            <a:endParaRPr lang="ar-IQ" sz="2800" b="1" dirty="0" smtClean="0">
              <a:solidFill>
                <a:srgbClr val="000066"/>
              </a:solidFill>
            </a:endParaRPr>
          </a:p>
        </p:txBody>
      </p:sp>
      <p:sp>
        <p:nvSpPr>
          <p:cNvPr id="4" name="TextBox 3"/>
          <p:cNvSpPr txBox="1"/>
          <p:nvPr/>
        </p:nvSpPr>
        <p:spPr>
          <a:xfrm>
            <a:off x="5724128" y="5733256"/>
            <a:ext cx="2016224" cy="400110"/>
          </a:xfrm>
          <a:prstGeom prst="rect">
            <a:avLst/>
          </a:prstGeom>
          <a:noFill/>
        </p:spPr>
        <p:txBody>
          <a:bodyPr wrap="square" rtlCol="1">
            <a:spAutoFit/>
          </a:bodyPr>
          <a:lstStyle/>
          <a:p>
            <a:r>
              <a:rPr lang="en-US" b="1" dirty="0" smtClean="0">
                <a:solidFill>
                  <a:srgbClr val="FF0000"/>
                </a:solidFill>
              </a:rPr>
              <a:t>   </a:t>
            </a:r>
            <a:r>
              <a:rPr lang="en-US" sz="2000" b="1" dirty="0" smtClean="0">
                <a:solidFill>
                  <a:srgbClr val="FF0000"/>
                </a:solidFill>
              </a:rPr>
              <a:t>Total costs (Tc)  </a:t>
            </a:r>
            <a:endParaRPr lang="ar-IQ" b="1" dirty="0">
              <a:solidFill>
                <a:srgbClr val="FF0000"/>
              </a:solidFill>
            </a:endParaRPr>
          </a:p>
        </p:txBody>
      </p:sp>
    </p:spTree>
  </p:cSld>
  <p:clrMapOvr>
    <a:masterClrMapping/>
  </p:clrMapOvr>
  <p:transition>
    <p:circl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F389876-892D-41A3-8E28-C6BF543B2891}" type="slidenum">
              <a:rPr lang="en-US" smtClean="0"/>
              <a:pPr/>
              <a:t>79</a:t>
            </a:fld>
            <a:endParaRPr lang="en-US"/>
          </a:p>
        </p:txBody>
      </p:sp>
      <p:sp>
        <p:nvSpPr>
          <p:cNvPr id="3" name="TextBox 2"/>
          <p:cNvSpPr txBox="1"/>
          <p:nvPr/>
        </p:nvSpPr>
        <p:spPr>
          <a:xfrm>
            <a:off x="0" y="500042"/>
            <a:ext cx="9092785" cy="6586418"/>
          </a:xfrm>
          <a:prstGeom prst="rect">
            <a:avLst/>
          </a:prstGeom>
          <a:noFill/>
        </p:spPr>
        <p:txBody>
          <a:bodyPr wrap="square" rtlCol="1">
            <a:spAutoFit/>
          </a:bodyPr>
          <a:lstStyle/>
          <a:p>
            <a:r>
              <a:rPr lang="ar-IQ" sz="2800" b="1" dirty="0" smtClean="0"/>
              <a:t>متوسطات التكاليف في الاجل القصير</a:t>
            </a:r>
            <a:r>
              <a:rPr lang="ar-IQ" dirty="0" smtClean="0"/>
              <a:t>                                          </a:t>
            </a:r>
          </a:p>
          <a:p>
            <a:pPr algn="r" rtl="1"/>
            <a:endParaRPr lang="ar-IQ" b="1" dirty="0" smtClean="0">
              <a:solidFill>
                <a:srgbClr val="FF0000"/>
              </a:solidFill>
            </a:endParaRPr>
          </a:p>
          <a:p>
            <a:pPr algn="r" rtl="1"/>
            <a:r>
              <a:rPr lang="ar-IQ" sz="2000" b="1" dirty="0" smtClean="0">
                <a:solidFill>
                  <a:srgbClr val="FF0000"/>
                </a:solidFill>
              </a:rPr>
              <a:t>متوسط التكلفة   (معدل التكلفة)</a:t>
            </a:r>
            <a:r>
              <a:rPr lang="en-US" sz="2000" b="1" dirty="0" smtClean="0">
                <a:solidFill>
                  <a:srgbClr val="FF0000"/>
                </a:solidFill>
              </a:rPr>
              <a:t>Average cost  </a:t>
            </a:r>
            <a:r>
              <a:rPr lang="ar-IQ" sz="2000" b="1" dirty="0" smtClean="0">
                <a:solidFill>
                  <a:srgbClr val="FF0000"/>
                </a:solidFill>
              </a:rPr>
              <a:t> </a:t>
            </a:r>
            <a:r>
              <a:rPr lang="ar-IQ" sz="2000" dirty="0" smtClean="0"/>
              <a:t>:      </a:t>
            </a:r>
            <a:r>
              <a:rPr lang="ar-IQ" sz="2000" b="1" dirty="0" smtClean="0"/>
              <a:t>هومقدار ما يصيب كل وحدة منتجة من انواع التكاليف </a:t>
            </a:r>
          </a:p>
          <a:p>
            <a:pPr algn="r" rtl="1"/>
            <a:r>
              <a:rPr lang="ar-IQ" sz="2000" b="1" dirty="0" smtClean="0"/>
              <a:t>التي تمت الاشارة </a:t>
            </a:r>
            <a:r>
              <a:rPr lang="ar-IQ" sz="2000" dirty="0" smtClean="0"/>
              <a:t>اليها.</a:t>
            </a:r>
          </a:p>
          <a:p>
            <a:pPr algn="r" rtl="1"/>
            <a:r>
              <a:rPr lang="en-US" sz="2000" dirty="0" smtClean="0"/>
              <a:t>                               </a:t>
            </a:r>
            <a:r>
              <a:rPr lang="ar-IQ" sz="2000" dirty="0" smtClean="0"/>
              <a:t>                                                   </a:t>
            </a:r>
            <a:r>
              <a:rPr lang="ar-IQ" sz="2000" b="1" dirty="0" smtClean="0"/>
              <a:t>التكاليف الثابتة</a:t>
            </a:r>
          </a:p>
          <a:p>
            <a:pPr algn="r" rtl="1"/>
            <a:r>
              <a:rPr lang="ar-IQ" sz="2000" dirty="0" smtClean="0"/>
              <a:t>                </a:t>
            </a:r>
            <a:r>
              <a:rPr lang="ar-IQ" sz="2400" b="1" dirty="0" smtClean="0">
                <a:solidFill>
                  <a:srgbClr val="FF0000"/>
                </a:solidFill>
              </a:rPr>
              <a:t>متوسط التكاليف الثابتة</a:t>
            </a:r>
            <a:r>
              <a:rPr lang="en-US" sz="2400" b="1" dirty="0" smtClean="0">
                <a:solidFill>
                  <a:srgbClr val="FF0000"/>
                </a:solidFill>
              </a:rPr>
              <a:t>         </a:t>
            </a:r>
            <a:r>
              <a:rPr lang="en-US" sz="2400" b="1" dirty="0" smtClean="0"/>
              <a:t>-------------------        </a:t>
            </a:r>
            <a:r>
              <a:rPr lang="en-US" sz="2800" b="1" dirty="0" smtClean="0"/>
              <a:t>=</a:t>
            </a:r>
            <a:r>
              <a:rPr lang="en-US" sz="2400" b="1" dirty="0" smtClean="0"/>
              <a:t>        </a:t>
            </a:r>
            <a:r>
              <a:rPr lang="en-US" sz="2400" b="1" dirty="0" smtClean="0">
                <a:solidFill>
                  <a:srgbClr val="FF0000"/>
                </a:solidFill>
              </a:rPr>
              <a:t>AFC</a:t>
            </a:r>
            <a:r>
              <a:rPr lang="en-US" sz="2000" b="1" dirty="0" smtClean="0">
                <a:solidFill>
                  <a:srgbClr val="FF0000"/>
                </a:solidFill>
              </a:rPr>
              <a:t>  </a:t>
            </a:r>
            <a:r>
              <a:rPr lang="en-US" sz="2000" b="1" dirty="0" smtClean="0"/>
              <a:t> </a:t>
            </a:r>
            <a:endParaRPr lang="ar-IQ" sz="2000" b="1" dirty="0" smtClean="0"/>
          </a:p>
          <a:p>
            <a:pPr algn="r" rtl="1"/>
            <a:r>
              <a:rPr lang="ar-IQ" dirty="0" smtClean="0"/>
              <a:t>                                                                                </a:t>
            </a:r>
            <a:r>
              <a:rPr lang="ar-IQ" sz="2000" b="1" dirty="0" smtClean="0"/>
              <a:t>عدد الوحدات المنتجة</a:t>
            </a:r>
            <a:endParaRPr lang="ar-IQ" b="1" dirty="0" smtClean="0"/>
          </a:p>
          <a:p>
            <a:pPr algn="r" rtl="1"/>
            <a:endParaRPr lang="ar-IQ" b="1" dirty="0" smtClean="0"/>
          </a:p>
          <a:p>
            <a:pPr algn="r" rtl="1"/>
            <a:r>
              <a:rPr lang="en-US" b="1" dirty="0" smtClean="0"/>
              <a:t>       </a:t>
            </a:r>
            <a:r>
              <a:rPr lang="ar-IQ" b="1" dirty="0" smtClean="0"/>
              <a:t>                                                       </a:t>
            </a:r>
          </a:p>
          <a:p>
            <a:pPr algn="r" rtl="1"/>
            <a:endParaRPr lang="ar-IQ" b="1" dirty="0" smtClean="0"/>
          </a:p>
          <a:p>
            <a:pPr algn="r" rtl="1"/>
            <a:r>
              <a:rPr lang="ar-IQ" b="1" dirty="0" smtClean="0"/>
              <a:t>                                                                                        </a:t>
            </a:r>
            <a:r>
              <a:rPr lang="ar-IQ" sz="2000" b="1" dirty="0" smtClean="0"/>
              <a:t> التكاليف المتغيرة</a:t>
            </a:r>
            <a:endParaRPr lang="ar-IQ" b="1" dirty="0" smtClean="0"/>
          </a:p>
          <a:p>
            <a:pPr algn="r" rtl="1"/>
            <a:r>
              <a:rPr lang="ar-IQ" b="1" dirty="0" smtClean="0"/>
              <a:t>  </a:t>
            </a:r>
            <a:r>
              <a:rPr lang="ar-IQ" sz="2400" b="1" dirty="0" smtClean="0">
                <a:solidFill>
                  <a:srgbClr val="FF0000"/>
                </a:solidFill>
              </a:rPr>
              <a:t>متوسط التكاليف المتغيرة</a:t>
            </a:r>
            <a:r>
              <a:rPr lang="en-US" sz="2400" b="1" dirty="0" smtClean="0">
                <a:solidFill>
                  <a:srgbClr val="FF0000"/>
                </a:solidFill>
              </a:rPr>
              <a:t>AVC      </a:t>
            </a:r>
            <a:r>
              <a:rPr lang="en-US" b="1" dirty="0" smtClean="0"/>
              <a:t> </a:t>
            </a:r>
            <a:r>
              <a:rPr lang="ar-IQ" b="1" dirty="0" smtClean="0"/>
              <a:t>              </a:t>
            </a:r>
            <a:r>
              <a:rPr lang="ar-IQ" dirty="0" smtClean="0"/>
              <a:t> </a:t>
            </a:r>
            <a:r>
              <a:rPr lang="ar-IQ" sz="2400" b="1" dirty="0" smtClean="0"/>
              <a:t>=</a:t>
            </a:r>
            <a:r>
              <a:rPr lang="ar-IQ" sz="2400" dirty="0" smtClean="0"/>
              <a:t> </a:t>
            </a:r>
            <a:r>
              <a:rPr lang="ar-IQ" dirty="0" smtClean="0"/>
              <a:t>         </a:t>
            </a:r>
            <a:r>
              <a:rPr lang="ar-IQ" b="1" dirty="0" smtClean="0"/>
              <a:t>-------------------------</a:t>
            </a:r>
          </a:p>
          <a:p>
            <a:pPr algn="r" rtl="1"/>
            <a:r>
              <a:rPr lang="ar-IQ" b="1" dirty="0" smtClean="0"/>
              <a:t>                                                                                        </a:t>
            </a:r>
            <a:r>
              <a:rPr lang="ar-IQ" sz="2000" b="1" dirty="0" smtClean="0"/>
              <a:t>عدد الوحدات المنتجة </a:t>
            </a:r>
            <a:endParaRPr lang="ar-IQ" b="1" dirty="0" smtClean="0"/>
          </a:p>
          <a:p>
            <a:pPr algn="r" rtl="1"/>
            <a:r>
              <a:rPr lang="ar-IQ" b="1" dirty="0" smtClean="0"/>
              <a:t>           </a:t>
            </a:r>
          </a:p>
          <a:p>
            <a:pPr algn="r" rtl="1"/>
            <a:r>
              <a:rPr lang="ar-IQ" b="1" dirty="0" smtClean="0"/>
              <a:t> </a:t>
            </a:r>
          </a:p>
          <a:p>
            <a:pPr algn="r" rtl="1"/>
            <a:endParaRPr lang="ar-IQ" b="1" dirty="0" smtClean="0"/>
          </a:p>
          <a:p>
            <a:pPr algn="r" rtl="1"/>
            <a:r>
              <a:rPr lang="en-US" b="1" dirty="0" smtClean="0"/>
              <a:t>   </a:t>
            </a:r>
            <a:r>
              <a:rPr lang="ar-IQ" b="1" dirty="0" smtClean="0"/>
              <a:t>                                                                                 </a:t>
            </a:r>
            <a:r>
              <a:rPr lang="ar-IQ" sz="2000" b="1" dirty="0" smtClean="0"/>
              <a:t>التكاليف الكلية</a:t>
            </a:r>
            <a:endParaRPr lang="ar-IQ" b="1" dirty="0" smtClean="0"/>
          </a:p>
          <a:p>
            <a:pPr algn="r" rtl="1"/>
            <a:r>
              <a:rPr lang="ar-IQ" sz="2400" b="1" dirty="0" smtClean="0">
                <a:solidFill>
                  <a:srgbClr val="FF0000"/>
                </a:solidFill>
              </a:rPr>
              <a:t>متوسط التكاليف الكلية</a:t>
            </a:r>
            <a:r>
              <a:rPr lang="en-US" sz="2400" b="1" dirty="0" smtClean="0">
                <a:solidFill>
                  <a:srgbClr val="FF0000"/>
                </a:solidFill>
              </a:rPr>
              <a:t> ATC</a:t>
            </a:r>
            <a:r>
              <a:rPr lang="en-US" sz="2400" b="1" dirty="0" smtClean="0"/>
              <a:t>          </a:t>
            </a:r>
            <a:r>
              <a:rPr lang="en-US" b="1" dirty="0" smtClean="0"/>
              <a:t> </a:t>
            </a:r>
            <a:r>
              <a:rPr lang="ar-IQ" b="1" dirty="0" smtClean="0"/>
              <a:t>              </a:t>
            </a:r>
            <a:r>
              <a:rPr lang="ar-IQ" sz="2400" b="1" dirty="0" smtClean="0"/>
              <a:t>= </a:t>
            </a:r>
            <a:r>
              <a:rPr lang="ar-IQ" b="1" dirty="0" smtClean="0"/>
              <a:t>             ---------------------</a:t>
            </a:r>
          </a:p>
          <a:p>
            <a:pPr algn="r" rtl="1"/>
            <a:r>
              <a:rPr lang="ar-IQ" b="1" dirty="0" smtClean="0"/>
              <a:t>                                                                                </a:t>
            </a:r>
            <a:r>
              <a:rPr lang="ar-IQ" sz="2000" b="1" dirty="0" smtClean="0"/>
              <a:t>عدد الوحدات المنتجة</a:t>
            </a:r>
            <a:endParaRPr lang="ar-IQ" b="1" dirty="0" smtClean="0"/>
          </a:p>
          <a:p>
            <a:pPr algn="r" rtl="1"/>
            <a:endParaRPr lang="ar-IQ" b="1" dirty="0" smtClean="0"/>
          </a:p>
          <a:p>
            <a:pPr algn="r" rtl="1"/>
            <a:endParaRPr lang="ar-IQ" b="1" dirty="0"/>
          </a:p>
        </p:txBody>
      </p:sp>
    </p:spTree>
  </p:cSld>
  <p:clrMapOvr>
    <a:masterClrMapping/>
  </p:clrMapOvr>
  <p:transition>
    <p:circl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IQ" dirty="0" smtClean="0"/>
              <a:t>علاقة علم الاقتصاد بالعلوم الاخرى </a:t>
            </a:r>
            <a:r>
              <a:rPr lang="en-US" dirty="0" smtClean="0"/>
              <a:t/>
            </a:r>
            <a:br>
              <a:rPr lang="en-US" dirty="0" smtClean="0"/>
            </a:br>
            <a:r>
              <a:rPr lang="en-US" dirty="0" smtClean="0"/>
              <a:t>B</a:t>
            </a:r>
            <a:endParaRPr lang="en-US" dirty="0"/>
          </a:p>
        </p:txBody>
      </p:sp>
      <p:sp>
        <p:nvSpPr>
          <p:cNvPr id="3" name="Content Placeholder 2"/>
          <p:cNvSpPr>
            <a:spLocks noGrp="1"/>
          </p:cNvSpPr>
          <p:nvPr>
            <p:ph idx="1"/>
          </p:nvPr>
        </p:nvSpPr>
        <p:spPr/>
        <p:txBody>
          <a:bodyPr>
            <a:normAutofit fontScale="92500" lnSpcReduction="10000"/>
          </a:bodyPr>
          <a:lstStyle/>
          <a:p>
            <a:pPr algn="just">
              <a:buNone/>
            </a:pPr>
            <a:r>
              <a:rPr lang="ar-IQ" sz="2400" dirty="0" smtClean="0">
                <a:solidFill>
                  <a:srgbClr val="FF0000"/>
                </a:solidFill>
              </a:rPr>
              <a:t>   </a:t>
            </a:r>
            <a:r>
              <a:rPr lang="ar-SA" sz="2800" dirty="0" smtClean="0">
                <a:solidFill>
                  <a:srgbClr val="FF0000"/>
                </a:solidFill>
              </a:rPr>
              <a:t>علاقة علم الاقتصاد با لاحصاء والرياضيات </a:t>
            </a:r>
            <a:r>
              <a:rPr lang="ar-SA" sz="2800" dirty="0" smtClean="0"/>
              <a:t>حيث ان علم الاقتصاد يستخدمها كادوات تحليلية. فما دام الاحصاء لا يدرس كفاية بحد ذاتة انما هو وسيلة (اداة) تستخدم في العلوم الاخرى فان الدراسات الاقتصادية النظرية منها والتطبيقية لا يمكن لها ان تستغني عنه.</a:t>
            </a:r>
            <a:r>
              <a:rPr lang="ar-SA" sz="2800" dirty="0" smtClean="0">
                <a:solidFill>
                  <a:srgbClr val="FF0000"/>
                </a:solidFill>
              </a:rPr>
              <a:t>فالاقتصاد والاحصاء </a:t>
            </a:r>
            <a:r>
              <a:rPr lang="ar-SA" sz="2800" dirty="0" smtClean="0"/>
              <a:t>قد اشتبك احدهما با الاخر حتى اصبح احيانا من المتعذر الفصل بينهما لان </a:t>
            </a:r>
            <a:r>
              <a:rPr lang="ar-SA" sz="2800" u="sng" dirty="0" smtClean="0"/>
              <a:t>اية دراسة اقتصادية معمقة تعتمد الى حد كبير على الاساليب الدقيقة في جميع البيانات وتصنيفها ومعالجتها وتحليلها وتفسيرها. اما العلاقة بين الاقتصاد والرياضيات فهي تتجلى في ان الرياضيات خدمت النظرية الاقتصادية </a:t>
            </a:r>
            <a:r>
              <a:rPr lang="ar-SA" sz="2800" dirty="0" smtClean="0"/>
              <a:t>كثيرا لانها جعلت اللغة المستخدمة في الاقتصاد اكثر اختصارا واكثر دقة</a:t>
            </a:r>
            <a:endParaRPr lang="en-US" sz="2400" dirty="0" smtClean="0"/>
          </a:p>
          <a:p>
            <a:pPr algn="l">
              <a:buNone/>
            </a:pPr>
            <a:r>
              <a:rPr lang="ar-SA" sz="4400" dirty="0" smtClean="0"/>
              <a:t>.</a:t>
            </a:r>
            <a:r>
              <a:rPr lang="en-US" sz="4400" dirty="0" smtClean="0"/>
              <a:t>  </a:t>
            </a:r>
            <a:r>
              <a:rPr lang="ar-SA" sz="4400" dirty="0" smtClean="0">
                <a:sym typeface="Symbol"/>
              </a:rPr>
              <a:t></a:t>
            </a:r>
            <a:r>
              <a:rPr lang="en-US" sz="4400" dirty="0" smtClean="0">
                <a:sym typeface="Symbol"/>
              </a:rPr>
              <a:t>    </a:t>
            </a:r>
            <a:r>
              <a:rPr lang="ar-SA" sz="4400" dirty="0" smtClean="0">
                <a:sym typeface="Symbol"/>
              </a:rPr>
              <a:t></a:t>
            </a:r>
            <a:r>
              <a:rPr lang="ar-SA" sz="2400" dirty="0" smtClean="0"/>
              <a:t> </a:t>
            </a:r>
            <a:r>
              <a:rPr lang="en-US" sz="2400" dirty="0" smtClean="0"/>
              <a:t>                             </a:t>
            </a:r>
            <a:r>
              <a:rPr lang="ar-SA" sz="4300" b="1" dirty="0" smtClean="0">
                <a:sym typeface="Symbol"/>
              </a:rPr>
              <a:t></a:t>
            </a:r>
            <a:r>
              <a:rPr lang="en-US" sz="4300" b="1" dirty="0" smtClean="0">
                <a:sym typeface="Symbol"/>
              </a:rPr>
              <a:t>       </a:t>
            </a:r>
            <a:r>
              <a:rPr lang="ar-SA" sz="4300" b="1" dirty="0" smtClean="0">
                <a:sym typeface="Symbol"/>
              </a:rPr>
              <a:t></a:t>
            </a:r>
            <a:r>
              <a:rPr lang="en-US" sz="4300" b="1" dirty="0" smtClean="0">
                <a:sym typeface="Symbol"/>
              </a:rPr>
              <a:t>          </a:t>
            </a:r>
            <a:r>
              <a:rPr lang="en-US" sz="4800" dirty="0" smtClean="0">
                <a:solidFill>
                  <a:srgbClr val="FF0000"/>
                </a:solidFill>
                <a:sym typeface="Symbol"/>
              </a:rPr>
              <a:t>      </a:t>
            </a:r>
            <a:r>
              <a:rPr lang="ar-SA" sz="2400" dirty="0" smtClean="0">
                <a:sym typeface="Symbol"/>
              </a:rPr>
              <a:t> </a:t>
            </a:r>
            <a:r>
              <a:rPr lang="en-US" sz="2400" dirty="0" smtClean="0">
                <a:sym typeface="Symbol"/>
              </a:rPr>
              <a:t>  </a:t>
            </a:r>
            <a:r>
              <a:rPr lang="en-US" sz="4800" dirty="0" smtClean="0">
                <a:sym typeface="Symbol"/>
              </a:rPr>
              <a:t> </a:t>
            </a:r>
            <a:r>
              <a:rPr lang="ar-SA" sz="4800" dirty="0" smtClean="0">
                <a:sym typeface="Symbol"/>
              </a:rPr>
              <a:t></a:t>
            </a:r>
            <a:endParaRPr lang="en-US" sz="2400" dirty="0" smtClean="0">
              <a:solidFill>
                <a:srgbClr val="FF0000"/>
              </a:solidFill>
            </a:endParaRPr>
          </a:p>
          <a:p>
            <a:pPr algn="r" rtl="1">
              <a:buNone/>
            </a:pPr>
            <a:endParaRPr lang="en-US" sz="2400" b="1" dirty="0">
              <a:solidFill>
                <a:srgbClr val="FF0000"/>
              </a:solidFill>
            </a:endParaRPr>
          </a:p>
        </p:txBody>
      </p:sp>
      <p:sp>
        <p:nvSpPr>
          <p:cNvPr id="4" name="Slide Number Placeholder 3"/>
          <p:cNvSpPr>
            <a:spLocks noGrp="1"/>
          </p:cNvSpPr>
          <p:nvPr>
            <p:ph type="sldNum" sz="quarter" idx="12"/>
          </p:nvPr>
        </p:nvSpPr>
        <p:spPr/>
        <p:txBody>
          <a:bodyPr/>
          <a:lstStyle/>
          <a:p>
            <a:fld id="{8F389876-892D-41A3-8E28-C6BF543B2891}" type="slidenum">
              <a:rPr lang="en-US" sz="2400" smtClean="0"/>
              <a:pPr/>
              <a:t>8</a:t>
            </a:fld>
            <a:endParaRPr lang="en-US" sz="2400" dirty="0"/>
          </a:p>
        </p:txBody>
      </p:sp>
      <p:sp>
        <p:nvSpPr>
          <p:cNvPr id="6" name="TextBox 5"/>
          <p:cNvSpPr txBox="1"/>
          <p:nvPr/>
        </p:nvSpPr>
        <p:spPr>
          <a:xfrm>
            <a:off x="2857488" y="5286389"/>
            <a:ext cx="571504" cy="584775"/>
          </a:xfrm>
          <a:prstGeom prst="rect">
            <a:avLst/>
          </a:prstGeom>
          <a:noFill/>
        </p:spPr>
        <p:txBody>
          <a:bodyPr wrap="square" rtlCol="0">
            <a:spAutoFit/>
          </a:bodyPr>
          <a:lstStyle/>
          <a:p>
            <a:r>
              <a:rPr lang="en-US" sz="3200" b="1" dirty="0" smtClean="0">
                <a:sym typeface="Symbol"/>
              </a:rPr>
              <a:t></a:t>
            </a:r>
            <a:endParaRPr lang="en-US" sz="3200" b="1" dirty="0"/>
          </a:p>
        </p:txBody>
      </p:sp>
    </p:spTree>
  </p:cSld>
  <p:clrMapOvr>
    <a:masterClrMapping/>
  </p:clrMapOvr>
  <p:transition>
    <p:circl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F389876-892D-41A3-8E28-C6BF543B2891}" type="slidenum">
              <a:rPr lang="en-US" smtClean="0"/>
              <a:pPr/>
              <a:t>80</a:t>
            </a:fld>
            <a:endParaRPr lang="en-US"/>
          </a:p>
        </p:txBody>
      </p:sp>
      <p:graphicFrame>
        <p:nvGraphicFramePr>
          <p:cNvPr id="3" name="Table 2"/>
          <p:cNvGraphicFramePr>
            <a:graphicFrameLocks noGrp="1"/>
          </p:cNvGraphicFramePr>
          <p:nvPr/>
        </p:nvGraphicFramePr>
        <p:xfrm>
          <a:off x="571472" y="1357298"/>
          <a:ext cx="7786744" cy="4310214"/>
        </p:xfrm>
        <a:graphic>
          <a:graphicData uri="http://schemas.openxmlformats.org/drawingml/2006/table">
            <a:tbl>
              <a:tblPr firstRow="1" bandRow="1">
                <a:tableStyleId>{93296810-A885-4BE3-A3E7-6D5BEEA58F35}</a:tableStyleId>
              </a:tblPr>
              <a:tblGrid>
                <a:gridCol w="1112392"/>
                <a:gridCol w="1112392"/>
                <a:gridCol w="1112392"/>
                <a:gridCol w="1112392"/>
                <a:gridCol w="1112392"/>
                <a:gridCol w="1112392"/>
                <a:gridCol w="1112392"/>
              </a:tblGrid>
              <a:tr h="596449">
                <a:tc>
                  <a:txBody>
                    <a:bodyPr/>
                    <a:lstStyle/>
                    <a:p>
                      <a:r>
                        <a:rPr lang="en-US" dirty="0" smtClean="0"/>
                        <a:t>ATC</a:t>
                      </a:r>
                      <a:endParaRPr lang="ar-SA" dirty="0" smtClean="0"/>
                    </a:p>
                    <a:p>
                      <a:pPr algn="r" rtl="1"/>
                      <a:r>
                        <a:rPr lang="ar-SA" dirty="0" smtClean="0"/>
                        <a:t>(3+ 2) </a:t>
                      </a:r>
                      <a:r>
                        <a:rPr lang="ar-SA" sz="2400" dirty="0" smtClean="0"/>
                        <a:t>/</a:t>
                      </a:r>
                      <a:r>
                        <a:rPr lang="ar-SA" sz="2000" dirty="0" smtClean="0"/>
                        <a:t>1  </a:t>
                      </a:r>
                      <a:r>
                        <a:rPr lang="ar-SA" dirty="0" smtClean="0"/>
                        <a:t>  </a:t>
                      </a:r>
                      <a:endParaRPr lang="en-US" dirty="0"/>
                    </a:p>
                  </a:txBody>
                  <a:tcPr/>
                </a:tc>
                <a:tc>
                  <a:txBody>
                    <a:bodyPr/>
                    <a:lstStyle/>
                    <a:p>
                      <a:r>
                        <a:rPr lang="en-US" dirty="0" smtClean="0"/>
                        <a:t>AVC</a:t>
                      </a:r>
                      <a:endParaRPr lang="ar-SA" dirty="0" smtClean="0"/>
                    </a:p>
                    <a:p>
                      <a:r>
                        <a:rPr lang="ar-SA" dirty="0" smtClean="0"/>
                        <a:t>1/3</a:t>
                      </a:r>
                      <a:endParaRPr lang="en-US" dirty="0"/>
                    </a:p>
                  </a:txBody>
                  <a:tcPr/>
                </a:tc>
                <a:tc>
                  <a:txBody>
                    <a:bodyPr/>
                    <a:lstStyle/>
                    <a:p>
                      <a:r>
                        <a:rPr lang="en-US" dirty="0" smtClean="0"/>
                        <a:t>AFC</a:t>
                      </a:r>
                      <a:endParaRPr lang="ar-SA" dirty="0" smtClean="0"/>
                    </a:p>
                    <a:p>
                      <a:r>
                        <a:rPr lang="ar-SA" dirty="0" smtClean="0"/>
                        <a:t>1/2</a:t>
                      </a:r>
                      <a:endParaRPr lang="en-US" dirty="0"/>
                    </a:p>
                  </a:txBody>
                  <a:tcPr/>
                </a:tc>
                <a:tc>
                  <a:txBody>
                    <a:bodyPr/>
                    <a:lstStyle/>
                    <a:p>
                      <a:r>
                        <a:rPr lang="en-US" dirty="0" smtClean="0"/>
                        <a:t>TC</a:t>
                      </a:r>
                      <a:endParaRPr lang="ar-SA" dirty="0" smtClean="0"/>
                    </a:p>
                    <a:p>
                      <a:r>
                        <a:rPr lang="ar-SA" dirty="0" smtClean="0"/>
                        <a:t>3+2</a:t>
                      </a:r>
                      <a:endParaRPr lang="en-US" dirty="0"/>
                    </a:p>
                  </a:txBody>
                  <a:tcPr/>
                </a:tc>
                <a:tc>
                  <a:txBody>
                    <a:bodyPr/>
                    <a:lstStyle/>
                    <a:p>
                      <a:r>
                        <a:rPr lang="en-US" dirty="0" smtClean="0"/>
                        <a:t>VC</a:t>
                      </a:r>
                      <a:endParaRPr lang="ar-SA" dirty="0" smtClean="0"/>
                    </a:p>
                    <a:p>
                      <a:r>
                        <a:rPr lang="ar-SA" dirty="0" smtClean="0"/>
                        <a:t>3</a:t>
                      </a:r>
                      <a:endParaRPr lang="en-US" dirty="0"/>
                    </a:p>
                  </a:txBody>
                  <a:tcPr/>
                </a:tc>
                <a:tc>
                  <a:txBody>
                    <a:bodyPr/>
                    <a:lstStyle/>
                    <a:p>
                      <a:r>
                        <a:rPr lang="en-US" dirty="0" smtClean="0"/>
                        <a:t>FC</a:t>
                      </a:r>
                      <a:endParaRPr lang="ar-SA" dirty="0" smtClean="0"/>
                    </a:p>
                    <a:p>
                      <a:r>
                        <a:rPr lang="ar-SA" dirty="0" smtClean="0"/>
                        <a:t>2</a:t>
                      </a:r>
                      <a:endParaRPr lang="en-US" dirty="0"/>
                    </a:p>
                  </a:txBody>
                  <a:tcPr/>
                </a:tc>
                <a:tc>
                  <a:txBody>
                    <a:bodyPr/>
                    <a:lstStyle/>
                    <a:p>
                      <a:r>
                        <a:rPr lang="ar-SA" dirty="0" smtClean="0"/>
                        <a:t>الانتاج</a:t>
                      </a:r>
                    </a:p>
                    <a:p>
                      <a:r>
                        <a:rPr lang="ar-SA" dirty="0" smtClean="0"/>
                        <a:t>1</a:t>
                      </a:r>
                      <a:endParaRPr lang="en-US" dirty="0"/>
                    </a:p>
                  </a:txBody>
                  <a:tcPr/>
                </a:tc>
              </a:tr>
              <a:tr h="596449">
                <a:tc>
                  <a:txBody>
                    <a:bodyPr/>
                    <a:lstStyle/>
                    <a:p>
                      <a:pPr algn="ctr"/>
                      <a:r>
                        <a:rPr lang="en-US" dirty="0" smtClean="0"/>
                        <a:t>1500</a:t>
                      </a:r>
                      <a:endParaRPr lang="en-US" dirty="0"/>
                    </a:p>
                  </a:txBody>
                  <a:tcPr/>
                </a:tc>
                <a:tc>
                  <a:txBody>
                    <a:bodyPr/>
                    <a:lstStyle/>
                    <a:p>
                      <a:pPr algn="ctr"/>
                      <a:r>
                        <a:rPr lang="en-US" dirty="0" smtClean="0"/>
                        <a:t>500</a:t>
                      </a:r>
                      <a:endParaRPr lang="en-US" dirty="0"/>
                    </a:p>
                  </a:txBody>
                  <a:tcPr/>
                </a:tc>
                <a:tc>
                  <a:txBody>
                    <a:bodyPr/>
                    <a:lstStyle/>
                    <a:p>
                      <a:pPr algn="ctr"/>
                      <a:r>
                        <a:rPr lang="en-US" dirty="0" smtClean="0"/>
                        <a:t>1000</a:t>
                      </a:r>
                      <a:endParaRPr lang="en-US" dirty="0"/>
                    </a:p>
                  </a:txBody>
                  <a:tcPr/>
                </a:tc>
                <a:tc>
                  <a:txBody>
                    <a:bodyPr/>
                    <a:lstStyle/>
                    <a:p>
                      <a:pPr algn="ctr"/>
                      <a:r>
                        <a:rPr lang="en-US" dirty="0" smtClean="0"/>
                        <a:t>1500</a:t>
                      </a:r>
                      <a:endParaRPr lang="en-US" dirty="0"/>
                    </a:p>
                  </a:txBody>
                  <a:tcPr/>
                </a:tc>
                <a:tc>
                  <a:txBody>
                    <a:bodyPr/>
                    <a:lstStyle/>
                    <a:p>
                      <a:pPr algn="ctr"/>
                      <a:r>
                        <a:rPr lang="en-US" dirty="0" smtClean="0"/>
                        <a:t>500</a:t>
                      </a:r>
                      <a:endParaRPr lang="en-US" dirty="0"/>
                    </a:p>
                  </a:txBody>
                  <a:tcPr/>
                </a:tc>
                <a:tc>
                  <a:txBody>
                    <a:bodyPr/>
                    <a:lstStyle/>
                    <a:p>
                      <a:pPr algn="ctr"/>
                      <a:r>
                        <a:rPr lang="en-US" dirty="0" smtClean="0"/>
                        <a:t>1000</a:t>
                      </a:r>
                      <a:endParaRPr lang="en-US" dirty="0"/>
                    </a:p>
                  </a:txBody>
                  <a:tcPr/>
                </a:tc>
                <a:tc>
                  <a:txBody>
                    <a:bodyPr/>
                    <a:lstStyle/>
                    <a:p>
                      <a:pPr algn="ctr"/>
                      <a:r>
                        <a:rPr lang="en-US" dirty="0" smtClean="0"/>
                        <a:t>1</a:t>
                      </a:r>
                      <a:endParaRPr lang="en-US" dirty="0"/>
                    </a:p>
                  </a:txBody>
                  <a:tcPr/>
                </a:tc>
              </a:tr>
              <a:tr h="596449">
                <a:tc>
                  <a:txBody>
                    <a:bodyPr/>
                    <a:lstStyle/>
                    <a:p>
                      <a:pPr algn="ctr"/>
                      <a:r>
                        <a:rPr lang="en-US" dirty="0" smtClean="0"/>
                        <a:t>900</a:t>
                      </a:r>
                      <a:endParaRPr lang="en-US" dirty="0"/>
                    </a:p>
                  </a:txBody>
                  <a:tcPr/>
                </a:tc>
                <a:tc>
                  <a:txBody>
                    <a:bodyPr/>
                    <a:lstStyle/>
                    <a:p>
                      <a:pPr algn="ctr"/>
                      <a:r>
                        <a:rPr lang="en-US" dirty="0" smtClean="0"/>
                        <a:t>400</a:t>
                      </a:r>
                      <a:endParaRPr lang="en-US" dirty="0"/>
                    </a:p>
                  </a:txBody>
                  <a:tcPr/>
                </a:tc>
                <a:tc>
                  <a:txBody>
                    <a:bodyPr/>
                    <a:lstStyle/>
                    <a:p>
                      <a:pPr algn="ctr"/>
                      <a:r>
                        <a:rPr lang="en-US" dirty="0" smtClean="0"/>
                        <a:t>500</a:t>
                      </a:r>
                      <a:endParaRPr lang="en-US" dirty="0"/>
                    </a:p>
                  </a:txBody>
                  <a:tcPr/>
                </a:tc>
                <a:tc>
                  <a:txBody>
                    <a:bodyPr/>
                    <a:lstStyle/>
                    <a:p>
                      <a:pPr algn="ctr"/>
                      <a:r>
                        <a:rPr lang="en-US" dirty="0" smtClean="0"/>
                        <a:t>1800</a:t>
                      </a:r>
                      <a:endParaRPr lang="en-US" dirty="0"/>
                    </a:p>
                  </a:txBody>
                  <a:tcPr/>
                </a:tc>
                <a:tc>
                  <a:txBody>
                    <a:bodyPr/>
                    <a:lstStyle/>
                    <a:p>
                      <a:pPr algn="ctr"/>
                      <a:r>
                        <a:rPr lang="en-US" dirty="0" smtClean="0"/>
                        <a:t>800</a:t>
                      </a:r>
                      <a:endParaRPr lang="en-US" dirty="0"/>
                    </a:p>
                  </a:txBody>
                  <a:tcPr/>
                </a:tc>
                <a:tc>
                  <a:txBody>
                    <a:bodyPr/>
                    <a:lstStyle/>
                    <a:p>
                      <a:pPr algn="ctr"/>
                      <a:r>
                        <a:rPr lang="en-US" dirty="0" smtClean="0"/>
                        <a:t>1000</a:t>
                      </a:r>
                      <a:endParaRPr lang="en-US" dirty="0"/>
                    </a:p>
                  </a:txBody>
                  <a:tcPr/>
                </a:tc>
                <a:tc>
                  <a:txBody>
                    <a:bodyPr/>
                    <a:lstStyle/>
                    <a:p>
                      <a:pPr algn="ctr"/>
                      <a:r>
                        <a:rPr lang="en-US" dirty="0" smtClean="0"/>
                        <a:t>2</a:t>
                      </a:r>
                      <a:endParaRPr lang="en-US" dirty="0"/>
                    </a:p>
                  </a:txBody>
                  <a:tcPr/>
                </a:tc>
              </a:tr>
              <a:tr h="596449">
                <a:tc>
                  <a:txBody>
                    <a:bodyPr/>
                    <a:lstStyle/>
                    <a:p>
                      <a:pPr algn="ctr"/>
                      <a:r>
                        <a:rPr lang="en-US" dirty="0" smtClean="0"/>
                        <a:t>667</a:t>
                      </a:r>
                      <a:endParaRPr lang="en-US" dirty="0"/>
                    </a:p>
                  </a:txBody>
                  <a:tcPr/>
                </a:tc>
                <a:tc>
                  <a:txBody>
                    <a:bodyPr/>
                    <a:lstStyle/>
                    <a:p>
                      <a:pPr algn="ctr"/>
                      <a:r>
                        <a:rPr lang="en-US" dirty="0" smtClean="0"/>
                        <a:t>333</a:t>
                      </a:r>
                      <a:endParaRPr lang="en-US" dirty="0"/>
                    </a:p>
                  </a:txBody>
                  <a:tcPr/>
                </a:tc>
                <a:tc>
                  <a:txBody>
                    <a:bodyPr/>
                    <a:lstStyle/>
                    <a:p>
                      <a:pPr algn="ctr"/>
                      <a:r>
                        <a:rPr lang="en-US" dirty="0" smtClean="0"/>
                        <a:t>333</a:t>
                      </a:r>
                      <a:endParaRPr lang="en-US" dirty="0"/>
                    </a:p>
                  </a:txBody>
                  <a:tcPr/>
                </a:tc>
                <a:tc>
                  <a:txBody>
                    <a:bodyPr/>
                    <a:lstStyle/>
                    <a:p>
                      <a:pPr algn="ctr"/>
                      <a:r>
                        <a:rPr lang="en-US" dirty="0" smtClean="0"/>
                        <a:t>2000</a:t>
                      </a:r>
                      <a:endParaRPr lang="en-US" dirty="0"/>
                    </a:p>
                  </a:txBody>
                  <a:tcPr/>
                </a:tc>
                <a:tc>
                  <a:txBody>
                    <a:bodyPr/>
                    <a:lstStyle/>
                    <a:p>
                      <a:pPr algn="ctr"/>
                      <a:r>
                        <a:rPr lang="en-US" dirty="0" smtClean="0"/>
                        <a:t>1000</a:t>
                      </a:r>
                      <a:endParaRPr lang="en-US" dirty="0"/>
                    </a:p>
                  </a:txBody>
                  <a:tcPr/>
                </a:tc>
                <a:tc>
                  <a:txBody>
                    <a:bodyPr/>
                    <a:lstStyle/>
                    <a:p>
                      <a:pPr algn="ctr"/>
                      <a:r>
                        <a:rPr lang="en-US" dirty="0" smtClean="0"/>
                        <a:t>1000</a:t>
                      </a:r>
                      <a:endParaRPr lang="en-US" dirty="0"/>
                    </a:p>
                  </a:txBody>
                  <a:tcPr/>
                </a:tc>
                <a:tc>
                  <a:txBody>
                    <a:bodyPr/>
                    <a:lstStyle/>
                    <a:p>
                      <a:pPr algn="ctr"/>
                      <a:r>
                        <a:rPr lang="en-US" dirty="0" smtClean="0"/>
                        <a:t>3</a:t>
                      </a:r>
                      <a:endParaRPr lang="en-US" dirty="0"/>
                    </a:p>
                  </a:txBody>
                  <a:tcPr/>
                </a:tc>
              </a:tr>
              <a:tr h="596449">
                <a:tc>
                  <a:txBody>
                    <a:bodyPr/>
                    <a:lstStyle/>
                    <a:p>
                      <a:pPr algn="ctr"/>
                      <a:r>
                        <a:rPr lang="en-US" dirty="0" smtClean="0"/>
                        <a:t>575</a:t>
                      </a:r>
                      <a:endParaRPr lang="en-US" dirty="0"/>
                    </a:p>
                  </a:txBody>
                  <a:tcPr/>
                </a:tc>
                <a:tc>
                  <a:txBody>
                    <a:bodyPr/>
                    <a:lstStyle/>
                    <a:p>
                      <a:pPr algn="ctr"/>
                      <a:r>
                        <a:rPr lang="en-US" dirty="0" smtClean="0"/>
                        <a:t>325</a:t>
                      </a:r>
                      <a:endParaRPr lang="en-US" dirty="0"/>
                    </a:p>
                  </a:txBody>
                  <a:tcPr/>
                </a:tc>
                <a:tc>
                  <a:txBody>
                    <a:bodyPr/>
                    <a:lstStyle/>
                    <a:p>
                      <a:pPr algn="ctr"/>
                      <a:r>
                        <a:rPr lang="en-US" dirty="0" smtClean="0"/>
                        <a:t>250</a:t>
                      </a:r>
                      <a:endParaRPr lang="en-US" dirty="0"/>
                    </a:p>
                  </a:txBody>
                  <a:tcPr/>
                </a:tc>
                <a:tc>
                  <a:txBody>
                    <a:bodyPr/>
                    <a:lstStyle/>
                    <a:p>
                      <a:pPr algn="ctr"/>
                      <a:r>
                        <a:rPr lang="en-US" dirty="0" smtClean="0"/>
                        <a:t>2300</a:t>
                      </a:r>
                      <a:endParaRPr lang="en-US" dirty="0"/>
                    </a:p>
                  </a:txBody>
                  <a:tcPr/>
                </a:tc>
                <a:tc>
                  <a:txBody>
                    <a:bodyPr/>
                    <a:lstStyle/>
                    <a:p>
                      <a:pPr algn="ctr"/>
                      <a:r>
                        <a:rPr lang="en-US" dirty="0" smtClean="0"/>
                        <a:t>1300</a:t>
                      </a:r>
                      <a:endParaRPr lang="en-US" dirty="0"/>
                    </a:p>
                  </a:txBody>
                  <a:tcPr/>
                </a:tc>
                <a:tc>
                  <a:txBody>
                    <a:bodyPr/>
                    <a:lstStyle/>
                    <a:p>
                      <a:pPr algn="ctr"/>
                      <a:r>
                        <a:rPr lang="en-US" dirty="0" smtClean="0"/>
                        <a:t>1000</a:t>
                      </a:r>
                      <a:endParaRPr lang="en-US" dirty="0"/>
                    </a:p>
                  </a:txBody>
                  <a:tcPr/>
                </a:tc>
                <a:tc>
                  <a:txBody>
                    <a:bodyPr/>
                    <a:lstStyle/>
                    <a:p>
                      <a:pPr algn="ctr"/>
                      <a:r>
                        <a:rPr lang="en-US" dirty="0" smtClean="0"/>
                        <a:t>4</a:t>
                      </a:r>
                      <a:endParaRPr lang="en-US" dirty="0"/>
                    </a:p>
                  </a:txBody>
                  <a:tcPr/>
                </a:tc>
              </a:tr>
              <a:tr h="596449">
                <a:tc>
                  <a:txBody>
                    <a:bodyPr/>
                    <a:lstStyle/>
                    <a:p>
                      <a:pPr algn="ctr"/>
                      <a:r>
                        <a:rPr lang="en-US" dirty="0" smtClean="0"/>
                        <a:t>540</a:t>
                      </a:r>
                      <a:endParaRPr lang="en-US" dirty="0"/>
                    </a:p>
                  </a:txBody>
                  <a:tcPr/>
                </a:tc>
                <a:tc>
                  <a:txBody>
                    <a:bodyPr/>
                    <a:lstStyle/>
                    <a:p>
                      <a:pPr algn="ctr"/>
                      <a:r>
                        <a:rPr lang="en-US" dirty="0" smtClean="0"/>
                        <a:t>340</a:t>
                      </a:r>
                      <a:endParaRPr lang="en-US" dirty="0"/>
                    </a:p>
                  </a:txBody>
                  <a:tcPr/>
                </a:tc>
                <a:tc>
                  <a:txBody>
                    <a:bodyPr/>
                    <a:lstStyle/>
                    <a:p>
                      <a:pPr algn="ctr"/>
                      <a:r>
                        <a:rPr lang="en-US" dirty="0" smtClean="0"/>
                        <a:t>200</a:t>
                      </a:r>
                      <a:endParaRPr lang="en-US" dirty="0"/>
                    </a:p>
                  </a:txBody>
                  <a:tcPr/>
                </a:tc>
                <a:tc>
                  <a:txBody>
                    <a:bodyPr/>
                    <a:lstStyle/>
                    <a:p>
                      <a:pPr algn="ctr"/>
                      <a:r>
                        <a:rPr lang="en-US" dirty="0" smtClean="0"/>
                        <a:t>2700</a:t>
                      </a:r>
                      <a:endParaRPr lang="en-US" dirty="0"/>
                    </a:p>
                  </a:txBody>
                  <a:tcPr/>
                </a:tc>
                <a:tc>
                  <a:txBody>
                    <a:bodyPr/>
                    <a:lstStyle/>
                    <a:p>
                      <a:pPr algn="ctr"/>
                      <a:r>
                        <a:rPr lang="en-US" dirty="0" smtClean="0"/>
                        <a:t>1700</a:t>
                      </a:r>
                      <a:endParaRPr lang="en-US" dirty="0"/>
                    </a:p>
                  </a:txBody>
                  <a:tcPr/>
                </a:tc>
                <a:tc>
                  <a:txBody>
                    <a:bodyPr/>
                    <a:lstStyle/>
                    <a:p>
                      <a:pPr algn="ctr"/>
                      <a:r>
                        <a:rPr lang="en-US" dirty="0" smtClean="0"/>
                        <a:t>1000</a:t>
                      </a:r>
                      <a:endParaRPr lang="en-US" dirty="0"/>
                    </a:p>
                  </a:txBody>
                  <a:tcPr/>
                </a:tc>
                <a:tc>
                  <a:txBody>
                    <a:bodyPr/>
                    <a:lstStyle/>
                    <a:p>
                      <a:pPr algn="ctr"/>
                      <a:r>
                        <a:rPr lang="en-US" dirty="0" smtClean="0"/>
                        <a:t>5</a:t>
                      </a:r>
                      <a:endParaRPr lang="en-US" dirty="0"/>
                    </a:p>
                  </a:txBody>
                  <a:tcPr/>
                </a:tc>
              </a:tr>
              <a:tr h="596449">
                <a:tc>
                  <a:txBody>
                    <a:bodyPr/>
                    <a:lstStyle/>
                    <a:p>
                      <a:pPr algn="ctr"/>
                      <a:r>
                        <a:rPr lang="en-US" dirty="0" smtClean="0"/>
                        <a:t>567</a:t>
                      </a:r>
                      <a:endParaRPr lang="en-US" dirty="0"/>
                    </a:p>
                  </a:txBody>
                  <a:tcPr/>
                </a:tc>
                <a:tc>
                  <a:txBody>
                    <a:bodyPr/>
                    <a:lstStyle/>
                    <a:p>
                      <a:pPr algn="ctr"/>
                      <a:r>
                        <a:rPr lang="en-US" dirty="0" smtClean="0"/>
                        <a:t>400</a:t>
                      </a:r>
                      <a:endParaRPr lang="en-US" dirty="0"/>
                    </a:p>
                  </a:txBody>
                  <a:tcPr/>
                </a:tc>
                <a:tc>
                  <a:txBody>
                    <a:bodyPr/>
                    <a:lstStyle/>
                    <a:p>
                      <a:pPr algn="ctr"/>
                      <a:r>
                        <a:rPr lang="en-US" dirty="0" smtClean="0"/>
                        <a:t>167</a:t>
                      </a:r>
                      <a:endParaRPr lang="en-US" dirty="0"/>
                    </a:p>
                  </a:txBody>
                  <a:tcPr/>
                </a:tc>
                <a:tc>
                  <a:txBody>
                    <a:bodyPr/>
                    <a:lstStyle/>
                    <a:p>
                      <a:pPr algn="ctr"/>
                      <a:r>
                        <a:rPr lang="en-US" dirty="0" smtClean="0"/>
                        <a:t>3400</a:t>
                      </a:r>
                      <a:endParaRPr lang="en-US" dirty="0"/>
                    </a:p>
                  </a:txBody>
                  <a:tcPr/>
                </a:tc>
                <a:tc>
                  <a:txBody>
                    <a:bodyPr/>
                    <a:lstStyle/>
                    <a:p>
                      <a:pPr algn="ctr"/>
                      <a:r>
                        <a:rPr lang="en-US" dirty="0" smtClean="0"/>
                        <a:t>2400</a:t>
                      </a:r>
                      <a:endParaRPr lang="en-US" dirty="0"/>
                    </a:p>
                  </a:txBody>
                  <a:tcPr/>
                </a:tc>
                <a:tc>
                  <a:txBody>
                    <a:bodyPr/>
                    <a:lstStyle/>
                    <a:p>
                      <a:pPr algn="ctr"/>
                      <a:r>
                        <a:rPr lang="en-US" dirty="0" smtClean="0"/>
                        <a:t>1000</a:t>
                      </a:r>
                      <a:endParaRPr lang="en-US" dirty="0"/>
                    </a:p>
                  </a:txBody>
                  <a:tcPr/>
                </a:tc>
                <a:tc>
                  <a:txBody>
                    <a:bodyPr/>
                    <a:lstStyle/>
                    <a:p>
                      <a:pPr algn="ctr"/>
                      <a:r>
                        <a:rPr lang="en-US" dirty="0" smtClean="0"/>
                        <a:t>6</a:t>
                      </a:r>
                      <a:endParaRPr lang="en-US" dirty="0"/>
                    </a:p>
                  </a:txBody>
                  <a:tcPr/>
                </a:tc>
              </a:tr>
            </a:tbl>
          </a:graphicData>
        </a:graphic>
      </p:graphicFrame>
      <p:sp>
        <p:nvSpPr>
          <p:cNvPr id="4" name="TextBox 3"/>
          <p:cNvSpPr txBox="1"/>
          <p:nvPr/>
        </p:nvSpPr>
        <p:spPr>
          <a:xfrm>
            <a:off x="2000232" y="642918"/>
            <a:ext cx="6858048" cy="523220"/>
          </a:xfrm>
          <a:prstGeom prst="rect">
            <a:avLst/>
          </a:prstGeom>
          <a:noFill/>
        </p:spPr>
        <p:txBody>
          <a:bodyPr wrap="square" rtlCol="0">
            <a:spAutoFit/>
          </a:bodyPr>
          <a:lstStyle/>
          <a:p>
            <a:r>
              <a:rPr lang="ar-SA" sz="2800" b="1" dirty="0" smtClean="0"/>
              <a:t>    جدول توضيحي لانواع التكاليف ومتوسطاتها</a:t>
            </a:r>
            <a:endParaRPr lang="en-US" sz="2800" b="1" dirty="0"/>
          </a:p>
        </p:txBody>
      </p:sp>
    </p:spTree>
  </p:cSld>
  <p:clrMapOvr>
    <a:masterClrMapping/>
  </p:clrMapOvr>
  <p:transition>
    <p:circle/>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2.png"/>
          <p:cNvPicPr>
            <a:picLocks noChangeAspect="1"/>
          </p:cNvPicPr>
          <p:nvPr/>
        </p:nvPicPr>
        <p:blipFill>
          <a:blip r:embed="rId2" cstate="print"/>
          <a:stretch>
            <a:fillRect/>
          </a:stretch>
        </p:blipFill>
        <p:spPr>
          <a:xfrm>
            <a:off x="0" y="285728"/>
            <a:ext cx="8892480" cy="5040560"/>
          </a:xfrm>
          <a:prstGeom prst="rect">
            <a:avLst/>
          </a:prstGeom>
        </p:spPr>
      </p:pic>
      <p:sp>
        <p:nvSpPr>
          <p:cNvPr id="4" name="TextBox 3"/>
          <p:cNvSpPr txBox="1"/>
          <p:nvPr/>
        </p:nvSpPr>
        <p:spPr>
          <a:xfrm rot="19934261">
            <a:off x="4674514" y="2154623"/>
            <a:ext cx="2314473" cy="523220"/>
          </a:xfrm>
          <a:prstGeom prst="rect">
            <a:avLst/>
          </a:prstGeom>
          <a:noFill/>
        </p:spPr>
        <p:txBody>
          <a:bodyPr wrap="square" rtlCol="1">
            <a:spAutoFit/>
          </a:bodyPr>
          <a:lstStyle/>
          <a:p>
            <a:r>
              <a:rPr lang="ar-IQ" sz="2800" b="1" dirty="0" smtClean="0">
                <a:solidFill>
                  <a:srgbClr val="FF0000"/>
                </a:solidFill>
              </a:rPr>
              <a:t>التكاليف الكلية</a:t>
            </a:r>
            <a:endParaRPr lang="ar-IQ" sz="2800" b="1" dirty="0">
              <a:solidFill>
                <a:srgbClr val="FF0000"/>
              </a:solidFill>
            </a:endParaRPr>
          </a:p>
        </p:txBody>
      </p:sp>
      <p:sp>
        <p:nvSpPr>
          <p:cNvPr id="6" name="TextBox 5"/>
          <p:cNvSpPr txBox="1"/>
          <p:nvPr/>
        </p:nvSpPr>
        <p:spPr>
          <a:xfrm rot="19995883">
            <a:off x="5334250" y="2993272"/>
            <a:ext cx="1629895" cy="400110"/>
          </a:xfrm>
          <a:prstGeom prst="rect">
            <a:avLst/>
          </a:prstGeom>
          <a:noFill/>
        </p:spPr>
        <p:txBody>
          <a:bodyPr wrap="square" rtlCol="1">
            <a:spAutoFit/>
          </a:bodyPr>
          <a:lstStyle/>
          <a:p>
            <a:r>
              <a:rPr lang="ar-IQ" sz="2000" b="1" dirty="0" smtClean="0">
                <a:solidFill>
                  <a:srgbClr val="002060"/>
                </a:solidFill>
              </a:rPr>
              <a:t>التكاليف المتغيرة</a:t>
            </a:r>
            <a:endParaRPr lang="ar-IQ" sz="2000" b="1" dirty="0">
              <a:solidFill>
                <a:srgbClr val="002060"/>
              </a:solidFill>
            </a:endParaRPr>
          </a:p>
        </p:txBody>
      </p:sp>
      <p:sp>
        <p:nvSpPr>
          <p:cNvPr id="7" name="TextBox 6"/>
          <p:cNvSpPr txBox="1"/>
          <p:nvPr/>
        </p:nvSpPr>
        <p:spPr>
          <a:xfrm>
            <a:off x="6228184" y="4149080"/>
            <a:ext cx="2410806" cy="400110"/>
          </a:xfrm>
          <a:prstGeom prst="rect">
            <a:avLst/>
          </a:prstGeom>
          <a:noFill/>
        </p:spPr>
        <p:txBody>
          <a:bodyPr wrap="square" rtlCol="1">
            <a:spAutoFit/>
          </a:bodyPr>
          <a:lstStyle/>
          <a:p>
            <a:r>
              <a:rPr lang="ar-IQ" sz="2000" b="1" dirty="0" smtClean="0"/>
              <a:t>التكاليف الثابتة</a:t>
            </a:r>
            <a:endParaRPr lang="ar-IQ" sz="2000" b="1" dirty="0"/>
          </a:p>
        </p:txBody>
      </p:sp>
      <p:sp>
        <p:nvSpPr>
          <p:cNvPr id="8" name="TextBox 7"/>
          <p:cNvSpPr txBox="1"/>
          <p:nvPr/>
        </p:nvSpPr>
        <p:spPr>
          <a:xfrm>
            <a:off x="8286776" y="4786322"/>
            <a:ext cx="857224" cy="400110"/>
          </a:xfrm>
          <a:prstGeom prst="rect">
            <a:avLst/>
          </a:prstGeom>
          <a:noFill/>
        </p:spPr>
        <p:txBody>
          <a:bodyPr wrap="square" rtlCol="0">
            <a:spAutoFit/>
          </a:bodyPr>
          <a:lstStyle/>
          <a:p>
            <a:r>
              <a:rPr lang="ar-SA" sz="2000" b="1" dirty="0" smtClean="0"/>
              <a:t>كمية</a:t>
            </a:r>
            <a:endParaRPr lang="en-US" sz="2000" b="1" dirty="0"/>
          </a:p>
        </p:txBody>
      </p:sp>
      <p:sp>
        <p:nvSpPr>
          <p:cNvPr id="9" name="TextBox 8"/>
          <p:cNvSpPr txBox="1"/>
          <p:nvPr/>
        </p:nvSpPr>
        <p:spPr>
          <a:xfrm>
            <a:off x="1" y="5643578"/>
            <a:ext cx="9144000" cy="1200329"/>
          </a:xfrm>
          <a:prstGeom prst="rect">
            <a:avLst/>
          </a:prstGeom>
          <a:noFill/>
        </p:spPr>
        <p:txBody>
          <a:bodyPr wrap="square" rtlCol="0">
            <a:spAutoFit/>
          </a:bodyPr>
          <a:lstStyle/>
          <a:p>
            <a:pPr algn="r" rtl="1"/>
            <a:r>
              <a:rPr lang="ar-SA" sz="2400" b="1" dirty="0" smtClean="0"/>
              <a:t>يلاحظ ( 1)ان </a:t>
            </a:r>
            <a:r>
              <a:rPr lang="ar-SA" sz="2400" b="1" dirty="0" smtClean="0">
                <a:solidFill>
                  <a:srgbClr val="FF0000"/>
                </a:solidFill>
              </a:rPr>
              <a:t>التكاليف الكلية </a:t>
            </a:r>
            <a:r>
              <a:rPr lang="ar-SA" sz="2400" b="1" dirty="0" smtClean="0"/>
              <a:t>هي الاعلى لانها تمثل حاصل جمع التكاليف </a:t>
            </a:r>
            <a:r>
              <a:rPr lang="ar-SA" sz="2400" b="1" u="sng" dirty="0" smtClean="0"/>
              <a:t>الثابتة</a:t>
            </a:r>
            <a:r>
              <a:rPr lang="ar-SA" sz="2400" b="1" dirty="0" smtClean="0"/>
              <a:t> وا</a:t>
            </a:r>
            <a:r>
              <a:rPr lang="ar-SA" sz="2400" b="1" u="sng" dirty="0" smtClean="0">
                <a:solidFill>
                  <a:srgbClr val="000066"/>
                </a:solidFill>
              </a:rPr>
              <a:t>لمتغيرة</a:t>
            </a:r>
          </a:p>
          <a:p>
            <a:pPr algn="r" rtl="1"/>
            <a:r>
              <a:rPr lang="ar-SA" sz="2400" b="1" dirty="0" smtClean="0">
                <a:solidFill>
                  <a:srgbClr val="000066"/>
                </a:solidFill>
              </a:rPr>
              <a:t>        </a:t>
            </a:r>
            <a:r>
              <a:rPr lang="ar-SA" sz="2400" b="1" dirty="0" smtClean="0"/>
              <a:t>(2 )ان </a:t>
            </a:r>
            <a:r>
              <a:rPr lang="ar-SA" sz="2400" b="1" u="sng" dirty="0" smtClean="0"/>
              <a:t>التكاليف الثابتة </a:t>
            </a:r>
            <a:r>
              <a:rPr lang="ar-SA" sz="2400" b="1" dirty="0" smtClean="0"/>
              <a:t>والتي يمثلها الخط المستقيم</a:t>
            </a:r>
            <a:r>
              <a:rPr lang="en-US" sz="2400" b="1" dirty="0" smtClean="0"/>
              <a:t>FC </a:t>
            </a:r>
            <a:r>
              <a:rPr lang="ar-SA" sz="2400" b="1" dirty="0" smtClean="0"/>
              <a:t> لاتتغير بتغير حجم الانتاج في </a:t>
            </a:r>
          </a:p>
          <a:p>
            <a:pPr algn="r" rtl="1"/>
            <a:r>
              <a:rPr lang="ar-SA" sz="2400" b="1" dirty="0" smtClean="0"/>
              <a:t>الاجل القصير.</a:t>
            </a:r>
            <a:r>
              <a:rPr lang="ar-SA" dirty="0" smtClean="0"/>
              <a:t>                </a:t>
            </a:r>
            <a:endParaRPr lang="en-US" dirty="0"/>
          </a:p>
        </p:txBody>
      </p:sp>
    </p:spTree>
  </p:cSld>
  <p:clrMapOvr>
    <a:masterClrMapping/>
  </p:clrMapOvr>
  <p:transition>
    <p:circle/>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F389876-892D-41A3-8E28-C6BF543B2891}" type="slidenum">
              <a:rPr lang="en-US" smtClean="0"/>
              <a:pPr/>
              <a:t>82</a:t>
            </a:fld>
            <a:endParaRPr lang="en-US"/>
          </a:p>
        </p:txBody>
      </p:sp>
      <p:cxnSp>
        <p:nvCxnSpPr>
          <p:cNvPr id="4" name="Straight Arrow Connector 3"/>
          <p:cNvCxnSpPr/>
          <p:nvPr/>
        </p:nvCxnSpPr>
        <p:spPr>
          <a:xfrm rot="5400000" flipH="1" flipV="1">
            <a:off x="-249271" y="3249611"/>
            <a:ext cx="4500594" cy="158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2000232" y="5500702"/>
            <a:ext cx="5643602" cy="158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Arc 17"/>
          <p:cNvSpPr/>
          <p:nvPr/>
        </p:nvSpPr>
        <p:spPr>
          <a:xfrm rot="7309213">
            <a:off x="2656588" y="-449181"/>
            <a:ext cx="3760686" cy="3300908"/>
          </a:xfrm>
          <a:prstGeom prst="arc">
            <a:avLst>
              <a:gd name="adj1" fmla="val 14646240"/>
              <a:gd name="adj2" fmla="val 2049034"/>
            </a:avLst>
          </a:prstGeom>
          <a:ln w="381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Arc 18"/>
          <p:cNvSpPr/>
          <p:nvPr/>
        </p:nvSpPr>
        <p:spPr>
          <a:xfrm rot="10467622">
            <a:off x="1600865" y="-662832"/>
            <a:ext cx="5709043" cy="4234403"/>
          </a:xfrm>
          <a:prstGeom prst="arc">
            <a:avLst>
              <a:gd name="adj1" fmla="val 10983901"/>
              <a:gd name="adj2" fmla="val 20343262"/>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Arc 21"/>
          <p:cNvSpPr/>
          <p:nvPr/>
        </p:nvSpPr>
        <p:spPr>
          <a:xfrm rot="8173916">
            <a:off x="1535995" y="-2764452"/>
            <a:ext cx="4704010" cy="8845236"/>
          </a:xfrm>
          <a:prstGeom prst="arc">
            <a:avLst>
              <a:gd name="adj1" fmla="val 16765034"/>
              <a:gd name="adj2" fmla="val 21382882"/>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Freeform 26"/>
          <p:cNvSpPr/>
          <p:nvPr/>
        </p:nvSpPr>
        <p:spPr>
          <a:xfrm rot="20577760">
            <a:off x="2289029" y="1457714"/>
            <a:ext cx="2637882" cy="2848869"/>
          </a:xfrm>
          <a:custGeom>
            <a:avLst/>
            <a:gdLst>
              <a:gd name="connsiteX0" fmla="*/ 0 w 3082834"/>
              <a:gd name="connsiteY0" fmla="*/ 3017520 h 4225835"/>
              <a:gd name="connsiteX1" fmla="*/ 1267097 w 3082834"/>
              <a:gd name="connsiteY1" fmla="*/ 3722915 h 4225835"/>
              <a:gd name="connsiteX2" fmla="*/ 3082834 w 3082834"/>
              <a:gd name="connsiteY2" fmla="*/ 0 h 4225835"/>
              <a:gd name="connsiteX3" fmla="*/ 3082834 w 3082834"/>
              <a:gd name="connsiteY3" fmla="*/ 0 h 4225835"/>
              <a:gd name="connsiteX4" fmla="*/ 3082834 w 3082834"/>
              <a:gd name="connsiteY4" fmla="*/ 0 h 4225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2834" h="4225835">
                <a:moveTo>
                  <a:pt x="0" y="3017520"/>
                </a:moveTo>
                <a:cubicBezTo>
                  <a:pt x="376645" y="3621677"/>
                  <a:pt x="753291" y="4225835"/>
                  <a:pt x="1267097" y="3722915"/>
                </a:cubicBezTo>
                <a:cubicBezTo>
                  <a:pt x="1780903" y="3219995"/>
                  <a:pt x="3082834" y="0"/>
                  <a:pt x="3082834" y="0"/>
                </a:cubicBezTo>
                <a:lnTo>
                  <a:pt x="3082834" y="0"/>
                </a:lnTo>
                <a:lnTo>
                  <a:pt x="3082834" y="0"/>
                </a:lnTo>
              </a:path>
            </a:pathLst>
          </a:cu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p:cNvSpPr txBox="1"/>
          <p:nvPr/>
        </p:nvSpPr>
        <p:spPr>
          <a:xfrm>
            <a:off x="3428992" y="857232"/>
            <a:ext cx="1934027" cy="369332"/>
          </a:xfrm>
          <a:prstGeom prst="rect">
            <a:avLst/>
          </a:prstGeom>
          <a:noFill/>
        </p:spPr>
        <p:txBody>
          <a:bodyPr wrap="square" rtlCol="0">
            <a:spAutoFit/>
          </a:bodyPr>
          <a:lstStyle/>
          <a:p>
            <a:r>
              <a:rPr lang="ar-SA" b="1" dirty="0" smtClean="0">
                <a:solidFill>
                  <a:srgbClr val="00B050"/>
                </a:solidFill>
              </a:rPr>
              <a:t>الكلفة الحدية </a:t>
            </a:r>
            <a:r>
              <a:rPr lang="en-US" b="1" dirty="0" smtClean="0">
                <a:solidFill>
                  <a:srgbClr val="00B050"/>
                </a:solidFill>
              </a:rPr>
              <a:t>MC</a:t>
            </a:r>
            <a:endParaRPr lang="en-US" b="1" dirty="0">
              <a:solidFill>
                <a:srgbClr val="00B050"/>
              </a:solidFill>
            </a:endParaRPr>
          </a:p>
        </p:txBody>
      </p:sp>
      <p:sp>
        <p:nvSpPr>
          <p:cNvPr id="29" name="TextBox 28"/>
          <p:cNvSpPr txBox="1"/>
          <p:nvPr/>
        </p:nvSpPr>
        <p:spPr>
          <a:xfrm>
            <a:off x="6072198" y="1000108"/>
            <a:ext cx="744908" cy="369332"/>
          </a:xfrm>
          <a:prstGeom prst="rect">
            <a:avLst/>
          </a:prstGeom>
          <a:noFill/>
        </p:spPr>
        <p:txBody>
          <a:bodyPr wrap="square" rtlCol="0">
            <a:spAutoFit/>
          </a:bodyPr>
          <a:lstStyle/>
          <a:p>
            <a:r>
              <a:rPr lang="en-US" b="1" dirty="0" smtClean="0">
                <a:solidFill>
                  <a:srgbClr val="FF0000"/>
                </a:solidFill>
              </a:rPr>
              <a:t>ATC</a:t>
            </a:r>
            <a:endParaRPr lang="en-US" b="1" dirty="0">
              <a:solidFill>
                <a:srgbClr val="FF0000"/>
              </a:solidFill>
            </a:endParaRPr>
          </a:p>
        </p:txBody>
      </p:sp>
      <p:sp>
        <p:nvSpPr>
          <p:cNvPr id="30" name="TextBox 29"/>
          <p:cNvSpPr txBox="1"/>
          <p:nvPr/>
        </p:nvSpPr>
        <p:spPr>
          <a:xfrm>
            <a:off x="7215206" y="857232"/>
            <a:ext cx="846290" cy="369332"/>
          </a:xfrm>
          <a:prstGeom prst="rect">
            <a:avLst/>
          </a:prstGeom>
          <a:noFill/>
        </p:spPr>
        <p:txBody>
          <a:bodyPr wrap="square" rtlCol="0">
            <a:spAutoFit/>
          </a:bodyPr>
          <a:lstStyle/>
          <a:p>
            <a:r>
              <a:rPr lang="en-US" b="1" dirty="0" smtClean="0">
                <a:solidFill>
                  <a:srgbClr val="000066"/>
                </a:solidFill>
              </a:rPr>
              <a:t>AVC</a:t>
            </a:r>
            <a:endParaRPr lang="en-US" b="1" dirty="0">
              <a:solidFill>
                <a:srgbClr val="000066"/>
              </a:solidFill>
            </a:endParaRPr>
          </a:p>
        </p:txBody>
      </p:sp>
      <p:sp>
        <p:nvSpPr>
          <p:cNvPr id="31" name="TextBox 30"/>
          <p:cNvSpPr txBox="1"/>
          <p:nvPr/>
        </p:nvSpPr>
        <p:spPr>
          <a:xfrm>
            <a:off x="6429388" y="4929198"/>
            <a:ext cx="2500330" cy="369332"/>
          </a:xfrm>
          <a:prstGeom prst="rect">
            <a:avLst/>
          </a:prstGeom>
          <a:noFill/>
        </p:spPr>
        <p:txBody>
          <a:bodyPr wrap="square" rtlCol="0">
            <a:spAutoFit/>
          </a:bodyPr>
          <a:lstStyle/>
          <a:p>
            <a:r>
              <a:rPr lang="en-US" b="1" dirty="0" smtClean="0">
                <a:solidFill>
                  <a:schemeClr val="accent3">
                    <a:lumMod val="50000"/>
                  </a:schemeClr>
                </a:solidFill>
              </a:rPr>
              <a:t>AFC</a:t>
            </a:r>
            <a:endParaRPr lang="en-US" b="1" dirty="0">
              <a:solidFill>
                <a:schemeClr val="accent3">
                  <a:lumMod val="50000"/>
                </a:schemeClr>
              </a:solidFill>
            </a:endParaRPr>
          </a:p>
        </p:txBody>
      </p:sp>
      <p:sp>
        <p:nvSpPr>
          <p:cNvPr id="32" name="TextBox 31"/>
          <p:cNvSpPr txBox="1"/>
          <p:nvPr/>
        </p:nvSpPr>
        <p:spPr>
          <a:xfrm>
            <a:off x="7715272" y="5286388"/>
            <a:ext cx="590644" cy="461665"/>
          </a:xfrm>
          <a:prstGeom prst="rect">
            <a:avLst/>
          </a:prstGeom>
          <a:noFill/>
        </p:spPr>
        <p:txBody>
          <a:bodyPr wrap="square" rtlCol="0">
            <a:spAutoFit/>
          </a:bodyPr>
          <a:lstStyle/>
          <a:p>
            <a:r>
              <a:rPr lang="en-US" sz="2400" b="1" dirty="0" smtClean="0"/>
              <a:t>X</a:t>
            </a:r>
            <a:endParaRPr lang="en-US" sz="2400" b="1" dirty="0"/>
          </a:p>
        </p:txBody>
      </p:sp>
      <p:sp>
        <p:nvSpPr>
          <p:cNvPr id="33" name="TextBox 32"/>
          <p:cNvSpPr txBox="1"/>
          <p:nvPr/>
        </p:nvSpPr>
        <p:spPr>
          <a:xfrm>
            <a:off x="7072330" y="5643578"/>
            <a:ext cx="1671693" cy="400110"/>
          </a:xfrm>
          <a:prstGeom prst="rect">
            <a:avLst/>
          </a:prstGeom>
          <a:noFill/>
        </p:spPr>
        <p:txBody>
          <a:bodyPr wrap="square" rtlCol="0">
            <a:spAutoFit/>
          </a:bodyPr>
          <a:lstStyle/>
          <a:p>
            <a:r>
              <a:rPr lang="ar-SA" sz="2000" b="1" dirty="0" smtClean="0"/>
              <a:t>كمية الناتج</a:t>
            </a:r>
            <a:endParaRPr lang="en-US" sz="2000" b="1" dirty="0"/>
          </a:p>
        </p:txBody>
      </p:sp>
      <p:sp>
        <p:nvSpPr>
          <p:cNvPr id="34" name="TextBox 33"/>
          <p:cNvSpPr txBox="1"/>
          <p:nvPr/>
        </p:nvSpPr>
        <p:spPr>
          <a:xfrm rot="16200000">
            <a:off x="-802407" y="856710"/>
            <a:ext cx="5061002" cy="369332"/>
          </a:xfrm>
          <a:prstGeom prst="rect">
            <a:avLst/>
          </a:prstGeom>
          <a:noFill/>
        </p:spPr>
        <p:txBody>
          <a:bodyPr wrap="square" rtlCol="0">
            <a:spAutoFit/>
          </a:bodyPr>
          <a:lstStyle/>
          <a:p>
            <a:r>
              <a:rPr lang="ar-SA" b="1" dirty="0" smtClean="0"/>
              <a:t>متوسط التكاليف في الفترة القصيرة</a:t>
            </a:r>
            <a:endParaRPr lang="en-US" b="1" dirty="0"/>
          </a:p>
        </p:txBody>
      </p:sp>
      <p:sp>
        <p:nvSpPr>
          <p:cNvPr id="35" name="TextBox 34"/>
          <p:cNvSpPr txBox="1"/>
          <p:nvPr/>
        </p:nvSpPr>
        <p:spPr>
          <a:xfrm>
            <a:off x="5643570" y="785794"/>
            <a:ext cx="2214579" cy="307777"/>
          </a:xfrm>
          <a:prstGeom prst="rect">
            <a:avLst/>
          </a:prstGeom>
          <a:noFill/>
        </p:spPr>
        <p:txBody>
          <a:bodyPr wrap="square" rtlCol="0">
            <a:spAutoFit/>
          </a:bodyPr>
          <a:lstStyle/>
          <a:p>
            <a:r>
              <a:rPr lang="ar-SA" sz="1400" b="1" dirty="0" smtClean="0">
                <a:solidFill>
                  <a:srgbClr val="FF0000"/>
                </a:solidFill>
              </a:rPr>
              <a:t>متوسط التكاليف الكلية</a:t>
            </a:r>
            <a:endParaRPr lang="en-US" sz="1400" b="1" dirty="0">
              <a:solidFill>
                <a:srgbClr val="FF0000"/>
              </a:solidFill>
            </a:endParaRPr>
          </a:p>
        </p:txBody>
      </p:sp>
      <p:sp>
        <p:nvSpPr>
          <p:cNvPr id="36" name="TextBox 35"/>
          <p:cNvSpPr txBox="1"/>
          <p:nvPr/>
        </p:nvSpPr>
        <p:spPr>
          <a:xfrm>
            <a:off x="7143768" y="714356"/>
            <a:ext cx="2532018" cy="307777"/>
          </a:xfrm>
          <a:prstGeom prst="rect">
            <a:avLst/>
          </a:prstGeom>
          <a:noFill/>
        </p:spPr>
        <p:txBody>
          <a:bodyPr wrap="square" rtlCol="0">
            <a:spAutoFit/>
          </a:bodyPr>
          <a:lstStyle/>
          <a:p>
            <a:r>
              <a:rPr lang="ar-SA" sz="1400" b="1" dirty="0" smtClean="0">
                <a:solidFill>
                  <a:srgbClr val="000066"/>
                </a:solidFill>
              </a:rPr>
              <a:t>متوسط التكاليف المتغيرة</a:t>
            </a:r>
            <a:endParaRPr lang="en-US" sz="1400" b="1" dirty="0">
              <a:solidFill>
                <a:srgbClr val="000066"/>
              </a:solidFill>
            </a:endParaRPr>
          </a:p>
        </p:txBody>
      </p:sp>
      <p:sp>
        <p:nvSpPr>
          <p:cNvPr id="37" name="TextBox 36"/>
          <p:cNvSpPr txBox="1"/>
          <p:nvPr/>
        </p:nvSpPr>
        <p:spPr>
          <a:xfrm>
            <a:off x="7143768" y="4857760"/>
            <a:ext cx="3469215" cy="338554"/>
          </a:xfrm>
          <a:prstGeom prst="rect">
            <a:avLst/>
          </a:prstGeom>
          <a:noFill/>
        </p:spPr>
        <p:txBody>
          <a:bodyPr wrap="square" rtlCol="0">
            <a:spAutoFit/>
          </a:bodyPr>
          <a:lstStyle/>
          <a:p>
            <a:r>
              <a:rPr lang="ar-SA" sz="1600" b="1" dirty="0" smtClean="0">
                <a:solidFill>
                  <a:schemeClr val="accent3">
                    <a:lumMod val="50000"/>
                  </a:schemeClr>
                </a:solidFill>
              </a:rPr>
              <a:t>متوسط التكاليف الثابتة</a:t>
            </a:r>
            <a:endParaRPr lang="en-US" sz="1600" b="1" dirty="0">
              <a:solidFill>
                <a:schemeClr val="accent3">
                  <a:lumMod val="50000"/>
                </a:schemeClr>
              </a:solidFill>
            </a:endParaRPr>
          </a:p>
        </p:txBody>
      </p:sp>
      <p:sp>
        <p:nvSpPr>
          <p:cNvPr id="38" name="TextBox 37"/>
          <p:cNvSpPr txBox="1"/>
          <p:nvPr/>
        </p:nvSpPr>
        <p:spPr>
          <a:xfrm>
            <a:off x="-1643106" y="0"/>
            <a:ext cx="10787106" cy="461665"/>
          </a:xfrm>
          <a:prstGeom prst="rect">
            <a:avLst/>
          </a:prstGeom>
          <a:noFill/>
        </p:spPr>
        <p:txBody>
          <a:bodyPr wrap="square" rtlCol="0">
            <a:spAutoFit/>
          </a:bodyPr>
          <a:lstStyle/>
          <a:p>
            <a:r>
              <a:rPr lang="ar-SA" sz="2400" b="1" dirty="0" smtClean="0"/>
              <a:t>  منحنيات متوسطات التكاليف المتغيرة والثابتة والكلية                                           </a:t>
            </a:r>
            <a:endParaRPr lang="en-US" sz="2400" b="1" dirty="0"/>
          </a:p>
        </p:txBody>
      </p:sp>
      <p:cxnSp>
        <p:nvCxnSpPr>
          <p:cNvPr id="40" name="Straight Connector 39"/>
          <p:cNvCxnSpPr/>
          <p:nvPr/>
        </p:nvCxnSpPr>
        <p:spPr>
          <a:xfrm rot="10800000">
            <a:off x="0" y="500042"/>
            <a:ext cx="91440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circle/>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r>
              <a:rPr lang="en-US" dirty="0" smtClean="0"/>
              <a:t> </a:t>
            </a:r>
            <a:fld id="{8F389876-892D-41A3-8E28-C6BF543B2891}" type="slidenum">
              <a:rPr lang="en-US" smtClean="0"/>
              <a:pPr/>
              <a:t>83</a:t>
            </a:fld>
            <a:endParaRPr lang="en-US" dirty="0"/>
          </a:p>
        </p:txBody>
      </p:sp>
      <p:sp>
        <p:nvSpPr>
          <p:cNvPr id="3" name="TextBox 2"/>
          <p:cNvSpPr txBox="1"/>
          <p:nvPr/>
        </p:nvSpPr>
        <p:spPr>
          <a:xfrm>
            <a:off x="0" y="0"/>
            <a:ext cx="9144000" cy="8494633"/>
          </a:xfrm>
          <a:prstGeom prst="rect">
            <a:avLst/>
          </a:prstGeom>
          <a:noFill/>
        </p:spPr>
        <p:txBody>
          <a:bodyPr wrap="square" rtlCol="1">
            <a:spAutoFit/>
          </a:bodyPr>
          <a:lstStyle/>
          <a:p>
            <a:pPr algn="r" rtl="1"/>
            <a:r>
              <a:rPr lang="ar-IQ" dirty="0" smtClean="0"/>
              <a:t>                                             </a:t>
            </a:r>
            <a:r>
              <a:rPr lang="ar-IQ" sz="4800" b="1" dirty="0" smtClean="0"/>
              <a:t>الايرادات </a:t>
            </a:r>
            <a:r>
              <a:rPr lang="ar-IQ" sz="3200" b="1" dirty="0" smtClean="0"/>
              <a:t>            </a:t>
            </a:r>
            <a:r>
              <a:rPr lang="en-US" sz="3200" b="1" dirty="0" smtClean="0"/>
              <a:t>REVENUE</a:t>
            </a:r>
          </a:p>
          <a:p>
            <a:pPr algn="r" rtl="1"/>
            <a:r>
              <a:rPr lang="en-US" sz="2400" b="1" dirty="0" smtClean="0">
                <a:solidFill>
                  <a:srgbClr val="7030A0"/>
                </a:solidFill>
              </a:rPr>
              <a:t>   </a:t>
            </a:r>
            <a:r>
              <a:rPr lang="ar-IQ" sz="2400" b="1" dirty="0" smtClean="0">
                <a:solidFill>
                  <a:srgbClr val="7030A0"/>
                </a:solidFill>
              </a:rPr>
              <a:t>1</a:t>
            </a:r>
            <a:r>
              <a:rPr lang="en-US" sz="2400" b="1" dirty="0" smtClean="0">
                <a:solidFill>
                  <a:srgbClr val="7030A0"/>
                </a:solidFill>
              </a:rPr>
              <a:t>  </a:t>
            </a:r>
            <a:r>
              <a:rPr lang="ar-IQ" sz="2400" b="1" dirty="0" smtClean="0">
                <a:solidFill>
                  <a:srgbClr val="7030A0"/>
                </a:solidFill>
              </a:rPr>
              <a:t>    </a:t>
            </a:r>
            <a:r>
              <a:rPr lang="ar-IQ" sz="2400" b="1" dirty="0" smtClean="0">
                <a:solidFill>
                  <a:srgbClr val="FF0000"/>
                </a:solidFill>
              </a:rPr>
              <a:t>الايراد الكلي </a:t>
            </a:r>
            <a:r>
              <a:rPr lang="en-US" sz="2400" b="1" dirty="0" smtClean="0">
                <a:solidFill>
                  <a:srgbClr val="FF0000"/>
                </a:solidFill>
              </a:rPr>
              <a:t>(TR)</a:t>
            </a:r>
            <a:r>
              <a:rPr lang="ar-IQ" sz="2400" b="1" dirty="0" smtClean="0">
                <a:solidFill>
                  <a:srgbClr val="FF0000"/>
                </a:solidFill>
              </a:rPr>
              <a:t> </a:t>
            </a:r>
            <a:r>
              <a:rPr lang="en-US" sz="2400" b="1" dirty="0" smtClean="0">
                <a:solidFill>
                  <a:srgbClr val="FF0000"/>
                </a:solidFill>
              </a:rPr>
              <a:t>Total Revenue</a:t>
            </a:r>
            <a:r>
              <a:rPr lang="ar-IQ" sz="2400" b="1" dirty="0" smtClean="0"/>
              <a:t> هو مجموع ما يحصل عليه البائع ثمنا للكمية التي يبيعها من السلعة او الخدمة.</a:t>
            </a:r>
          </a:p>
          <a:p>
            <a:pPr algn="r" rtl="1"/>
            <a:endParaRPr lang="ar-IQ" sz="2400" b="1" dirty="0" smtClean="0">
              <a:solidFill>
                <a:srgbClr val="FF0000"/>
              </a:solidFill>
            </a:endParaRPr>
          </a:p>
          <a:p>
            <a:pPr algn="r" rtl="1"/>
            <a:r>
              <a:rPr lang="ar-IQ" sz="2400" b="1" dirty="0" smtClean="0">
                <a:solidFill>
                  <a:srgbClr val="FF0000"/>
                </a:solidFill>
              </a:rPr>
              <a:t>           الايراد الكلي  </a:t>
            </a:r>
            <a:r>
              <a:rPr lang="ar-IQ" sz="2400" b="1" dirty="0" smtClean="0"/>
              <a:t>=    السعر  ×  الكميات المباعة</a:t>
            </a:r>
            <a:r>
              <a:rPr lang="en-US" sz="2800" b="1" dirty="0" smtClean="0">
                <a:solidFill>
                  <a:srgbClr val="FF0000"/>
                </a:solidFill>
              </a:rPr>
              <a:t>TR</a:t>
            </a:r>
            <a:r>
              <a:rPr lang="en-US" sz="2400" b="1" dirty="0" smtClean="0">
                <a:solidFill>
                  <a:srgbClr val="FF0000"/>
                </a:solidFill>
              </a:rPr>
              <a:t> </a:t>
            </a:r>
            <a:r>
              <a:rPr lang="en-US" sz="2400" b="1" dirty="0" smtClean="0"/>
              <a:t>  =  </a:t>
            </a:r>
            <a:r>
              <a:rPr lang="en-US" sz="2800" b="1" dirty="0" smtClean="0"/>
              <a:t>P</a:t>
            </a:r>
            <a:r>
              <a:rPr lang="en-US" sz="2400" b="1" dirty="0" smtClean="0"/>
              <a:t>  .  </a:t>
            </a:r>
            <a:r>
              <a:rPr lang="en-US" sz="2800" b="1" dirty="0" smtClean="0"/>
              <a:t>Q</a:t>
            </a:r>
            <a:r>
              <a:rPr lang="en-US" sz="2400" b="1" dirty="0" smtClean="0"/>
              <a:t>             </a:t>
            </a:r>
            <a:r>
              <a:rPr lang="ar-IQ" sz="2400" b="1" dirty="0" smtClean="0"/>
              <a:t>   </a:t>
            </a:r>
          </a:p>
          <a:p>
            <a:pPr algn="r" rtl="1"/>
            <a:r>
              <a:rPr lang="ar-IQ" sz="2400" b="1" dirty="0" smtClean="0">
                <a:solidFill>
                  <a:srgbClr val="FF0000"/>
                </a:solidFill>
              </a:rPr>
              <a:t>     متوسط الايراد</a:t>
            </a:r>
            <a:r>
              <a:rPr lang="en-US" sz="2400" b="1" dirty="0" smtClean="0">
                <a:solidFill>
                  <a:srgbClr val="FF0000"/>
                </a:solidFill>
              </a:rPr>
              <a:t>Average revenue   (AR)</a:t>
            </a:r>
            <a:r>
              <a:rPr lang="en-US" sz="2400" b="1" dirty="0" smtClean="0">
                <a:solidFill>
                  <a:srgbClr val="000066"/>
                </a:solidFill>
              </a:rPr>
              <a:t>:</a:t>
            </a:r>
            <a:r>
              <a:rPr lang="ar-IQ" sz="2400" b="1" dirty="0" smtClean="0">
                <a:solidFill>
                  <a:srgbClr val="000066"/>
                </a:solidFill>
              </a:rPr>
              <a:t> </a:t>
            </a:r>
            <a:r>
              <a:rPr lang="ar-IQ" sz="2400" b="1" dirty="0" smtClean="0"/>
              <a:t>هو نصيب الوحدة الواحدة المباعة من الايراد الكلي وهو حاصل قسمة الايراد الكلي على عدد أو كمية الوحدات المباعة</a:t>
            </a:r>
            <a:r>
              <a:rPr lang="ar-IQ" sz="2400" b="1" dirty="0" smtClean="0">
                <a:solidFill>
                  <a:srgbClr val="000066"/>
                </a:solidFill>
              </a:rPr>
              <a:t>.</a:t>
            </a:r>
          </a:p>
          <a:p>
            <a:pPr algn="r" rtl="1"/>
            <a:r>
              <a:rPr lang="ar-IQ" sz="2400" b="1" dirty="0" smtClean="0">
                <a:solidFill>
                  <a:srgbClr val="000066"/>
                </a:solidFill>
              </a:rPr>
              <a:t>                                      الايراد الكلي                                     </a:t>
            </a:r>
            <a:r>
              <a:rPr lang="en-US" sz="2400" b="1" dirty="0" smtClean="0">
                <a:solidFill>
                  <a:srgbClr val="000066"/>
                </a:solidFill>
              </a:rPr>
              <a:t>TR</a:t>
            </a:r>
            <a:endParaRPr lang="ar-IQ" sz="2400" b="1" dirty="0" smtClean="0">
              <a:solidFill>
                <a:srgbClr val="000066"/>
              </a:solidFill>
            </a:endParaRPr>
          </a:p>
          <a:p>
            <a:pPr algn="r" rtl="1"/>
            <a:r>
              <a:rPr lang="ar-IQ" sz="2400" b="1" dirty="0" smtClean="0">
                <a:solidFill>
                  <a:srgbClr val="000066"/>
                </a:solidFill>
              </a:rPr>
              <a:t>   </a:t>
            </a:r>
            <a:r>
              <a:rPr lang="en-US" sz="2400" b="1" dirty="0" smtClean="0">
                <a:solidFill>
                  <a:srgbClr val="000066"/>
                </a:solidFill>
              </a:rPr>
              <a:t> 2</a:t>
            </a:r>
            <a:r>
              <a:rPr lang="ar-IQ" sz="2400" b="1" dirty="0" smtClean="0">
                <a:solidFill>
                  <a:srgbClr val="000066"/>
                </a:solidFill>
              </a:rPr>
              <a:t>    </a:t>
            </a:r>
            <a:r>
              <a:rPr lang="ar-IQ" sz="2400" b="1" dirty="0" smtClean="0">
                <a:solidFill>
                  <a:srgbClr val="FF0000"/>
                </a:solidFill>
              </a:rPr>
              <a:t>متوسط الايراد   </a:t>
            </a:r>
            <a:r>
              <a:rPr lang="ar-IQ" sz="2400" b="1" dirty="0" smtClean="0"/>
              <a:t>=</a:t>
            </a:r>
            <a:r>
              <a:rPr lang="ar-IQ" sz="2400" b="1" dirty="0" smtClean="0">
                <a:solidFill>
                  <a:srgbClr val="000066"/>
                </a:solidFill>
              </a:rPr>
              <a:t>      --------------------</a:t>
            </a:r>
            <a:r>
              <a:rPr lang="en-US" sz="2400" b="1" dirty="0" smtClean="0">
                <a:solidFill>
                  <a:srgbClr val="000066"/>
                </a:solidFill>
              </a:rPr>
              <a:t> </a:t>
            </a:r>
            <a:r>
              <a:rPr lang="en-US" sz="2400" b="1" dirty="0" smtClean="0">
                <a:solidFill>
                  <a:srgbClr val="FF0000"/>
                </a:solidFill>
              </a:rPr>
              <a:t>AR</a:t>
            </a:r>
            <a:r>
              <a:rPr lang="en-US" sz="2400" b="1" dirty="0" smtClean="0">
                <a:solidFill>
                  <a:srgbClr val="000066"/>
                </a:solidFill>
              </a:rPr>
              <a:t>  = ---------                               </a:t>
            </a:r>
            <a:endParaRPr lang="ar-IQ" sz="2400" b="1" dirty="0" smtClean="0">
              <a:solidFill>
                <a:srgbClr val="000066"/>
              </a:solidFill>
            </a:endParaRPr>
          </a:p>
          <a:p>
            <a:pPr algn="r" rtl="1"/>
            <a:r>
              <a:rPr lang="ar-IQ" sz="2400" b="1" dirty="0" smtClean="0">
                <a:solidFill>
                  <a:srgbClr val="000066"/>
                </a:solidFill>
              </a:rPr>
              <a:t>                               عدد الوحدات المباعة                                 </a:t>
            </a:r>
            <a:r>
              <a:rPr lang="en-US" sz="2400" b="1" dirty="0" smtClean="0">
                <a:solidFill>
                  <a:srgbClr val="000066"/>
                </a:solidFill>
              </a:rPr>
              <a:t>Q</a:t>
            </a:r>
            <a:endParaRPr lang="ar-IQ" sz="2400" b="1" dirty="0" smtClean="0">
              <a:solidFill>
                <a:srgbClr val="000066"/>
              </a:solidFill>
            </a:endParaRPr>
          </a:p>
          <a:p>
            <a:pPr algn="r" rtl="1"/>
            <a:r>
              <a:rPr lang="ar-IQ" sz="2400" b="1" dirty="0" smtClean="0">
                <a:solidFill>
                  <a:srgbClr val="000066"/>
                </a:solidFill>
              </a:rPr>
              <a:t>                           </a:t>
            </a:r>
          </a:p>
          <a:p>
            <a:pPr algn="r" rtl="1"/>
            <a:r>
              <a:rPr lang="en-US" sz="2400" b="1" dirty="0" smtClean="0">
                <a:solidFill>
                  <a:srgbClr val="000066"/>
                </a:solidFill>
              </a:rPr>
              <a:t>  </a:t>
            </a:r>
            <a:r>
              <a:rPr lang="ar-IQ" sz="2400" b="1" dirty="0" smtClean="0">
                <a:solidFill>
                  <a:srgbClr val="000066"/>
                </a:solidFill>
              </a:rPr>
              <a:t>3</a:t>
            </a:r>
            <a:r>
              <a:rPr lang="en-US" sz="2400" b="1" dirty="0" smtClean="0">
                <a:solidFill>
                  <a:srgbClr val="000066"/>
                </a:solidFill>
              </a:rPr>
              <a:t>   </a:t>
            </a:r>
            <a:r>
              <a:rPr lang="ar-IQ" sz="2400" b="1" dirty="0" smtClean="0">
                <a:solidFill>
                  <a:srgbClr val="FF0000"/>
                </a:solidFill>
              </a:rPr>
              <a:t>الايراد الحدي:  (</a:t>
            </a:r>
            <a:r>
              <a:rPr lang="en-US" sz="2400" b="1" dirty="0" smtClean="0">
                <a:solidFill>
                  <a:srgbClr val="FF0000"/>
                </a:solidFill>
              </a:rPr>
              <a:t>MR</a:t>
            </a:r>
            <a:r>
              <a:rPr lang="ar-IQ" sz="2400" b="1" dirty="0" smtClean="0">
                <a:solidFill>
                  <a:srgbClr val="FF0000"/>
                </a:solidFill>
              </a:rPr>
              <a:t>) </a:t>
            </a:r>
            <a:r>
              <a:rPr lang="en-US" sz="2400" b="1" dirty="0" smtClean="0">
                <a:solidFill>
                  <a:srgbClr val="FF0000"/>
                </a:solidFill>
              </a:rPr>
              <a:t>Marginal revenue</a:t>
            </a:r>
            <a:r>
              <a:rPr lang="ar-IQ" sz="2400" b="1" dirty="0" smtClean="0">
                <a:solidFill>
                  <a:srgbClr val="FF0000"/>
                </a:solidFill>
              </a:rPr>
              <a:t> </a:t>
            </a:r>
            <a:r>
              <a:rPr lang="ar-IQ" sz="2400" b="1" dirty="0" smtClean="0"/>
              <a:t>هو مقدار التغيرالحاصل في الايراد الكلي الناجم عن التغير في الكمية المباعة بوحدة واحدة</a:t>
            </a:r>
            <a:r>
              <a:rPr lang="ar-IQ" sz="2400" b="1" dirty="0" smtClean="0">
                <a:solidFill>
                  <a:srgbClr val="FF0000"/>
                </a:solidFill>
              </a:rPr>
              <a:t> .</a:t>
            </a:r>
            <a:endParaRPr lang="ar-SA" sz="2400" b="1" dirty="0" smtClean="0">
              <a:solidFill>
                <a:srgbClr val="FF0000"/>
              </a:solidFill>
            </a:endParaRPr>
          </a:p>
          <a:p>
            <a:pPr algn="r" rtl="1"/>
            <a:r>
              <a:rPr lang="ar-SA" sz="2400" b="1" dirty="0" smtClean="0">
                <a:solidFill>
                  <a:srgbClr val="FF0000"/>
                </a:solidFill>
              </a:rPr>
              <a:t>                            </a:t>
            </a:r>
            <a:endParaRPr lang="en-US" sz="2400" b="1" dirty="0" smtClean="0">
              <a:solidFill>
                <a:srgbClr val="FF0000"/>
              </a:solidFill>
            </a:endParaRPr>
          </a:p>
          <a:p>
            <a:pPr algn="r" rtl="1"/>
            <a:r>
              <a:rPr lang="en-US" sz="2400" b="1" dirty="0" smtClean="0">
                <a:solidFill>
                  <a:srgbClr val="FF0000"/>
                </a:solidFill>
              </a:rPr>
              <a:t>                  TR                              </a:t>
            </a:r>
            <a:endParaRPr lang="ar-SA" sz="2400" b="1" dirty="0" smtClean="0">
              <a:solidFill>
                <a:srgbClr val="FF0000"/>
              </a:solidFill>
            </a:endParaRPr>
          </a:p>
          <a:p>
            <a:pPr algn="r" rtl="1"/>
            <a:r>
              <a:rPr lang="ar-SA" sz="2400" b="1" dirty="0" smtClean="0">
                <a:solidFill>
                  <a:srgbClr val="FF0000"/>
                </a:solidFill>
              </a:rPr>
              <a:t>                      </a:t>
            </a:r>
            <a:r>
              <a:rPr lang="en-US" sz="2400" b="1" dirty="0" smtClean="0">
                <a:solidFill>
                  <a:srgbClr val="FF0000"/>
                </a:solidFill>
              </a:rPr>
              <a:t>------</a:t>
            </a:r>
            <a:r>
              <a:rPr lang="ar-SA" sz="2400" b="1" dirty="0" smtClean="0">
                <a:solidFill>
                  <a:srgbClr val="FF0000"/>
                </a:solidFill>
              </a:rPr>
              <a:t> </a:t>
            </a:r>
            <a:r>
              <a:rPr lang="en-US" sz="2400" b="1" dirty="0" smtClean="0">
                <a:solidFill>
                  <a:srgbClr val="FF0000"/>
                </a:solidFill>
              </a:rPr>
              <a:t>-------</a:t>
            </a:r>
            <a:r>
              <a:rPr lang="ar-SA" sz="2400" b="1" dirty="0" smtClean="0">
                <a:solidFill>
                  <a:srgbClr val="FF0000"/>
                </a:solidFill>
              </a:rPr>
              <a:t> </a:t>
            </a:r>
            <a:r>
              <a:rPr lang="en-US" sz="2400" b="1" dirty="0" smtClean="0">
                <a:solidFill>
                  <a:srgbClr val="FF0000"/>
                </a:solidFill>
              </a:rPr>
              <a:t>MR = </a:t>
            </a:r>
            <a:endParaRPr lang="ar-SA" sz="2400" b="1" dirty="0" smtClean="0">
              <a:solidFill>
                <a:srgbClr val="FF0000"/>
              </a:solidFill>
            </a:endParaRPr>
          </a:p>
          <a:p>
            <a:pPr algn="r" rtl="1"/>
            <a:endParaRPr lang="ar-IQ" sz="2400" b="1" dirty="0" smtClean="0">
              <a:solidFill>
                <a:srgbClr val="FF0000"/>
              </a:solidFill>
            </a:endParaRPr>
          </a:p>
          <a:p>
            <a:pPr algn="r" rtl="1"/>
            <a:endParaRPr lang="ar-IQ" sz="2400" b="1" dirty="0" smtClean="0">
              <a:solidFill>
                <a:srgbClr val="FF0000"/>
              </a:solidFill>
            </a:endParaRPr>
          </a:p>
          <a:p>
            <a:pPr algn="r" rtl="1"/>
            <a:endParaRPr lang="ar-IQ" sz="2400" b="1" dirty="0" smtClean="0">
              <a:solidFill>
                <a:srgbClr val="FF0000"/>
              </a:solidFill>
            </a:endParaRPr>
          </a:p>
          <a:p>
            <a:pPr algn="r" rtl="1"/>
            <a:endParaRPr lang="ar-IQ" sz="2400" b="1" dirty="0" smtClean="0"/>
          </a:p>
          <a:p>
            <a:pPr algn="r" rtl="1"/>
            <a:endParaRPr lang="ar-IQ" sz="2400" b="1" dirty="0" smtClean="0"/>
          </a:p>
          <a:p>
            <a:pPr algn="r" rtl="1"/>
            <a:endParaRPr lang="ar-IQ" sz="1400" b="1" dirty="0">
              <a:solidFill>
                <a:srgbClr val="FF0000"/>
              </a:solidFill>
            </a:endParaRPr>
          </a:p>
        </p:txBody>
      </p:sp>
      <p:sp>
        <p:nvSpPr>
          <p:cNvPr id="5" name="Isosceles Triangle 4"/>
          <p:cNvSpPr/>
          <p:nvPr/>
        </p:nvSpPr>
        <p:spPr>
          <a:xfrm>
            <a:off x="6357950" y="5715016"/>
            <a:ext cx="357190" cy="21431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5"/>
          <p:cNvSpPr/>
          <p:nvPr/>
        </p:nvSpPr>
        <p:spPr>
          <a:xfrm rot="10800000" flipV="1">
            <a:off x="6357950" y="6215082"/>
            <a:ext cx="428628" cy="21431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858016" y="6215082"/>
            <a:ext cx="214314" cy="369332"/>
          </a:xfrm>
          <a:prstGeom prst="rect">
            <a:avLst/>
          </a:prstGeom>
          <a:noFill/>
        </p:spPr>
        <p:txBody>
          <a:bodyPr wrap="square" rtlCol="0">
            <a:spAutoFit/>
          </a:bodyPr>
          <a:lstStyle/>
          <a:p>
            <a:r>
              <a:rPr lang="en-US" b="1" dirty="0" smtClean="0">
                <a:solidFill>
                  <a:srgbClr val="FF0000"/>
                </a:solidFill>
              </a:rPr>
              <a:t>Q</a:t>
            </a:r>
            <a:endParaRPr lang="en-US" b="1" dirty="0">
              <a:solidFill>
                <a:srgbClr val="FF0000"/>
              </a:solidFill>
            </a:endParaRPr>
          </a:p>
        </p:txBody>
      </p:sp>
    </p:spTree>
  </p:cSld>
  <p:clrMapOvr>
    <a:masterClrMapping/>
  </p:clrMapOvr>
  <p:transition>
    <p:circle/>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F389876-892D-41A3-8E28-C6BF543B2891}" type="slidenum">
              <a:rPr lang="en-US" smtClean="0"/>
              <a:pPr/>
              <a:t>84</a:t>
            </a:fld>
            <a:endParaRPr lang="en-US"/>
          </a:p>
        </p:txBody>
      </p:sp>
      <p:graphicFrame>
        <p:nvGraphicFramePr>
          <p:cNvPr id="3" name="Table 2"/>
          <p:cNvGraphicFramePr>
            <a:graphicFrameLocks noGrp="1"/>
          </p:cNvGraphicFramePr>
          <p:nvPr/>
        </p:nvGraphicFramePr>
        <p:xfrm>
          <a:off x="4071934" y="642918"/>
          <a:ext cx="4857784" cy="4924436"/>
        </p:xfrm>
        <a:graphic>
          <a:graphicData uri="http://schemas.openxmlformats.org/drawingml/2006/table">
            <a:tbl>
              <a:tblPr firstRow="1" bandRow="1">
                <a:tableStyleId>{08FB837D-C827-4EFA-A057-4D05807E0F7C}</a:tableStyleId>
              </a:tblPr>
              <a:tblGrid>
                <a:gridCol w="986738"/>
                <a:gridCol w="1062640"/>
                <a:gridCol w="910834"/>
                <a:gridCol w="834932"/>
                <a:gridCol w="1062640"/>
              </a:tblGrid>
              <a:tr h="428628">
                <a:tc gridSpan="5">
                  <a:txBody>
                    <a:bodyPr/>
                    <a:lstStyle/>
                    <a:p>
                      <a:pPr algn="ctr"/>
                      <a:r>
                        <a:rPr lang="ar-SA" sz="2400" b="1" dirty="0" smtClean="0">
                          <a:solidFill>
                            <a:schemeClr val="bg1"/>
                          </a:solidFill>
                        </a:rPr>
                        <a:t>الأيراد</a:t>
                      </a:r>
                      <a:r>
                        <a:rPr lang="ar-SA" sz="2400" b="1" baseline="0" dirty="0" smtClean="0">
                          <a:solidFill>
                            <a:schemeClr val="bg1"/>
                          </a:solidFill>
                        </a:rPr>
                        <a:t> الكلي ومتوسط الأيراد والأيراد الحدي</a:t>
                      </a:r>
                      <a:endParaRPr lang="en-US" sz="2400" b="1" dirty="0">
                        <a:solidFill>
                          <a:schemeClr val="bg1"/>
                        </a:solidFill>
                      </a:endParaRPr>
                    </a:p>
                  </a:txBody>
                  <a:tcPr>
                    <a:solidFill>
                      <a:schemeClr val="accent4">
                        <a:lumMod val="75000"/>
                      </a:schemeClr>
                    </a:solidFill>
                  </a:tcPr>
                </a:tc>
                <a:tc hMerge="1">
                  <a:txBody>
                    <a:bodyPr/>
                    <a:lstStyle/>
                    <a:p>
                      <a:endParaRPr lang="en-US" sz="1400" dirty="0">
                        <a:solidFill>
                          <a:srgbClr val="FF0000"/>
                        </a:solidFill>
                      </a:endParaRPr>
                    </a:p>
                  </a:txBody>
                  <a:tcPr/>
                </a:tc>
                <a:tc hMerge="1">
                  <a:txBody>
                    <a:bodyPr/>
                    <a:lstStyle/>
                    <a:p>
                      <a:endParaRPr lang="en-US" sz="1400" dirty="0">
                        <a:solidFill>
                          <a:srgbClr val="FF0000"/>
                        </a:solidFill>
                      </a:endParaRPr>
                    </a:p>
                  </a:txBody>
                  <a:tcPr/>
                </a:tc>
                <a:tc hMerge="1">
                  <a:txBody>
                    <a:bodyPr/>
                    <a:lstStyle/>
                    <a:p>
                      <a:endParaRPr lang="en-US" sz="1400" dirty="0">
                        <a:solidFill>
                          <a:srgbClr val="FF0000"/>
                        </a:solidFill>
                      </a:endParaRPr>
                    </a:p>
                  </a:txBody>
                  <a:tcPr/>
                </a:tc>
                <a:tc hMerge="1">
                  <a:txBody>
                    <a:bodyPr/>
                    <a:lstStyle/>
                    <a:p>
                      <a:endParaRPr lang="en-US" sz="1400" dirty="0">
                        <a:solidFill>
                          <a:srgbClr val="FF0000"/>
                        </a:solidFill>
                      </a:endParaRPr>
                    </a:p>
                  </a:txBody>
                  <a:tcPr/>
                </a:tc>
              </a:tr>
              <a:tr h="1114436">
                <a:tc>
                  <a:txBody>
                    <a:bodyPr/>
                    <a:lstStyle/>
                    <a:p>
                      <a:pPr algn="ctr"/>
                      <a:r>
                        <a:rPr lang="ar-SA" sz="1600" b="1" dirty="0" smtClean="0"/>
                        <a:t>الايراد </a:t>
                      </a:r>
                    </a:p>
                    <a:p>
                      <a:pPr algn="ctr"/>
                      <a:r>
                        <a:rPr lang="ar-SA" sz="1600" b="1" dirty="0" smtClean="0"/>
                        <a:t>الحدي</a:t>
                      </a:r>
                      <a:r>
                        <a:rPr lang="en-US" sz="1600" b="1" dirty="0" smtClean="0"/>
                        <a:t>MR</a:t>
                      </a:r>
                      <a:endParaRPr lang="ar-SA" sz="1600" b="1" dirty="0" smtClean="0"/>
                    </a:p>
                    <a:p>
                      <a:pPr algn="ctr"/>
                      <a:endParaRPr lang="en-US" sz="1600" b="1" dirty="0">
                        <a:solidFill>
                          <a:srgbClr val="FF0000"/>
                        </a:solidFill>
                      </a:endParaRPr>
                    </a:p>
                  </a:txBody>
                  <a:tcPr/>
                </a:tc>
                <a:tc>
                  <a:txBody>
                    <a:bodyPr/>
                    <a:lstStyle/>
                    <a:p>
                      <a:pPr algn="ctr"/>
                      <a:r>
                        <a:rPr lang="ar-SA" sz="1600" b="1" dirty="0" smtClean="0"/>
                        <a:t>متوسط الايراد</a:t>
                      </a:r>
                      <a:r>
                        <a:rPr lang="en-US" sz="1600" b="1" dirty="0" smtClean="0"/>
                        <a:t>AR</a:t>
                      </a:r>
                      <a:endParaRPr lang="ar-SA" sz="1600" b="1" dirty="0" smtClean="0"/>
                    </a:p>
                    <a:p>
                      <a:pPr algn="ctr"/>
                      <a:r>
                        <a:rPr lang="ar-SA" sz="1600" b="1" dirty="0" smtClean="0">
                          <a:solidFill>
                            <a:srgbClr val="FF0000"/>
                          </a:solidFill>
                        </a:rPr>
                        <a:t>÷1</a:t>
                      </a:r>
                      <a:r>
                        <a:rPr lang="en-US" sz="1600" b="1" dirty="0" smtClean="0">
                          <a:solidFill>
                            <a:srgbClr val="FF0000"/>
                          </a:solidFill>
                        </a:rPr>
                        <a:t>3</a:t>
                      </a:r>
                      <a:r>
                        <a:rPr lang="ar-SA" sz="1600" b="1" dirty="0" smtClean="0">
                          <a:solidFill>
                            <a:srgbClr val="FF0000"/>
                          </a:solidFill>
                        </a:rPr>
                        <a:t>   4=</a:t>
                      </a:r>
                      <a:endParaRPr lang="en-US" sz="1600" b="1" dirty="0">
                        <a:solidFill>
                          <a:srgbClr val="FF0000"/>
                        </a:solidFill>
                      </a:endParaRPr>
                    </a:p>
                  </a:txBody>
                  <a:tcPr/>
                </a:tc>
                <a:tc>
                  <a:txBody>
                    <a:bodyPr/>
                    <a:lstStyle/>
                    <a:p>
                      <a:pPr algn="ctr"/>
                      <a:r>
                        <a:rPr lang="ar-SA" sz="1600" b="1" dirty="0" smtClean="0"/>
                        <a:t>الايراد الكلي</a:t>
                      </a:r>
                      <a:r>
                        <a:rPr lang="en-US" sz="1600" b="1" dirty="0" smtClean="0"/>
                        <a:t>TR</a:t>
                      </a:r>
                      <a:endParaRPr lang="ar-SA" sz="1600" b="1" dirty="0" smtClean="0"/>
                    </a:p>
                    <a:p>
                      <a:pPr algn="ctr"/>
                      <a:r>
                        <a:rPr lang="ar-SA" sz="1600" b="1" dirty="0" smtClean="0">
                          <a:solidFill>
                            <a:srgbClr val="FF0000"/>
                          </a:solidFill>
                        </a:rPr>
                        <a:t>3 =1×2 </a:t>
                      </a:r>
                      <a:endParaRPr lang="en-US" sz="1600" b="1" dirty="0">
                        <a:solidFill>
                          <a:srgbClr val="FF0000"/>
                        </a:solidFill>
                      </a:endParaRPr>
                    </a:p>
                  </a:txBody>
                  <a:tcPr/>
                </a:tc>
                <a:tc>
                  <a:txBody>
                    <a:bodyPr/>
                    <a:lstStyle/>
                    <a:p>
                      <a:pPr algn="ctr"/>
                      <a:r>
                        <a:rPr lang="ar-SA" sz="1400" b="1" dirty="0" smtClean="0"/>
                        <a:t>سعر الوحدة </a:t>
                      </a:r>
                    </a:p>
                    <a:p>
                      <a:pPr algn="ctr"/>
                      <a:r>
                        <a:rPr lang="ar-SA" sz="1400" b="1" dirty="0" smtClean="0"/>
                        <a:t>الواحدة</a:t>
                      </a:r>
                      <a:r>
                        <a:rPr lang="en-US" sz="1600" b="1" dirty="0" smtClean="0"/>
                        <a:t>P</a:t>
                      </a:r>
                      <a:endParaRPr lang="ar-SA" sz="1600" b="1" dirty="0" smtClean="0"/>
                    </a:p>
                    <a:p>
                      <a:pPr algn="ctr"/>
                      <a:r>
                        <a:rPr lang="ar-SA" sz="1600" b="1" dirty="0" smtClean="0">
                          <a:solidFill>
                            <a:srgbClr val="FF0000"/>
                          </a:solidFill>
                        </a:rPr>
                        <a:t>2</a:t>
                      </a:r>
                      <a:endParaRPr lang="en-US" sz="1600" b="1" dirty="0">
                        <a:solidFill>
                          <a:srgbClr val="FF0000"/>
                        </a:solidFill>
                      </a:endParaRPr>
                    </a:p>
                  </a:txBody>
                  <a:tcPr/>
                </a:tc>
                <a:tc>
                  <a:txBody>
                    <a:bodyPr/>
                    <a:lstStyle/>
                    <a:p>
                      <a:pPr algn="ctr"/>
                      <a:r>
                        <a:rPr lang="ar-SA" sz="1600" b="1" dirty="0" smtClean="0"/>
                        <a:t>الكمية</a:t>
                      </a:r>
                      <a:r>
                        <a:rPr lang="ar-SA" sz="1600" b="1" baseline="0" dirty="0" smtClean="0"/>
                        <a:t> </a:t>
                      </a:r>
                    </a:p>
                    <a:p>
                      <a:pPr algn="ctr"/>
                      <a:r>
                        <a:rPr lang="ar-SA" sz="1600" b="1" baseline="0" dirty="0" smtClean="0"/>
                        <a:t>المباعة</a:t>
                      </a:r>
                      <a:r>
                        <a:rPr lang="en-US" sz="1600" b="1" baseline="0" dirty="0" smtClean="0"/>
                        <a:t>Q</a:t>
                      </a:r>
                      <a:endParaRPr lang="ar-SA" sz="1600" b="1" baseline="0" dirty="0" smtClean="0"/>
                    </a:p>
                    <a:p>
                      <a:pPr algn="ctr"/>
                      <a:r>
                        <a:rPr lang="ar-SA" sz="1600" b="1" baseline="0" dirty="0" smtClean="0">
                          <a:solidFill>
                            <a:srgbClr val="FF0000"/>
                          </a:solidFill>
                        </a:rPr>
                        <a:t>1</a:t>
                      </a:r>
                      <a:endParaRPr lang="en-US" sz="1600" b="1" dirty="0">
                        <a:solidFill>
                          <a:srgbClr val="FF0000"/>
                        </a:solidFill>
                      </a:endParaRPr>
                    </a:p>
                  </a:txBody>
                  <a:tcPr/>
                </a:tc>
              </a:tr>
              <a:tr h="245441">
                <a:tc>
                  <a:txBody>
                    <a:bodyPr/>
                    <a:lstStyle/>
                    <a:p>
                      <a:pPr algn="ctr"/>
                      <a:r>
                        <a:rPr lang="en-US" sz="1600" dirty="0" smtClean="0"/>
                        <a:t>20</a:t>
                      </a:r>
                      <a:endParaRPr lang="en-US" sz="1600" dirty="0"/>
                    </a:p>
                  </a:txBody>
                  <a:tcPr/>
                </a:tc>
                <a:tc>
                  <a:txBody>
                    <a:bodyPr/>
                    <a:lstStyle/>
                    <a:p>
                      <a:pPr algn="ctr"/>
                      <a:r>
                        <a:rPr lang="en-US" sz="1600" dirty="0" smtClean="0"/>
                        <a:t>20</a:t>
                      </a:r>
                      <a:endParaRPr lang="en-US" sz="1600" dirty="0"/>
                    </a:p>
                  </a:txBody>
                  <a:tcPr/>
                </a:tc>
                <a:tc>
                  <a:txBody>
                    <a:bodyPr/>
                    <a:lstStyle/>
                    <a:p>
                      <a:pPr algn="ctr"/>
                      <a:r>
                        <a:rPr lang="en-US" sz="1600" dirty="0" smtClean="0"/>
                        <a:t>20</a:t>
                      </a:r>
                      <a:endParaRPr lang="en-US" sz="1600" dirty="0"/>
                    </a:p>
                  </a:txBody>
                  <a:tcPr/>
                </a:tc>
                <a:tc>
                  <a:txBody>
                    <a:bodyPr/>
                    <a:lstStyle/>
                    <a:p>
                      <a:pPr algn="ctr"/>
                      <a:r>
                        <a:rPr lang="en-US" sz="1600" dirty="0" smtClean="0"/>
                        <a:t>20</a:t>
                      </a:r>
                      <a:endParaRPr lang="en-US" sz="1600" dirty="0"/>
                    </a:p>
                  </a:txBody>
                  <a:tcPr/>
                </a:tc>
                <a:tc>
                  <a:txBody>
                    <a:bodyPr/>
                    <a:lstStyle/>
                    <a:p>
                      <a:pPr algn="ctr"/>
                      <a:r>
                        <a:rPr lang="en-US" sz="1600" dirty="0" smtClean="0"/>
                        <a:t>1</a:t>
                      </a:r>
                      <a:endParaRPr lang="en-US" sz="1600" dirty="0"/>
                    </a:p>
                  </a:txBody>
                  <a:tcPr/>
                </a:tc>
              </a:tr>
              <a:tr h="245441">
                <a:tc>
                  <a:txBody>
                    <a:bodyPr/>
                    <a:lstStyle/>
                    <a:p>
                      <a:pPr algn="ctr"/>
                      <a:r>
                        <a:rPr lang="en-US" sz="1600" dirty="0" smtClean="0"/>
                        <a:t>20</a:t>
                      </a:r>
                      <a:endParaRPr lang="en-US" sz="1600" dirty="0"/>
                    </a:p>
                  </a:txBody>
                  <a:tcPr/>
                </a:tc>
                <a:tc>
                  <a:txBody>
                    <a:bodyPr/>
                    <a:lstStyle/>
                    <a:p>
                      <a:pPr algn="ctr"/>
                      <a:r>
                        <a:rPr lang="en-US" sz="1600" dirty="0" smtClean="0"/>
                        <a:t>20</a:t>
                      </a:r>
                      <a:endParaRPr lang="en-US" sz="1600" dirty="0"/>
                    </a:p>
                  </a:txBody>
                  <a:tcPr/>
                </a:tc>
                <a:tc>
                  <a:txBody>
                    <a:bodyPr/>
                    <a:lstStyle/>
                    <a:p>
                      <a:pPr algn="ctr"/>
                      <a:r>
                        <a:rPr lang="en-US" sz="1600" dirty="0" smtClean="0"/>
                        <a:t>40</a:t>
                      </a:r>
                      <a:endParaRPr lang="en-US" sz="1600" dirty="0"/>
                    </a:p>
                  </a:txBody>
                  <a:tcPr/>
                </a:tc>
                <a:tc>
                  <a:txBody>
                    <a:bodyPr/>
                    <a:lstStyle/>
                    <a:p>
                      <a:pPr algn="ctr"/>
                      <a:r>
                        <a:rPr lang="en-US" sz="1600" dirty="0" smtClean="0"/>
                        <a:t>20</a:t>
                      </a:r>
                      <a:endParaRPr lang="en-US" sz="1600" dirty="0"/>
                    </a:p>
                  </a:txBody>
                  <a:tcPr/>
                </a:tc>
                <a:tc>
                  <a:txBody>
                    <a:bodyPr/>
                    <a:lstStyle/>
                    <a:p>
                      <a:pPr algn="ctr"/>
                      <a:r>
                        <a:rPr lang="en-US" sz="1600" dirty="0" smtClean="0"/>
                        <a:t>2</a:t>
                      </a:r>
                      <a:endParaRPr lang="en-US" sz="1600" dirty="0"/>
                    </a:p>
                  </a:txBody>
                  <a:tcPr/>
                </a:tc>
              </a:tr>
              <a:tr h="245441">
                <a:tc>
                  <a:txBody>
                    <a:bodyPr/>
                    <a:lstStyle/>
                    <a:p>
                      <a:pPr algn="ctr"/>
                      <a:r>
                        <a:rPr lang="en-US" sz="1600" dirty="0" smtClean="0"/>
                        <a:t>20</a:t>
                      </a:r>
                      <a:endParaRPr lang="en-US" sz="1600" dirty="0"/>
                    </a:p>
                  </a:txBody>
                  <a:tcPr/>
                </a:tc>
                <a:tc>
                  <a:txBody>
                    <a:bodyPr/>
                    <a:lstStyle/>
                    <a:p>
                      <a:pPr algn="ctr"/>
                      <a:r>
                        <a:rPr lang="en-US" sz="1600" dirty="0" smtClean="0"/>
                        <a:t>20</a:t>
                      </a:r>
                      <a:endParaRPr lang="en-US" sz="1600" dirty="0"/>
                    </a:p>
                  </a:txBody>
                  <a:tcPr/>
                </a:tc>
                <a:tc>
                  <a:txBody>
                    <a:bodyPr/>
                    <a:lstStyle/>
                    <a:p>
                      <a:pPr algn="ctr"/>
                      <a:r>
                        <a:rPr lang="en-US" sz="1600" dirty="0" smtClean="0"/>
                        <a:t>60</a:t>
                      </a:r>
                      <a:endParaRPr lang="en-US" sz="1600" dirty="0"/>
                    </a:p>
                  </a:txBody>
                  <a:tcPr/>
                </a:tc>
                <a:tc>
                  <a:txBody>
                    <a:bodyPr/>
                    <a:lstStyle/>
                    <a:p>
                      <a:pPr algn="ctr"/>
                      <a:r>
                        <a:rPr lang="en-US" sz="1600" dirty="0" smtClean="0"/>
                        <a:t>20</a:t>
                      </a:r>
                      <a:endParaRPr lang="en-US" sz="1600" dirty="0"/>
                    </a:p>
                  </a:txBody>
                  <a:tcPr/>
                </a:tc>
                <a:tc>
                  <a:txBody>
                    <a:bodyPr/>
                    <a:lstStyle/>
                    <a:p>
                      <a:pPr algn="ctr"/>
                      <a:r>
                        <a:rPr lang="en-US" sz="1600" dirty="0" smtClean="0"/>
                        <a:t>3</a:t>
                      </a:r>
                      <a:endParaRPr lang="en-US" sz="1600" dirty="0"/>
                    </a:p>
                  </a:txBody>
                  <a:tcPr/>
                </a:tc>
              </a:tr>
              <a:tr h="245441">
                <a:tc>
                  <a:txBody>
                    <a:bodyPr/>
                    <a:lstStyle/>
                    <a:p>
                      <a:pPr algn="ctr"/>
                      <a:r>
                        <a:rPr lang="en-US" sz="1600" dirty="0" smtClean="0"/>
                        <a:t>20</a:t>
                      </a:r>
                      <a:endParaRPr lang="en-US" sz="1600" dirty="0"/>
                    </a:p>
                  </a:txBody>
                  <a:tcPr/>
                </a:tc>
                <a:tc>
                  <a:txBody>
                    <a:bodyPr/>
                    <a:lstStyle/>
                    <a:p>
                      <a:pPr algn="ctr"/>
                      <a:r>
                        <a:rPr lang="en-US" sz="1600" dirty="0" smtClean="0"/>
                        <a:t>20</a:t>
                      </a:r>
                      <a:endParaRPr lang="en-US" sz="1600" dirty="0"/>
                    </a:p>
                  </a:txBody>
                  <a:tcPr/>
                </a:tc>
                <a:tc>
                  <a:txBody>
                    <a:bodyPr/>
                    <a:lstStyle/>
                    <a:p>
                      <a:pPr algn="ctr"/>
                      <a:r>
                        <a:rPr lang="en-US" sz="1600" dirty="0" smtClean="0"/>
                        <a:t>80</a:t>
                      </a:r>
                      <a:endParaRPr lang="en-US" sz="1600" dirty="0"/>
                    </a:p>
                  </a:txBody>
                  <a:tcPr/>
                </a:tc>
                <a:tc>
                  <a:txBody>
                    <a:bodyPr/>
                    <a:lstStyle/>
                    <a:p>
                      <a:pPr algn="ctr"/>
                      <a:r>
                        <a:rPr lang="en-US" sz="1600" dirty="0" smtClean="0"/>
                        <a:t>20</a:t>
                      </a:r>
                      <a:endParaRPr lang="en-US" sz="1600" dirty="0"/>
                    </a:p>
                  </a:txBody>
                  <a:tcPr/>
                </a:tc>
                <a:tc>
                  <a:txBody>
                    <a:bodyPr/>
                    <a:lstStyle/>
                    <a:p>
                      <a:pPr algn="ctr"/>
                      <a:r>
                        <a:rPr lang="en-US" sz="1600" dirty="0" smtClean="0"/>
                        <a:t>4</a:t>
                      </a:r>
                      <a:endParaRPr lang="en-US" sz="1600" dirty="0"/>
                    </a:p>
                  </a:txBody>
                  <a:tcPr/>
                </a:tc>
              </a:tr>
              <a:tr h="247048">
                <a:tc>
                  <a:txBody>
                    <a:bodyPr/>
                    <a:lstStyle/>
                    <a:p>
                      <a:pPr algn="ctr"/>
                      <a:r>
                        <a:rPr lang="en-US" sz="1600" dirty="0" smtClean="0"/>
                        <a:t>20</a:t>
                      </a:r>
                      <a:endParaRPr lang="en-US" sz="1600" dirty="0"/>
                    </a:p>
                  </a:txBody>
                  <a:tcPr/>
                </a:tc>
                <a:tc>
                  <a:txBody>
                    <a:bodyPr/>
                    <a:lstStyle/>
                    <a:p>
                      <a:pPr algn="ctr"/>
                      <a:r>
                        <a:rPr lang="en-US" sz="1600" dirty="0" smtClean="0"/>
                        <a:t>20</a:t>
                      </a:r>
                      <a:endParaRPr lang="en-US" sz="1600" dirty="0"/>
                    </a:p>
                  </a:txBody>
                  <a:tcPr/>
                </a:tc>
                <a:tc>
                  <a:txBody>
                    <a:bodyPr/>
                    <a:lstStyle/>
                    <a:p>
                      <a:pPr algn="ctr"/>
                      <a:r>
                        <a:rPr lang="en-US" sz="1600" dirty="0" smtClean="0"/>
                        <a:t>100</a:t>
                      </a:r>
                      <a:endParaRPr lang="en-US" sz="1600" dirty="0"/>
                    </a:p>
                  </a:txBody>
                  <a:tcPr/>
                </a:tc>
                <a:tc>
                  <a:txBody>
                    <a:bodyPr/>
                    <a:lstStyle/>
                    <a:p>
                      <a:pPr algn="ctr"/>
                      <a:r>
                        <a:rPr lang="en-US" sz="1600" dirty="0" smtClean="0"/>
                        <a:t>20</a:t>
                      </a:r>
                      <a:endParaRPr lang="en-US" sz="1600" dirty="0"/>
                    </a:p>
                  </a:txBody>
                  <a:tcPr/>
                </a:tc>
                <a:tc>
                  <a:txBody>
                    <a:bodyPr/>
                    <a:lstStyle/>
                    <a:p>
                      <a:pPr algn="ctr"/>
                      <a:r>
                        <a:rPr lang="en-US" sz="1600" dirty="0" smtClean="0"/>
                        <a:t>5</a:t>
                      </a:r>
                      <a:endParaRPr lang="en-US" sz="1600" dirty="0"/>
                    </a:p>
                  </a:txBody>
                  <a:tcPr/>
                </a:tc>
              </a:tr>
              <a:tr h="245441">
                <a:tc>
                  <a:txBody>
                    <a:bodyPr/>
                    <a:lstStyle/>
                    <a:p>
                      <a:pPr algn="ctr"/>
                      <a:r>
                        <a:rPr lang="en-US" sz="1600" dirty="0" smtClean="0"/>
                        <a:t>20</a:t>
                      </a:r>
                      <a:endParaRPr lang="en-US" sz="1600" dirty="0"/>
                    </a:p>
                  </a:txBody>
                  <a:tcPr/>
                </a:tc>
                <a:tc>
                  <a:txBody>
                    <a:bodyPr/>
                    <a:lstStyle/>
                    <a:p>
                      <a:pPr algn="ctr"/>
                      <a:r>
                        <a:rPr lang="en-US" sz="1600" dirty="0" smtClean="0"/>
                        <a:t>20</a:t>
                      </a:r>
                      <a:endParaRPr lang="en-US" sz="1600" dirty="0"/>
                    </a:p>
                  </a:txBody>
                  <a:tcPr/>
                </a:tc>
                <a:tc>
                  <a:txBody>
                    <a:bodyPr/>
                    <a:lstStyle/>
                    <a:p>
                      <a:pPr algn="ctr"/>
                      <a:r>
                        <a:rPr lang="en-US" sz="1600" dirty="0" smtClean="0"/>
                        <a:t>120</a:t>
                      </a:r>
                      <a:endParaRPr lang="en-US" sz="1600" dirty="0"/>
                    </a:p>
                  </a:txBody>
                  <a:tcPr/>
                </a:tc>
                <a:tc>
                  <a:txBody>
                    <a:bodyPr/>
                    <a:lstStyle/>
                    <a:p>
                      <a:pPr algn="ctr"/>
                      <a:r>
                        <a:rPr lang="en-US" sz="1600" dirty="0" smtClean="0"/>
                        <a:t>20</a:t>
                      </a:r>
                      <a:endParaRPr lang="en-US" sz="1600" dirty="0"/>
                    </a:p>
                  </a:txBody>
                  <a:tcPr/>
                </a:tc>
                <a:tc>
                  <a:txBody>
                    <a:bodyPr/>
                    <a:lstStyle/>
                    <a:p>
                      <a:pPr algn="ctr"/>
                      <a:r>
                        <a:rPr lang="en-US" sz="1600" dirty="0" smtClean="0"/>
                        <a:t>6</a:t>
                      </a:r>
                      <a:endParaRPr lang="en-US" sz="1600" dirty="0"/>
                    </a:p>
                  </a:txBody>
                  <a:tcPr/>
                </a:tc>
              </a:tr>
              <a:tr h="245441">
                <a:tc>
                  <a:txBody>
                    <a:bodyPr/>
                    <a:lstStyle/>
                    <a:p>
                      <a:pPr algn="ctr"/>
                      <a:r>
                        <a:rPr lang="en-US" sz="1600" dirty="0" smtClean="0"/>
                        <a:t>20</a:t>
                      </a:r>
                      <a:endParaRPr lang="en-US" sz="1600" dirty="0"/>
                    </a:p>
                  </a:txBody>
                  <a:tcPr/>
                </a:tc>
                <a:tc>
                  <a:txBody>
                    <a:bodyPr/>
                    <a:lstStyle/>
                    <a:p>
                      <a:pPr algn="ctr"/>
                      <a:r>
                        <a:rPr lang="en-US" sz="1600" dirty="0" smtClean="0"/>
                        <a:t>20</a:t>
                      </a:r>
                      <a:endParaRPr lang="en-US" sz="1600" dirty="0"/>
                    </a:p>
                  </a:txBody>
                  <a:tcPr/>
                </a:tc>
                <a:tc>
                  <a:txBody>
                    <a:bodyPr/>
                    <a:lstStyle/>
                    <a:p>
                      <a:pPr algn="ctr"/>
                      <a:r>
                        <a:rPr lang="en-US" sz="1600" dirty="0" smtClean="0"/>
                        <a:t>140</a:t>
                      </a:r>
                      <a:endParaRPr lang="en-US" sz="1600" dirty="0"/>
                    </a:p>
                  </a:txBody>
                  <a:tcPr/>
                </a:tc>
                <a:tc>
                  <a:txBody>
                    <a:bodyPr/>
                    <a:lstStyle/>
                    <a:p>
                      <a:pPr algn="ctr"/>
                      <a:r>
                        <a:rPr lang="en-US" sz="1600" dirty="0" smtClean="0"/>
                        <a:t>20</a:t>
                      </a:r>
                      <a:endParaRPr lang="en-US" sz="1600" dirty="0"/>
                    </a:p>
                  </a:txBody>
                  <a:tcPr/>
                </a:tc>
                <a:tc>
                  <a:txBody>
                    <a:bodyPr/>
                    <a:lstStyle/>
                    <a:p>
                      <a:pPr algn="ctr"/>
                      <a:r>
                        <a:rPr lang="en-US" sz="1600" dirty="0" smtClean="0"/>
                        <a:t>7</a:t>
                      </a:r>
                      <a:endParaRPr lang="en-US" sz="1600" dirty="0"/>
                    </a:p>
                  </a:txBody>
                  <a:tcPr/>
                </a:tc>
              </a:tr>
              <a:tr h="245441">
                <a:tc>
                  <a:txBody>
                    <a:bodyPr/>
                    <a:lstStyle/>
                    <a:p>
                      <a:pPr algn="ctr"/>
                      <a:r>
                        <a:rPr lang="en-US" sz="1600" dirty="0" smtClean="0"/>
                        <a:t>20</a:t>
                      </a:r>
                      <a:endParaRPr lang="en-US" sz="1600" dirty="0"/>
                    </a:p>
                  </a:txBody>
                  <a:tcPr/>
                </a:tc>
                <a:tc>
                  <a:txBody>
                    <a:bodyPr/>
                    <a:lstStyle/>
                    <a:p>
                      <a:pPr algn="ctr"/>
                      <a:r>
                        <a:rPr lang="en-US" sz="1600" dirty="0" smtClean="0"/>
                        <a:t>20</a:t>
                      </a:r>
                      <a:endParaRPr lang="en-US" sz="1600" dirty="0"/>
                    </a:p>
                  </a:txBody>
                  <a:tcPr/>
                </a:tc>
                <a:tc>
                  <a:txBody>
                    <a:bodyPr/>
                    <a:lstStyle/>
                    <a:p>
                      <a:pPr algn="ctr"/>
                      <a:r>
                        <a:rPr lang="en-US" sz="1600" dirty="0" smtClean="0"/>
                        <a:t>160</a:t>
                      </a:r>
                      <a:endParaRPr lang="en-US" sz="1600" dirty="0"/>
                    </a:p>
                  </a:txBody>
                  <a:tcPr/>
                </a:tc>
                <a:tc>
                  <a:txBody>
                    <a:bodyPr/>
                    <a:lstStyle/>
                    <a:p>
                      <a:pPr algn="ctr"/>
                      <a:r>
                        <a:rPr lang="en-US" sz="1600" dirty="0" smtClean="0"/>
                        <a:t>20</a:t>
                      </a:r>
                      <a:endParaRPr lang="en-US" sz="1600" dirty="0"/>
                    </a:p>
                  </a:txBody>
                  <a:tcPr/>
                </a:tc>
                <a:tc>
                  <a:txBody>
                    <a:bodyPr/>
                    <a:lstStyle/>
                    <a:p>
                      <a:pPr algn="ctr"/>
                      <a:r>
                        <a:rPr lang="en-US" sz="1600" dirty="0" smtClean="0"/>
                        <a:t>8</a:t>
                      </a:r>
                      <a:endParaRPr lang="en-US" sz="1600" dirty="0"/>
                    </a:p>
                  </a:txBody>
                  <a:tcPr/>
                </a:tc>
              </a:tr>
              <a:tr h="245441">
                <a:tc>
                  <a:txBody>
                    <a:bodyPr/>
                    <a:lstStyle/>
                    <a:p>
                      <a:pPr algn="ctr"/>
                      <a:r>
                        <a:rPr lang="en-US" sz="1600" dirty="0" smtClean="0"/>
                        <a:t>20</a:t>
                      </a:r>
                      <a:endParaRPr lang="en-US" sz="1600" dirty="0"/>
                    </a:p>
                  </a:txBody>
                  <a:tcPr/>
                </a:tc>
                <a:tc>
                  <a:txBody>
                    <a:bodyPr/>
                    <a:lstStyle/>
                    <a:p>
                      <a:pPr algn="ctr"/>
                      <a:r>
                        <a:rPr lang="en-US" sz="1600" dirty="0" smtClean="0"/>
                        <a:t>20</a:t>
                      </a:r>
                      <a:endParaRPr lang="en-US" sz="1600" dirty="0"/>
                    </a:p>
                  </a:txBody>
                  <a:tcPr/>
                </a:tc>
                <a:tc>
                  <a:txBody>
                    <a:bodyPr/>
                    <a:lstStyle/>
                    <a:p>
                      <a:pPr algn="ctr"/>
                      <a:r>
                        <a:rPr lang="en-US" sz="1600" dirty="0" smtClean="0"/>
                        <a:t>180</a:t>
                      </a:r>
                      <a:endParaRPr lang="en-US" sz="1600" dirty="0"/>
                    </a:p>
                  </a:txBody>
                  <a:tcPr/>
                </a:tc>
                <a:tc>
                  <a:txBody>
                    <a:bodyPr/>
                    <a:lstStyle/>
                    <a:p>
                      <a:pPr algn="ctr"/>
                      <a:r>
                        <a:rPr lang="en-US" sz="1600" dirty="0" smtClean="0"/>
                        <a:t>20</a:t>
                      </a:r>
                      <a:endParaRPr lang="en-US" sz="1600" dirty="0"/>
                    </a:p>
                  </a:txBody>
                  <a:tcPr/>
                </a:tc>
                <a:tc>
                  <a:txBody>
                    <a:bodyPr/>
                    <a:lstStyle/>
                    <a:p>
                      <a:pPr algn="ctr"/>
                      <a:r>
                        <a:rPr lang="en-US" sz="1600" dirty="0" smtClean="0"/>
                        <a:t>9</a:t>
                      </a:r>
                      <a:endParaRPr lang="en-US" sz="1600" dirty="0"/>
                    </a:p>
                  </a:txBody>
                  <a:tcPr/>
                </a:tc>
              </a:tr>
              <a:tr h="245441">
                <a:tc>
                  <a:txBody>
                    <a:bodyPr/>
                    <a:lstStyle/>
                    <a:p>
                      <a:pPr algn="ctr"/>
                      <a:r>
                        <a:rPr lang="en-US" sz="1600" dirty="0" smtClean="0"/>
                        <a:t>20</a:t>
                      </a:r>
                      <a:endParaRPr lang="en-US" sz="1600" dirty="0"/>
                    </a:p>
                  </a:txBody>
                  <a:tcPr/>
                </a:tc>
                <a:tc>
                  <a:txBody>
                    <a:bodyPr/>
                    <a:lstStyle/>
                    <a:p>
                      <a:pPr algn="ctr"/>
                      <a:r>
                        <a:rPr lang="en-US" sz="1600" dirty="0" smtClean="0"/>
                        <a:t>20</a:t>
                      </a:r>
                      <a:endParaRPr lang="en-US" sz="1600" dirty="0"/>
                    </a:p>
                  </a:txBody>
                  <a:tcPr/>
                </a:tc>
                <a:tc>
                  <a:txBody>
                    <a:bodyPr/>
                    <a:lstStyle/>
                    <a:p>
                      <a:pPr algn="ctr"/>
                      <a:r>
                        <a:rPr lang="en-US" sz="1600" dirty="0" smtClean="0"/>
                        <a:t>200</a:t>
                      </a:r>
                      <a:endParaRPr lang="en-US" sz="1600" dirty="0"/>
                    </a:p>
                  </a:txBody>
                  <a:tcPr/>
                </a:tc>
                <a:tc>
                  <a:txBody>
                    <a:bodyPr/>
                    <a:lstStyle/>
                    <a:p>
                      <a:pPr algn="ctr"/>
                      <a:r>
                        <a:rPr lang="en-US" sz="1600" dirty="0" smtClean="0"/>
                        <a:t>20</a:t>
                      </a:r>
                      <a:endParaRPr lang="en-US" sz="1600" dirty="0"/>
                    </a:p>
                  </a:txBody>
                  <a:tcPr/>
                </a:tc>
                <a:tc>
                  <a:txBody>
                    <a:bodyPr/>
                    <a:lstStyle/>
                    <a:p>
                      <a:pPr algn="ctr"/>
                      <a:r>
                        <a:rPr lang="en-US" sz="1600" dirty="0" smtClean="0"/>
                        <a:t>10</a:t>
                      </a:r>
                      <a:endParaRPr lang="en-US" sz="1600" dirty="0"/>
                    </a:p>
                  </a:txBody>
                  <a:tcPr/>
                </a:tc>
              </a:tr>
            </a:tbl>
          </a:graphicData>
        </a:graphic>
      </p:graphicFrame>
      <p:cxnSp>
        <p:nvCxnSpPr>
          <p:cNvPr id="5" name="Straight Arrow Connector 4"/>
          <p:cNvCxnSpPr/>
          <p:nvPr/>
        </p:nvCxnSpPr>
        <p:spPr>
          <a:xfrm rot="5400000" flipH="1" flipV="1">
            <a:off x="-857288" y="3786190"/>
            <a:ext cx="3000396" cy="158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642910" y="5286388"/>
            <a:ext cx="3286148" cy="158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5400000" flipH="1" flipV="1">
            <a:off x="428596" y="3000372"/>
            <a:ext cx="2500330" cy="207170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714348" y="4143380"/>
            <a:ext cx="2286016"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14282" y="3429000"/>
            <a:ext cx="584022" cy="2031325"/>
          </a:xfrm>
          <a:prstGeom prst="rect">
            <a:avLst/>
          </a:prstGeom>
          <a:noFill/>
        </p:spPr>
        <p:txBody>
          <a:bodyPr wrap="square" rtlCol="0">
            <a:spAutoFit/>
          </a:bodyPr>
          <a:lstStyle/>
          <a:p>
            <a:r>
              <a:rPr lang="ar-SA" dirty="0" smtClean="0"/>
              <a:t>30</a:t>
            </a:r>
          </a:p>
          <a:p>
            <a:r>
              <a:rPr lang="ar-SA" dirty="0" smtClean="0"/>
              <a:t>25</a:t>
            </a:r>
          </a:p>
          <a:p>
            <a:r>
              <a:rPr lang="ar-SA" dirty="0" smtClean="0"/>
              <a:t>20</a:t>
            </a:r>
          </a:p>
          <a:p>
            <a:r>
              <a:rPr lang="ar-SA" dirty="0" smtClean="0"/>
              <a:t>15</a:t>
            </a:r>
          </a:p>
          <a:p>
            <a:r>
              <a:rPr lang="ar-SA" dirty="0" smtClean="0"/>
              <a:t>10</a:t>
            </a:r>
          </a:p>
          <a:p>
            <a:r>
              <a:rPr lang="ar-SA" dirty="0" smtClean="0"/>
              <a:t>5</a:t>
            </a:r>
          </a:p>
          <a:p>
            <a:r>
              <a:rPr lang="ar-SA" dirty="0" smtClean="0"/>
              <a:t>0</a:t>
            </a:r>
            <a:endParaRPr lang="en-US" dirty="0"/>
          </a:p>
        </p:txBody>
      </p:sp>
      <p:sp>
        <p:nvSpPr>
          <p:cNvPr id="19" name="TextBox 18"/>
          <p:cNvSpPr txBox="1"/>
          <p:nvPr/>
        </p:nvSpPr>
        <p:spPr>
          <a:xfrm>
            <a:off x="3500430" y="5286388"/>
            <a:ext cx="627095" cy="369332"/>
          </a:xfrm>
          <a:prstGeom prst="rect">
            <a:avLst/>
          </a:prstGeom>
          <a:noFill/>
        </p:spPr>
        <p:txBody>
          <a:bodyPr wrap="square" rtlCol="0">
            <a:spAutoFit/>
          </a:bodyPr>
          <a:lstStyle/>
          <a:p>
            <a:r>
              <a:rPr lang="ar-SA" b="1" dirty="0" smtClean="0"/>
              <a:t>الكمية</a:t>
            </a:r>
            <a:endParaRPr lang="en-US" b="1" dirty="0"/>
          </a:p>
        </p:txBody>
      </p:sp>
      <p:sp>
        <p:nvSpPr>
          <p:cNvPr id="20" name="TextBox 19"/>
          <p:cNvSpPr txBox="1"/>
          <p:nvPr/>
        </p:nvSpPr>
        <p:spPr>
          <a:xfrm>
            <a:off x="428596" y="1928802"/>
            <a:ext cx="1295685" cy="369332"/>
          </a:xfrm>
          <a:prstGeom prst="rect">
            <a:avLst/>
          </a:prstGeom>
          <a:noFill/>
        </p:spPr>
        <p:txBody>
          <a:bodyPr wrap="square" rtlCol="0">
            <a:spAutoFit/>
          </a:bodyPr>
          <a:lstStyle/>
          <a:p>
            <a:r>
              <a:rPr lang="ar-SA" b="1" dirty="0" smtClean="0"/>
              <a:t>الايراد</a:t>
            </a:r>
            <a:endParaRPr lang="en-US" b="1" dirty="0"/>
          </a:p>
        </p:txBody>
      </p:sp>
      <p:sp>
        <p:nvSpPr>
          <p:cNvPr id="21" name="TextBox 20"/>
          <p:cNvSpPr txBox="1"/>
          <p:nvPr/>
        </p:nvSpPr>
        <p:spPr>
          <a:xfrm>
            <a:off x="2000232" y="3786190"/>
            <a:ext cx="1357322" cy="369332"/>
          </a:xfrm>
          <a:prstGeom prst="rect">
            <a:avLst/>
          </a:prstGeom>
          <a:noFill/>
        </p:spPr>
        <p:txBody>
          <a:bodyPr wrap="square" rtlCol="0">
            <a:spAutoFit/>
          </a:bodyPr>
          <a:lstStyle/>
          <a:p>
            <a:r>
              <a:rPr lang="en-US" b="1" dirty="0" smtClean="0">
                <a:solidFill>
                  <a:srgbClr val="FF0000"/>
                </a:solidFill>
              </a:rPr>
              <a:t>MR = AR = P</a:t>
            </a:r>
            <a:endParaRPr lang="en-US" b="1" dirty="0">
              <a:solidFill>
                <a:srgbClr val="FF0000"/>
              </a:solidFill>
            </a:endParaRPr>
          </a:p>
        </p:txBody>
      </p:sp>
      <p:sp>
        <p:nvSpPr>
          <p:cNvPr id="22" name="TextBox 21"/>
          <p:cNvSpPr txBox="1"/>
          <p:nvPr/>
        </p:nvSpPr>
        <p:spPr>
          <a:xfrm>
            <a:off x="2714612" y="2571744"/>
            <a:ext cx="428322" cy="369332"/>
          </a:xfrm>
          <a:prstGeom prst="rect">
            <a:avLst/>
          </a:prstGeom>
          <a:noFill/>
        </p:spPr>
        <p:txBody>
          <a:bodyPr wrap="none" rtlCol="0">
            <a:spAutoFit/>
          </a:bodyPr>
          <a:lstStyle/>
          <a:p>
            <a:r>
              <a:rPr lang="en-US" b="1" dirty="0" smtClean="0"/>
              <a:t>TR</a:t>
            </a:r>
            <a:endParaRPr lang="en-US" b="1" dirty="0"/>
          </a:p>
        </p:txBody>
      </p:sp>
      <p:sp>
        <p:nvSpPr>
          <p:cNvPr id="23" name="TextBox 22"/>
          <p:cNvSpPr txBox="1"/>
          <p:nvPr/>
        </p:nvSpPr>
        <p:spPr>
          <a:xfrm>
            <a:off x="1571604" y="4214819"/>
            <a:ext cx="2714644" cy="369332"/>
          </a:xfrm>
          <a:prstGeom prst="rect">
            <a:avLst/>
          </a:prstGeom>
          <a:noFill/>
        </p:spPr>
        <p:txBody>
          <a:bodyPr wrap="square" rtlCol="0">
            <a:spAutoFit/>
          </a:bodyPr>
          <a:lstStyle/>
          <a:p>
            <a:r>
              <a:rPr lang="ar-SA" b="1" dirty="0" smtClean="0">
                <a:solidFill>
                  <a:srgbClr val="FF0000"/>
                </a:solidFill>
              </a:rPr>
              <a:t>ا</a:t>
            </a:r>
            <a:r>
              <a:rPr lang="ar-SA" sz="1400" b="1" dirty="0" smtClean="0">
                <a:solidFill>
                  <a:srgbClr val="FF0000"/>
                </a:solidFill>
              </a:rPr>
              <a:t>لايراد الحدي =  متوسط الايراد = السعر</a:t>
            </a:r>
            <a:endParaRPr lang="en-US" b="1" dirty="0">
              <a:solidFill>
                <a:srgbClr val="FF0000"/>
              </a:solidFill>
            </a:endParaRPr>
          </a:p>
        </p:txBody>
      </p:sp>
      <p:sp>
        <p:nvSpPr>
          <p:cNvPr id="24" name="TextBox 23"/>
          <p:cNvSpPr txBox="1"/>
          <p:nvPr/>
        </p:nvSpPr>
        <p:spPr>
          <a:xfrm>
            <a:off x="928662" y="1428736"/>
            <a:ext cx="3286148" cy="400110"/>
          </a:xfrm>
          <a:prstGeom prst="rect">
            <a:avLst/>
          </a:prstGeom>
          <a:noFill/>
        </p:spPr>
        <p:txBody>
          <a:bodyPr wrap="square" rtlCol="0">
            <a:spAutoFit/>
          </a:bodyPr>
          <a:lstStyle/>
          <a:p>
            <a:r>
              <a:rPr lang="ar-SA" sz="2000" b="1" dirty="0" smtClean="0"/>
              <a:t>منحنى الايراد الكلي والايراد الحدي</a:t>
            </a:r>
            <a:endParaRPr lang="en-US" sz="2000" b="1" dirty="0"/>
          </a:p>
        </p:txBody>
      </p:sp>
      <p:sp>
        <p:nvSpPr>
          <p:cNvPr id="26" name="TextBox 25"/>
          <p:cNvSpPr txBox="1"/>
          <p:nvPr/>
        </p:nvSpPr>
        <p:spPr>
          <a:xfrm>
            <a:off x="1785918" y="1785926"/>
            <a:ext cx="2977790" cy="369332"/>
          </a:xfrm>
          <a:prstGeom prst="rect">
            <a:avLst/>
          </a:prstGeom>
          <a:noFill/>
        </p:spPr>
        <p:txBody>
          <a:bodyPr wrap="square" rtlCol="0">
            <a:spAutoFit/>
          </a:bodyPr>
          <a:lstStyle/>
          <a:p>
            <a:r>
              <a:rPr lang="ar-SA" b="1" dirty="0" smtClean="0"/>
              <a:t>دوال ثابتة</a:t>
            </a:r>
            <a:endParaRPr lang="en-US" b="1" dirty="0"/>
          </a:p>
        </p:txBody>
      </p:sp>
      <p:sp>
        <p:nvSpPr>
          <p:cNvPr id="29" name="TextBox 28"/>
          <p:cNvSpPr txBox="1"/>
          <p:nvPr/>
        </p:nvSpPr>
        <p:spPr>
          <a:xfrm>
            <a:off x="4000496" y="1785926"/>
            <a:ext cx="1928826" cy="307777"/>
          </a:xfrm>
          <a:prstGeom prst="rect">
            <a:avLst/>
          </a:prstGeom>
          <a:noFill/>
        </p:spPr>
        <p:txBody>
          <a:bodyPr wrap="square" rtlCol="0">
            <a:spAutoFit/>
          </a:bodyPr>
          <a:lstStyle/>
          <a:p>
            <a:r>
              <a:rPr lang="en-US" sz="1400" b="1" dirty="0" smtClean="0">
                <a:solidFill>
                  <a:srgbClr val="C00000"/>
                </a:solidFill>
              </a:rPr>
              <a:t>MR=∆3 / ∆ 1</a:t>
            </a:r>
            <a:endParaRPr lang="en-US" sz="1400" b="1" dirty="0">
              <a:solidFill>
                <a:srgbClr val="C00000"/>
              </a:solidFill>
            </a:endParaRPr>
          </a:p>
        </p:txBody>
      </p:sp>
    </p:spTree>
  </p:cSld>
  <p:clrMapOvr>
    <a:masterClrMapping/>
  </p:clrMapOvr>
  <p:transition>
    <p:circle/>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F389876-892D-41A3-8E28-C6BF543B2891}" type="slidenum">
              <a:rPr lang="en-US" smtClean="0"/>
              <a:pPr/>
              <a:t>85</a:t>
            </a:fld>
            <a:endParaRPr lang="en-US"/>
          </a:p>
        </p:txBody>
      </p:sp>
      <p:sp>
        <p:nvSpPr>
          <p:cNvPr id="3" name="TextBox 2"/>
          <p:cNvSpPr txBox="1"/>
          <p:nvPr/>
        </p:nvSpPr>
        <p:spPr>
          <a:xfrm>
            <a:off x="0" y="357166"/>
            <a:ext cx="8929719" cy="7848302"/>
          </a:xfrm>
          <a:prstGeom prst="rect">
            <a:avLst/>
          </a:prstGeom>
          <a:noFill/>
        </p:spPr>
        <p:txBody>
          <a:bodyPr wrap="square" rtlCol="0">
            <a:spAutoFit/>
          </a:bodyPr>
          <a:lstStyle/>
          <a:p>
            <a:pPr algn="r" rtl="1"/>
            <a:r>
              <a:rPr lang="en-US" sz="3200" b="1" dirty="0" smtClean="0"/>
              <a:t>                           </a:t>
            </a:r>
            <a:r>
              <a:rPr lang="ar-SA" sz="3200" b="1" dirty="0" smtClean="0"/>
              <a:t>الاسواق</a:t>
            </a:r>
            <a:r>
              <a:rPr lang="en-US" sz="3200" b="1" dirty="0" smtClean="0"/>
              <a:t>       </a:t>
            </a:r>
            <a:r>
              <a:rPr lang="ar-SA" sz="3200" b="1" dirty="0" smtClean="0"/>
              <a:t> </a:t>
            </a:r>
            <a:r>
              <a:rPr lang="en-US" sz="3200" b="1" dirty="0" smtClean="0"/>
              <a:t>   Markets</a:t>
            </a:r>
          </a:p>
          <a:p>
            <a:pPr algn="r" rtl="1"/>
            <a:r>
              <a:rPr lang="ar-SA" sz="2400" b="1" dirty="0" smtClean="0">
                <a:solidFill>
                  <a:srgbClr val="FF0000"/>
                </a:solidFill>
              </a:rPr>
              <a:t>السوق  </a:t>
            </a:r>
            <a:r>
              <a:rPr lang="en-US" sz="2400" b="1" dirty="0" smtClean="0">
                <a:solidFill>
                  <a:srgbClr val="FF0000"/>
                </a:solidFill>
              </a:rPr>
              <a:t>Market</a:t>
            </a:r>
            <a:r>
              <a:rPr lang="ar-SA" sz="2000" b="1" dirty="0" smtClean="0"/>
              <a:t>:      هو المكان الذي يلتقي فيه البائعون والمشترون لتبادل السلع والخدمات.</a:t>
            </a:r>
          </a:p>
          <a:p>
            <a:pPr algn="r" rtl="1"/>
            <a:r>
              <a:rPr lang="ar-SA" sz="2000" b="1" dirty="0" smtClean="0"/>
              <a:t>                   او  هو مكان التقاء العرض والطلب للسلع والخدمات.</a:t>
            </a:r>
          </a:p>
          <a:p>
            <a:pPr algn="r" rtl="1"/>
            <a:r>
              <a:rPr lang="ar-SA" sz="2000" b="1" dirty="0" smtClean="0"/>
              <a:t>                                           وبفضل التقدم في وسائل النقل </a:t>
            </a:r>
          </a:p>
          <a:p>
            <a:pPr algn="r" rtl="1"/>
            <a:r>
              <a:rPr lang="ar-SA" sz="2000" b="1" dirty="0" smtClean="0"/>
              <a:t>                                         والموصلات فلا يشترط ان يكون</a:t>
            </a:r>
          </a:p>
          <a:p>
            <a:pPr algn="r" rtl="1"/>
            <a:r>
              <a:rPr lang="ar-SA" sz="2000" b="1" dirty="0" smtClean="0"/>
              <a:t>                                         له مكان جغرافي محدد فقد يتسع</a:t>
            </a:r>
          </a:p>
          <a:p>
            <a:pPr algn="r" rtl="1"/>
            <a:r>
              <a:rPr lang="ar-SA" sz="2000" b="1" dirty="0" smtClean="0"/>
              <a:t>                                        بلدا او اقليما او حتى العالم كله.</a:t>
            </a:r>
          </a:p>
          <a:p>
            <a:pPr algn="r" rtl="1"/>
            <a:r>
              <a:rPr lang="ar-SA" sz="2000" b="1" dirty="0" smtClean="0"/>
              <a:t>                                        </a:t>
            </a:r>
          </a:p>
          <a:p>
            <a:pPr algn="r" rtl="1"/>
            <a:r>
              <a:rPr lang="ar-SA" sz="2000" b="1" dirty="0" smtClean="0"/>
              <a:t>                                        </a:t>
            </a:r>
            <a:r>
              <a:rPr lang="ar-SA" sz="2800" b="1" dirty="0" smtClean="0">
                <a:solidFill>
                  <a:srgbClr val="7030A0"/>
                </a:solidFill>
              </a:rPr>
              <a:t>وظائف السوق</a:t>
            </a:r>
            <a:r>
              <a:rPr lang="ar-SA" sz="2400" b="1" dirty="0" smtClean="0">
                <a:solidFill>
                  <a:srgbClr val="7030A0"/>
                </a:solidFill>
              </a:rPr>
              <a:t>:</a:t>
            </a:r>
            <a:endParaRPr lang="ar-SA" sz="2800" b="1" dirty="0" smtClean="0">
              <a:solidFill>
                <a:srgbClr val="7030A0"/>
              </a:solidFill>
            </a:endParaRPr>
          </a:p>
          <a:p>
            <a:pPr algn="r" rtl="1"/>
            <a:r>
              <a:rPr lang="ar-SA" sz="2800" b="1" dirty="0" smtClean="0">
                <a:solidFill>
                  <a:srgbClr val="FF0000"/>
                </a:solidFill>
              </a:rPr>
              <a:t>                             </a:t>
            </a:r>
            <a:r>
              <a:rPr lang="ar-SA" sz="2400" b="1" dirty="0" smtClean="0">
                <a:solidFill>
                  <a:srgbClr val="7030A0"/>
                </a:solidFill>
              </a:rPr>
              <a:t>1-تحديد قيم السلع والخدمات</a:t>
            </a:r>
            <a:r>
              <a:rPr lang="ar-SA" sz="2000" b="1" dirty="0" smtClean="0">
                <a:solidFill>
                  <a:srgbClr val="7030A0"/>
                </a:solidFill>
              </a:rPr>
              <a:t>.</a:t>
            </a:r>
          </a:p>
          <a:p>
            <a:pPr algn="r" rtl="1"/>
            <a:endParaRPr lang="ar-SA" sz="2000" b="1" dirty="0" smtClean="0">
              <a:solidFill>
                <a:srgbClr val="FF0000"/>
              </a:solidFill>
            </a:endParaRPr>
          </a:p>
          <a:p>
            <a:pPr algn="r" rtl="1"/>
            <a:r>
              <a:rPr lang="ar-SA" sz="2000" b="1" dirty="0" smtClean="0">
                <a:solidFill>
                  <a:srgbClr val="FF0000"/>
                </a:solidFill>
              </a:rPr>
              <a:t>                                         </a:t>
            </a:r>
            <a:r>
              <a:rPr lang="ar-SA" sz="2400" b="1" dirty="0" smtClean="0">
                <a:solidFill>
                  <a:srgbClr val="7030A0"/>
                </a:solidFill>
              </a:rPr>
              <a:t>2-تنظيم الانتاج </a:t>
            </a:r>
            <a:r>
              <a:rPr lang="ar-SA" sz="2400" b="1" dirty="0" smtClean="0">
                <a:solidFill>
                  <a:srgbClr val="FF0000"/>
                </a:solidFill>
              </a:rPr>
              <a:t>عن طريق التكاليف من خلال التخصيص   الامثل للموارد.</a:t>
            </a:r>
          </a:p>
          <a:p>
            <a:pPr algn="r" rtl="1"/>
            <a:r>
              <a:rPr lang="ar-SA" sz="2400" b="1" dirty="0" smtClean="0">
                <a:solidFill>
                  <a:srgbClr val="FF0000"/>
                </a:solidFill>
              </a:rPr>
              <a:t>                                        </a:t>
            </a:r>
            <a:r>
              <a:rPr lang="ar-SA" sz="2400" b="1" dirty="0" smtClean="0">
                <a:solidFill>
                  <a:srgbClr val="7030A0"/>
                </a:solidFill>
              </a:rPr>
              <a:t>  3-توزيع الناتج </a:t>
            </a:r>
            <a:r>
              <a:rPr lang="en-US" sz="2400" b="1" dirty="0" smtClean="0">
                <a:solidFill>
                  <a:srgbClr val="FF0000"/>
                </a:solidFill>
              </a:rPr>
              <a:t>: </a:t>
            </a:r>
            <a:r>
              <a:rPr lang="ar-SA" sz="2400" b="1" dirty="0" smtClean="0">
                <a:solidFill>
                  <a:srgbClr val="FF0000"/>
                </a:solidFill>
              </a:rPr>
              <a:t>حيث ان الاشخاص الاكثر انتاجية</a:t>
            </a:r>
            <a:r>
              <a:rPr lang="en-US" sz="2400" b="1" dirty="0" smtClean="0">
                <a:solidFill>
                  <a:srgbClr val="FF0000"/>
                </a:solidFill>
              </a:rPr>
              <a:t>             </a:t>
            </a:r>
            <a:r>
              <a:rPr lang="ar-SA" sz="2400" b="1" dirty="0" smtClean="0">
                <a:solidFill>
                  <a:srgbClr val="FF0000"/>
                </a:solidFill>
              </a:rPr>
              <a:t> هم اولاءك الذين  يملكون الموارد المنتجة ويكونون اكثر مقدرة على طلب السلع </a:t>
            </a:r>
            <a:r>
              <a:rPr lang="en-US" sz="2400" b="1" dirty="0" smtClean="0">
                <a:solidFill>
                  <a:srgbClr val="FF0000"/>
                </a:solidFill>
              </a:rPr>
              <a:t>           </a:t>
            </a:r>
            <a:r>
              <a:rPr lang="ar-SA" sz="2400" b="1" dirty="0" smtClean="0">
                <a:solidFill>
                  <a:srgbClr val="FF0000"/>
                </a:solidFill>
              </a:rPr>
              <a:t>والخدمات.</a:t>
            </a:r>
          </a:p>
          <a:p>
            <a:pPr algn="r" rtl="1"/>
            <a:r>
              <a:rPr lang="ar-SA" sz="2400" b="1" dirty="0" smtClean="0">
                <a:solidFill>
                  <a:srgbClr val="FF0000"/>
                </a:solidFill>
              </a:rPr>
              <a:t>                                         </a:t>
            </a:r>
            <a:r>
              <a:rPr lang="ar-SA" sz="2400" b="1" dirty="0" smtClean="0">
                <a:solidFill>
                  <a:srgbClr val="7030A0"/>
                </a:solidFill>
              </a:rPr>
              <a:t>4- التقنين : </a:t>
            </a:r>
            <a:r>
              <a:rPr lang="ar-SA" sz="2400" b="1" dirty="0" smtClean="0">
                <a:solidFill>
                  <a:srgbClr val="FF0000"/>
                </a:solidFill>
              </a:rPr>
              <a:t>اي تقييد الاستهلاك الجاري طبقا للانتاج الموجود وهذا هو</a:t>
            </a:r>
            <a:r>
              <a:rPr lang="en-US" sz="2400" b="1" dirty="0" smtClean="0">
                <a:solidFill>
                  <a:srgbClr val="FF0000"/>
                </a:solidFill>
              </a:rPr>
              <a:t> </a:t>
            </a:r>
            <a:r>
              <a:rPr lang="ar-SA" sz="2400" b="1" dirty="0" smtClean="0">
                <a:solidFill>
                  <a:srgbClr val="FF0000"/>
                </a:solidFill>
              </a:rPr>
              <a:t>جوهر التسعير.</a:t>
            </a:r>
          </a:p>
          <a:p>
            <a:pPr algn="r" rtl="1"/>
            <a:r>
              <a:rPr lang="ar-SA" sz="2000" b="1" dirty="0" smtClean="0"/>
              <a:t>                                        </a:t>
            </a:r>
          </a:p>
          <a:p>
            <a:pPr algn="r" rtl="1"/>
            <a:endParaRPr lang="ar-SA" sz="2000" b="1" dirty="0" smtClean="0"/>
          </a:p>
          <a:p>
            <a:pPr algn="r" rtl="1"/>
            <a:endParaRPr lang="en-US" sz="2000" b="1" dirty="0" smtClean="0"/>
          </a:p>
          <a:p>
            <a:pPr algn="r" rtl="1"/>
            <a:r>
              <a:rPr lang="en-US" sz="2800" b="1" dirty="0" smtClean="0"/>
              <a:t>       </a:t>
            </a:r>
            <a:endParaRPr lang="en-US" sz="2800" b="1" dirty="0"/>
          </a:p>
        </p:txBody>
      </p:sp>
      <p:pic>
        <p:nvPicPr>
          <p:cNvPr id="1026" name="Picture 2" descr="http://www.nadim.com/GalleryPics/90000/B92400.JPG"/>
          <p:cNvPicPr>
            <a:picLocks noChangeAspect="1" noChangeArrowheads="1"/>
          </p:cNvPicPr>
          <p:nvPr/>
        </p:nvPicPr>
        <p:blipFill>
          <a:blip r:embed="rId3" cstate="print"/>
          <a:srcRect/>
          <a:stretch>
            <a:fillRect/>
          </a:stretch>
        </p:blipFill>
        <p:spPr bwMode="auto">
          <a:xfrm>
            <a:off x="0" y="1571612"/>
            <a:ext cx="3286116" cy="2428892"/>
          </a:xfrm>
          <a:prstGeom prst="rect">
            <a:avLst/>
          </a:prstGeom>
          <a:noFill/>
        </p:spPr>
      </p:pic>
      <p:pic>
        <p:nvPicPr>
          <p:cNvPr id="1028" name="Picture 4" descr="http://www.alriyadh.com/2008/01/04/img/051620.jpg"/>
          <p:cNvPicPr>
            <a:picLocks noChangeAspect="1" noChangeArrowheads="1"/>
          </p:cNvPicPr>
          <p:nvPr/>
        </p:nvPicPr>
        <p:blipFill>
          <a:blip r:embed="rId4" cstate="print"/>
          <a:srcRect/>
          <a:stretch>
            <a:fillRect/>
          </a:stretch>
        </p:blipFill>
        <p:spPr bwMode="auto">
          <a:xfrm>
            <a:off x="6072198" y="1643050"/>
            <a:ext cx="3071802" cy="2500330"/>
          </a:xfrm>
          <a:prstGeom prst="rect">
            <a:avLst/>
          </a:prstGeom>
          <a:noFill/>
        </p:spPr>
      </p:pic>
    </p:spTree>
  </p:cSld>
  <p:clrMapOvr>
    <a:masterClrMapping/>
  </p:clrMapOvr>
  <p:transition>
    <p:circle/>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F389876-892D-41A3-8E28-C6BF543B2891}" type="slidenum">
              <a:rPr lang="en-US" smtClean="0"/>
              <a:pPr/>
              <a:t>86</a:t>
            </a:fld>
            <a:endParaRPr lang="en-US"/>
          </a:p>
        </p:txBody>
      </p:sp>
      <p:sp>
        <p:nvSpPr>
          <p:cNvPr id="3" name="TextBox 2"/>
          <p:cNvSpPr txBox="1"/>
          <p:nvPr/>
        </p:nvSpPr>
        <p:spPr>
          <a:xfrm>
            <a:off x="0" y="0"/>
            <a:ext cx="9144000" cy="369332"/>
          </a:xfrm>
          <a:prstGeom prst="rect">
            <a:avLst/>
          </a:prstGeom>
          <a:noFill/>
        </p:spPr>
        <p:txBody>
          <a:bodyPr wrap="square" rtlCol="0">
            <a:spAutoFit/>
          </a:bodyPr>
          <a:lstStyle/>
          <a:p>
            <a:r>
              <a:rPr lang="ar-SA" dirty="0" smtClean="0"/>
              <a:t>  </a:t>
            </a:r>
            <a:endParaRPr lang="en-US" dirty="0"/>
          </a:p>
        </p:txBody>
      </p:sp>
      <p:sp>
        <p:nvSpPr>
          <p:cNvPr id="4" name="TextBox 3"/>
          <p:cNvSpPr txBox="1"/>
          <p:nvPr/>
        </p:nvSpPr>
        <p:spPr>
          <a:xfrm>
            <a:off x="0" y="357166"/>
            <a:ext cx="9144000" cy="7509748"/>
          </a:xfrm>
          <a:prstGeom prst="rect">
            <a:avLst/>
          </a:prstGeom>
          <a:noFill/>
        </p:spPr>
        <p:txBody>
          <a:bodyPr wrap="square" rtlCol="0">
            <a:spAutoFit/>
          </a:bodyPr>
          <a:lstStyle/>
          <a:p>
            <a:r>
              <a:rPr lang="ar-SA" sz="3200" b="1" dirty="0" smtClean="0"/>
              <a:t> عناصر السوق وانواع الاسواق                  </a:t>
            </a:r>
          </a:p>
          <a:p>
            <a:pPr algn="r" rtl="1"/>
            <a:endParaRPr lang="ar-SA" sz="2400" b="1" dirty="0" smtClean="0">
              <a:solidFill>
                <a:srgbClr val="FF0000"/>
              </a:solidFill>
            </a:endParaRPr>
          </a:p>
          <a:p>
            <a:pPr algn="r" rtl="1"/>
            <a:r>
              <a:rPr lang="ar-SA" sz="2800" b="1" dirty="0" smtClean="0">
                <a:solidFill>
                  <a:srgbClr val="FF0000"/>
                </a:solidFill>
              </a:rPr>
              <a:t>عناصر السوق </a:t>
            </a:r>
            <a:r>
              <a:rPr lang="ar-SA" sz="2400" b="1" dirty="0" smtClean="0">
                <a:solidFill>
                  <a:srgbClr val="FF0000"/>
                </a:solidFill>
              </a:rPr>
              <a:t>هي:   </a:t>
            </a:r>
            <a:r>
              <a:rPr lang="ar-SA" sz="2800" b="1" dirty="0" smtClean="0">
                <a:solidFill>
                  <a:srgbClr val="FF0000"/>
                </a:solidFill>
              </a:rPr>
              <a:t>1</a:t>
            </a:r>
            <a:r>
              <a:rPr lang="ar-SA" sz="2400" b="1" dirty="0" smtClean="0">
                <a:solidFill>
                  <a:srgbClr val="FF0000"/>
                </a:solidFill>
              </a:rPr>
              <a:t> </a:t>
            </a:r>
            <a:r>
              <a:rPr lang="ar-SA" sz="2400" b="1" dirty="0" smtClean="0"/>
              <a:t> - البائعون    </a:t>
            </a:r>
            <a:r>
              <a:rPr lang="ar-SA" sz="2400" b="1" dirty="0" smtClean="0">
                <a:solidFill>
                  <a:srgbClr val="FF0000"/>
                </a:solidFill>
              </a:rPr>
              <a:t>2</a:t>
            </a:r>
            <a:r>
              <a:rPr lang="ar-SA" sz="2400" b="1" dirty="0" smtClean="0"/>
              <a:t>-  المشترون     </a:t>
            </a:r>
            <a:r>
              <a:rPr lang="ar-SA" sz="2400" b="1" dirty="0" smtClean="0">
                <a:solidFill>
                  <a:srgbClr val="FF0000"/>
                </a:solidFill>
              </a:rPr>
              <a:t>3</a:t>
            </a:r>
            <a:r>
              <a:rPr lang="ar-SA" sz="2400" b="1" dirty="0" smtClean="0"/>
              <a:t>- السلعة محل التعامل</a:t>
            </a:r>
            <a:r>
              <a:rPr lang="ar-SA" sz="2000" b="1" dirty="0" smtClean="0"/>
              <a:t>.</a:t>
            </a:r>
            <a:endParaRPr lang="ar-SA" sz="2400" b="1" dirty="0" smtClean="0"/>
          </a:p>
          <a:p>
            <a:pPr algn="r" rtl="1"/>
            <a:r>
              <a:rPr lang="ar-SA" sz="2400" b="1" dirty="0" smtClean="0"/>
              <a:t>وفي ضوء اختلاف هذه العناصر يمكن </a:t>
            </a:r>
            <a:r>
              <a:rPr lang="ar-SA" sz="2400" b="1" dirty="0" smtClean="0">
                <a:solidFill>
                  <a:srgbClr val="FF0000"/>
                </a:solidFill>
              </a:rPr>
              <a:t>تقسيم</a:t>
            </a:r>
            <a:r>
              <a:rPr lang="ar-SA" sz="2400" b="1" dirty="0" smtClean="0"/>
              <a:t> </a:t>
            </a:r>
            <a:r>
              <a:rPr lang="ar-SA" sz="2400" b="1" dirty="0" smtClean="0">
                <a:solidFill>
                  <a:srgbClr val="FF0000"/>
                </a:solidFill>
              </a:rPr>
              <a:t>الاسواق الى انواع. </a:t>
            </a:r>
          </a:p>
          <a:p>
            <a:pPr algn="r" rtl="1"/>
            <a:r>
              <a:rPr lang="ar-SA" sz="3200" b="1" dirty="0" smtClean="0">
                <a:solidFill>
                  <a:srgbClr val="FF0000"/>
                </a:solidFill>
              </a:rPr>
              <a:t>انواع الاسواق:</a:t>
            </a:r>
          </a:p>
          <a:p>
            <a:pPr algn="r" rtl="1"/>
            <a:r>
              <a:rPr lang="ar-SA" sz="2400" b="1" dirty="0" smtClean="0"/>
              <a:t>1-  سوق المنافسة الكاملة</a:t>
            </a:r>
            <a:r>
              <a:rPr lang="en-US" sz="2400" b="1" dirty="0" smtClean="0"/>
              <a:t>  Perfect competition                 </a:t>
            </a:r>
            <a:endParaRPr lang="ar-SA" sz="2400" b="1" dirty="0" smtClean="0"/>
          </a:p>
          <a:p>
            <a:pPr algn="r" rtl="1"/>
            <a:r>
              <a:rPr lang="ar-SA" sz="2400" b="1" dirty="0" smtClean="0"/>
              <a:t>2-  سوق الاحتكار</a:t>
            </a:r>
            <a:r>
              <a:rPr lang="en-US" sz="2400" b="1" dirty="0" smtClean="0"/>
              <a:t>    Monopoly                                               </a:t>
            </a:r>
            <a:endParaRPr lang="ar-SA" sz="2400" b="1" dirty="0" smtClean="0"/>
          </a:p>
          <a:p>
            <a:pPr algn="r" rtl="1"/>
            <a:r>
              <a:rPr lang="ar-SA" sz="2400" b="1" dirty="0" smtClean="0"/>
              <a:t>3-  سوق المنافسة الاحتكارية</a:t>
            </a:r>
            <a:r>
              <a:rPr lang="en-US" sz="2400" b="1" dirty="0" smtClean="0"/>
              <a:t>Monopolistic Competition </a:t>
            </a:r>
            <a:endParaRPr lang="ar-SA" sz="2400" b="1" dirty="0" smtClean="0"/>
          </a:p>
          <a:p>
            <a:pPr algn="r" rtl="1"/>
            <a:r>
              <a:rPr lang="ar-SA" sz="2400" b="1" dirty="0" smtClean="0"/>
              <a:t>4-  سوق منافسة القلة</a:t>
            </a:r>
            <a:r>
              <a:rPr lang="en-US" sz="2400" b="1" dirty="0" smtClean="0"/>
              <a:t>Oligopoly                                         </a:t>
            </a:r>
            <a:endParaRPr lang="ar-SA" sz="2400" b="1" dirty="0" smtClean="0"/>
          </a:p>
          <a:p>
            <a:pPr algn="r" rtl="1"/>
            <a:endParaRPr lang="en-US" sz="2400" b="1" dirty="0" smtClean="0">
              <a:solidFill>
                <a:srgbClr val="FF0000"/>
              </a:solidFill>
            </a:endParaRPr>
          </a:p>
          <a:p>
            <a:pPr algn="r" rtl="1"/>
            <a:r>
              <a:rPr lang="ar-SA" sz="3200" b="1" dirty="0" smtClean="0"/>
              <a:t>  (اولا)       سوق المنافسة الكاملة</a:t>
            </a:r>
            <a:r>
              <a:rPr lang="en-US" sz="3200" b="1" dirty="0" smtClean="0"/>
              <a:t>Perfect Competition </a:t>
            </a:r>
            <a:endParaRPr lang="ar-SA" sz="2400" b="1" dirty="0" smtClean="0">
              <a:solidFill>
                <a:srgbClr val="000066"/>
              </a:solidFill>
            </a:endParaRPr>
          </a:p>
          <a:p>
            <a:pPr algn="r" rtl="1"/>
            <a:r>
              <a:rPr lang="ar-SA" sz="2400" b="1" dirty="0" smtClean="0">
                <a:solidFill>
                  <a:srgbClr val="000066"/>
                </a:solidFill>
              </a:rPr>
              <a:t>هي حالة افتراضية وتعني غياب قوة الاحتكار ، اي غياب اية قوة</a:t>
            </a:r>
            <a:r>
              <a:rPr lang="en-US" sz="2400" b="1" dirty="0" smtClean="0">
                <a:solidFill>
                  <a:srgbClr val="000066"/>
                </a:solidFill>
              </a:rPr>
              <a:t> </a:t>
            </a:r>
            <a:r>
              <a:rPr lang="ar-SA" sz="2400" b="1" dirty="0" smtClean="0">
                <a:solidFill>
                  <a:srgbClr val="000066"/>
                </a:solidFill>
              </a:rPr>
              <a:t>لمشروع فردي او مستهلك له تاثير في اسعار السوق. </a:t>
            </a:r>
          </a:p>
          <a:p>
            <a:pPr algn="r" rtl="1"/>
            <a:r>
              <a:rPr lang="ar-SA" sz="2400" b="1" dirty="0" smtClean="0">
                <a:solidFill>
                  <a:srgbClr val="FF0000"/>
                </a:solidFill>
              </a:rPr>
              <a:t>شروط تحقّق حالة سوق المنافسة الكاملة:</a:t>
            </a:r>
          </a:p>
          <a:p>
            <a:pPr algn="r" rtl="1"/>
            <a:r>
              <a:rPr lang="ar-SA" sz="2800" b="1" dirty="0" smtClean="0">
                <a:solidFill>
                  <a:srgbClr val="FF0000"/>
                </a:solidFill>
              </a:rPr>
              <a:t>1</a:t>
            </a:r>
            <a:r>
              <a:rPr lang="ar-SA" sz="2800" b="1" dirty="0" smtClean="0"/>
              <a:t> تعدد البائعين والمشترين 2- حرية الدخول الى والخروج من السوق 3 -العلم بضروف السوق 4- تجانس السلعة الذي يعكس عدم الحاجة للاعلان والترويج.</a:t>
            </a:r>
          </a:p>
          <a:p>
            <a:pPr algn="r" rtl="1"/>
            <a:endParaRPr lang="ar-SA" sz="2000" b="1" dirty="0" smtClean="0">
              <a:solidFill>
                <a:srgbClr val="FF0000"/>
              </a:solidFill>
            </a:endParaRPr>
          </a:p>
          <a:p>
            <a:pPr algn="r" rtl="1"/>
            <a:r>
              <a:rPr lang="ar-SA" sz="2400" b="1" dirty="0" smtClean="0">
                <a:solidFill>
                  <a:srgbClr val="FF0000"/>
                </a:solidFill>
              </a:rPr>
              <a:t>                                                                                   </a:t>
            </a:r>
            <a:endParaRPr lang="ar-SA" dirty="0" smtClean="0"/>
          </a:p>
          <a:p>
            <a:r>
              <a:rPr lang="ar-SA" dirty="0" smtClean="0"/>
              <a:t>                                              </a:t>
            </a:r>
            <a:endParaRPr lang="en-US" dirty="0"/>
          </a:p>
        </p:txBody>
      </p:sp>
      <p:cxnSp>
        <p:nvCxnSpPr>
          <p:cNvPr id="6" name="Straight Connector 5"/>
          <p:cNvCxnSpPr/>
          <p:nvPr/>
        </p:nvCxnSpPr>
        <p:spPr>
          <a:xfrm rot="10800000">
            <a:off x="-71470" y="4213229"/>
            <a:ext cx="9144000" cy="1588"/>
          </a:xfrm>
          <a:prstGeom prst="line">
            <a:avLst/>
          </a:prstGeom>
          <a:ln w="38100">
            <a:prstDash val="lg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p:circle/>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F389876-892D-41A3-8E28-C6BF543B2891}" type="slidenum">
              <a:rPr lang="en-US" smtClean="0"/>
              <a:pPr/>
              <a:t>87</a:t>
            </a:fld>
            <a:endParaRPr lang="en-US"/>
          </a:p>
        </p:txBody>
      </p:sp>
      <p:sp>
        <p:nvSpPr>
          <p:cNvPr id="3" name="TextBox 2"/>
          <p:cNvSpPr txBox="1"/>
          <p:nvPr/>
        </p:nvSpPr>
        <p:spPr>
          <a:xfrm>
            <a:off x="0" y="285728"/>
            <a:ext cx="9144001" cy="7848302"/>
          </a:xfrm>
          <a:prstGeom prst="rect">
            <a:avLst/>
          </a:prstGeom>
          <a:noFill/>
          <a:ln>
            <a:solidFill>
              <a:schemeClr val="accent5">
                <a:lumMod val="60000"/>
                <a:lumOff val="40000"/>
              </a:schemeClr>
            </a:solidFill>
          </a:ln>
        </p:spPr>
        <p:txBody>
          <a:bodyPr wrap="square" rtlCol="0">
            <a:spAutoFit/>
          </a:bodyPr>
          <a:lstStyle/>
          <a:p>
            <a:pPr algn="r" rtl="1"/>
            <a:r>
              <a:rPr lang="ar-SA" sz="2400" b="1" dirty="0" smtClean="0"/>
              <a:t>     </a:t>
            </a:r>
            <a:r>
              <a:rPr lang="ar-SA" sz="2400" b="1" dirty="0" smtClean="0">
                <a:solidFill>
                  <a:srgbClr val="FF0000"/>
                </a:solidFill>
              </a:rPr>
              <a:t>توازن المنشاة في سوق  المنافسة الكاملة:</a:t>
            </a:r>
          </a:p>
          <a:p>
            <a:pPr algn="r" rtl="1"/>
            <a:r>
              <a:rPr lang="ar-SA" sz="2400" b="1" dirty="0" smtClean="0"/>
              <a:t>         لا يستطيع المنتج التاثير في سعر السلعة في سوق المنافسة الكاملة، وحيث ان هدف المنشأة هو تحقيق اكبر قدر من الارباح فان دور المنتج ياتي في تحديد الكميات التي ينتجها لكي لا يتعرض لاية خسارة .</a:t>
            </a:r>
          </a:p>
          <a:p>
            <a:pPr algn="r" rtl="1"/>
            <a:r>
              <a:rPr lang="ar-SA" sz="2400" b="1" dirty="0" smtClean="0"/>
              <a:t>ولكي تضمن المنشاة سلامة عملها</a:t>
            </a:r>
            <a:r>
              <a:rPr lang="en-US" sz="2400" b="1" dirty="0" smtClean="0"/>
              <a:t> </a:t>
            </a:r>
            <a:r>
              <a:rPr lang="ar-SA" sz="2400" b="1" dirty="0" smtClean="0"/>
              <a:t> في المستقبل</a:t>
            </a:r>
            <a:r>
              <a:rPr lang="en-US" sz="2400" b="1" dirty="0" smtClean="0"/>
              <a:t> </a:t>
            </a:r>
            <a:r>
              <a:rPr lang="ar-SA" sz="2400" b="1" dirty="0" smtClean="0"/>
              <a:t>لتحقيق اقصى الارباح واقل الخسائر فيجب ان تعمل على مقارنة دورية..... </a:t>
            </a:r>
          </a:p>
          <a:p>
            <a:pPr algn="r" rtl="1"/>
            <a:r>
              <a:rPr lang="ar-SA" sz="2400" b="1" dirty="0" smtClean="0"/>
              <a:t> بين </a:t>
            </a:r>
            <a:r>
              <a:rPr lang="ar-SA" sz="2400" b="1" dirty="0" smtClean="0">
                <a:solidFill>
                  <a:srgbClr val="FF0000"/>
                </a:solidFill>
              </a:rPr>
              <a:t>الايرادات الكلية </a:t>
            </a:r>
            <a:r>
              <a:rPr lang="ar-SA" sz="2400" b="1" dirty="0" smtClean="0"/>
              <a:t>و </a:t>
            </a:r>
            <a:r>
              <a:rPr lang="ar-SA" sz="2400" b="1" dirty="0" smtClean="0">
                <a:solidFill>
                  <a:srgbClr val="FF0000"/>
                </a:solidFill>
              </a:rPr>
              <a:t>التكاليف الكلية </a:t>
            </a:r>
            <a:r>
              <a:rPr lang="ar-SA" sz="2400" b="1" dirty="0" smtClean="0"/>
              <a:t>فاذا كانت ا</a:t>
            </a:r>
            <a:r>
              <a:rPr lang="ar-SA" sz="2400" b="1" dirty="0" smtClean="0">
                <a:solidFill>
                  <a:srgbClr val="FF0000"/>
                </a:solidFill>
              </a:rPr>
              <a:t>لايرادات </a:t>
            </a:r>
            <a:r>
              <a:rPr lang="ar-SA" sz="2400" b="1" dirty="0" smtClean="0"/>
              <a:t>اكبر من ا</a:t>
            </a:r>
            <a:r>
              <a:rPr lang="ar-SA" sz="2400" b="1" dirty="0" smtClean="0">
                <a:solidFill>
                  <a:srgbClr val="FF0000"/>
                </a:solidFill>
              </a:rPr>
              <a:t>لتكاليف</a:t>
            </a:r>
            <a:r>
              <a:rPr lang="ar-SA" sz="2400" b="1" dirty="0" smtClean="0"/>
              <a:t> فان ذلك يؤشر </a:t>
            </a:r>
          </a:p>
          <a:p>
            <a:pPr algn="r" rtl="1"/>
            <a:r>
              <a:rPr lang="ar-SA" sz="2400" b="1" dirty="0" smtClean="0"/>
              <a:t>على </a:t>
            </a:r>
            <a:r>
              <a:rPr lang="ar-SA" sz="2400" b="1" dirty="0" smtClean="0">
                <a:solidFill>
                  <a:srgbClr val="FF0000"/>
                </a:solidFill>
              </a:rPr>
              <a:t>تحقيق ارباح. </a:t>
            </a:r>
            <a:r>
              <a:rPr lang="ar-SA" sz="2400" b="1" dirty="0" smtClean="0"/>
              <a:t>وبعكسه تحقق المنشاة خسارة، أما في حال تساوي التكاليف الكلية مع</a:t>
            </a:r>
          </a:p>
          <a:p>
            <a:pPr algn="r" rtl="1"/>
            <a:r>
              <a:rPr lang="ar-SA" sz="2400" b="1" dirty="0" smtClean="0"/>
              <a:t>الايرادات الكلية فذلك يؤشرنقطة التعادل ( لا ربح ولا خسارة) .كما تستطيع المنشاة المقارنة</a:t>
            </a:r>
          </a:p>
          <a:p>
            <a:pPr algn="r" rtl="1"/>
            <a:r>
              <a:rPr lang="ar-SA" sz="2400" b="1" dirty="0" smtClean="0"/>
              <a:t>بين </a:t>
            </a:r>
            <a:r>
              <a:rPr lang="ar-SA" sz="2400" b="1" dirty="0" smtClean="0">
                <a:solidFill>
                  <a:srgbClr val="FF0000"/>
                </a:solidFill>
              </a:rPr>
              <a:t>الايراد الحدي  </a:t>
            </a:r>
            <a:r>
              <a:rPr lang="en-US" sz="2400" b="1" dirty="0" smtClean="0">
                <a:solidFill>
                  <a:srgbClr val="FF0000"/>
                </a:solidFill>
              </a:rPr>
              <a:t>MR</a:t>
            </a:r>
            <a:r>
              <a:rPr lang="ar-SA" sz="2400" b="1" dirty="0" smtClean="0">
                <a:solidFill>
                  <a:srgbClr val="FF0000"/>
                </a:solidFill>
              </a:rPr>
              <a:t>  </a:t>
            </a:r>
            <a:r>
              <a:rPr lang="ar-SA" sz="2400" b="1" dirty="0" smtClean="0"/>
              <a:t>و</a:t>
            </a:r>
            <a:r>
              <a:rPr lang="en-US" sz="2400" b="1" dirty="0" smtClean="0">
                <a:solidFill>
                  <a:srgbClr val="FF0000"/>
                </a:solidFill>
              </a:rPr>
              <a:t> </a:t>
            </a:r>
            <a:r>
              <a:rPr lang="ar-SA" sz="2400" b="1" dirty="0" smtClean="0">
                <a:solidFill>
                  <a:srgbClr val="FF0000"/>
                </a:solidFill>
              </a:rPr>
              <a:t>متوسط الايراد </a:t>
            </a:r>
            <a:r>
              <a:rPr lang="en-US" sz="2400" b="1" dirty="0" smtClean="0">
                <a:solidFill>
                  <a:srgbClr val="FF0000"/>
                </a:solidFill>
              </a:rPr>
              <a:t>AR  </a:t>
            </a:r>
            <a:r>
              <a:rPr lang="ar-SA" sz="2400" b="1" dirty="0" smtClean="0">
                <a:solidFill>
                  <a:srgbClr val="FF0000"/>
                </a:solidFill>
              </a:rPr>
              <a:t> </a:t>
            </a:r>
            <a:r>
              <a:rPr lang="ar-SA" sz="2400" b="1" dirty="0" smtClean="0"/>
              <a:t>مع  </a:t>
            </a:r>
            <a:r>
              <a:rPr lang="ar-SA" sz="2400" b="1" dirty="0" smtClean="0">
                <a:solidFill>
                  <a:srgbClr val="FF0000"/>
                </a:solidFill>
              </a:rPr>
              <a:t>التكاليف الحدية</a:t>
            </a:r>
            <a:r>
              <a:rPr lang="en-US" sz="2400" b="1" dirty="0" smtClean="0">
                <a:solidFill>
                  <a:srgbClr val="FF0000"/>
                </a:solidFill>
              </a:rPr>
              <a:t>MC </a:t>
            </a:r>
          </a:p>
          <a:p>
            <a:pPr algn="r" rtl="1"/>
            <a:r>
              <a:rPr lang="ar-SA" sz="2400" b="1" dirty="0" smtClean="0">
                <a:solidFill>
                  <a:srgbClr val="000066"/>
                </a:solidFill>
              </a:rPr>
              <a:t>وفي هذه السوق يكون منحنى الطلب الذي تواجهه المنشاة </a:t>
            </a:r>
            <a:r>
              <a:rPr lang="ar-SA" sz="2400" b="1" dirty="0" smtClean="0">
                <a:solidFill>
                  <a:srgbClr val="FF0000"/>
                </a:solidFill>
              </a:rPr>
              <a:t>لانهائي المرونة </a:t>
            </a:r>
            <a:r>
              <a:rPr lang="ar-SA" sz="2400" b="1" dirty="0" smtClean="0">
                <a:solidFill>
                  <a:srgbClr val="000066"/>
                </a:solidFill>
              </a:rPr>
              <a:t>(خط مستقيم مواز للمحور الافقي) </a:t>
            </a:r>
            <a:r>
              <a:rPr lang="ar-SA" sz="2400" b="1" dirty="0" smtClean="0"/>
              <a:t>لان السعر الذي تبيع المنشأة انتاجها يظل ثابتا في جميع مراحل الانتاج</a:t>
            </a:r>
          </a:p>
          <a:p>
            <a:pPr algn="r" rtl="1"/>
            <a:r>
              <a:rPr lang="ar-SA" sz="2400" b="1" dirty="0" smtClean="0"/>
              <a:t>وكلما تبيع المنشأة وحدة اضافية من السلعة فان هذه الوحدة تضيف الى ايرادها الكلي نفس المقدار الذي تضيفه الوحدة السابقة وهذه الاضافة تعادل سعر الوحدة الواحدة من السلعة </a:t>
            </a:r>
          </a:p>
          <a:p>
            <a:pPr algn="r" rtl="1"/>
            <a:r>
              <a:rPr lang="ar-SA" sz="2400" b="1" dirty="0" smtClean="0"/>
              <a:t>وذلك يعني ان </a:t>
            </a:r>
            <a:r>
              <a:rPr lang="ar-SA" sz="2400" b="1" dirty="0" smtClean="0">
                <a:solidFill>
                  <a:srgbClr val="FF0000"/>
                </a:solidFill>
              </a:rPr>
              <a:t>سعر السلعة </a:t>
            </a:r>
            <a:r>
              <a:rPr lang="en-US" sz="2400" b="1" dirty="0" smtClean="0">
                <a:solidFill>
                  <a:srgbClr val="FF0000"/>
                </a:solidFill>
              </a:rPr>
              <a:t> P</a:t>
            </a:r>
            <a:r>
              <a:rPr lang="ar-SA" sz="2400" b="1" dirty="0" smtClean="0">
                <a:solidFill>
                  <a:srgbClr val="FF0000"/>
                </a:solidFill>
              </a:rPr>
              <a:t>سيكون معادلا للايراد الحدي</a:t>
            </a:r>
            <a:r>
              <a:rPr lang="en-US" sz="2400" b="1" dirty="0" smtClean="0">
                <a:solidFill>
                  <a:srgbClr val="FF0000"/>
                </a:solidFill>
              </a:rPr>
              <a:t>MR  </a:t>
            </a:r>
            <a:endParaRPr lang="ar-SA" sz="2400" b="1" dirty="0" smtClean="0">
              <a:solidFill>
                <a:srgbClr val="FF0000"/>
              </a:solidFill>
            </a:endParaRPr>
          </a:p>
          <a:p>
            <a:pPr algn="r" rtl="1"/>
            <a:r>
              <a:rPr lang="ar-SA" sz="2400" b="1" dirty="0" smtClean="0"/>
              <a:t>لذلك ستكون المنشاة في </a:t>
            </a:r>
            <a:r>
              <a:rPr lang="ar-SA" sz="2400" b="1" dirty="0" smtClean="0">
                <a:solidFill>
                  <a:srgbClr val="FF0000"/>
                </a:solidFill>
              </a:rPr>
              <a:t>حالة توازن اذا انتجت وباعت كمية من السلعة التي يتعادل عندها السعر والايراد الحدي مع الكلفة الحدية.</a:t>
            </a:r>
            <a:r>
              <a:rPr lang="en-US" sz="2800" b="1" dirty="0" smtClean="0"/>
              <a:t>MR  =  MC  =  P</a:t>
            </a:r>
            <a:r>
              <a:rPr lang="en-US" sz="2400" b="1" dirty="0" smtClean="0">
                <a:solidFill>
                  <a:srgbClr val="FF0000"/>
                </a:solidFill>
              </a:rPr>
              <a:t>                </a:t>
            </a:r>
          </a:p>
          <a:p>
            <a:pPr algn="r" rtl="1"/>
            <a:endParaRPr lang="ar-SA" sz="2400" b="1" dirty="0" smtClean="0"/>
          </a:p>
          <a:p>
            <a:pPr algn="r" rtl="1"/>
            <a:r>
              <a:rPr lang="ar-SA" sz="2400" b="1" dirty="0" smtClean="0"/>
              <a:t> </a:t>
            </a:r>
            <a:endParaRPr lang="en-US" sz="2400" b="1" dirty="0" smtClean="0"/>
          </a:p>
          <a:p>
            <a:pPr algn="r" rtl="1"/>
            <a:endParaRPr lang="ar-SA" sz="2400" b="1" dirty="0" smtClean="0">
              <a:solidFill>
                <a:srgbClr val="FF0000"/>
              </a:solidFill>
            </a:endParaRPr>
          </a:p>
          <a:p>
            <a:pPr algn="r" rtl="1"/>
            <a:endParaRPr lang="en-US" sz="2400" b="1" dirty="0">
              <a:solidFill>
                <a:srgbClr val="FF0000"/>
              </a:solidFill>
            </a:endParaRPr>
          </a:p>
        </p:txBody>
      </p:sp>
    </p:spTree>
  </p:cSld>
  <p:clrMapOvr>
    <a:masterClrMapping/>
  </p:clrMapOvr>
  <p:transition>
    <p:circle/>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F389876-892D-41A3-8E28-C6BF543B2891}" type="slidenum">
              <a:rPr lang="en-US" smtClean="0"/>
              <a:pPr/>
              <a:t>88</a:t>
            </a:fld>
            <a:endParaRPr lang="en-US"/>
          </a:p>
        </p:txBody>
      </p:sp>
      <p:sp>
        <p:nvSpPr>
          <p:cNvPr id="3" name="TextBox 2"/>
          <p:cNvSpPr txBox="1"/>
          <p:nvPr/>
        </p:nvSpPr>
        <p:spPr>
          <a:xfrm>
            <a:off x="0" y="357166"/>
            <a:ext cx="9144000" cy="4154984"/>
          </a:xfrm>
          <a:prstGeom prst="rect">
            <a:avLst/>
          </a:prstGeom>
          <a:noFill/>
        </p:spPr>
        <p:txBody>
          <a:bodyPr wrap="square" rtlCol="0">
            <a:spAutoFit/>
          </a:bodyPr>
          <a:lstStyle/>
          <a:p>
            <a:r>
              <a:rPr lang="en-US" sz="2400" b="1" dirty="0" smtClean="0"/>
              <a:t>                      </a:t>
            </a:r>
            <a:r>
              <a:rPr lang="ar-SA" sz="2800" b="1" u="sng" dirty="0" smtClean="0"/>
              <a:t>الاحتمالات التي تواجه المنشأة في سوق المنافسة التامة</a:t>
            </a:r>
            <a:endParaRPr lang="en-US" sz="2400" b="1" u="sng" dirty="0" smtClean="0"/>
          </a:p>
          <a:p>
            <a:pPr algn="r" rtl="1"/>
            <a:r>
              <a:rPr lang="en-US" sz="3200" b="1" dirty="0" smtClean="0">
                <a:solidFill>
                  <a:srgbClr val="000066"/>
                </a:solidFill>
              </a:rPr>
              <a:t> </a:t>
            </a:r>
          </a:p>
          <a:p>
            <a:pPr algn="r" rtl="1"/>
            <a:r>
              <a:rPr lang="en-US" sz="3200" b="1" dirty="0" smtClean="0">
                <a:solidFill>
                  <a:srgbClr val="000066"/>
                </a:solidFill>
              </a:rPr>
              <a:t>❶</a:t>
            </a:r>
            <a:r>
              <a:rPr lang="en-US" b="1" dirty="0" smtClean="0"/>
              <a:t>         </a:t>
            </a:r>
            <a:r>
              <a:rPr lang="ar-SA" sz="2400" b="1" dirty="0" smtClean="0"/>
              <a:t>تحقيق </a:t>
            </a:r>
            <a:r>
              <a:rPr lang="ar-SA" sz="2400" b="1" dirty="0" smtClean="0">
                <a:solidFill>
                  <a:srgbClr val="FF0000"/>
                </a:solidFill>
              </a:rPr>
              <a:t>ربح اقتصادي</a:t>
            </a:r>
            <a:r>
              <a:rPr lang="ar-SA" sz="2400" b="1" dirty="0" smtClean="0"/>
              <a:t> عندما يكون</a:t>
            </a:r>
            <a:r>
              <a:rPr lang="en-US" sz="2400" b="1" dirty="0" smtClean="0"/>
              <a:t>  </a:t>
            </a:r>
            <a:r>
              <a:rPr lang="ar-SA" sz="2400" b="1" dirty="0" smtClean="0"/>
              <a:t> </a:t>
            </a:r>
            <a:r>
              <a:rPr lang="ar-SA" sz="2400" b="1" dirty="0" smtClean="0">
                <a:solidFill>
                  <a:srgbClr val="FF0000"/>
                </a:solidFill>
              </a:rPr>
              <a:t>السعر</a:t>
            </a:r>
            <a:r>
              <a:rPr lang="en-US" sz="2400" b="1" dirty="0" smtClean="0">
                <a:solidFill>
                  <a:srgbClr val="FF0000"/>
                </a:solidFill>
              </a:rPr>
              <a:t>   </a:t>
            </a:r>
            <a:r>
              <a:rPr lang="en-US" sz="3200" b="1" dirty="0" smtClean="0">
                <a:solidFill>
                  <a:srgbClr val="FF0000"/>
                </a:solidFill>
                <a:sym typeface="Symbol"/>
              </a:rPr>
              <a:t></a:t>
            </a:r>
            <a:r>
              <a:rPr lang="en-US" sz="2400" b="1" dirty="0" smtClean="0">
                <a:solidFill>
                  <a:srgbClr val="FF0000"/>
                </a:solidFill>
                <a:sym typeface="Symbol"/>
              </a:rPr>
              <a:t>    P      </a:t>
            </a:r>
            <a:r>
              <a:rPr lang="ar-SA" sz="2400" b="1" dirty="0" smtClean="0">
                <a:solidFill>
                  <a:srgbClr val="FF0000"/>
                </a:solidFill>
                <a:sym typeface="Symbol"/>
              </a:rPr>
              <a:t>متوسط الكلفة    </a:t>
            </a:r>
            <a:r>
              <a:rPr lang="en-US" sz="2400" b="1" dirty="0" smtClean="0">
                <a:solidFill>
                  <a:srgbClr val="FF0000"/>
                </a:solidFill>
                <a:sym typeface="Symbol"/>
              </a:rPr>
              <a:t>  ATC</a:t>
            </a:r>
            <a:r>
              <a:rPr lang="ar-SA" sz="2400" b="1" dirty="0" smtClean="0">
                <a:solidFill>
                  <a:srgbClr val="FF0000"/>
                </a:solidFill>
                <a:sym typeface="Symbol"/>
              </a:rPr>
              <a:t>   </a:t>
            </a:r>
            <a:endParaRPr lang="en-US" sz="2400" b="1" dirty="0" smtClean="0">
              <a:solidFill>
                <a:srgbClr val="FF0000"/>
              </a:solidFill>
              <a:sym typeface="Symbol"/>
            </a:endParaRPr>
          </a:p>
          <a:p>
            <a:pPr algn="r" rtl="1"/>
            <a:r>
              <a:rPr lang="en-US" sz="2400" b="1" dirty="0" smtClean="0">
                <a:solidFill>
                  <a:srgbClr val="FF0000"/>
                </a:solidFill>
                <a:sym typeface="Symbol"/>
              </a:rPr>
              <a:t>     </a:t>
            </a:r>
            <a:r>
              <a:rPr lang="en-US" sz="2800" b="1" dirty="0" smtClean="0">
                <a:solidFill>
                  <a:srgbClr val="FF0000"/>
                </a:solidFill>
                <a:sym typeface="Symbol"/>
              </a:rPr>
              <a:t>   </a:t>
            </a:r>
            <a:r>
              <a:rPr lang="en-US" sz="2800" b="1" dirty="0" smtClean="0">
                <a:sym typeface="Symbol"/>
              </a:rPr>
              <a:t>   </a:t>
            </a:r>
          </a:p>
          <a:p>
            <a:pPr algn="r" rtl="1"/>
            <a:r>
              <a:rPr lang="en-US" sz="2800" b="1" dirty="0" smtClean="0">
                <a:sym typeface="Symbol"/>
              </a:rPr>
              <a:t>            </a:t>
            </a:r>
          </a:p>
          <a:p>
            <a:pPr algn="r" rtl="1"/>
            <a:r>
              <a:rPr lang="en-US" sz="2800" b="1" dirty="0" smtClean="0">
                <a:sym typeface="Symbol"/>
              </a:rPr>
              <a:t> </a:t>
            </a:r>
            <a:r>
              <a:rPr lang="en-US" sz="3200" b="1" dirty="0" smtClean="0">
                <a:solidFill>
                  <a:srgbClr val="000066"/>
                </a:solidFill>
                <a:sym typeface="Symbol"/>
              </a:rPr>
              <a:t>❷</a:t>
            </a:r>
            <a:r>
              <a:rPr lang="en-US" sz="2800" b="1" dirty="0" smtClean="0">
                <a:sym typeface="Symbol"/>
              </a:rPr>
              <a:t>       </a:t>
            </a:r>
            <a:r>
              <a:rPr lang="ar-SA" sz="2400" b="1" dirty="0" smtClean="0">
                <a:sym typeface="Symbol"/>
              </a:rPr>
              <a:t>تحقيق </a:t>
            </a:r>
            <a:r>
              <a:rPr lang="ar-SA" sz="2400" b="1" dirty="0" smtClean="0">
                <a:solidFill>
                  <a:srgbClr val="FF0000"/>
                </a:solidFill>
                <a:sym typeface="Symbol"/>
              </a:rPr>
              <a:t>ربح اعتيادي </a:t>
            </a:r>
            <a:r>
              <a:rPr lang="ar-SA" sz="2400" b="1" dirty="0" smtClean="0">
                <a:sym typeface="Symbol"/>
              </a:rPr>
              <a:t>عندما يكون  </a:t>
            </a:r>
            <a:r>
              <a:rPr lang="ar-SA" sz="2400" b="1" dirty="0" smtClean="0">
                <a:solidFill>
                  <a:srgbClr val="FF0000"/>
                </a:solidFill>
                <a:sym typeface="Symbol"/>
              </a:rPr>
              <a:t>السعر      </a:t>
            </a:r>
            <a:r>
              <a:rPr lang="en-US" sz="2800" dirty="0" smtClean="0">
                <a:solidFill>
                  <a:srgbClr val="FF0000"/>
                </a:solidFill>
                <a:sym typeface="Symbol"/>
              </a:rPr>
              <a:t>=</a:t>
            </a:r>
            <a:r>
              <a:rPr lang="en-US" sz="2400" b="1" dirty="0" smtClean="0">
                <a:solidFill>
                  <a:srgbClr val="FF0000"/>
                </a:solidFill>
                <a:sym typeface="Symbol"/>
              </a:rPr>
              <a:t>   P</a:t>
            </a:r>
            <a:r>
              <a:rPr lang="ar-SA" sz="2400" b="1" dirty="0" smtClean="0">
                <a:solidFill>
                  <a:srgbClr val="FF0000"/>
                </a:solidFill>
                <a:sym typeface="Symbol"/>
              </a:rPr>
              <a:t>      متوسط التكلفة</a:t>
            </a:r>
            <a:r>
              <a:rPr lang="en-US" sz="2400" b="1" dirty="0" smtClean="0">
                <a:solidFill>
                  <a:srgbClr val="FF0000"/>
                </a:solidFill>
                <a:sym typeface="Symbol"/>
              </a:rPr>
              <a:t> </a:t>
            </a:r>
            <a:r>
              <a:rPr lang="ar-SA" sz="2400" b="1" dirty="0" smtClean="0">
                <a:solidFill>
                  <a:srgbClr val="FF0000"/>
                </a:solidFill>
                <a:sym typeface="Symbol"/>
              </a:rPr>
              <a:t> </a:t>
            </a:r>
            <a:r>
              <a:rPr lang="en-US" sz="2400" b="1" dirty="0" smtClean="0">
                <a:solidFill>
                  <a:srgbClr val="FF0000"/>
                </a:solidFill>
                <a:sym typeface="Symbol"/>
              </a:rPr>
              <a:t>ATC</a:t>
            </a:r>
          </a:p>
          <a:p>
            <a:pPr algn="r" rtl="1"/>
            <a:endParaRPr lang="en-US" sz="2800" b="1" dirty="0" smtClean="0">
              <a:solidFill>
                <a:srgbClr val="FF0000"/>
              </a:solidFill>
              <a:sym typeface="Symbol"/>
            </a:endParaRPr>
          </a:p>
          <a:p>
            <a:pPr algn="r" rtl="1"/>
            <a:r>
              <a:rPr lang="en-US" sz="2800" b="1" dirty="0" smtClean="0">
                <a:solidFill>
                  <a:srgbClr val="FF0000"/>
                </a:solidFill>
                <a:sym typeface="Symbol"/>
              </a:rPr>
              <a:t>      </a:t>
            </a:r>
          </a:p>
          <a:p>
            <a:pPr algn="r" rtl="1"/>
            <a:r>
              <a:rPr lang="en-US" sz="2800" b="1" dirty="0" smtClean="0">
                <a:solidFill>
                  <a:srgbClr val="FF0000"/>
                </a:solidFill>
                <a:sym typeface="Symbol"/>
              </a:rPr>
              <a:t>   </a:t>
            </a:r>
            <a:endParaRPr lang="en-US" b="1" dirty="0">
              <a:solidFill>
                <a:srgbClr val="FF0000"/>
              </a:solidFill>
            </a:endParaRPr>
          </a:p>
        </p:txBody>
      </p:sp>
      <p:sp>
        <p:nvSpPr>
          <p:cNvPr id="4" name="Rectangle 3"/>
          <p:cNvSpPr/>
          <p:nvPr/>
        </p:nvSpPr>
        <p:spPr>
          <a:xfrm>
            <a:off x="0" y="3244334"/>
            <a:ext cx="9144000" cy="1631216"/>
          </a:xfrm>
          <a:prstGeom prst="rect">
            <a:avLst/>
          </a:prstGeom>
        </p:spPr>
        <p:txBody>
          <a:bodyPr wrap="square">
            <a:spAutoFit/>
          </a:bodyPr>
          <a:lstStyle/>
          <a:p>
            <a:pPr algn="r" rtl="1"/>
            <a:r>
              <a:rPr lang="ar-SA" sz="3200" b="1" dirty="0" smtClean="0">
                <a:solidFill>
                  <a:srgbClr val="000066"/>
                </a:solidFill>
                <a:sym typeface="Symbol"/>
              </a:rPr>
              <a:t>   </a:t>
            </a:r>
            <a:endParaRPr lang="en-US" sz="3200" b="1" dirty="0" smtClean="0">
              <a:solidFill>
                <a:srgbClr val="000066"/>
              </a:solidFill>
              <a:sym typeface="Symbol"/>
            </a:endParaRPr>
          </a:p>
          <a:p>
            <a:pPr algn="r" rtl="1"/>
            <a:r>
              <a:rPr lang="en-US" sz="2400" b="1" dirty="0" smtClean="0">
                <a:sym typeface="Symbol"/>
              </a:rPr>
              <a:t>  </a:t>
            </a:r>
            <a:r>
              <a:rPr lang="en-US" sz="3200" b="1" dirty="0" smtClean="0">
                <a:solidFill>
                  <a:srgbClr val="000066"/>
                </a:solidFill>
                <a:sym typeface="Symbol"/>
              </a:rPr>
              <a:t>❸</a:t>
            </a:r>
            <a:r>
              <a:rPr lang="en-US" sz="2400" b="1" dirty="0" smtClean="0">
                <a:sym typeface="Symbol"/>
              </a:rPr>
              <a:t>       </a:t>
            </a:r>
            <a:r>
              <a:rPr lang="ar-SA" sz="2400" b="1" dirty="0" smtClean="0">
                <a:sym typeface="Symbol"/>
              </a:rPr>
              <a:t>العمل </a:t>
            </a:r>
            <a:r>
              <a:rPr lang="ar-SA" sz="3200" b="1" dirty="0" smtClean="0">
                <a:solidFill>
                  <a:srgbClr val="FF0000"/>
                </a:solidFill>
                <a:sym typeface="Symbol"/>
              </a:rPr>
              <a:t>بخسارة </a:t>
            </a:r>
            <a:r>
              <a:rPr lang="ar-SA" sz="2400" b="1" dirty="0" smtClean="0">
                <a:sym typeface="Symbol"/>
              </a:rPr>
              <a:t>وعلى المنشاة ان </a:t>
            </a:r>
            <a:r>
              <a:rPr lang="ar-SA" sz="2400" b="1" dirty="0" smtClean="0">
                <a:solidFill>
                  <a:srgbClr val="FF0000"/>
                </a:solidFill>
                <a:sym typeface="Symbol"/>
              </a:rPr>
              <a:t>تتوقف عن الانتاج </a:t>
            </a:r>
            <a:r>
              <a:rPr lang="ar-SA" sz="2400" b="1" dirty="0" smtClean="0">
                <a:sym typeface="Symbol"/>
              </a:rPr>
              <a:t>عندما يكون </a:t>
            </a:r>
          </a:p>
          <a:p>
            <a:pPr algn="r" rtl="1"/>
            <a:r>
              <a:rPr lang="ar-SA" sz="2400" b="1" dirty="0" smtClean="0">
                <a:sym typeface="Symbol"/>
              </a:rPr>
              <a:t>           متوسط الكلفة أعلى </a:t>
            </a:r>
            <a:r>
              <a:rPr lang="en-US" sz="2400" b="1" dirty="0" smtClean="0">
                <a:sym typeface="Symbol"/>
              </a:rPr>
              <a:t>)</a:t>
            </a:r>
            <a:r>
              <a:rPr lang="ar-SA" sz="2400" b="1" dirty="0" smtClean="0">
                <a:sym typeface="Symbol"/>
              </a:rPr>
              <a:t> اكبر) من </a:t>
            </a:r>
            <a:r>
              <a:rPr lang="ar-SA" sz="2400" b="1" smtClean="0">
                <a:sym typeface="Symbol"/>
              </a:rPr>
              <a:t>متوسط الايراد  </a:t>
            </a:r>
            <a:r>
              <a:rPr lang="ar-SA" sz="2400" b="1" dirty="0" smtClean="0">
                <a:sym typeface="Symbol"/>
              </a:rPr>
              <a:t>اي   </a:t>
            </a:r>
            <a:r>
              <a:rPr lang="en-US" sz="3200" b="1" dirty="0" smtClean="0">
                <a:solidFill>
                  <a:srgbClr val="FF0000"/>
                </a:solidFill>
                <a:sym typeface="Symbol"/>
              </a:rPr>
              <a:t>ATC</a:t>
            </a:r>
            <a:r>
              <a:rPr lang="ar-SA" sz="3200" b="1" dirty="0" smtClean="0">
                <a:solidFill>
                  <a:srgbClr val="FF0000"/>
                </a:solidFill>
                <a:sym typeface="Symbol"/>
              </a:rPr>
              <a:t> </a:t>
            </a:r>
            <a:r>
              <a:rPr lang="ar-SA" sz="3600" b="1" dirty="0" smtClean="0">
                <a:solidFill>
                  <a:srgbClr val="FF0000"/>
                </a:solidFill>
                <a:sym typeface="Symbol"/>
              </a:rPr>
              <a:t></a:t>
            </a:r>
            <a:r>
              <a:rPr lang="ar-SA" sz="3200" b="1" dirty="0" smtClean="0">
                <a:solidFill>
                  <a:srgbClr val="FF0000"/>
                </a:solidFill>
                <a:sym typeface="Symbol"/>
              </a:rPr>
              <a:t> </a:t>
            </a:r>
            <a:r>
              <a:rPr lang="en-US" sz="3200" b="1" dirty="0" smtClean="0">
                <a:solidFill>
                  <a:srgbClr val="FF0000"/>
                </a:solidFill>
                <a:sym typeface="Symbol"/>
              </a:rPr>
              <a:t>  AR</a:t>
            </a:r>
            <a:r>
              <a:rPr lang="ar-SA" sz="3200" b="1" dirty="0" smtClean="0">
                <a:solidFill>
                  <a:srgbClr val="FF0000"/>
                </a:solidFill>
                <a:sym typeface="Symbol"/>
              </a:rPr>
              <a:t>    </a:t>
            </a:r>
            <a:endParaRPr lang="en-US" sz="3200" dirty="0">
              <a:solidFill>
                <a:srgbClr val="FF0000"/>
              </a:solidFill>
            </a:endParaRPr>
          </a:p>
        </p:txBody>
      </p:sp>
      <p:pic>
        <p:nvPicPr>
          <p:cNvPr id="1026" name="Picture 2" descr="C:\Users\dr_mahammed\Desktop\صور-عملات-Currencies..jpg"/>
          <p:cNvPicPr>
            <a:picLocks noChangeAspect="1" noChangeArrowheads="1"/>
          </p:cNvPicPr>
          <p:nvPr/>
        </p:nvPicPr>
        <p:blipFill>
          <a:blip r:embed="rId2" cstate="print"/>
          <a:srcRect/>
          <a:stretch>
            <a:fillRect/>
          </a:stretch>
        </p:blipFill>
        <p:spPr bwMode="auto">
          <a:xfrm>
            <a:off x="5143504" y="4929198"/>
            <a:ext cx="3714776" cy="1571636"/>
          </a:xfrm>
          <a:prstGeom prst="rect">
            <a:avLst/>
          </a:prstGeom>
          <a:noFill/>
        </p:spPr>
      </p:pic>
      <p:pic>
        <p:nvPicPr>
          <p:cNvPr id="1028" name="Picture 4" descr="http://upload.wikimedia.org/wikipedia/ar/thumb/d/d3/IraqP95-25000Dinars-2003-dml_b.jpg/200px-IraqP95-25000Dinars-2003-dml_b.jpg"/>
          <p:cNvPicPr>
            <a:picLocks noChangeAspect="1" noChangeArrowheads="1"/>
          </p:cNvPicPr>
          <p:nvPr/>
        </p:nvPicPr>
        <p:blipFill>
          <a:blip r:embed="rId3" cstate="print"/>
          <a:srcRect/>
          <a:stretch>
            <a:fillRect/>
          </a:stretch>
        </p:blipFill>
        <p:spPr bwMode="auto">
          <a:xfrm>
            <a:off x="214282" y="4929198"/>
            <a:ext cx="4286280" cy="1643074"/>
          </a:xfrm>
          <a:prstGeom prst="rect">
            <a:avLst/>
          </a:prstGeom>
          <a:noFill/>
        </p:spPr>
      </p:pic>
    </p:spTree>
  </p:cSld>
  <p:clrMapOvr>
    <a:masterClrMapping/>
  </p:clrMapOvr>
  <p:transition>
    <p:circle/>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F389876-892D-41A3-8E28-C6BF543B2891}" type="slidenum">
              <a:rPr lang="en-US" smtClean="0"/>
              <a:pPr/>
              <a:t>89</a:t>
            </a:fld>
            <a:endParaRPr lang="en-US"/>
          </a:p>
        </p:txBody>
      </p:sp>
      <p:sp>
        <p:nvSpPr>
          <p:cNvPr id="3" name="TextBox 2"/>
          <p:cNvSpPr txBox="1"/>
          <p:nvPr/>
        </p:nvSpPr>
        <p:spPr>
          <a:xfrm>
            <a:off x="0" y="142852"/>
            <a:ext cx="9144001" cy="6555641"/>
          </a:xfrm>
          <a:prstGeom prst="rect">
            <a:avLst/>
          </a:prstGeom>
          <a:noFill/>
          <a:ln>
            <a:solidFill>
              <a:schemeClr val="bg2">
                <a:lumMod val="50000"/>
              </a:schemeClr>
            </a:solidFill>
          </a:ln>
        </p:spPr>
        <p:txBody>
          <a:bodyPr wrap="square" rtlCol="0">
            <a:spAutoFit/>
          </a:bodyPr>
          <a:lstStyle/>
          <a:p>
            <a:pPr algn="r" rtl="1"/>
            <a:r>
              <a:rPr lang="ar-SA" sz="2800" b="1" dirty="0" smtClean="0"/>
              <a:t>  (</a:t>
            </a:r>
            <a:r>
              <a:rPr lang="ar-SA" sz="3200" b="1" dirty="0" smtClean="0"/>
              <a:t> ثانيا </a:t>
            </a:r>
            <a:r>
              <a:rPr lang="ar-SA" sz="2800" b="1" dirty="0" smtClean="0"/>
              <a:t>)    </a:t>
            </a:r>
            <a:r>
              <a:rPr lang="ar-SA" sz="3600" b="1" dirty="0" smtClean="0"/>
              <a:t>سوق الاحتكار</a:t>
            </a:r>
            <a:r>
              <a:rPr lang="en-US" sz="3600" b="1" dirty="0" smtClean="0"/>
              <a:t>Monopoly   </a:t>
            </a:r>
            <a:r>
              <a:rPr lang="ar-SA" sz="3600" b="1" dirty="0" smtClean="0"/>
              <a:t>                                        </a:t>
            </a:r>
            <a:endParaRPr lang="en-US" sz="2800" b="1" dirty="0" smtClean="0"/>
          </a:p>
          <a:p>
            <a:pPr algn="r" rtl="1"/>
            <a:r>
              <a:rPr lang="ar-SA" sz="3200" b="1" dirty="0" smtClean="0">
                <a:solidFill>
                  <a:srgbClr val="FF0000"/>
                </a:solidFill>
              </a:rPr>
              <a:t>مميزات الاحتكار</a:t>
            </a:r>
            <a:r>
              <a:rPr lang="ar-SA" sz="3200" b="1" dirty="0" smtClean="0"/>
              <a:t>:</a:t>
            </a:r>
          </a:p>
          <a:p>
            <a:pPr algn="r" rtl="1"/>
            <a:r>
              <a:rPr lang="ar-SA" sz="3200" b="1" dirty="0" smtClean="0">
                <a:solidFill>
                  <a:srgbClr val="FF0000"/>
                </a:solidFill>
              </a:rPr>
              <a:t> ❶</a:t>
            </a:r>
            <a:r>
              <a:rPr lang="en-US" sz="2800" b="1" dirty="0" smtClean="0">
                <a:solidFill>
                  <a:srgbClr val="FF0000"/>
                </a:solidFill>
              </a:rPr>
              <a:t>  </a:t>
            </a:r>
            <a:r>
              <a:rPr lang="ar-SA" sz="2800" b="1" dirty="0" smtClean="0"/>
              <a:t>وجود منشاة واحدة تقوم بالانتاج.</a:t>
            </a:r>
          </a:p>
          <a:p>
            <a:pPr algn="r" rtl="1"/>
            <a:r>
              <a:rPr lang="ar-SA" sz="3200" b="1" dirty="0" smtClean="0"/>
              <a:t> </a:t>
            </a:r>
            <a:r>
              <a:rPr lang="ar-SA" sz="3200" b="1" dirty="0" smtClean="0">
                <a:solidFill>
                  <a:srgbClr val="FF0000"/>
                </a:solidFill>
              </a:rPr>
              <a:t>❷</a:t>
            </a:r>
            <a:r>
              <a:rPr lang="en-US" sz="2400" b="1" dirty="0" smtClean="0"/>
              <a:t>   </a:t>
            </a:r>
            <a:r>
              <a:rPr lang="ar-SA" sz="2400" dirty="0" smtClean="0"/>
              <a:t> </a:t>
            </a:r>
            <a:r>
              <a:rPr lang="ar-SA" sz="2800" b="1" dirty="0" smtClean="0"/>
              <a:t>تقوم المنشاة بانتاج سلع لامثيل لها في السوق</a:t>
            </a:r>
            <a:r>
              <a:rPr lang="ar-SA" sz="2400" b="1" dirty="0" smtClean="0"/>
              <a:t>.</a:t>
            </a:r>
          </a:p>
          <a:p>
            <a:pPr algn="r" rtl="1"/>
            <a:r>
              <a:rPr lang="ar-SA" sz="3200" dirty="0" smtClean="0">
                <a:solidFill>
                  <a:srgbClr val="FF0000"/>
                </a:solidFill>
              </a:rPr>
              <a:t> ❸</a:t>
            </a:r>
            <a:r>
              <a:rPr lang="en-US" sz="2400" dirty="0" smtClean="0"/>
              <a:t> </a:t>
            </a:r>
            <a:r>
              <a:rPr lang="ar-SA" dirty="0" smtClean="0"/>
              <a:t>  </a:t>
            </a:r>
            <a:r>
              <a:rPr lang="ar-SA" sz="2400" b="1" dirty="0" smtClean="0"/>
              <a:t>ليس بالامكان دخول منشآت جديدة الى هذه الصناعة المحتكرة .</a:t>
            </a:r>
            <a:endParaRPr lang="en-US" sz="2400" b="1" dirty="0" smtClean="0"/>
          </a:p>
          <a:p>
            <a:pPr algn="r" rtl="1"/>
            <a:endParaRPr lang="en-US" sz="2400" b="1" dirty="0" smtClean="0"/>
          </a:p>
          <a:p>
            <a:pPr algn="r" rtl="1"/>
            <a:r>
              <a:rPr lang="ar-SA" sz="3200" b="1" dirty="0" smtClean="0">
                <a:solidFill>
                  <a:srgbClr val="FF0000"/>
                </a:solidFill>
              </a:rPr>
              <a:t>  بعض</a:t>
            </a:r>
            <a:r>
              <a:rPr lang="en-US" sz="3200" b="1" dirty="0" smtClean="0">
                <a:solidFill>
                  <a:srgbClr val="FF0000"/>
                </a:solidFill>
              </a:rPr>
              <a:t> </a:t>
            </a:r>
            <a:r>
              <a:rPr lang="ar-SA" sz="3200" b="1" dirty="0" smtClean="0">
                <a:solidFill>
                  <a:srgbClr val="FF0000"/>
                </a:solidFill>
              </a:rPr>
              <a:t>من مصادر أو أسباب الاحتكار </a:t>
            </a:r>
            <a:r>
              <a:rPr lang="ar-SA" sz="3200" b="1" dirty="0" smtClean="0"/>
              <a:t>:</a:t>
            </a:r>
          </a:p>
          <a:p>
            <a:pPr algn="r" rtl="1"/>
            <a:r>
              <a:rPr lang="ar-SA" sz="3200" b="1" dirty="0" smtClean="0">
                <a:solidFill>
                  <a:srgbClr val="0070C0"/>
                </a:solidFill>
              </a:rPr>
              <a:t>  </a:t>
            </a:r>
            <a:r>
              <a:rPr lang="ar-SA" sz="3200" b="1" dirty="0" smtClean="0">
                <a:solidFill>
                  <a:srgbClr val="000066"/>
                </a:solidFill>
              </a:rPr>
              <a:t>❶</a:t>
            </a:r>
            <a:r>
              <a:rPr lang="ar-SA" sz="3200" b="1" dirty="0" smtClean="0">
                <a:solidFill>
                  <a:srgbClr val="0070C0"/>
                </a:solidFill>
              </a:rPr>
              <a:t> </a:t>
            </a:r>
            <a:r>
              <a:rPr lang="ar-SA" sz="2400" b="1" dirty="0" smtClean="0"/>
              <a:t>السيطرة على واحد او اكثر من عناصر الانتاج وخاصة العناصر الضرورية للانتاج.</a:t>
            </a:r>
            <a:endParaRPr lang="ar-SA" sz="3200" b="1" dirty="0" smtClean="0"/>
          </a:p>
          <a:p>
            <a:pPr algn="r" rtl="1"/>
            <a:r>
              <a:rPr lang="ar-SA" dirty="0" smtClean="0"/>
              <a:t>   </a:t>
            </a:r>
            <a:r>
              <a:rPr lang="ar-SA" sz="3200" dirty="0" smtClean="0">
                <a:solidFill>
                  <a:srgbClr val="000066"/>
                </a:solidFill>
              </a:rPr>
              <a:t>❷</a:t>
            </a:r>
            <a:r>
              <a:rPr lang="ar-SA" dirty="0" smtClean="0">
                <a:solidFill>
                  <a:srgbClr val="002060"/>
                </a:solidFill>
              </a:rPr>
              <a:t>   </a:t>
            </a:r>
            <a:r>
              <a:rPr lang="ar-SA" sz="2400" b="1" dirty="0" smtClean="0">
                <a:solidFill>
                  <a:srgbClr val="002060"/>
                </a:solidFill>
              </a:rPr>
              <a:t>فرض القيود القانونية على دخول المنافسين المحتملين </a:t>
            </a:r>
            <a:r>
              <a:rPr lang="ar-SA" sz="2400" b="1" dirty="0" smtClean="0"/>
              <a:t>، مثل صناعة الكهرباء وتصفية المياه واستخراج النفط</a:t>
            </a:r>
            <a:r>
              <a:rPr lang="ar-SA" dirty="0" smtClean="0"/>
              <a:t> .</a:t>
            </a:r>
          </a:p>
          <a:p>
            <a:pPr algn="r" rtl="1"/>
            <a:r>
              <a:rPr lang="ar-SA" dirty="0" smtClean="0"/>
              <a:t>  </a:t>
            </a:r>
            <a:r>
              <a:rPr lang="en-US" dirty="0" smtClean="0"/>
              <a:t>  </a:t>
            </a:r>
            <a:r>
              <a:rPr lang="ar-SA" sz="3200" b="1" dirty="0" smtClean="0">
                <a:solidFill>
                  <a:srgbClr val="000066"/>
                </a:solidFill>
              </a:rPr>
              <a:t>❸</a:t>
            </a:r>
            <a:r>
              <a:rPr lang="ar-SA" sz="2800" dirty="0" smtClean="0"/>
              <a:t> </a:t>
            </a:r>
            <a:r>
              <a:rPr lang="ar-SA" sz="2400" b="1" dirty="0" smtClean="0"/>
              <a:t>فرض التعريفة الكمركية او الضريبة على الاستيرادات</a:t>
            </a:r>
            <a:r>
              <a:rPr lang="ar-SA" dirty="0" smtClean="0"/>
              <a:t>  </a:t>
            </a:r>
            <a:r>
              <a:rPr lang="ar-SA" sz="2400" b="1" dirty="0" smtClean="0"/>
              <a:t>يمنع المنتجين الاجانب من منافسة المشاريع المحلية</a:t>
            </a:r>
            <a:r>
              <a:rPr lang="en-US" sz="2400" b="1" dirty="0" smtClean="0"/>
              <a:t>.</a:t>
            </a:r>
          </a:p>
          <a:p>
            <a:pPr algn="r" rtl="1"/>
            <a:r>
              <a:rPr lang="en-US" sz="3200" b="1" dirty="0" smtClean="0">
                <a:solidFill>
                  <a:srgbClr val="000066"/>
                </a:solidFill>
              </a:rPr>
              <a:t>❹</a:t>
            </a:r>
            <a:r>
              <a:rPr lang="en-US" sz="2400" b="1" dirty="0" smtClean="0"/>
              <a:t>   </a:t>
            </a:r>
            <a:r>
              <a:rPr lang="ar-SA" sz="2400" b="1" dirty="0" smtClean="0"/>
              <a:t>بعض الصناعات تحتاج لرؤس اموال ضخمة بحيث يجد المنافسون صعوبة في دخول تلك الصناعات مثل صناعات الحديد والصلب وصناعة الطائرات.... وغير ذلك.</a:t>
            </a:r>
            <a:r>
              <a:rPr lang="ar-SA" sz="2400" dirty="0" smtClean="0"/>
              <a:t> </a:t>
            </a:r>
            <a:r>
              <a:rPr lang="ar-SA" dirty="0" smtClean="0"/>
              <a:t>                                                                                  </a:t>
            </a:r>
            <a:endParaRPr lang="en-US" dirty="0"/>
          </a:p>
        </p:txBody>
      </p:sp>
    </p:spTree>
  </p:cSld>
  <p:clrMapOvr>
    <a:masterClrMapping/>
  </p:clrMapOvr>
  <p:transition>
    <p:circl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A" dirty="0" smtClean="0"/>
              <a:t>المشكلة الاقتصادية</a:t>
            </a:r>
            <a:br>
              <a:rPr lang="ar-SA" dirty="0" smtClean="0"/>
            </a:br>
            <a:r>
              <a:rPr lang="en-US" dirty="0" smtClean="0"/>
              <a:t>The Economic Problem</a:t>
            </a:r>
            <a:endParaRPr lang="en-US" dirty="0"/>
          </a:p>
        </p:txBody>
      </p:sp>
      <p:sp>
        <p:nvSpPr>
          <p:cNvPr id="3" name="Content Placeholder 2"/>
          <p:cNvSpPr>
            <a:spLocks noGrp="1"/>
          </p:cNvSpPr>
          <p:nvPr>
            <p:ph idx="1"/>
          </p:nvPr>
        </p:nvSpPr>
        <p:spPr/>
        <p:txBody>
          <a:bodyPr>
            <a:normAutofit lnSpcReduction="10000"/>
          </a:bodyPr>
          <a:lstStyle/>
          <a:p>
            <a:pPr algn="r" rtl="1"/>
            <a:r>
              <a:rPr lang="ar-SA" sz="2400" u="sng" dirty="0" smtClean="0"/>
              <a:t>تعد </a:t>
            </a:r>
            <a:r>
              <a:rPr lang="ar-SA" sz="2400" u="sng" dirty="0" smtClean="0">
                <a:solidFill>
                  <a:srgbClr val="FF0000"/>
                </a:solidFill>
              </a:rPr>
              <a:t>الندرة النسبية </a:t>
            </a:r>
            <a:r>
              <a:rPr lang="en-US" sz="2400" u="sng" dirty="0" smtClean="0">
                <a:solidFill>
                  <a:srgbClr val="FF0000"/>
                </a:solidFill>
              </a:rPr>
              <a:t>Relative Scarcity</a:t>
            </a:r>
            <a:r>
              <a:rPr lang="ar-SA" sz="2400" u="sng" dirty="0" smtClean="0"/>
              <a:t> جوهر المشكلة الاقتصادية ,والمقصود ب</a:t>
            </a:r>
            <a:r>
              <a:rPr lang="ar-SA" sz="2400" u="sng" dirty="0" smtClean="0">
                <a:solidFill>
                  <a:srgbClr val="FF0000"/>
                </a:solidFill>
              </a:rPr>
              <a:t>الندرة النسبية: </a:t>
            </a:r>
            <a:r>
              <a:rPr lang="ar-SA" sz="2400" u="sng" dirty="0" smtClean="0"/>
              <a:t>ندرة وسائل الاشباع </a:t>
            </a:r>
            <a:r>
              <a:rPr lang="en-US" sz="2400" u="sng" dirty="0" smtClean="0"/>
              <a:t> Limited resources</a:t>
            </a:r>
            <a:r>
              <a:rPr lang="ar-SA" sz="2400" u="sng" dirty="0" smtClean="0"/>
              <a:t>نسبة للحاجات,و وسائل الاشباع هي الموارد المتوفرة,وهذه الموارد مهما بالغنا في تقديرها تكون محدودة مقارنة بالحاجات المتعددة</a:t>
            </a:r>
            <a:r>
              <a:rPr lang="en-US" sz="2400" u="sng" dirty="0" smtClean="0"/>
              <a:t> Unlimited Wants </a:t>
            </a:r>
            <a:r>
              <a:rPr lang="ar-SA" sz="2400" u="sng" dirty="0" smtClean="0"/>
              <a:t> التي يرغب الانسان في الحصول عليها</a:t>
            </a:r>
            <a:r>
              <a:rPr lang="ar-SA" sz="2400" dirty="0" smtClean="0"/>
              <a:t>, ولو فرضنا ان الموارد متوفرة بالمقدار الذي يطلبة الانسان لاشباع حاجاتة لانتفت المشكلة الاقتصادية.</a:t>
            </a:r>
            <a:endParaRPr lang="en-US" sz="2400" dirty="0" smtClean="0">
              <a:solidFill>
                <a:srgbClr val="FF0000"/>
              </a:solidFill>
            </a:endParaRPr>
          </a:p>
          <a:p>
            <a:pPr algn="r" rtl="1"/>
            <a:r>
              <a:rPr lang="ar-SA" sz="2400" dirty="0" smtClean="0"/>
              <a:t>ان بعض الحاجات ليست كذلك حيث ان الوسائل التي تقدمها الطبيعة غالبا لاتصلح بصورتها الاولية لاشباع مثل هذة الحاجات.</a:t>
            </a:r>
            <a:endParaRPr lang="en-US" sz="2400" dirty="0" smtClean="0">
              <a:solidFill>
                <a:srgbClr val="FF0000"/>
              </a:solidFill>
            </a:endParaRPr>
          </a:p>
          <a:p>
            <a:pPr algn="r" rtl="1"/>
            <a:r>
              <a:rPr lang="ar-SA" sz="2400" dirty="0" smtClean="0">
                <a:solidFill>
                  <a:srgbClr val="FF0000"/>
                </a:solidFill>
              </a:rPr>
              <a:t>المشكلة الاقتصادية تختلف عن المشكلة الفنية او التكنولوجية</a:t>
            </a:r>
            <a:r>
              <a:rPr lang="en-US" sz="2400" dirty="0" smtClean="0"/>
              <a:t>Technical) (problem</a:t>
            </a:r>
            <a:r>
              <a:rPr lang="ar-SA" sz="2400" dirty="0" smtClean="0">
                <a:solidFill>
                  <a:srgbClr val="FF0000"/>
                </a:solidFill>
              </a:rPr>
              <a:t> </a:t>
            </a:r>
            <a:r>
              <a:rPr lang="ar-SA" sz="2400" u="sng" dirty="0" smtClean="0">
                <a:solidFill>
                  <a:srgbClr val="FF0000"/>
                </a:solidFill>
              </a:rPr>
              <a:t>فالمشكلة الاقتصادية تنشا من تقابل حاجات غير محدودة </a:t>
            </a:r>
            <a:r>
              <a:rPr lang="en-US" sz="2400" u="sng" dirty="0" smtClean="0"/>
              <a:t>(Unlimited Wants )</a:t>
            </a:r>
            <a:r>
              <a:rPr lang="ar-SA" sz="2400" u="sng" dirty="0" smtClean="0">
                <a:solidFill>
                  <a:srgbClr val="FF0000"/>
                </a:solidFill>
              </a:rPr>
              <a:t>مع الموارد النادرة او المحدودة </a:t>
            </a:r>
            <a:r>
              <a:rPr lang="en-US" sz="2400" u="sng" dirty="0" smtClean="0"/>
              <a:t>(Limited resources)</a:t>
            </a:r>
            <a:r>
              <a:rPr lang="ar-SA" sz="2400" u="sng" dirty="0" smtClean="0">
                <a:solidFill>
                  <a:srgbClr val="FF0000"/>
                </a:solidFill>
              </a:rPr>
              <a:t>, اما المشكلة التكنولوجية فانها تتعلق بتحديد طرق الانتاج وحلها يتوقف على درجة التقدم الفني ,والفن الانتاجي هو تطبيق العلوم على الاشياء </a:t>
            </a:r>
            <a:r>
              <a:rPr lang="ar-SA" sz="2400" dirty="0" smtClean="0">
                <a:solidFill>
                  <a:srgbClr val="FF0000"/>
                </a:solidFill>
              </a:rPr>
              <a:t>.</a:t>
            </a:r>
          </a:p>
        </p:txBody>
      </p:sp>
      <p:sp>
        <p:nvSpPr>
          <p:cNvPr id="4" name="Slide Number Placeholder 3"/>
          <p:cNvSpPr>
            <a:spLocks noGrp="1"/>
          </p:cNvSpPr>
          <p:nvPr>
            <p:ph type="sldNum" sz="quarter" idx="12"/>
          </p:nvPr>
        </p:nvSpPr>
        <p:spPr/>
        <p:txBody>
          <a:bodyPr/>
          <a:lstStyle/>
          <a:p>
            <a:fld id="{8F389876-892D-41A3-8E28-C6BF543B2891}" type="slidenum">
              <a:rPr lang="en-US" sz="2400" smtClean="0"/>
              <a:pPr/>
              <a:t>9</a:t>
            </a:fld>
            <a:endParaRPr lang="en-US" sz="2400" dirty="0"/>
          </a:p>
        </p:txBody>
      </p:sp>
    </p:spTree>
  </p:cSld>
  <p:clrMapOvr>
    <a:masterClrMapping/>
  </p:clrMapOvr>
  <p:transition>
    <p:circle/>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F389876-892D-41A3-8E28-C6BF543B2891}" type="slidenum">
              <a:rPr lang="en-US" smtClean="0"/>
              <a:pPr/>
              <a:t>90</a:t>
            </a:fld>
            <a:endParaRPr lang="en-US"/>
          </a:p>
        </p:txBody>
      </p:sp>
      <p:sp>
        <p:nvSpPr>
          <p:cNvPr id="3" name="TextBox 2"/>
          <p:cNvSpPr txBox="1"/>
          <p:nvPr/>
        </p:nvSpPr>
        <p:spPr>
          <a:xfrm>
            <a:off x="0" y="142852"/>
            <a:ext cx="9144000" cy="584775"/>
          </a:xfrm>
          <a:prstGeom prst="rect">
            <a:avLst/>
          </a:prstGeom>
          <a:noFill/>
        </p:spPr>
        <p:txBody>
          <a:bodyPr wrap="square" rtlCol="0">
            <a:spAutoFit/>
          </a:bodyPr>
          <a:lstStyle/>
          <a:p>
            <a:pPr algn="r" rtl="1"/>
            <a:r>
              <a:rPr lang="ar-SA" sz="3200" b="1" dirty="0" smtClean="0"/>
              <a:t>( ثالثا )  سوق المنافسة الاحتكارية             </a:t>
            </a:r>
            <a:r>
              <a:rPr lang="ar-SA" dirty="0" smtClean="0"/>
              <a:t>                                                                                              </a:t>
            </a:r>
            <a:endParaRPr lang="en-US" dirty="0"/>
          </a:p>
        </p:txBody>
      </p:sp>
      <p:sp>
        <p:nvSpPr>
          <p:cNvPr id="4" name="TextBox 3"/>
          <p:cNvSpPr txBox="1"/>
          <p:nvPr/>
        </p:nvSpPr>
        <p:spPr>
          <a:xfrm>
            <a:off x="0" y="1"/>
            <a:ext cx="9144000" cy="8402300"/>
          </a:xfrm>
          <a:prstGeom prst="rect">
            <a:avLst/>
          </a:prstGeom>
          <a:noFill/>
          <a:ln>
            <a:solidFill>
              <a:schemeClr val="tx1"/>
            </a:solidFill>
            <a:prstDash val="lgDash"/>
          </a:ln>
        </p:spPr>
        <p:txBody>
          <a:bodyPr wrap="square" rtlCol="0">
            <a:spAutoFit/>
          </a:bodyPr>
          <a:lstStyle/>
          <a:p>
            <a:r>
              <a:rPr lang="en-US" sz="2800" b="1" dirty="0" smtClean="0"/>
              <a:t>Monopolistic Competition</a:t>
            </a:r>
          </a:p>
          <a:p>
            <a:pPr algn="r" rtl="1"/>
            <a:r>
              <a:rPr lang="ar-SA" sz="2400" b="1" dirty="0" smtClean="0"/>
              <a:t>   </a:t>
            </a:r>
          </a:p>
          <a:p>
            <a:pPr algn="r" rtl="1"/>
            <a:r>
              <a:rPr lang="ar-SA" sz="2400" b="1" dirty="0" smtClean="0"/>
              <a:t>    ان ما موجود في الحياة الواقعية هو ما بين سوق الاحتكار وسوق المنافسة،وان الاغلب الاعم من الاسواق يتضمن بعض من خواص كل من المنافسة والاحتكار،وهذا ما يطلق عليه</a:t>
            </a:r>
          </a:p>
          <a:p>
            <a:pPr algn="r" rtl="1"/>
            <a:r>
              <a:rPr lang="ar-SA" sz="2400" b="1" dirty="0" smtClean="0">
                <a:solidFill>
                  <a:srgbClr val="FF0000"/>
                </a:solidFill>
              </a:rPr>
              <a:t>بالمنافسة الاحتكارية </a:t>
            </a:r>
            <a:r>
              <a:rPr lang="ar-SA" sz="2400" b="1" dirty="0" smtClean="0"/>
              <a:t>او المنافسة غير الكاملة</a:t>
            </a:r>
            <a:r>
              <a:rPr lang="ar-SA" sz="2400" b="1" dirty="0" smtClean="0">
                <a:solidFill>
                  <a:srgbClr val="FF0000"/>
                </a:solidFill>
              </a:rPr>
              <a:t>.</a:t>
            </a:r>
            <a:r>
              <a:rPr lang="en-US" sz="2400" b="1" dirty="0" smtClean="0">
                <a:solidFill>
                  <a:srgbClr val="FF0000"/>
                </a:solidFill>
              </a:rPr>
              <a:t> </a:t>
            </a:r>
            <a:r>
              <a:rPr lang="ar-SA" sz="2400" b="1" dirty="0" smtClean="0">
                <a:solidFill>
                  <a:srgbClr val="FF0000"/>
                </a:solidFill>
              </a:rPr>
              <a:t> </a:t>
            </a:r>
            <a:r>
              <a:rPr lang="ar-SA" sz="2400" b="1" dirty="0" smtClean="0"/>
              <a:t>و ان  في هذه السوق</a:t>
            </a:r>
            <a:r>
              <a:rPr lang="ar-SA" sz="2400" b="1" dirty="0" smtClean="0">
                <a:solidFill>
                  <a:srgbClr val="00B050"/>
                </a:solidFill>
              </a:rPr>
              <a:t>  </a:t>
            </a:r>
            <a:r>
              <a:rPr lang="ar-SA" sz="2400" dirty="0" smtClean="0">
                <a:solidFill>
                  <a:srgbClr val="00B050"/>
                </a:solidFill>
              </a:rPr>
              <a:t>❶ </a:t>
            </a:r>
            <a:r>
              <a:rPr lang="ar-SA" sz="2400" b="1" dirty="0" smtClean="0">
                <a:solidFill>
                  <a:srgbClr val="FF0000"/>
                </a:solidFill>
              </a:rPr>
              <a:t>لايؤثر سلوك منشاة واحدة على سلوك المنشآت الاخرى</a:t>
            </a:r>
            <a:r>
              <a:rPr lang="ar-SA" sz="2400" dirty="0" smtClean="0">
                <a:solidFill>
                  <a:srgbClr val="FF0000"/>
                </a:solidFill>
              </a:rPr>
              <a:t>. </a:t>
            </a:r>
            <a:r>
              <a:rPr lang="ar-SA" sz="2400" dirty="0" smtClean="0">
                <a:solidFill>
                  <a:srgbClr val="00B050"/>
                </a:solidFill>
              </a:rPr>
              <a:t>❷</a:t>
            </a:r>
            <a:r>
              <a:rPr lang="ar-SA" sz="2400" b="1" dirty="0" smtClean="0">
                <a:solidFill>
                  <a:srgbClr val="000066"/>
                </a:solidFill>
              </a:rPr>
              <a:t>السلع المنتجة من قبل كل منشاة غير متجانسة النوعيةتماما ( عنصر احتكاري) لذا فان بعض المنشآت لها سيطرة احتكارية (</a:t>
            </a:r>
            <a:r>
              <a:rPr lang="ar-SA" sz="2400" b="1" dirty="0" smtClean="0">
                <a:solidFill>
                  <a:srgbClr val="FF0000"/>
                </a:solidFill>
              </a:rPr>
              <a:t>السيطرة على السعر</a:t>
            </a:r>
            <a:r>
              <a:rPr lang="ar-SA" sz="2400" b="1" dirty="0" smtClean="0">
                <a:solidFill>
                  <a:srgbClr val="000066"/>
                </a:solidFill>
              </a:rPr>
              <a:t>) اي أن بامكانها تغير سعر السلعة دون ان تخسر مشتريها.</a:t>
            </a:r>
          </a:p>
          <a:p>
            <a:pPr algn="r" rtl="1"/>
            <a:endParaRPr lang="ar-SA" sz="2400" dirty="0" smtClean="0">
              <a:solidFill>
                <a:srgbClr val="000066"/>
              </a:solidFill>
            </a:endParaRPr>
          </a:p>
          <a:p>
            <a:pPr algn="r" rtl="1"/>
            <a:r>
              <a:rPr lang="ar-SA" sz="2400" dirty="0" smtClean="0">
                <a:solidFill>
                  <a:srgbClr val="00B050"/>
                </a:solidFill>
              </a:rPr>
              <a:t>❸</a:t>
            </a:r>
            <a:r>
              <a:rPr lang="ar-SA" sz="2400" dirty="0" smtClean="0">
                <a:solidFill>
                  <a:srgbClr val="000066"/>
                </a:solidFill>
              </a:rPr>
              <a:t>  </a:t>
            </a:r>
            <a:r>
              <a:rPr lang="ar-SA" sz="2400" b="1" dirty="0" smtClean="0">
                <a:solidFill>
                  <a:srgbClr val="000066"/>
                </a:solidFill>
              </a:rPr>
              <a:t>شكل منحنى الطلب </a:t>
            </a:r>
            <a:r>
              <a:rPr lang="ar-SA" sz="2400" b="1" dirty="0" smtClean="0">
                <a:solidFill>
                  <a:srgbClr val="FF0000"/>
                </a:solidFill>
              </a:rPr>
              <a:t>ليس مستقيما </a:t>
            </a:r>
            <a:r>
              <a:rPr lang="ar-SA" sz="2400" b="1" dirty="0" smtClean="0">
                <a:solidFill>
                  <a:srgbClr val="000066"/>
                </a:solidFill>
              </a:rPr>
              <a:t>كما في  سوق المنافسة الكاملة او موازيا للمحور الافقي بل مائلا وينحدر من الشمال  الغربي الى الجنوب الشرقي وذلك لوجود اسعار مختلفة</a:t>
            </a:r>
            <a:r>
              <a:rPr lang="ar-SA" sz="2400" b="1" dirty="0" smtClean="0">
                <a:solidFill>
                  <a:srgbClr val="FF0000"/>
                </a:solidFill>
              </a:rPr>
              <a:t>.</a:t>
            </a:r>
          </a:p>
          <a:p>
            <a:pPr algn="r" rtl="1"/>
            <a:endParaRPr lang="ar-SA" sz="2400" b="1" dirty="0" smtClean="0">
              <a:solidFill>
                <a:srgbClr val="FF0000"/>
              </a:solidFill>
            </a:endParaRPr>
          </a:p>
          <a:p>
            <a:pPr algn="r" rtl="1"/>
            <a:r>
              <a:rPr lang="ar-SA" sz="3200" b="1" dirty="0" smtClean="0">
                <a:solidFill>
                  <a:srgbClr val="FF0000"/>
                </a:solidFill>
              </a:rPr>
              <a:t>توازن المنشاة في سوق المنافسة الاحتكارية:</a:t>
            </a:r>
          </a:p>
          <a:p>
            <a:pPr algn="r" rtl="1"/>
            <a:r>
              <a:rPr lang="ar-SA" sz="2400" b="1" dirty="0" smtClean="0"/>
              <a:t>     تكون المنشاة في توازن عندما تكون التكاليف الحدية </a:t>
            </a:r>
            <a:r>
              <a:rPr lang="en-US" sz="2400" b="1" dirty="0" smtClean="0"/>
              <a:t>MC</a:t>
            </a:r>
            <a:r>
              <a:rPr lang="ar-SA" sz="2400" b="1" dirty="0" smtClean="0"/>
              <a:t> مساوية للايراد الحدي </a:t>
            </a:r>
            <a:r>
              <a:rPr lang="en-US" sz="2400" b="1" dirty="0" smtClean="0"/>
              <a:t>MR</a:t>
            </a:r>
            <a:endParaRPr lang="ar-SA" sz="2400" b="1" dirty="0" smtClean="0"/>
          </a:p>
          <a:p>
            <a:pPr algn="r" rtl="1"/>
            <a:r>
              <a:rPr lang="ar-SA" sz="2800" b="1" dirty="0" smtClean="0">
                <a:solidFill>
                  <a:srgbClr val="FF0000"/>
                </a:solidFill>
              </a:rPr>
              <a:t>الاحتمالات التي تواجهها المنشاة في المنافسة الاحتكارية:</a:t>
            </a:r>
          </a:p>
          <a:p>
            <a:pPr algn="r" rtl="1"/>
            <a:r>
              <a:rPr lang="ar-SA" sz="2800" b="1" dirty="0" smtClean="0"/>
              <a:t>    في الاجل القصير تواجه ايضا احتمالات </a:t>
            </a:r>
            <a:r>
              <a:rPr lang="ar-SA" sz="2400" b="1" dirty="0" smtClean="0">
                <a:solidFill>
                  <a:srgbClr val="FF0000"/>
                </a:solidFill>
              </a:rPr>
              <a:t>الربح الا عتيادي،الربح الاقتصادي</a:t>
            </a:r>
          </a:p>
          <a:p>
            <a:pPr algn="r" rtl="1"/>
            <a:r>
              <a:rPr lang="ar-SA" sz="2400" b="1" dirty="0" smtClean="0">
                <a:solidFill>
                  <a:srgbClr val="FF0000"/>
                </a:solidFill>
              </a:rPr>
              <a:t>او الخسارة، كما هو الحال للمنشاة في سوق المنافسة الكاملة وفي سوق الاحتكار التام.</a:t>
            </a:r>
            <a:endParaRPr lang="en-US" sz="2400" b="1" dirty="0" smtClean="0">
              <a:solidFill>
                <a:srgbClr val="FF0000"/>
              </a:solidFill>
            </a:endParaRPr>
          </a:p>
          <a:p>
            <a:pPr algn="r" rtl="1"/>
            <a:r>
              <a:rPr lang="en-US" sz="2000" b="1" dirty="0" smtClean="0"/>
              <a:t>                    </a:t>
            </a:r>
            <a:endParaRPr lang="en-US" sz="2400" b="1" dirty="0" smtClean="0"/>
          </a:p>
          <a:p>
            <a:pPr algn="r" rtl="1"/>
            <a:endParaRPr lang="ar-SA" sz="3200" b="1" dirty="0" smtClean="0">
              <a:solidFill>
                <a:srgbClr val="FF0000"/>
              </a:solidFill>
            </a:endParaRPr>
          </a:p>
          <a:p>
            <a:pPr algn="r" rtl="1"/>
            <a:endParaRPr lang="en-US" sz="2400" dirty="0" smtClean="0">
              <a:solidFill>
                <a:srgbClr val="000066"/>
              </a:solidFill>
            </a:endParaRPr>
          </a:p>
          <a:p>
            <a:endParaRPr lang="en-US" sz="2800" dirty="0"/>
          </a:p>
        </p:txBody>
      </p:sp>
    </p:spTree>
  </p:cSld>
  <p:clrMapOvr>
    <a:masterClrMapping/>
  </p:clrMapOvr>
  <p:transition>
    <p:circle/>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F389876-892D-41A3-8E28-C6BF543B2891}" type="slidenum">
              <a:rPr lang="en-US" smtClean="0"/>
              <a:pPr/>
              <a:t>91</a:t>
            </a:fld>
            <a:endParaRPr lang="en-US"/>
          </a:p>
        </p:txBody>
      </p:sp>
      <p:sp>
        <p:nvSpPr>
          <p:cNvPr id="3" name="Rectangle 2"/>
          <p:cNvSpPr/>
          <p:nvPr/>
        </p:nvSpPr>
        <p:spPr>
          <a:xfrm>
            <a:off x="0" y="1"/>
            <a:ext cx="9144000" cy="5601533"/>
          </a:xfrm>
          <a:prstGeom prst="rect">
            <a:avLst/>
          </a:prstGeom>
        </p:spPr>
        <p:txBody>
          <a:bodyPr wrap="square">
            <a:spAutoFit/>
          </a:bodyPr>
          <a:lstStyle/>
          <a:p>
            <a:pPr algn="r" rtl="1"/>
            <a:r>
              <a:rPr lang="ar-SA" sz="3200" b="1" dirty="0" smtClean="0"/>
              <a:t>( </a:t>
            </a:r>
            <a:r>
              <a:rPr lang="ar-SA" sz="2800" b="1" dirty="0" smtClean="0"/>
              <a:t>رابعا ) سوق احتكار القلة</a:t>
            </a:r>
            <a:r>
              <a:rPr lang="en-US" sz="2800" b="1" dirty="0" smtClean="0"/>
              <a:t>Oligopoly  Markets  </a:t>
            </a:r>
          </a:p>
          <a:p>
            <a:pPr algn="r" rtl="1"/>
            <a:endParaRPr lang="ar-SA" b="1" dirty="0" smtClean="0"/>
          </a:p>
          <a:p>
            <a:pPr algn="just" rtl="1"/>
            <a:r>
              <a:rPr lang="ar-SA" b="1" dirty="0" smtClean="0"/>
              <a:t>  </a:t>
            </a:r>
            <a:r>
              <a:rPr lang="ar-SA" sz="2800" b="1" dirty="0" smtClean="0">
                <a:solidFill>
                  <a:srgbClr val="FF0000"/>
                </a:solidFill>
              </a:rPr>
              <a:t>احتكار القلة:</a:t>
            </a:r>
            <a:r>
              <a:rPr lang="ar-SA" sz="2000" b="1" dirty="0" smtClean="0"/>
              <a:t>       </a:t>
            </a:r>
            <a:r>
              <a:rPr lang="ar-SA" sz="2400" b="1" dirty="0" smtClean="0"/>
              <a:t>هي حالة السوق التي تقع </a:t>
            </a:r>
            <a:r>
              <a:rPr lang="ar-SA" sz="2400" b="1" dirty="0" smtClean="0">
                <a:solidFill>
                  <a:srgbClr val="FF0000"/>
                </a:solidFill>
              </a:rPr>
              <a:t>بين الاحتكار البحت والمنافسة الاحتكارية</a:t>
            </a:r>
            <a:r>
              <a:rPr lang="ar-SA" sz="2400" b="1" dirty="0" smtClean="0"/>
              <a:t>، وتتضمن اسواق بعض السلع التي يقوم بانتاجها وبيعها عدد قليل جدا من المشاريع، كاسواق السيارات والالمنيوم والحديد والنفط التي يتركزمعظم او جميع انتاجها بيد عدد قليل من المشاريع.</a:t>
            </a:r>
            <a:r>
              <a:rPr lang="ar-SA" sz="1400" dirty="0" smtClean="0"/>
              <a:t> </a:t>
            </a:r>
            <a:endParaRPr lang="en-US" sz="1400" dirty="0" smtClean="0"/>
          </a:p>
          <a:p>
            <a:pPr algn="just" rtl="1"/>
            <a:r>
              <a:rPr lang="ar-SA" sz="2400" b="1" dirty="0" smtClean="0">
                <a:solidFill>
                  <a:srgbClr val="FF0000"/>
                </a:solidFill>
              </a:rPr>
              <a:t>اهم خصائص سوق احتكار القلة:</a:t>
            </a:r>
          </a:p>
          <a:p>
            <a:pPr algn="just" rtl="1"/>
            <a:r>
              <a:rPr lang="ar-SA" sz="3200" b="1" dirty="0" smtClean="0">
                <a:solidFill>
                  <a:srgbClr val="FF0000"/>
                </a:solidFill>
              </a:rPr>
              <a:t>  ①</a:t>
            </a:r>
            <a:r>
              <a:rPr lang="ar-SA" sz="3200" b="1" dirty="0" smtClean="0"/>
              <a:t> </a:t>
            </a:r>
            <a:r>
              <a:rPr lang="ar-SA" sz="2400" b="1" dirty="0" smtClean="0"/>
              <a:t>وجود عدد قليل من المؤسسات، وتستحوذ كل مؤسسة منها على نصيب كبير من حصة السوق السوق.</a:t>
            </a:r>
          </a:p>
          <a:p>
            <a:pPr algn="just" rtl="1"/>
            <a:r>
              <a:rPr lang="ar-SA" sz="3200" b="1" dirty="0" smtClean="0">
                <a:solidFill>
                  <a:srgbClr val="FF0000"/>
                </a:solidFill>
              </a:rPr>
              <a:t> </a:t>
            </a:r>
            <a:r>
              <a:rPr lang="en-US" sz="3200" b="1" dirty="0" smtClean="0">
                <a:solidFill>
                  <a:srgbClr val="FF0000"/>
                </a:solidFill>
              </a:rPr>
              <a:t>②</a:t>
            </a:r>
            <a:r>
              <a:rPr lang="ar-SA" sz="3200" b="1" dirty="0" smtClean="0">
                <a:solidFill>
                  <a:srgbClr val="FF0000"/>
                </a:solidFill>
              </a:rPr>
              <a:t> </a:t>
            </a:r>
            <a:r>
              <a:rPr lang="ar-SA" sz="2400" b="1" dirty="0" smtClean="0"/>
              <a:t>اتباع سياسةالتميز السلعي.</a:t>
            </a:r>
          </a:p>
          <a:p>
            <a:pPr algn="just" rtl="1"/>
            <a:r>
              <a:rPr lang="ar-SA" sz="3200" b="1" dirty="0" smtClean="0">
                <a:solidFill>
                  <a:srgbClr val="FF0000"/>
                </a:solidFill>
              </a:rPr>
              <a:t>  ③ </a:t>
            </a:r>
            <a:r>
              <a:rPr lang="ar-SA" sz="2400" b="1" dirty="0" smtClean="0"/>
              <a:t>لا يوجد اتفاق بين المنتجين على الكميات التي سيتم انتاجها أو تحديد اسعارها.</a:t>
            </a:r>
          </a:p>
          <a:p>
            <a:pPr algn="just" rtl="1"/>
            <a:r>
              <a:rPr lang="ar-SA" sz="3200" b="1" dirty="0" smtClean="0">
                <a:solidFill>
                  <a:srgbClr val="FF0000"/>
                </a:solidFill>
              </a:rPr>
              <a:t>  ④ </a:t>
            </a:r>
            <a:r>
              <a:rPr lang="ar-SA" sz="2400" b="1" dirty="0" smtClean="0"/>
              <a:t>لايستطيع احد المنتجين على تغير السعر او الكمية المعروضة من السلعة.</a:t>
            </a:r>
          </a:p>
          <a:p>
            <a:pPr algn="just" rtl="1"/>
            <a:r>
              <a:rPr lang="ar-SA" sz="2400" b="1" dirty="0" smtClean="0"/>
              <a:t>  </a:t>
            </a:r>
            <a:r>
              <a:rPr lang="ar-SA" sz="3200" b="1" dirty="0" smtClean="0">
                <a:solidFill>
                  <a:srgbClr val="FF0000"/>
                </a:solidFill>
              </a:rPr>
              <a:t>⑤ </a:t>
            </a:r>
            <a:r>
              <a:rPr lang="ar-SA" sz="2400" b="1" dirty="0" smtClean="0"/>
              <a:t>السلع متجانسة وغير متجانسة في هذه السوق.</a:t>
            </a:r>
            <a:endParaRPr lang="en-US" sz="4000" b="1" dirty="0"/>
          </a:p>
        </p:txBody>
      </p:sp>
    </p:spTree>
  </p:cSld>
  <p:clrMapOvr>
    <a:masterClrMapping/>
  </p:clrMapOvr>
  <p:transition>
    <p:circle/>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F389876-892D-41A3-8E28-C6BF543B2891}" type="slidenum">
              <a:rPr lang="en-US" smtClean="0"/>
              <a:pPr/>
              <a:t>92</a:t>
            </a:fld>
            <a:endParaRPr lang="en-US"/>
          </a:p>
        </p:txBody>
      </p:sp>
      <p:sp>
        <p:nvSpPr>
          <p:cNvPr id="3" name="TextBox 2"/>
          <p:cNvSpPr txBox="1"/>
          <p:nvPr/>
        </p:nvSpPr>
        <p:spPr>
          <a:xfrm>
            <a:off x="0" y="0"/>
            <a:ext cx="9144000" cy="6155531"/>
          </a:xfrm>
          <a:prstGeom prst="rect">
            <a:avLst/>
          </a:prstGeom>
          <a:noFill/>
        </p:spPr>
        <p:txBody>
          <a:bodyPr wrap="square" rtlCol="0">
            <a:spAutoFit/>
          </a:bodyPr>
          <a:lstStyle/>
          <a:p>
            <a:endParaRPr lang="ar-SA" dirty="0" smtClean="0"/>
          </a:p>
          <a:p>
            <a:pPr algn="r" rtl="1"/>
            <a:r>
              <a:rPr lang="ar-SA" sz="2400" dirty="0" smtClean="0"/>
              <a:t>           </a:t>
            </a:r>
            <a:r>
              <a:rPr lang="ar-SA" sz="3600" b="1" dirty="0" smtClean="0"/>
              <a:t>الدخل القومي</a:t>
            </a:r>
            <a:r>
              <a:rPr lang="en-US" sz="3600" b="1" dirty="0" smtClean="0"/>
              <a:t>   </a:t>
            </a:r>
            <a:r>
              <a:rPr lang="ar-SA" sz="2400" dirty="0" smtClean="0"/>
              <a:t> </a:t>
            </a:r>
            <a:r>
              <a:rPr lang="en-US" sz="2400" dirty="0" smtClean="0"/>
              <a:t>   </a:t>
            </a:r>
            <a:r>
              <a:rPr lang="en-US" sz="3200" b="1" dirty="0" smtClean="0"/>
              <a:t>The National  Income</a:t>
            </a:r>
            <a:r>
              <a:rPr lang="ar-SA" sz="2400" dirty="0" smtClean="0"/>
              <a:t>         </a:t>
            </a:r>
            <a:endParaRPr lang="en-US" sz="2400" dirty="0" smtClean="0"/>
          </a:p>
          <a:p>
            <a:pPr algn="r" rtl="1"/>
            <a:r>
              <a:rPr lang="ar-SA" sz="2400" dirty="0" smtClean="0"/>
              <a:t>    </a:t>
            </a:r>
            <a:r>
              <a:rPr lang="ar-SA" sz="2400" b="1" dirty="0" smtClean="0">
                <a:solidFill>
                  <a:srgbClr val="7030A0"/>
                </a:solidFill>
              </a:rPr>
              <a:t>الدخل القومي يعكس مقدار النشاط الاقتصادي للمواطنين</a:t>
            </a:r>
          </a:p>
          <a:p>
            <a:pPr algn="r" rtl="1"/>
            <a:endParaRPr lang="ar-SA" sz="2400" b="1" dirty="0" smtClean="0">
              <a:solidFill>
                <a:srgbClr val="FF0000"/>
              </a:solidFill>
            </a:endParaRPr>
          </a:p>
          <a:p>
            <a:pPr algn="r" rtl="1"/>
            <a:r>
              <a:rPr lang="ar-SA" sz="2800" b="1" dirty="0" smtClean="0">
                <a:solidFill>
                  <a:srgbClr val="FF0000"/>
                </a:solidFill>
              </a:rPr>
              <a:t>تعريف الدخل القومي</a:t>
            </a:r>
            <a:r>
              <a:rPr lang="ar-SA" sz="2400" b="1" dirty="0" smtClean="0">
                <a:solidFill>
                  <a:srgbClr val="FF0000"/>
                </a:solidFill>
              </a:rPr>
              <a:t>:   </a:t>
            </a:r>
            <a:r>
              <a:rPr lang="ar-SA" sz="2400" b="1" dirty="0" smtClean="0"/>
              <a:t>هومجموع العوائد التي يحصل عليها اصحاب عناصر الانتاج من المواطنين مقابل استخدام هذه العناصرلهدف انتاج السلع والخدمات سواء اكان ذلك داخل البلد او خارجه خلال فترة زمنية معينة وعادة ما تكون سنة.</a:t>
            </a:r>
          </a:p>
          <a:p>
            <a:pPr algn="r" rtl="1"/>
            <a:r>
              <a:rPr lang="ar-SA" sz="2400" b="1" dirty="0" smtClean="0">
                <a:solidFill>
                  <a:srgbClr val="FF0000"/>
                </a:solidFill>
              </a:rPr>
              <a:t>اهمية دراسة الدخل القومي:</a:t>
            </a:r>
          </a:p>
          <a:p>
            <a:pPr algn="r" rtl="1"/>
            <a:r>
              <a:rPr lang="ar-SA" sz="2400" b="1" dirty="0" smtClean="0">
                <a:solidFill>
                  <a:srgbClr val="FF0000"/>
                </a:solidFill>
              </a:rPr>
              <a:t>1-</a:t>
            </a:r>
            <a:r>
              <a:rPr lang="ar-SA" sz="2400" b="1" dirty="0" smtClean="0"/>
              <a:t> يعتبر احد المؤشرات الاقتصادية التي تستخدم في تتبع النشاط الاقتصادي.</a:t>
            </a:r>
          </a:p>
          <a:p>
            <a:pPr algn="r" rtl="1"/>
            <a:r>
              <a:rPr lang="ar-SA" sz="2400" b="1" dirty="0" smtClean="0">
                <a:solidFill>
                  <a:srgbClr val="FF0000"/>
                </a:solidFill>
              </a:rPr>
              <a:t>2-</a:t>
            </a:r>
            <a:r>
              <a:rPr lang="ar-SA" sz="2400" b="1" dirty="0" smtClean="0"/>
              <a:t> يفيد تقدير الدخل القومي للسنوات السابقة في وضع وتنفيذ الخطة الاقتصادية المستقبلية</a:t>
            </a:r>
          </a:p>
          <a:p>
            <a:pPr algn="r" rtl="1"/>
            <a:r>
              <a:rPr lang="ar-SA" sz="2400" b="1" dirty="0" smtClean="0">
                <a:solidFill>
                  <a:srgbClr val="FF0000"/>
                </a:solidFill>
              </a:rPr>
              <a:t>3-</a:t>
            </a:r>
            <a:r>
              <a:rPr lang="ar-SA" sz="2400" b="1" dirty="0" smtClean="0"/>
              <a:t>  ان معرفة  مستوى الدخل القومي وشكل توزيعه بين المواطنين  هو من العوامل المهمة المحددة لمستوى معيشة الافراد. </a:t>
            </a:r>
          </a:p>
          <a:p>
            <a:pPr algn="r" rtl="1"/>
            <a:r>
              <a:rPr lang="ar-SA" sz="2400" b="1" dirty="0" smtClean="0">
                <a:solidFill>
                  <a:srgbClr val="7030A0"/>
                </a:solidFill>
              </a:rPr>
              <a:t> </a:t>
            </a:r>
            <a:r>
              <a:rPr lang="ar-SA" sz="2400" b="1" dirty="0" smtClean="0">
                <a:solidFill>
                  <a:srgbClr val="FF0000"/>
                </a:solidFill>
              </a:rPr>
              <a:t>فاذا ارتفع الدخل القومي الحقيقي بمعدل اكبر من معدل الزيادة في السكان فان متوسط دخل الفرد سيرتفع وبالتالي تزيد الرفاهية الاقتصادية </a:t>
            </a:r>
            <a:r>
              <a:rPr lang="ar-SA" sz="2400" b="1" dirty="0" smtClean="0">
                <a:solidFill>
                  <a:srgbClr val="7030A0"/>
                </a:solidFill>
              </a:rPr>
              <a:t>لافراد المجتمع، اي ان بامكان الفرد في هذه الحالة الحصول على كميات اكبر من السلع والخدمات.</a:t>
            </a:r>
          </a:p>
          <a:p>
            <a:pPr algn="r" rtl="1"/>
            <a:endParaRPr lang="en-US" sz="2400" dirty="0"/>
          </a:p>
        </p:txBody>
      </p:sp>
    </p:spTree>
  </p:cSld>
  <p:clrMapOvr>
    <a:masterClrMapping/>
  </p:clrMapOvr>
  <p:transition>
    <p:circle/>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F389876-892D-41A3-8E28-C6BF543B2891}" type="slidenum">
              <a:rPr lang="en-US" smtClean="0"/>
              <a:pPr/>
              <a:t>93</a:t>
            </a:fld>
            <a:endParaRPr lang="en-US"/>
          </a:p>
        </p:txBody>
      </p:sp>
      <p:sp>
        <p:nvSpPr>
          <p:cNvPr id="3" name="TextBox 2"/>
          <p:cNvSpPr txBox="1"/>
          <p:nvPr/>
        </p:nvSpPr>
        <p:spPr>
          <a:xfrm>
            <a:off x="0" y="1"/>
            <a:ext cx="9144000" cy="7632859"/>
          </a:xfrm>
          <a:prstGeom prst="rect">
            <a:avLst/>
          </a:prstGeom>
          <a:noFill/>
        </p:spPr>
        <p:txBody>
          <a:bodyPr wrap="square" rtlCol="0">
            <a:spAutoFit/>
          </a:bodyPr>
          <a:lstStyle/>
          <a:p>
            <a:r>
              <a:rPr lang="ar-SA" dirty="0" smtClean="0"/>
              <a:t> </a:t>
            </a:r>
          </a:p>
          <a:p>
            <a:endParaRPr lang="ar-SA" sz="2800" b="1" dirty="0" smtClean="0">
              <a:solidFill>
                <a:srgbClr val="FF0000"/>
              </a:solidFill>
            </a:endParaRPr>
          </a:p>
          <a:p>
            <a:pPr algn="r" rtl="1"/>
            <a:r>
              <a:rPr lang="ar-SA" sz="2800" b="1" dirty="0" smtClean="0">
                <a:solidFill>
                  <a:srgbClr val="FF0000"/>
                </a:solidFill>
              </a:rPr>
              <a:t>          </a:t>
            </a:r>
            <a:r>
              <a:rPr lang="ar-SA" sz="2800" b="1" dirty="0" smtClean="0"/>
              <a:t>الدخل القومي والناتج القومي الاجمالي و  الناتج المحلي الاجمالي</a:t>
            </a:r>
          </a:p>
          <a:p>
            <a:pPr algn="r" rtl="1"/>
            <a:r>
              <a:rPr lang="ar-SA" sz="2800" b="1" dirty="0" smtClean="0"/>
              <a:t>   </a:t>
            </a:r>
          </a:p>
          <a:p>
            <a:pPr algn="r" rtl="1"/>
            <a:r>
              <a:rPr lang="ar-SA" sz="2800" b="1" dirty="0" smtClean="0">
                <a:solidFill>
                  <a:srgbClr val="FF0000"/>
                </a:solidFill>
              </a:rPr>
              <a:t>الناتج القومي الاجمالي</a:t>
            </a:r>
            <a:r>
              <a:rPr lang="en-US" sz="2800" b="1" dirty="0" smtClean="0">
                <a:solidFill>
                  <a:srgbClr val="FF0000"/>
                </a:solidFill>
              </a:rPr>
              <a:t>GNP </a:t>
            </a:r>
            <a:r>
              <a:rPr lang="ar-SA" sz="2800" b="1" dirty="0" smtClean="0"/>
              <a:t>   </a:t>
            </a:r>
            <a:r>
              <a:rPr lang="en-US" sz="2800" b="1" dirty="0" smtClean="0">
                <a:solidFill>
                  <a:srgbClr val="FF0000"/>
                </a:solidFill>
              </a:rPr>
              <a:t>Gross National Product</a:t>
            </a:r>
            <a:r>
              <a:rPr lang="ar-SA" sz="2800" b="1" dirty="0" smtClean="0">
                <a:solidFill>
                  <a:srgbClr val="FF0000"/>
                </a:solidFill>
              </a:rPr>
              <a:t>       </a:t>
            </a:r>
          </a:p>
          <a:p>
            <a:pPr algn="r" rtl="1"/>
            <a:r>
              <a:rPr lang="ar-SA" sz="2800" b="1" dirty="0" smtClean="0">
                <a:solidFill>
                  <a:srgbClr val="FF0000"/>
                </a:solidFill>
              </a:rPr>
              <a:t>   </a:t>
            </a:r>
            <a:r>
              <a:rPr lang="ar-SA" sz="2400" b="1" dirty="0" smtClean="0"/>
              <a:t>هو مجموع اقيام السلع والخدمات النهائية المنتجة من قبل عناصر الانتاج الوطنية سواء كانت داخل الحدود الجغرافية او خارجها</a:t>
            </a:r>
            <a:endParaRPr lang="ar-SA" sz="2800" b="1" dirty="0" smtClean="0">
              <a:solidFill>
                <a:srgbClr val="FF0000"/>
              </a:solidFill>
            </a:endParaRPr>
          </a:p>
          <a:p>
            <a:pPr algn="r" rtl="1"/>
            <a:r>
              <a:rPr lang="ar-SA" sz="2800" b="1" dirty="0" smtClean="0">
                <a:solidFill>
                  <a:srgbClr val="FF0000"/>
                </a:solidFill>
              </a:rPr>
              <a:t>الناتج المحلي الاجمالي</a:t>
            </a:r>
            <a:r>
              <a:rPr lang="en-US" sz="2800" b="1" dirty="0" smtClean="0">
                <a:solidFill>
                  <a:srgbClr val="FF0000"/>
                </a:solidFill>
              </a:rPr>
              <a:t>  Gross Domestic Product    GDP </a:t>
            </a:r>
            <a:r>
              <a:rPr lang="ar-SA" sz="2800" b="1" dirty="0" smtClean="0"/>
              <a:t>                                            </a:t>
            </a:r>
          </a:p>
          <a:p>
            <a:r>
              <a:rPr lang="ar-SA" sz="2400" b="1" dirty="0" smtClean="0"/>
              <a:t>هو مجموع القيم المضافة الاجمالية المتحققة في القطاعات الاقتصادية داخل   </a:t>
            </a:r>
          </a:p>
          <a:p>
            <a:r>
              <a:rPr lang="ar-SA" sz="2400" b="1" dirty="0" smtClean="0"/>
              <a:t>الحدود الجغرافية للبلد بمساهمة عوامل الانتاج الوطنية وغير الوطنية.                   </a:t>
            </a:r>
          </a:p>
          <a:p>
            <a:pPr algn="r" rtl="1"/>
            <a:r>
              <a:rPr lang="ar-SA" sz="2400" b="1" dirty="0" smtClean="0"/>
              <a:t>            هو مجموع قيمة الانتاج الاجمالي من السلع والخدمات بعد ان  تطرح منه قيمة الاستهلاك الوسيط ( مستلزمات القطاع الانتاجي).</a:t>
            </a:r>
          </a:p>
          <a:p>
            <a:pPr algn="r" rtl="1"/>
            <a:r>
              <a:rPr lang="ar-SA" sz="2400" b="1" dirty="0" smtClean="0"/>
              <a:t>          </a:t>
            </a:r>
            <a:r>
              <a:rPr lang="ar-SA" sz="2400" b="1" dirty="0" smtClean="0">
                <a:solidFill>
                  <a:srgbClr val="7030A0"/>
                </a:solidFill>
              </a:rPr>
              <a:t>الناتج المحلي الاجمالي = الانتاج الاجمالي  –  مستلزمات الانتاج</a:t>
            </a:r>
            <a:endParaRPr lang="en-US" sz="2400" b="1" dirty="0" smtClean="0">
              <a:solidFill>
                <a:srgbClr val="7030A0"/>
              </a:solidFill>
            </a:endParaRPr>
          </a:p>
          <a:p>
            <a:pPr algn="r" rtl="1"/>
            <a:r>
              <a:rPr lang="ar-SA" sz="2400" b="1" dirty="0" smtClean="0">
                <a:solidFill>
                  <a:srgbClr val="FF0000"/>
                </a:solidFill>
              </a:rPr>
              <a:t>  كذلك يعني الناتج المحلي الاجمالي: </a:t>
            </a:r>
            <a:r>
              <a:rPr lang="ar-SA" sz="2400" b="1" dirty="0" smtClean="0"/>
              <a:t>القيمة النقدية لكل من الاستهلاك </a:t>
            </a:r>
            <a:r>
              <a:rPr lang="en-US" sz="2400" b="1" dirty="0" smtClean="0"/>
              <a:t>C)</a:t>
            </a:r>
            <a:r>
              <a:rPr lang="ar-SA" sz="2400" b="1" dirty="0" smtClean="0"/>
              <a:t> ) واجمالي الاستثمار </a:t>
            </a:r>
            <a:r>
              <a:rPr lang="en-US" sz="2400" b="1" dirty="0" smtClean="0"/>
              <a:t>I)</a:t>
            </a:r>
            <a:r>
              <a:rPr lang="ar-SA" sz="2400" b="1" dirty="0" smtClean="0"/>
              <a:t>) والمشتريات الحكومية من السلع والخدملت </a:t>
            </a:r>
            <a:r>
              <a:rPr lang="en-US" sz="2400" b="1" dirty="0" smtClean="0"/>
              <a:t>G)</a:t>
            </a:r>
            <a:r>
              <a:rPr lang="ar-SA" sz="2400" b="1" dirty="0" smtClean="0"/>
              <a:t>) وصافي الصادرات  </a:t>
            </a:r>
            <a:r>
              <a:rPr lang="en-US" sz="2400" b="1" dirty="0" smtClean="0"/>
              <a:t>X)</a:t>
            </a:r>
            <a:r>
              <a:rPr lang="ar-SA" sz="2400" b="1" dirty="0" smtClean="0"/>
              <a:t>) التي تنتجها الدولة خلال عام محدد.</a:t>
            </a:r>
          </a:p>
          <a:p>
            <a:pPr algn="r" rtl="1"/>
            <a:r>
              <a:rPr lang="en-US" sz="3200" b="1" dirty="0" smtClean="0"/>
              <a:t>GDP = C + I + G + X</a:t>
            </a:r>
            <a:r>
              <a:rPr lang="en-US" sz="2400" b="1" dirty="0" smtClean="0"/>
              <a:t>                                                   </a:t>
            </a:r>
            <a:endParaRPr lang="ar-SA" sz="2400" b="1" dirty="0" smtClean="0"/>
          </a:p>
          <a:p>
            <a:pPr algn="r" rtl="1"/>
            <a:r>
              <a:rPr lang="ar-SA" sz="2400" b="1" dirty="0" smtClean="0">
                <a:solidFill>
                  <a:srgbClr val="FF0000"/>
                </a:solidFill>
              </a:rPr>
              <a:t>       </a:t>
            </a:r>
            <a:r>
              <a:rPr lang="ar-SA" sz="2800" b="1" dirty="0" smtClean="0"/>
              <a:t>           </a:t>
            </a:r>
          </a:p>
          <a:p>
            <a:r>
              <a:rPr lang="ar-SA" sz="2800" b="1" dirty="0" smtClean="0"/>
              <a:t>          </a:t>
            </a:r>
            <a:r>
              <a:rPr lang="ar-SA" dirty="0" smtClean="0"/>
              <a:t>                                                                </a:t>
            </a:r>
            <a:endParaRPr lang="en-US" dirty="0"/>
          </a:p>
        </p:txBody>
      </p:sp>
    </p:spTree>
  </p:cSld>
  <p:clrMapOvr>
    <a:masterClrMapping/>
  </p:clrMapOvr>
  <p:transition>
    <p:circle/>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F389876-892D-41A3-8E28-C6BF543B2891}" type="slidenum">
              <a:rPr lang="en-US" smtClean="0"/>
              <a:pPr/>
              <a:t>94</a:t>
            </a:fld>
            <a:endParaRPr lang="en-US"/>
          </a:p>
        </p:txBody>
      </p:sp>
      <p:sp>
        <p:nvSpPr>
          <p:cNvPr id="3" name="Rectangle 2"/>
          <p:cNvSpPr/>
          <p:nvPr/>
        </p:nvSpPr>
        <p:spPr>
          <a:xfrm>
            <a:off x="0" y="285728"/>
            <a:ext cx="9144000" cy="4893647"/>
          </a:xfrm>
          <a:prstGeom prst="rect">
            <a:avLst/>
          </a:prstGeom>
        </p:spPr>
        <p:txBody>
          <a:bodyPr wrap="square">
            <a:spAutoFit/>
          </a:bodyPr>
          <a:lstStyle/>
          <a:p>
            <a:pPr algn="r" rtl="1"/>
            <a:endParaRPr lang="en-US" sz="2800" b="1" dirty="0" smtClean="0">
              <a:solidFill>
                <a:srgbClr val="FF0000"/>
              </a:solidFill>
            </a:endParaRPr>
          </a:p>
          <a:p>
            <a:pPr algn="r" rtl="1"/>
            <a:endParaRPr lang="en-US" sz="2800" b="1" dirty="0" smtClean="0">
              <a:solidFill>
                <a:srgbClr val="FF0000"/>
              </a:solidFill>
            </a:endParaRPr>
          </a:p>
          <a:p>
            <a:pPr algn="r" rtl="1"/>
            <a:endParaRPr lang="en-US" sz="2800" b="1" dirty="0" smtClean="0">
              <a:solidFill>
                <a:srgbClr val="FF0000"/>
              </a:solidFill>
            </a:endParaRPr>
          </a:p>
          <a:p>
            <a:pPr algn="r" rtl="1"/>
            <a:r>
              <a:rPr lang="en-US" sz="2800" b="1" dirty="0" smtClean="0">
                <a:solidFill>
                  <a:srgbClr val="FF0000"/>
                </a:solidFill>
              </a:rPr>
              <a:t>❶</a:t>
            </a:r>
            <a:r>
              <a:rPr lang="ar-SA" sz="2400" b="1" dirty="0" smtClean="0">
                <a:solidFill>
                  <a:srgbClr val="FF0000"/>
                </a:solidFill>
              </a:rPr>
              <a:t>الدخل القومي = الناتج المحلي</a:t>
            </a:r>
            <a:r>
              <a:rPr lang="en-US" sz="2400" b="1" dirty="0" smtClean="0">
                <a:solidFill>
                  <a:srgbClr val="FF0000"/>
                </a:solidFill>
              </a:rPr>
              <a:t> </a:t>
            </a:r>
            <a:r>
              <a:rPr lang="ar-SA" sz="2400" b="1" dirty="0" smtClean="0">
                <a:solidFill>
                  <a:srgbClr val="FF0000"/>
                </a:solidFill>
              </a:rPr>
              <a:t> </a:t>
            </a:r>
            <a:r>
              <a:rPr lang="ar-SA" sz="2400" b="1" dirty="0" smtClean="0">
                <a:solidFill>
                  <a:schemeClr val="bg2">
                    <a:lumMod val="25000"/>
                  </a:schemeClr>
                </a:solidFill>
              </a:rPr>
              <a:t>عندما تتساوى العوائد المستحقة</a:t>
            </a:r>
            <a:r>
              <a:rPr lang="en-US" sz="2400" b="1" dirty="0" smtClean="0">
                <a:solidFill>
                  <a:schemeClr val="bg2">
                    <a:lumMod val="25000"/>
                  </a:schemeClr>
                </a:solidFill>
              </a:rPr>
              <a:t>  </a:t>
            </a:r>
            <a:r>
              <a:rPr lang="ar-SA" sz="2400" b="1" dirty="0" smtClean="0">
                <a:solidFill>
                  <a:schemeClr val="bg2">
                    <a:lumMod val="25000"/>
                  </a:schemeClr>
                </a:solidFill>
              </a:rPr>
              <a:t>للاجانب في البلد مع ما يستحقه مواطنو البلد في الخارج.</a:t>
            </a:r>
            <a:endParaRPr lang="en-US" sz="2400" b="1" dirty="0" smtClean="0">
              <a:solidFill>
                <a:schemeClr val="bg2">
                  <a:lumMod val="25000"/>
                </a:schemeClr>
              </a:solidFill>
            </a:endParaRPr>
          </a:p>
          <a:p>
            <a:pPr algn="r" rtl="1"/>
            <a:endParaRPr lang="ar-SA" sz="2400" b="1" dirty="0" smtClean="0">
              <a:solidFill>
                <a:schemeClr val="bg2">
                  <a:lumMod val="25000"/>
                </a:schemeClr>
              </a:solidFill>
            </a:endParaRPr>
          </a:p>
          <a:p>
            <a:pPr algn="r" rtl="1"/>
            <a:r>
              <a:rPr lang="ar-SA" sz="2800" b="1" dirty="0" smtClean="0">
                <a:solidFill>
                  <a:srgbClr val="FF0000"/>
                </a:solidFill>
              </a:rPr>
              <a:t>❷</a:t>
            </a:r>
            <a:r>
              <a:rPr lang="en-US" sz="2800" b="1" dirty="0" smtClean="0">
                <a:solidFill>
                  <a:srgbClr val="FF0000"/>
                </a:solidFill>
              </a:rPr>
              <a:t> </a:t>
            </a:r>
            <a:r>
              <a:rPr lang="ar-SA" sz="2400" b="1" dirty="0" smtClean="0">
                <a:solidFill>
                  <a:srgbClr val="FF0000"/>
                </a:solidFill>
              </a:rPr>
              <a:t>  الدخل القومي</a:t>
            </a:r>
            <a:r>
              <a:rPr lang="en-US" sz="2400" b="1" dirty="0" smtClean="0">
                <a:solidFill>
                  <a:srgbClr val="FF0000"/>
                </a:solidFill>
              </a:rPr>
              <a:t> </a:t>
            </a:r>
            <a:r>
              <a:rPr lang="ar-SA" sz="2800" b="1" dirty="0" smtClean="0">
                <a:sym typeface="Symbol"/>
              </a:rPr>
              <a:t>  </a:t>
            </a:r>
            <a:r>
              <a:rPr lang="ar-SA" sz="3200" b="1" dirty="0" smtClean="0">
                <a:solidFill>
                  <a:srgbClr val="FF0000"/>
                </a:solidFill>
                <a:sym typeface="Symbol"/>
              </a:rPr>
              <a:t></a:t>
            </a:r>
            <a:r>
              <a:rPr lang="en-US" sz="3200" b="1" dirty="0" smtClean="0">
                <a:solidFill>
                  <a:srgbClr val="FF0000"/>
                </a:solidFill>
                <a:sym typeface="Symbol"/>
              </a:rPr>
              <a:t> </a:t>
            </a:r>
            <a:r>
              <a:rPr lang="ar-SA" sz="3200" dirty="0" smtClean="0">
                <a:solidFill>
                  <a:srgbClr val="FF0000"/>
                </a:solidFill>
                <a:sym typeface="Symbol"/>
              </a:rPr>
              <a:t> </a:t>
            </a:r>
            <a:r>
              <a:rPr lang="ar-SA" sz="2400" b="1" dirty="0" smtClean="0">
                <a:solidFill>
                  <a:srgbClr val="FF0000"/>
                </a:solidFill>
                <a:sym typeface="Symbol"/>
              </a:rPr>
              <a:t>الناتج المحلي </a:t>
            </a:r>
            <a:r>
              <a:rPr lang="ar-SA" sz="2400" b="1" dirty="0" smtClean="0">
                <a:solidFill>
                  <a:schemeClr val="accent4">
                    <a:lumMod val="50000"/>
                  </a:schemeClr>
                </a:solidFill>
                <a:sym typeface="Symbol"/>
              </a:rPr>
              <a:t>عندما تكون العوائد المستحقة للمواطنين في الخارج اكبر من قيمة العوائد للاجانب في الداخل.</a:t>
            </a:r>
            <a:endParaRPr lang="en-US" sz="2400" b="1" dirty="0" smtClean="0">
              <a:solidFill>
                <a:schemeClr val="accent4">
                  <a:lumMod val="50000"/>
                </a:schemeClr>
              </a:solidFill>
              <a:sym typeface="Symbol"/>
            </a:endParaRPr>
          </a:p>
          <a:p>
            <a:pPr algn="r" rtl="1"/>
            <a:endParaRPr lang="ar-SA" sz="2400" b="1" dirty="0" smtClean="0">
              <a:solidFill>
                <a:schemeClr val="accent4">
                  <a:lumMod val="50000"/>
                </a:schemeClr>
              </a:solidFill>
              <a:sym typeface="Symbol"/>
            </a:endParaRPr>
          </a:p>
          <a:p>
            <a:pPr algn="r" rtl="1"/>
            <a:r>
              <a:rPr lang="ar-SA" sz="2800" b="1" dirty="0" smtClean="0">
                <a:solidFill>
                  <a:schemeClr val="accent4">
                    <a:lumMod val="50000"/>
                  </a:schemeClr>
                </a:solidFill>
                <a:sym typeface="Symbol"/>
              </a:rPr>
              <a:t> </a:t>
            </a:r>
            <a:r>
              <a:rPr lang="ar-SA" sz="2800" b="1" dirty="0" smtClean="0">
                <a:solidFill>
                  <a:srgbClr val="FF0000"/>
                </a:solidFill>
                <a:sym typeface="Symbol"/>
              </a:rPr>
              <a:t>❸ </a:t>
            </a:r>
            <a:r>
              <a:rPr lang="ar-SA" sz="2800" b="1" dirty="0" smtClean="0">
                <a:solidFill>
                  <a:schemeClr val="accent4">
                    <a:lumMod val="50000"/>
                  </a:schemeClr>
                </a:solidFill>
                <a:sym typeface="Symbol"/>
              </a:rPr>
              <a:t>  </a:t>
            </a:r>
            <a:r>
              <a:rPr lang="ar-SA" sz="2400" b="1" dirty="0" smtClean="0">
                <a:solidFill>
                  <a:srgbClr val="FF0000"/>
                </a:solidFill>
                <a:sym typeface="Symbol"/>
              </a:rPr>
              <a:t>الدخل القومي</a:t>
            </a:r>
            <a:r>
              <a:rPr lang="ar-SA" sz="2400" b="1" dirty="0" smtClean="0">
                <a:solidFill>
                  <a:schemeClr val="accent4">
                    <a:lumMod val="50000"/>
                  </a:schemeClr>
                </a:solidFill>
                <a:sym typeface="Symbol"/>
              </a:rPr>
              <a:t>   </a:t>
            </a:r>
            <a:r>
              <a:rPr lang="ar-SA" sz="2800" b="1" dirty="0" smtClean="0">
                <a:solidFill>
                  <a:srgbClr val="FF0000"/>
                </a:solidFill>
                <a:sym typeface="Symbol"/>
              </a:rPr>
              <a:t></a:t>
            </a:r>
            <a:r>
              <a:rPr lang="ar-SA" sz="2400" b="1" dirty="0" smtClean="0">
                <a:solidFill>
                  <a:schemeClr val="accent4">
                    <a:lumMod val="50000"/>
                  </a:schemeClr>
                </a:solidFill>
                <a:sym typeface="Symbol"/>
              </a:rPr>
              <a:t>  </a:t>
            </a:r>
            <a:r>
              <a:rPr lang="ar-SA" sz="2400" b="1" dirty="0" smtClean="0">
                <a:solidFill>
                  <a:srgbClr val="FF0000"/>
                </a:solidFill>
                <a:sym typeface="Symbol"/>
              </a:rPr>
              <a:t>الناتج المحلي </a:t>
            </a:r>
            <a:r>
              <a:rPr lang="ar-SA" sz="2400" b="1" dirty="0" smtClean="0">
                <a:solidFill>
                  <a:schemeClr val="accent4">
                    <a:lumMod val="75000"/>
                  </a:schemeClr>
                </a:solidFill>
                <a:sym typeface="Symbol"/>
              </a:rPr>
              <a:t>عندما تكون العوائد التي يستحقها الاجانب في داخل البلد اكبر من مقدار العوائد التي يستحقها مواطنو البلد في الخارج</a:t>
            </a:r>
            <a:r>
              <a:rPr lang="ar-SA" sz="2400" b="1" dirty="0" smtClean="0">
                <a:solidFill>
                  <a:srgbClr val="FF0000"/>
                </a:solidFill>
                <a:sym typeface="Symbol"/>
              </a:rPr>
              <a:t> </a:t>
            </a:r>
            <a:endParaRPr lang="ar-SA" sz="2800" b="1" dirty="0" smtClean="0">
              <a:solidFill>
                <a:srgbClr val="FF0000"/>
              </a:solidFill>
            </a:endParaRPr>
          </a:p>
          <a:p>
            <a:r>
              <a:rPr lang="ar-SA" sz="2000" b="1" dirty="0" smtClean="0"/>
              <a:t> </a:t>
            </a:r>
            <a:endParaRPr lang="en-US" dirty="0"/>
          </a:p>
        </p:txBody>
      </p:sp>
      <p:sp>
        <p:nvSpPr>
          <p:cNvPr id="4" name="Rectangle 3"/>
          <p:cNvSpPr/>
          <p:nvPr/>
        </p:nvSpPr>
        <p:spPr>
          <a:xfrm>
            <a:off x="928662" y="785794"/>
            <a:ext cx="7286676" cy="523220"/>
          </a:xfrm>
          <a:prstGeom prst="rect">
            <a:avLst/>
          </a:prstGeom>
        </p:spPr>
        <p:txBody>
          <a:bodyPr wrap="square">
            <a:spAutoFit/>
          </a:bodyPr>
          <a:lstStyle/>
          <a:p>
            <a:pPr algn="r" rtl="1"/>
            <a:r>
              <a:rPr lang="ar-SA" sz="2800" b="1" dirty="0" smtClean="0">
                <a:solidFill>
                  <a:srgbClr val="FF0000"/>
                </a:solidFill>
              </a:rPr>
              <a:t>حالات العلاقة بين الدخل القومي والناتج الاجمالي:</a:t>
            </a:r>
            <a:endParaRPr lang="ar-SA" sz="2400" b="1" dirty="0" smtClean="0">
              <a:solidFill>
                <a:srgbClr val="FF0000"/>
              </a:solidFill>
            </a:endParaRPr>
          </a:p>
        </p:txBody>
      </p:sp>
    </p:spTree>
  </p:cSld>
  <p:clrMapOvr>
    <a:masterClrMapping/>
  </p:clrMapOvr>
  <p:transition>
    <p:circle/>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F389876-892D-41A3-8E28-C6BF543B2891}" type="slidenum">
              <a:rPr lang="en-US" smtClean="0"/>
              <a:pPr/>
              <a:t>95</a:t>
            </a:fld>
            <a:endParaRPr lang="en-US"/>
          </a:p>
        </p:txBody>
      </p:sp>
      <p:sp>
        <p:nvSpPr>
          <p:cNvPr id="3" name="TextBox 2"/>
          <p:cNvSpPr txBox="1"/>
          <p:nvPr/>
        </p:nvSpPr>
        <p:spPr>
          <a:xfrm>
            <a:off x="0" y="0"/>
            <a:ext cx="9144000" cy="10833735"/>
          </a:xfrm>
          <a:prstGeom prst="rect">
            <a:avLst/>
          </a:prstGeom>
          <a:noFill/>
        </p:spPr>
        <p:txBody>
          <a:bodyPr wrap="square" rtlCol="0">
            <a:spAutoFit/>
          </a:bodyPr>
          <a:lstStyle/>
          <a:p>
            <a:pPr algn="r" rtl="1"/>
            <a:r>
              <a:rPr lang="ar-SA" sz="3200" b="1" dirty="0" smtClean="0"/>
              <a:t>                  طرق احتساب  الناتج القومي والدخل القومي</a:t>
            </a:r>
          </a:p>
          <a:p>
            <a:pPr algn="r" rtl="1"/>
            <a:endParaRPr lang="ar-SA" sz="3200" b="1" dirty="0" smtClean="0"/>
          </a:p>
          <a:p>
            <a:pPr algn="r" rtl="1"/>
            <a:r>
              <a:rPr lang="ar-SA" dirty="0" smtClean="0"/>
              <a:t> </a:t>
            </a:r>
            <a:r>
              <a:rPr lang="ar-SA" sz="3200" b="1" dirty="0" smtClean="0">
                <a:solidFill>
                  <a:srgbClr val="FF0000"/>
                </a:solidFill>
              </a:rPr>
              <a:t>❶</a:t>
            </a:r>
            <a:r>
              <a:rPr lang="ar-SA" dirty="0" smtClean="0"/>
              <a:t> </a:t>
            </a:r>
            <a:r>
              <a:rPr lang="ar-SA" sz="2400" b="1" dirty="0" smtClean="0">
                <a:solidFill>
                  <a:srgbClr val="FF0000"/>
                </a:solidFill>
              </a:rPr>
              <a:t>طريقة الدخل الموزع </a:t>
            </a:r>
            <a:r>
              <a:rPr lang="ar-SA" sz="2000" b="1" dirty="0" smtClean="0">
                <a:solidFill>
                  <a:srgbClr val="FF0000"/>
                </a:solidFill>
              </a:rPr>
              <a:t>(</a:t>
            </a:r>
            <a:r>
              <a:rPr lang="ar-SA" sz="2400" b="1" dirty="0" smtClean="0">
                <a:solidFill>
                  <a:srgbClr val="FF0000"/>
                </a:solidFill>
              </a:rPr>
              <a:t>الدخول المكتسبة</a:t>
            </a:r>
            <a:r>
              <a:rPr lang="ar-SA" sz="2000" b="1" dirty="0" smtClean="0">
                <a:solidFill>
                  <a:srgbClr val="FF0000"/>
                </a:solidFill>
              </a:rPr>
              <a:t>)</a:t>
            </a:r>
            <a:r>
              <a:rPr lang="ar-SA" sz="3200" b="1" dirty="0" smtClean="0">
                <a:solidFill>
                  <a:srgbClr val="FF0000"/>
                </a:solidFill>
              </a:rPr>
              <a:t> :</a:t>
            </a:r>
            <a:r>
              <a:rPr lang="en-US" sz="3200" b="1" dirty="0" smtClean="0">
                <a:solidFill>
                  <a:srgbClr val="FF0000"/>
                </a:solidFill>
              </a:rPr>
              <a:t> </a:t>
            </a:r>
            <a:r>
              <a:rPr lang="ar-SA" sz="2400" b="1" dirty="0" smtClean="0"/>
              <a:t>اسلوب يتم فيه احتساب</a:t>
            </a:r>
          </a:p>
          <a:p>
            <a:pPr algn="r" rtl="1"/>
            <a:r>
              <a:rPr lang="ar-SA" sz="2400" b="1" dirty="0" smtClean="0"/>
              <a:t>المكافآت التي تحصل عليها عوامل الانتاج التي ساهمت في العملية الانتاجية، وعلى هذا الاساس: </a:t>
            </a:r>
          </a:p>
          <a:p>
            <a:pPr algn="r" rtl="1"/>
            <a:r>
              <a:rPr lang="ar-SA" sz="2400" b="1" dirty="0" smtClean="0">
                <a:solidFill>
                  <a:schemeClr val="accent6">
                    <a:lumMod val="75000"/>
                  </a:schemeClr>
                </a:solidFill>
              </a:rPr>
              <a:t>      تجمع الاجور والرواتب النقدية والايرادات العينية التي يحصل عليها العاملون في الانتاج وبضمنهم افراد القوات المسلحة .</a:t>
            </a:r>
            <a:r>
              <a:rPr lang="ar-SA" sz="2400" b="1" dirty="0" smtClean="0"/>
              <a:t> </a:t>
            </a:r>
          </a:p>
          <a:p>
            <a:pPr algn="r" rtl="1"/>
            <a:r>
              <a:rPr lang="ar-SA" sz="2400" b="1" dirty="0" smtClean="0">
                <a:solidFill>
                  <a:srgbClr val="000066"/>
                </a:solidFill>
              </a:rPr>
              <a:t>     كما تجمع الدخول المتحققة في قطاع الاعمال الحرة كدخول الفلاحين والاطباء والمحامين واصحاب المهن والحرف والشركات المساهمة </a:t>
            </a:r>
          </a:p>
          <a:p>
            <a:pPr algn="r" rtl="1"/>
            <a:r>
              <a:rPr lang="ar-SA" sz="2400" b="1" dirty="0" smtClean="0">
                <a:solidFill>
                  <a:schemeClr val="accent2">
                    <a:lumMod val="75000"/>
                  </a:schemeClr>
                </a:solidFill>
              </a:rPr>
              <a:t>      اضافة الى فوائد السندات والقروض الانتاجية،كذلك ادخارات الشركات والايرادات العامة للحكومة عن ملكياتها واعمالها كمنظم.</a:t>
            </a:r>
          </a:p>
          <a:p>
            <a:pPr algn="r" rtl="1"/>
            <a:r>
              <a:rPr lang="ar-SA" sz="2400" b="1" dirty="0" smtClean="0">
                <a:solidFill>
                  <a:srgbClr val="FF0000"/>
                </a:solidFill>
              </a:rPr>
              <a:t>  </a:t>
            </a:r>
            <a:r>
              <a:rPr lang="ar-SA" sz="2400" b="1" dirty="0" smtClean="0"/>
              <a:t>الناتج القومي = الريع + الاجور +الفوائد + الربح</a:t>
            </a:r>
          </a:p>
          <a:p>
            <a:pPr algn="r" rtl="1"/>
            <a:r>
              <a:rPr lang="ar-SA" sz="2400" b="1" dirty="0" smtClean="0">
                <a:solidFill>
                  <a:srgbClr val="FF0000"/>
                </a:solidFill>
              </a:rPr>
              <a:t>   تعتبر هذه الطريقة سهلة و تعتمد على احصائيات ضريبة الدخل والضمان الاجتماعي، لكنها غير ملائمة للدول النامية بسبب: </a:t>
            </a:r>
          </a:p>
          <a:p>
            <a:pPr algn="r" rtl="1"/>
            <a:r>
              <a:rPr lang="ar-SA" sz="2400" b="1" dirty="0" smtClean="0">
                <a:solidFill>
                  <a:srgbClr val="FF0000"/>
                </a:solidFill>
              </a:rPr>
              <a:t>   #  كثرة التهرب من دفع الضرائب</a:t>
            </a:r>
          </a:p>
          <a:p>
            <a:pPr algn="r" rtl="1"/>
            <a:r>
              <a:rPr lang="ar-SA" sz="2400" b="1" dirty="0" smtClean="0">
                <a:solidFill>
                  <a:srgbClr val="FF0000"/>
                </a:solidFill>
              </a:rPr>
              <a:t>    #   انخفاض مستوى الدخول</a:t>
            </a:r>
          </a:p>
          <a:p>
            <a:pPr algn="r" rtl="1"/>
            <a:r>
              <a:rPr lang="ar-SA" sz="2400" b="1" dirty="0" smtClean="0">
                <a:solidFill>
                  <a:srgbClr val="FF0000"/>
                </a:solidFill>
              </a:rPr>
              <a:t>    #  ضعف الجهاز الضريبي</a:t>
            </a:r>
          </a:p>
          <a:p>
            <a:pPr algn="r" rtl="1"/>
            <a:endParaRPr lang="ar-SA" sz="3200" b="1" dirty="0" smtClean="0">
              <a:solidFill>
                <a:schemeClr val="accent2">
                  <a:lumMod val="75000"/>
                </a:schemeClr>
              </a:solidFill>
            </a:endParaRPr>
          </a:p>
          <a:p>
            <a:pPr algn="r" rtl="1"/>
            <a:endParaRPr lang="ar-SA" sz="2400" b="1" dirty="0" smtClean="0">
              <a:solidFill>
                <a:srgbClr val="FF0000"/>
              </a:solidFill>
            </a:endParaRPr>
          </a:p>
          <a:p>
            <a:pPr algn="r" rtl="1"/>
            <a:endParaRPr lang="ar-SA" b="1" dirty="0" smtClean="0"/>
          </a:p>
          <a:p>
            <a:pPr algn="r" rtl="1"/>
            <a:endParaRPr lang="ar-SA" b="1" dirty="0" smtClean="0"/>
          </a:p>
          <a:p>
            <a:pPr algn="r" rtl="1"/>
            <a:r>
              <a:rPr lang="ar-SA" b="1" dirty="0" smtClean="0"/>
              <a:t> </a:t>
            </a:r>
          </a:p>
          <a:p>
            <a:pPr algn="r" rtl="1"/>
            <a:endParaRPr lang="ar-SA" b="1" dirty="0" smtClean="0"/>
          </a:p>
          <a:p>
            <a:pPr algn="r" rtl="1"/>
            <a:endParaRPr lang="ar-SA" sz="2400" b="1" dirty="0" smtClean="0"/>
          </a:p>
          <a:p>
            <a:pPr algn="r" rtl="1"/>
            <a:endParaRPr lang="ar-SA" sz="2400" b="1" dirty="0" smtClean="0"/>
          </a:p>
          <a:p>
            <a:pPr algn="r" rtl="1"/>
            <a:endParaRPr lang="ar-SA" sz="2400" b="1" dirty="0" smtClean="0"/>
          </a:p>
          <a:p>
            <a:pPr algn="r" rtl="1"/>
            <a:endParaRPr lang="ar-SA" sz="2400" b="1" dirty="0" smtClean="0"/>
          </a:p>
          <a:p>
            <a:pPr algn="r" rtl="1"/>
            <a:r>
              <a:rPr lang="ar-SA" dirty="0" smtClean="0"/>
              <a:t>                                                                                                                                                                                      </a:t>
            </a:r>
            <a:endParaRPr lang="en-US" dirty="0"/>
          </a:p>
        </p:txBody>
      </p:sp>
      <p:sp>
        <p:nvSpPr>
          <p:cNvPr id="4" name="5-Point Star 3"/>
          <p:cNvSpPr/>
          <p:nvPr/>
        </p:nvSpPr>
        <p:spPr>
          <a:xfrm>
            <a:off x="8786842" y="2357430"/>
            <a:ext cx="357158" cy="21431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200" b="1" dirty="0" smtClean="0">
                <a:solidFill>
                  <a:schemeClr val="accent6">
                    <a:lumMod val="75000"/>
                  </a:schemeClr>
                </a:solidFill>
              </a:rPr>
              <a:t> </a:t>
            </a:r>
            <a:endParaRPr lang="en-US" sz="1200" dirty="0"/>
          </a:p>
        </p:txBody>
      </p:sp>
      <p:sp>
        <p:nvSpPr>
          <p:cNvPr id="5" name="5-Point Star 4"/>
          <p:cNvSpPr/>
          <p:nvPr/>
        </p:nvSpPr>
        <p:spPr>
          <a:xfrm>
            <a:off x="8786842" y="3000372"/>
            <a:ext cx="357158" cy="21431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5-Point Star 5"/>
          <p:cNvSpPr/>
          <p:nvPr/>
        </p:nvSpPr>
        <p:spPr>
          <a:xfrm flipV="1">
            <a:off x="8715404" y="3714752"/>
            <a:ext cx="285752" cy="21431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circle/>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F389876-892D-41A3-8E28-C6BF543B2891}" type="slidenum">
              <a:rPr lang="en-US" smtClean="0"/>
              <a:pPr/>
              <a:t>96</a:t>
            </a:fld>
            <a:endParaRPr lang="en-US"/>
          </a:p>
        </p:txBody>
      </p:sp>
      <p:sp>
        <p:nvSpPr>
          <p:cNvPr id="3" name="TextBox 2"/>
          <p:cNvSpPr txBox="1"/>
          <p:nvPr/>
        </p:nvSpPr>
        <p:spPr>
          <a:xfrm>
            <a:off x="0" y="0"/>
            <a:ext cx="9144000" cy="6647974"/>
          </a:xfrm>
          <a:prstGeom prst="rect">
            <a:avLst/>
          </a:prstGeom>
          <a:noFill/>
        </p:spPr>
        <p:txBody>
          <a:bodyPr wrap="square" rtlCol="0">
            <a:spAutoFit/>
          </a:bodyPr>
          <a:lstStyle/>
          <a:p>
            <a:pPr algn="r" rtl="1"/>
            <a:r>
              <a:rPr lang="ar-SA" dirty="0" smtClean="0"/>
              <a:t>                       </a:t>
            </a:r>
          </a:p>
          <a:p>
            <a:pPr algn="r" rtl="1"/>
            <a:r>
              <a:rPr lang="ar-SA" sz="2800" b="1" dirty="0" smtClean="0"/>
              <a:t>            </a:t>
            </a:r>
            <a:r>
              <a:rPr lang="ar-SA" sz="2800" b="1" dirty="0" smtClean="0">
                <a:solidFill>
                  <a:srgbClr val="FF0000"/>
                </a:solidFill>
              </a:rPr>
              <a:t>طريقة الانفاق</a:t>
            </a:r>
            <a:r>
              <a:rPr lang="en-US" sz="2800" b="1" dirty="0" smtClean="0">
                <a:solidFill>
                  <a:srgbClr val="FF0000"/>
                </a:solidFill>
              </a:rPr>
              <a:t>Expenditure  Approach    </a:t>
            </a:r>
          </a:p>
          <a:p>
            <a:pPr algn="r" rtl="1"/>
            <a:r>
              <a:rPr lang="en-US" sz="2400" b="1" dirty="0" smtClean="0">
                <a:solidFill>
                  <a:srgbClr val="FF0000"/>
                </a:solidFill>
              </a:rPr>
              <a:t> </a:t>
            </a:r>
            <a:r>
              <a:rPr lang="ar-SA" sz="2400" b="1" dirty="0" smtClean="0"/>
              <a:t>تعني مجموع انفاق( نفقات) جميع القطاعات</a:t>
            </a:r>
            <a:r>
              <a:rPr lang="en-US" sz="2400" b="1" dirty="0" smtClean="0"/>
              <a:t> </a:t>
            </a:r>
            <a:r>
              <a:rPr lang="ar-SA" sz="2400" b="1" dirty="0" smtClean="0"/>
              <a:t> الاقتصادية على  السلع والخدمات التي تم انتاجها في تلك السنة، وهي طريقة تستخدم ايضا لقياس الناتج القومي الاجمالي الذي ورد تعريفه سابقا.</a:t>
            </a:r>
          </a:p>
          <a:p>
            <a:pPr algn="r" rtl="1"/>
            <a:r>
              <a:rPr lang="ar-SA" sz="2400" b="1" dirty="0" smtClean="0"/>
              <a:t>ويشمل الانفاق الاتي:</a:t>
            </a:r>
          </a:p>
          <a:p>
            <a:pPr algn="r" rtl="1"/>
            <a:r>
              <a:rPr lang="ar-SA" sz="3200" b="1" dirty="0" smtClean="0">
                <a:solidFill>
                  <a:srgbClr val="000066"/>
                </a:solidFill>
              </a:rPr>
              <a:t>●</a:t>
            </a:r>
            <a:r>
              <a:rPr lang="ar-SA" sz="2400" b="1" dirty="0" smtClean="0"/>
              <a:t>  </a:t>
            </a:r>
            <a:r>
              <a:rPr lang="ar-SA" sz="2400" b="1" dirty="0" smtClean="0">
                <a:solidFill>
                  <a:srgbClr val="000066"/>
                </a:solidFill>
              </a:rPr>
              <a:t>الانفاق الاستهلاكي الخاص</a:t>
            </a:r>
            <a:r>
              <a:rPr lang="ar-SA" sz="2400" b="1" dirty="0" smtClean="0"/>
              <a:t>: انفاق قطاع العائلات  على السلع الاستهلاكية.</a:t>
            </a:r>
          </a:p>
          <a:p>
            <a:pPr algn="r" rtl="1"/>
            <a:r>
              <a:rPr lang="ar-SA" sz="2400" b="1" dirty="0" smtClean="0">
                <a:solidFill>
                  <a:srgbClr val="FF0000"/>
                </a:solidFill>
              </a:rPr>
              <a:t> </a:t>
            </a:r>
            <a:r>
              <a:rPr lang="ar-SA" sz="3200" b="1" dirty="0" smtClean="0">
                <a:solidFill>
                  <a:srgbClr val="000066"/>
                </a:solidFill>
              </a:rPr>
              <a:t>●</a:t>
            </a:r>
            <a:r>
              <a:rPr lang="ar-SA" sz="2400" b="1" dirty="0" smtClean="0">
                <a:solidFill>
                  <a:srgbClr val="000066"/>
                </a:solidFill>
              </a:rPr>
              <a:t> الانفاق الاستثماري</a:t>
            </a:r>
            <a:r>
              <a:rPr lang="en-US" sz="2400" b="1" dirty="0" smtClean="0">
                <a:solidFill>
                  <a:srgbClr val="000066"/>
                </a:solidFill>
              </a:rPr>
              <a:t>:</a:t>
            </a:r>
            <a:r>
              <a:rPr lang="ar-SA" sz="2400" b="1" dirty="0" smtClean="0">
                <a:solidFill>
                  <a:srgbClr val="000066"/>
                </a:solidFill>
              </a:rPr>
              <a:t> </a:t>
            </a:r>
            <a:r>
              <a:rPr lang="ar-SA" sz="2400" b="1" dirty="0" smtClean="0"/>
              <a:t>هو انفاق قطاع الانتاج على السلع الانتاجية( السلع التي تنتج سلع)</a:t>
            </a:r>
            <a:endParaRPr lang="en-US" sz="2400" b="1" dirty="0" smtClean="0"/>
          </a:p>
          <a:p>
            <a:pPr algn="r" rtl="1"/>
            <a:r>
              <a:rPr lang="ar-SA" sz="3600" b="1" dirty="0" smtClean="0">
                <a:solidFill>
                  <a:srgbClr val="000066"/>
                </a:solidFill>
                <a:sym typeface="Symbol"/>
              </a:rPr>
              <a:t>   </a:t>
            </a:r>
            <a:r>
              <a:rPr lang="ar-SA" sz="2400" b="1" dirty="0" smtClean="0">
                <a:solidFill>
                  <a:srgbClr val="000066"/>
                </a:solidFill>
                <a:sym typeface="Symbol"/>
              </a:rPr>
              <a:t>    الانفاق العام : وهو ما ينفقه قطاع الخدمات العامة على السلع والخدمات.</a:t>
            </a:r>
          </a:p>
          <a:p>
            <a:pPr algn="r" rtl="1"/>
            <a:r>
              <a:rPr lang="ar-SA" sz="4000" b="1" dirty="0" smtClean="0">
                <a:solidFill>
                  <a:srgbClr val="000066"/>
                </a:solidFill>
                <a:sym typeface="Symbol"/>
              </a:rPr>
              <a:t>    </a:t>
            </a:r>
            <a:r>
              <a:rPr lang="en-US" sz="4000" b="1" dirty="0" smtClean="0">
                <a:solidFill>
                  <a:srgbClr val="000066"/>
                </a:solidFill>
                <a:sym typeface="Symbol"/>
              </a:rPr>
              <a:t></a:t>
            </a:r>
            <a:r>
              <a:rPr lang="ar-SA" sz="4000" b="1" dirty="0" smtClean="0">
                <a:solidFill>
                  <a:srgbClr val="000066"/>
                </a:solidFill>
                <a:sym typeface="Symbol"/>
              </a:rPr>
              <a:t>  </a:t>
            </a:r>
            <a:r>
              <a:rPr lang="ar-SA" sz="2400" b="1" dirty="0" smtClean="0">
                <a:solidFill>
                  <a:srgbClr val="000066"/>
                </a:solidFill>
                <a:sym typeface="Symbol"/>
              </a:rPr>
              <a:t>انفاق القطاع الخارجي ( التجارة الخارجية) ويشمل صافي المعاملات التجارية، اي ا</a:t>
            </a:r>
            <a:r>
              <a:rPr lang="ar-SA" sz="2400" b="1" dirty="0" smtClean="0">
                <a:solidFill>
                  <a:srgbClr val="FF0000"/>
                </a:solidFill>
                <a:sym typeface="Symbol"/>
              </a:rPr>
              <a:t>لصادرات</a:t>
            </a:r>
            <a:r>
              <a:rPr lang="ar-SA" sz="2400" b="1" dirty="0" smtClean="0">
                <a:solidFill>
                  <a:srgbClr val="000066"/>
                </a:solidFill>
                <a:sym typeface="Symbol"/>
              </a:rPr>
              <a:t> مطروحا منها </a:t>
            </a:r>
            <a:r>
              <a:rPr lang="ar-SA" sz="2400" b="1" dirty="0" smtClean="0">
                <a:solidFill>
                  <a:srgbClr val="FF0000"/>
                </a:solidFill>
                <a:sym typeface="Symbol"/>
              </a:rPr>
              <a:t>الواردات.........</a:t>
            </a:r>
          </a:p>
          <a:p>
            <a:pPr algn="r" rtl="1"/>
            <a:endParaRPr lang="ar-SA" sz="2400" b="1" dirty="0" smtClean="0">
              <a:solidFill>
                <a:srgbClr val="FF0000"/>
              </a:solidFill>
              <a:sym typeface="Symbol"/>
            </a:endParaRPr>
          </a:p>
          <a:p>
            <a:pPr algn="r" rtl="1"/>
            <a:endParaRPr lang="ar-SA" sz="2400" b="1" dirty="0" smtClean="0">
              <a:solidFill>
                <a:srgbClr val="FF0000"/>
              </a:solidFill>
              <a:sym typeface="Symbol"/>
            </a:endParaRPr>
          </a:p>
          <a:p>
            <a:pPr algn="r" rtl="1"/>
            <a:r>
              <a:rPr lang="ar-SA" sz="2400" b="1" dirty="0" smtClean="0">
                <a:solidFill>
                  <a:srgbClr val="FF0000"/>
                </a:solidFill>
                <a:sym typeface="Symbol"/>
              </a:rPr>
              <a:t>الناتج القومي الاجمالي= </a:t>
            </a:r>
            <a:r>
              <a:rPr lang="ar-SA" sz="2000" b="1" dirty="0" smtClean="0">
                <a:sym typeface="Symbol"/>
              </a:rPr>
              <a:t>اانفاق استهلاكي خاص +  انفاق استثماري+ انفاق عام + (صادرات - واردات)</a:t>
            </a:r>
            <a:endParaRPr lang="ar-SA" sz="2400" b="1" dirty="0" smtClean="0">
              <a:sym typeface="Symbol"/>
            </a:endParaRPr>
          </a:p>
          <a:p>
            <a:pPr algn="r" rtl="1"/>
            <a:r>
              <a:rPr lang="ar-SA" sz="2400" b="1" dirty="0" smtClean="0">
                <a:sym typeface="Symbol"/>
              </a:rPr>
              <a:t> </a:t>
            </a:r>
            <a:endParaRPr lang="en-US" sz="4000" b="1" dirty="0" smtClean="0"/>
          </a:p>
          <a:p>
            <a:pPr algn="r" rtl="1"/>
            <a:r>
              <a:rPr lang="ar-SA" sz="2400" b="1" dirty="0" smtClean="0"/>
              <a:t>   </a:t>
            </a:r>
            <a:endParaRPr lang="en-US" sz="2400" b="1" dirty="0"/>
          </a:p>
        </p:txBody>
      </p:sp>
      <p:sp>
        <p:nvSpPr>
          <p:cNvPr id="4" name="TextBox 3"/>
          <p:cNvSpPr txBox="1"/>
          <p:nvPr/>
        </p:nvSpPr>
        <p:spPr>
          <a:xfrm>
            <a:off x="8001024" y="285728"/>
            <a:ext cx="857256" cy="584775"/>
          </a:xfrm>
          <a:prstGeom prst="rect">
            <a:avLst/>
          </a:prstGeom>
          <a:noFill/>
        </p:spPr>
        <p:txBody>
          <a:bodyPr wrap="square" rtlCol="0">
            <a:spAutoFit/>
          </a:bodyPr>
          <a:lstStyle/>
          <a:p>
            <a:r>
              <a:rPr lang="en-US" sz="3200" dirty="0" smtClean="0">
                <a:solidFill>
                  <a:srgbClr val="FF0000"/>
                </a:solidFill>
              </a:rPr>
              <a:t>❷</a:t>
            </a:r>
            <a:endParaRPr lang="en-US" sz="3200" dirty="0">
              <a:solidFill>
                <a:srgbClr val="FF0000"/>
              </a:solidFill>
            </a:endParaRPr>
          </a:p>
        </p:txBody>
      </p:sp>
    </p:spTree>
  </p:cSld>
  <p:clrMapOvr>
    <a:masterClrMapping/>
  </p:clrMapOvr>
  <p:transition>
    <p:circle/>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F389876-892D-41A3-8E28-C6BF543B2891}" type="slidenum">
              <a:rPr lang="en-US" smtClean="0"/>
              <a:pPr/>
              <a:t>97</a:t>
            </a:fld>
            <a:endParaRPr lang="en-US"/>
          </a:p>
        </p:txBody>
      </p:sp>
      <p:sp>
        <p:nvSpPr>
          <p:cNvPr id="3" name="TextBox 2"/>
          <p:cNvSpPr txBox="1"/>
          <p:nvPr/>
        </p:nvSpPr>
        <p:spPr>
          <a:xfrm>
            <a:off x="0" y="500042"/>
            <a:ext cx="9001156" cy="3908762"/>
          </a:xfrm>
          <a:prstGeom prst="rect">
            <a:avLst/>
          </a:prstGeom>
          <a:noFill/>
        </p:spPr>
        <p:txBody>
          <a:bodyPr wrap="square" rtlCol="0">
            <a:spAutoFit/>
          </a:bodyPr>
          <a:lstStyle/>
          <a:p>
            <a:pPr algn="r" rtl="1"/>
            <a:r>
              <a:rPr lang="ar-SA" sz="3200" b="1" dirty="0" smtClean="0">
                <a:solidFill>
                  <a:srgbClr val="FF0000"/>
                </a:solidFill>
              </a:rPr>
              <a:t>❸</a:t>
            </a:r>
            <a:r>
              <a:rPr lang="ar-SA" sz="2400" b="1" dirty="0" smtClean="0">
                <a:solidFill>
                  <a:srgbClr val="FF0000"/>
                </a:solidFill>
              </a:rPr>
              <a:t>  طريقةالقيمة المضافة</a:t>
            </a:r>
            <a:r>
              <a:rPr lang="en-US" sz="2400" b="1" dirty="0" smtClean="0">
                <a:solidFill>
                  <a:srgbClr val="FF0000"/>
                </a:solidFill>
              </a:rPr>
              <a:t>Value Added Approach      </a:t>
            </a:r>
          </a:p>
          <a:p>
            <a:pPr algn="r" rtl="1"/>
            <a:endParaRPr lang="ar-SA" sz="2400" b="1" dirty="0" smtClean="0">
              <a:solidFill>
                <a:srgbClr val="FF0000"/>
              </a:solidFill>
            </a:endParaRPr>
          </a:p>
          <a:p>
            <a:pPr algn="r" rtl="1"/>
            <a:r>
              <a:rPr lang="ar-SA" sz="2400" b="1" dirty="0" smtClean="0">
                <a:solidFill>
                  <a:srgbClr val="FF0000"/>
                </a:solidFill>
              </a:rPr>
              <a:t>القيمة المضافة </a:t>
            </a:r>
            <a:r>
              <a:rPr lang="en-US" sz="2400" b="1" dirty="0" smtClean="0">
                <a:solidFill>
                  <a:srgbClr val="FF0000"/>
                </a:solidFill>
              </a:rPr>
              <a:t>Value Added </a:t>
            </a:r>
            <a:r>
              <a:rPr lang="ar-SA" sz="2400" b="1" dirty="0" smtClean="0">
                <a:solidFill>
                  <a:srgbClr val="FF0000"/>
                </a:solidFill>
              </a:rPr>
              <a:t> </a:t>
            </a:r>
            <a:r>
              <a:rPr lang="ar-SA" sz="2400" b="1" dirty="0" smtClean="0">
                <a:solidFill>
                  <a:srgbClr val="000066"/>
                </a:solidFill>
              </a:rPr>
              <a:t>هي قيمة الانتاج مطروحا منه قيمة مستلزمات الانتاج</a:t>
            </a:r>
          </a:p>
          <a:p>
            <a:pPr algn="r" rtl="1"/>
            <a:r>
              <a:rPr lang="ar-SA" sz="2400" b="1" dirty="0" smtClean="0"/>
              <a:t>واذا قمنا </a:t>
            </a:r>
            <a:r>
              <a:rPr lang="ar-SA" sz="2400" b="1" dirty="0" smtClean="0">
                <a:solidFill>
                  <a:srgbClr val="FF0000"/>
                </a:solidFill>
              </a:rPr>
              <a:t>بجمع القيم المضافة </a:t>
            </a:r>
            <a:r>
              <a:rPr lang="ar-SA" sz="2400" b="1" dirty="0" smtClean="0"/>
              <a:t>لجميع الوحدات الانتاجية في المجتمع ككل ، فاننا سوف نحصل على </a:t>
            </a:r>
            <a:r>
              <a:rPr lang="ar-SA" sz="2400" b="1" dirty="0" smtClean="0">
                <a:solidFill>
                  <a:srgbClr val="FF0000"/>
                </a:solidFill>
              </a:rPr>
              <a:t>تقدير معقول للناتج القومي الاجمالي.</a:t>
            </a:r>
          </a:p>
          <a:p>
            <a:pPr algn="r" rtl="1"/>
            <a:r>
              <a:rPr lang="ar-SA" sz="2400" b="1" dirty="0" smtClean="0">
                <a:solidFill>
                  <a:srgbClr val="FF0000"/>
                </a:solidFill>
              </a:rPr>
              <a:t>مثال: اذا افترضناان سلعة ما تمر بثلاث مراحل لانتاجها</a:t>
            </a:r>
            <a:r>
              <a:rPr lang="en-US" sz="2400" b="1" dirty="0" smtClean="0">
                <a:solidFill>
                  <a:srgbClr val="FF0000"/>
                </a:solidFill>
              </a:rPr>
              <a:t>.</a:t>
            </a:r>
            <a:endParaRPr lang="ar-SA" sz="2400" b="1" dirty="0" smtClean="0">
              <a:solidFill>
                <a:srgbClr val="FF0000"/>
              </a:solidFill>
            </a:endParaRPr>
          </a:p>
          <a:p>
            <a:pPr algn="r" rtl="1"/>
            <a:endParaRPr lang="ar-SA" sz="2400" b="1" dirty="0" smtClean="0">
              <a:solidFill>
                <a:srgbClr val="FF0000"/>
              </a:solidFill>
            </a:endParaRPr>
          </a:p>
          <a:p>
            <a:pPr algn="r" rtl="1"/>
            <a:endParaRPr lang="ar-SA" sz="2400" b="1" dirty="0" smtClean="0">
              <a:solidFill>
                <a:srgbClr val="FF0000"/>
              </a:solidFill>
            </a:endParaRPr>
          </a:p>
          <a:p>
            <a:pPr algn="r" rtl="1"/>
            <a:endParaRPr lang="ar-SA" sz="2400" b="1" dirty="0" smtClean="0">
              <a:solidFill>
                <a:srgbClr val="FF0000"/>
              </a:solidFill>
            </a:endParaRPr>
          </a:p>
          <a:p>
            <a:pPr algn="r" rtl="1"/>
            <a:endParaRPr lang="ar-SA" sz="2400" b="1" dirty="0" smtClean="0"/>
          </a:p>
        </p:txBody>
      </p:sp>
      <p:graphicFrame>
        <p:nvGraphicFramePr>
          <p:cNvPr id="4" name="Table 3"/>
          <p:cNvGraphicFramePr>
            <a:graphicFrameLocks noGrp="1"/>
          </p:cNvGraphicFramePr>
          <p:nvPr/>
        </p:nvGraphicFramePr>
        <p:xfrm>
          <a:off x="1571604" y="3071810"/>
          <a:ext cx="5905521" cy="2745476"/>
        </p:xfrm>
        <a:graphic>
          <a:graphicData uri="http://schemas.openxmlformats.org/drawingml/2006/table">
            <a:tbl>
              <a:tblPr firstRow="1" bandRow="1">
                <a:tableStyleId>{5C22544A-7EE6-4342-B048-85BDC9FD1C3A}</a:tableStyleId>
              </a:tblPr>
              <a:tblGrid>
                <a:gridCol w="1968507"/>
                <a:gridCol w="1968507"/>
                <a:gridCol w="1968507"/>
              </a:tblGrid>
              <a:tr h="358355">
                <a:tc>
                  <a:txBody>
                    <a:bodyPr/>
                    <a:lstStyle/>
                    <a:p>
                      <a:r>
                        <a:rPr lang="ar-SA" dirty="0" smtClean="0"/>
                        <a:t>القيمة المضافة</a:t>
                      </a:r>
                      <a:endParaRPr lang="en-US" dirty="0"/>
                    </a:p>
                  </a:txBody>
                  <a:tcPr/>
                </a:tc>
                <a:tc>
                  <a:txBody>
                    <a:bodyPr/>
                    <a:lstStyle/>
                    <a:p>
                      <a:r>
                        <a:rPr lang="ar-SA" dirty="0" smtClean="0"/>
                        <a:t>قيمة السلعة المنتجة</a:t>
                      </a:r>
                      <a:endParaRPr lang="en-US" dirty="0"/>
                    </a:p>
                  </a:txBody>
                  <a:tcPr/>
                </a:tc>
                <a:tc>
                  <a:txBody>
                    <a:bodyPr/>
                    <a:lstStyle/>
                    <a:p>
                      <a:r>
                        <a:rPr lang="ar-SA" dirty="0" smtClean="0"/>
                        <a:t>المرحلة</a:t>
                      </a:r>
                      <a:endParaRPr lang="en-US" dirty="0"/>
                    </a:p>
                  </a:txBody>
                  <a:tcPr/>
                </a:tc>
              </a:tr>
              <a:tr h="594929">
                <a:tc>
                  <a:txBody>
                    <a:bodyPr/>
                    <a:lstStyle/>
                    <a:p>
                      <a:pPr algn="ctr"/>
                      <a:r>
                        <a:rPr lang="ar-SA" b="1" dirty="0" smtClean="0"/>
                        <a:t>15</a:t>
                      </a:r>
                      <a:endParaRPr lang="en-US" b="1" dirty="0"/>
                    </a:p>
                  </a:txBody>
                  <a:tcPr/>
                </a:tc>
                <a:tc>
                  <a:txBody>
                    <a:bodyPr/>
                    <a:lstStyle/>
                    <a:p>
                      <a:pPr algn="ctr"/>
                      <a:r>
                        <a:rPr lang="ar-SA" b="1" dirty="0" smtClean="0"/>
                        <a:t>15</a:t>
                      </a:r>
                      <a:endParaRPr lang="en-US" b="1" dirty="0"/>
                    </a:p>
                  </a:txBody>
                  <a:tcPr/>
                </a:tc>
                <a:tc>
                  <a:txBody>
                    <a:bodyPr/>
                    <a:lstStyle/>
                    <a:p>
                      <a:pPr algn="ctr"/>
                      <a:r>
                        <a:rPr lang="ar-SA" b="1" dirty="0" smtClean="0"/>
                        <a:t>مرحلة  1 </a:t>
                      </a:r>
                      <a:endParaRPr lang="en-US" b="1" dirty="0"/>
                    </a:p>
                  </a:txBody>
                  <a:tcPr/>
                </a:tc>
              </a:tr>
              <a:tr h="594929">
                <a:tc>
                  <a:txBody>
                    <a:bodyPr/>
                    <a:lstStyle/>
                    <a:p>
                      <a:pPr algn="ctr"/>
                      <a:r>
                        <a:rPr lang="ar-SA" b="1" dirty="0" smtClean="0"/>
                        <a:t>10</a:t>
                      </a:r>
                      <a:endParaRPr lang="en-US" b="1" dirty="0"/>
                    </a:p>
                  </a:txBody>
                  <a:tcPr/>
                </a:tc>
                <a:tc>
                  <a:txBody>
                    <a:bodyPr/>
                    <a:lstStyle/>
                    <a:p>
                      <a:pPr algn="ctr"/>
                      <a:r>
                        <a:rPr lang="ar-SA" b="1" dirty="0" smtClean="0"/>
                        <a:t>25</a:t>
                      </a:r>
                      <a:endParaRPr lang="en-US" b="1" dirty="0"/>
                    </a:p>
                  </a:txBody>
                  <a:tcPr/>
                </a:tc>
                <a:tc>
                  <a:txBody>
                    <a:bodyPr/>
                    <a:lstStyle/>
                    <a:p>
                      <a:pPr algn="ctr"/>
                      <a:r>
                        <a:rPr lang="ar-SA" b="1" dirty="0" smtClean="0"/>
                        <a:t>مرحلة     2     </a:t>
                      </a:r>
                      <a:endParaRPr lang="en-US" b="1" dirty="0"/>
                    </a:p>
                  </a:txBody>
                  <a:tcPr/>
                </a:tc>
              </a:tr>
              <a:tr h="594929">
                <a:tc>
                  <a:txBody>
                    <a:bodyPr/>
                    <a:lstStyle/>
                    <a:p>
                      <a:pPr algn="ctr"/>
                      <a:r>
                        <a:rPr lang="ar-SA" b="1" dirty="0" smtClean="0"/>
                        <a:t>5</a:t>
                      </a:r>
                      <a:endParaRPr lang="en-US" b="1" dirty="0"/>
                    </a:p>
                  </a:txBody>
                  <a:tcPr/>
                </a:tc>
                <a:tc>
                  <a:txBody>
                    <a:bodyPr/>
                    <a:lstStyle/>
                    <a:p>
                      <a:pPr algn="ctr"/>
                      <a:r>
                        <a:rPr lang="ar-SA" b="1" dirty="0" smtClean="0"/>
                        <a:t>30</a:t>
                      </a:r>
                      <a:endParaRPr lang="en-US" b="1" dirty="0"/>
                    </a:p>
                  </a:txBody>
                  <a:tcPr/>
                </a:tc>
                <a:tc>
                  <a:txBody>
                    <a:bodyPr/>
                    <a:lstStyle/>
                    <a:p>
                      <a:pPr algn="ctr"/>
                      <a:r>
                        <a:rPr lang="ar-SA" b="1" dirty="0" smtClean="0"/>
                        <a:t>مرحلة     3</a:t>
                      </a:r>
                      <a:endParaRPr lang="en-US" b="1" dirty="0"/>
                    </a:p>
                  </a:txBody>
                  <a:tcPr/>
                </a:tc>
              </a:tr>
              <a:tr h="594929">
                <a:tc>
                  <a:txBody>
                    <a:bodyPr/>
                    <a:lstStyle/>
                    <a:p>
                      <a:pPr algn="ctr"/>
                      <a:r>
                        <a:rPr lang="ar-SA" b="1" smtClean="0"/>
                        <a:t>30</a:t>
                      </a:r>
                      <a:endParaRPr lang="en-US" b="1" dirty="0"/>
                    </a:p>
                  </a:txBody>
                  <a:tcPr/>
                </a:tc>
                <a:tc>
                  <a:txBody>
                    <a:bodyPr/>
                    <a:lstStyle/>
                    <a:p>
                      <a:pPr algn="ctr"/>
                      <a:r>
                        <a:rPr lang="ar-SA" b="1" dirty="0" smtClean="0"/>
                        <a:t>70</a:t>
                      </a:r>
                      <a:endParaRPr lang="en-US" b="1" dirty="0"/>
                    </a:p>
                  </a:txBody>
                  <a:tcPr/>
                </a:tc>
                <a:tc>
                  <a:txBody>
                    <a:bodyPr/>
                    <a:lstStyle/>
                    <a:p>
                      <a:pPr algn="ctr"/>
                      <a:r>
                        <a:rPr lang="ar-SA" b="1" dirty="0" smtClean="0"/>
                        <a:t>المجموع</a:t>
                      </a:r>
                      <a:endParaRPr lang="en-US" b="1" dirty="0"/>
                    </a:p>
                  </a:txBody>
                  <a:tcPr/>
                </a:tc>
              </a:tr>
            </a:tbl>
          </a:graphicData>
        </a:graphic>
      </p:graphicFrame>
      <p:sp>
        <p:nvSpPr>
          <p:cNvPr id="5" name="TextBox 4"/>
          <p:cNvSpPr txBox="1"/>
          <p:nvPr/>
        </p:nvSpPr>
        <p:spPr>
          <a:xfrm>
            <a:off x="0" y="5929330"/>
            <a:ext cx="9223739" cy="954107"/>
          </a:xfrm>
          <a:prstGeom prst="rect">
            <a:avLst/>
          </a:prstGeom>
          <a:noFill/>
        </p:spPr>
        <p:txBody>
          <a:bodyPr wrap="square" rtlCol="0">
            <a:spAutoFit/>
          </a:bodyPr>
          <a:lstStyle/>
          <a:p>
            <a:pPr algn="r" rtl="1"/>
            <a:r>
              <a:rPr lang="ar-SA" dirty="0" smtClean="0"/>
              <a:t> </a:t>
            </a:r>
            <a:r>
              <a:rPr lang="ar-SA" sz="2400" b="1" dirty="0" smtClean="0">
                <a:solidFill>
                  <a:schemeClr val="accent6">
                    <a:lumMod val="50000"/>
                  </a:schemeClr>
                </a:solidFill>
              </a:rPr>
              <a:t>وطبقا لطريقة القيمة المضافة يكون</a:t>
            </a:r>
            <a:r>
              <a:rPr lang="ar-SA" sz="2000" b="1" dirty="0" smtClean="0">
                <a:solidFill>
                  <a:schemeClr val="accent6">
                    <a:lumMod val="50000"/>
                  </a:schemeClr>
                </a:solidFill>
              </a:rPr>
              <a:t>: </a:t>
            </a:r>
            <a:r>
              <a:rPr lang="ar-SA" sz="2800" b="1" dirty="0" smtClean="0">
                <a:solidFill>
                  <a:srgbClr val="C00000"/>
                </a:solidFill>
              </a:rPr>
              <a:t>الناتج القومي الاجمالي = اجمالي القيمة المضافة  =  قيمة الناتج القومي</a:t>
            </a:r>
            <a:endParaRPr lang="en-US" sz="2800" b="1" dirty="0">
              <a:solidFill>
                <a:srgbClr val="C00000"/>
              </a:solidFill>
            </a:endParaRPr>
          </a:p>
        </p:txBody>
      </p:sp>
    </p:spTree>
  </p:cSld>
  <p:clrMapOvr>
    <a:masterClrMapping/>
  </p:clrMapOvr>
  <p:transition>
    <p:circle/>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3408"/>
            <a:ext cx="8229600" cy="864096"/>
          </a:xfrm>
        </p:spPr>
        <p:txBody>
          <a:bodyPr>
            <a:normAutofit fontScale="90000"/>
          </a:bodyPr>
          <a:lstStyle/>
          <a:p>
            <a:r>
              <a:rPr lang="en-US" sz="2000" dirty="0" smtClean="0"/>
              <a:t/>
            </a:r>
            <a:br>
              <a:rPr lang="en-US" sz="2000" dirty="0" smtClean="0"/>
            </a:br>
            <a:r>
              <a:rPr lang="en-US" sz="2000" dirty="0" smtClean="0"/>
              <a:t/>
            </a:r>
            <a:br>
              <a:rPr lang="en-US" sz="2000" dirty="0" smtClean="0"/>
            </a:br>
            <a:r>
              <a:rPr lang="ar-SA" sz="2000" dirty="0" smtClean="0"/>
              <a:t> </a:t>
            </a:r>
            <a:r>
              <a:rPr lang="en-US" sz="2000" dirty="0" smtClean="0"/>
              <a:t/>
            </a:r>
            <a:br>
              <a:rPr lang="en-US" sz="2000" dirty="0" smtClean="0"/>
            </a:br>
            <a:r>
              <a:rPr lang="en-US" dirty="0" smtClean="0"/>
              <a:t>Economic process</a:t>
            </a:r>
            <a:br>
              <a:rPr lang="en-US" dirty="0" smtClean="0"/>
            </a:br>
            <a:endParaRPr lang="en-US" dirty="0"/>
          </a:p>
        </p:txBody>
      </p:sp>
      <p:pic>
        <p:nvPicPr>
          <p:cNvPr id="3" name="Picture 2" descr="img007.jpg"/>
          <p:cNvPicPr>
            <a:picLocks noChangeAspect="1"/>
          </p:cNvPicPr>
          <p:nvPr/>
        </p:nvPicPr>
        <p:blipFill>
          <a:blip r:embed="rId3" cstate="print"/>
          <a:srcRect l="803" t="9637" r="3609" b="5006"/>
          <a:stretch>
            <a:fillRect/>
          </a:stretch>
        </p:blipFill>
        <p:spPr>
          <a:xfrm>
            <a:off x="428596" y="857232"/>
            <a:ext cx="8568952" cy="5832648"/>
          </a:xfrm>
          <a:prstGeom prst="rect">
            <a:avLst/>
          </a:prstGeom>
          <a:ln>
            <a:noFill/>
          </a:ln>
        </p:spPr>
      </p:pic>
      <p:sp>
        <p:nvSpPr>
          <p:cNvPr id="4" name="Rectangle 3"/>
          <p:cNvSpPr/>
          <p:nvPr/>
        </p:nvSpPr>
        <p:spPr>
          <a:xfrm>
            <a:off x="2843808" y="2060848"/>
            <a:ext cx="3672408" cy="36004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000" dirty="0" smtClean="0">
                <a:solidFill>
                  <a:schemeClr val="tx2">
                    <a:lumMod val="75000"/>
                  </a:schemeClr>
                </a:solidFill>
              </a:rPr>
              <a:t>العمل ، رأس المال , الارض , االتنظيم</a:t>
            </a:r>
            <a:endParaRPr lang="en-US" dirty="0">
              <a:solidFill>
                <a:schemeClr val="tx2">
                  <a:lumMod val="75000"/>
                </a:schemeClr>
              </a:solidFill>
            </a:endParaRPr>
          </a:p>
        </p:txBody>
      </p:sp>
      <p:sp>
        <p:nvSpPr>
          <p:cNvPr id="6" name="Rectangle 5"/>
          <p:cNvSpPr/>
          <p:nvPr/>
        </p:nvSpPr>
        <p:spPr>
          <a:xfrm>
            <a:off x="3563888" y="1772816"/>
            <a:ext cx="2232248"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000" b="1" dirty="0" smtClean="0">
                <a:solidFill>
                  <a:schemeClr val="tx1"/>
                </a:solidFill>
              </a:rPr>
              <a:t>عوامل الأنتاج</a:t>
            </a:r>
            <a:endParaRPr lang="en-US" sz="2000" b="1" dirty="0">
              <a:solidFill>
                <a:schemeClr val="tx1"/>
              </a:solidFill>
            </a:endParaRPr>
          </a:p>
        </p:txBody>
      </p:sp>
      <p:sp>
        <p:nvSpPr>
          <p:cNvPr id="8" name="Rectangle 7"/>
          <p:cNvSpPr/>
          <p:nvPr/>
        </p:nvSpPr>
        <p:spPr>
          <a:xfrm>
            <a:off x="3714744" y="5715016"/>
            <a:ext cx="2232248"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000" dirty="0" smtClean="0">
                <a:solidFill>
                  <a:srgbClr val="FF0000"/>
                </a:solidFill>
              </a:rPr>
              <a:t>الاستهلاك</a:t>
            </a:r>
          </a:p>
          <a:p>
            <a:pPr algn="ctr"/>
            <a:r>
              <a:rPr lang="ar-SA" sz="2000" dirty="0" smtClean="0">
                <a:solidFill>
                  <a:srgbClr val="FF0000"/>
                </a:solidFill>
              </a:rPr>
              <a:t>السلع والخدمات</a:t>
            </a:r>
            <a:endParaRPr lang="en-US" sz="2000" dirty="0">
              <a:solidFill>
                <a:srgbClr val="FF0000"/>
              </a:solidFill>
            </a:endParaRPr>
          </a:p>
        </p:txBody>
      </p:sp>
      <p:sp>
        <p:nvSpPr>
          <p:cNvPr id="9" name="Action Button: Custom 8">
            <a:hlinkClick r:id="" action="ppaction://noaction" highlightClick="1"/>
          </p:cNvPr>
          <p:cNvSpPr/>
          <p:nvPr/>
        </p:nvSpPr>
        <p:spPr>
          <a:xfrm>
            <a:off x="4211960" y="6237312"/>
            <a:ext cx="45719" cy="45719"/>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28596" y="3429000"/>
            <a:ext cx="2448036" cy="9361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dirty="0" smtClean="0">
                <a:solidFill>
                  <a:schemeClr val="tx1"/>
                </a:solidFill>
              </a:rPr>
              <a:t>ا        </a:t>
            </a:r>
            <a:r>
              <a:rPr lang="ar-SA" sz="2000" b="1" dirty="0" smtClean="0">
                <a:solidFill>
                  <a:schemeClr val="tx1"/>
                </a:solidFill>
              </a:rPr>
              <a:t>الاشخاص</a:t>
            </a:r>
            <a:endParaRPr lang="en-US" sz="2000" b="1" dirty="0">
              <a:solidFill>
                <a:schemeClr val="tx1"/>
              </a:solidFill>
            </a:endParaRPr>
          </a:p>
        </p:txBody>
      </p:sp>
      <p:sp>
        <p:nvSpPr>
          <p:cNvPr id="11" name="TextBox 10"/>
          <p:cNvSpPr txBox="1"/>
          <p:nvPr/>
        </p:nvSpPr>
        <p:spPr>
          <a:xfrm>
            <a:off x="1835696" y="3429000"/>
            <a:ext cx="792088" cy="369332"/>
          </a:xfrm>
          <a:prstGeom prst="rect">
            <a:avLst/>
          </a:prstGeom>
          <a:solidFill>
            <a:srgbClr val="00B050"/>
          </a:solidFill>
        </p:spPr>
        <p:txBody>
          <a:bodyPr wrap="square" rtlCol="0">
            <a:spAutoFit/>
          </a:bodyPr>
          <a:lstStyle/>
          <a:p>
            <a:pPr algn="ctr"/>
            <a:r>
              <a:rPr lang="ar-SA" dirty="0" smtClean="0"/>
              <a:t>ا</a:t>
            </a:r>
            <a:r>
              <a:rPr lang="ar-SA" b="1" dirty="0" smtClean="0"/>
              <a:t>لدخول</a:t>
            </a:r>
            <a:endParaRPr lang="en-US" b="1" dirty="0"/>
          </a:p>
        </p:txBody>
      </p:sp>
      <p:sp>
        <p:nvSpPr>
          <p:cNvPr id="12" name="Rectangle 11"/>
          <p:cNvSpPr/>
          <p:nvPr/>
        </p:nvSpPr>
        <p:spPr>
          <a:xfrm>
            <a:off x="7786710" y="3571876"/>
            <a:ext cx="936104"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600" dirty="0" smtClean="0">
                <a:solidFill>
                  <a:schemeClr val="tx1"/>
                </a:solidFill>
              </a:rPr>
              <a:t>ا</a:t>
            </a:r>
            <a:r>
              <a:rPr lang="ar-SA" sz="1600" b="1" dirty="0" smtClean="0">
                <a:solidFill>
                  <a:schemeClr val="tx1"/>
                </a:solidFill>
              </a:rPr>
              <a:t>لمدخلات</a:t>
            </a:r>
            <a:endParaRPr lang="en-US" sz="1600" b="1" dirty="0">
              <a:solidFill>
                <a:schemeClr val="tx1"/>
              </a:solidFill>
            </a:endParaRPr>
          </a:p>
        </p:txBody>
      </p:sp>
      <p:sp>
        <p:nvSpPr>
          <p:cNvPr id="15" name="Rectangle 14"/>
          <p:cNvSpPr/>
          <p:nvPr/>
        </p:nvSpPr>
        <p:spPr>
          <a:xfrm>
            <a:off x="7929586" y="3857628"/>
            <a:ext cx="1008112"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dirty="0" smtClean="0">
                <a:solidFill>
                  <a:schemeClr val="tx1"/>
                </a:solidFill>
              </a:rPr>
              <a:t>ا</a:t>
            </a:r>
            <a:r>
              <a:rPr lang="ar-SA" sz="2000" b="1" dirty="0" smtClean="0">
                <a:solidFill>
                  <a:schemeClr val="tx1"/>
                </a:solidFill>
              </a:rPr>
              <a:t>لانتاج</a:t>
            </a:r>
            <a:endParaRPr lang="en-US" b="1" dirty="0">
              <a:solidFill>
                <a:schemeClr val="tx1"/>
              </a:solidFill>
            </a:endParaRPr>
          </a:p>
        </p:txBody>
      </p:sp>
      <p:sp>
        <p:nvSpPr>
          <p:cNvPr id="16" name="Rectangle 15"/>
          <p:cNvSpPr/>
          <p:nvPr/>
        </p:nvSpPr>
        <p:spPr>
          <a:xfrm>
            <a:off x="7786710" y="4214818"/>
            <a:ext cx="1080120"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b="1" dirty="0" smtClean="0">
                <a:solidFill>
                  <a:schemeClr val="tx1"/>
                </a:solidFill>
              </a:rPr>
              <a:t>المخرجات</a:t>
            </a:r>
            <a:endParaRPr lang="en-US" b="1" dirty="0">
              <a:solidFill>
                <a:schemeClr val="tx1"/>
              </a:solidFill>
            </a:endParaRPr>
          </a:p>
        </p:txBody>
      </p:sp>
      <p:sp>
        <p:nvSpPr>
          <p:cNvPr id="17" name="Rectangle 16"/>
          <p:cNvSpPr/>
          <p:nvPr/>
        </p:nvSpPr>
        <p:spPr>
          <a:xfrm>
            <a:off x="6572264" y="3571876"/>
            <a:ext cx="1080120"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dirty="0" smtClean="0">
                <a:solidFill>
                  <a:schemeClr val="tx1"/>
                </a:solidFill>
              </a:rPr>
              <a:t>التكايف</a:t>
            </a:r>
            <a:endParaRPr lang="en-US" dirty="0">
              <a:solidFill>
                <a:schemeClr val="tx1"/>
              </a:solidFill>
            </a:endParaRPr>
          </a:p>
        </p:txBody>
      </p:sp>
      <p:sp>
        <p:nvSpPr>
          <p:cNvPr id="18" name="Rectangle 17"/>
          <p:cNvSpPr/>
          <p:nvPr/>
        </p:nvSpPr>
        <p:spPr>
          <a:xfrm>
            <a:off x="6929454" y="3857628"/>
            <a:ext cx="936104"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dirty="0" smtClean="0">
                <a:solidFill>
                  <a:schemeClr val="tx1"/>
                </a:solidFill>
              </a:rPr>
              <a:t>ا</a:t>
            </a:r>
            <a:r>
              <a:rPr lang="ar-SA" b="1" dirty="0" smtClean="0">
                <a:solidFill>
                  <a:schemeClr val="tx1"/>
                </a:solidFill>
              </a:rPr>
              <a:t>لمشاريع</a:t>
            </a:r>
            <a:endParaRPr lang="en-US" b="1" dirty="0">
              <a:solidFill>
                <a:schemeClr val="tx1"/>
              </a:solidFill>
            </a:endParaRPr>
          </a:p>
        </p:txBody>
      </p:sp>
      <p:sp>
        <p:nvSpPr>
          <p:cNvPr id="19" name="Rectangle 18"/>
          <p:cNvSpPr/>
          <p:nvPr/>
        </p:nvSpPr>
        <p:spPr>
          <a:xfrm>
            <a:off x="4643438" y="2571744"/>
            <a:ext cx="914400"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b="1" dirty="0" smtClean="0"/>
              <a:t>الاجور</a:t>
            </a:r>
            <a:endParaRPr lang="en-US" b="1" dirty="0"/>
          </a:p>
        </p:txBody>
      </p:sp>
      <p:sp>
        <p:nvSpPr>
          <p:cNvPr id="21" name="Rectangle 20"/>
          <p:cNvSpPr/>
          <p:nvPr/>
        </p:nvSpPr>
        <p:spPr>
          <a:xfrm>
            <a:off x="3643306" y="3000372"/>
            <a:ext cx="914400" cy="4103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b="1" dirty="0" smtClean="0"/>
              <a:t>الارباح</a:t>
            </a:r>
            <a:endParaRPr lang="en-US" b="1" dirty="0"/>
          </a:p>
        </p:txBody>
      </p:sp>
      <p:sp>
        <p:nvSpPr>
          <p:cNvPr id="22" name="Rectangle 21"/>
          <p:cNvSpPr/>
          <p:nvPr/>
        </p:nvSpPr>
        <p:spPr>
          <a:xfrm>
            <a:off x="4643438" y="3000372"/>
            <a:ext cx="914400" cy="4103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b="1" dirty="0" smtClean="0"/>
              <a:t>الريع</a:t>
            </a:r>
            <a:endParaRPr lang="en-US" b="1" dirty="0"/>
          </a:p>
        </p:txBody>
      </p:sp>
      <p:sp>
        <p:nvSpPr>
          <p:cNvPr id="23" name="Rectangle 22"/>
          <p:cNvSpPr/>
          <p:nvPr/>
        </p:nvSpPr>
        <p:spPr>
          <a:xfrm>
            <a:off x="4000496" y="4929198"/>
            <a:ext cx="1800200" cy="4103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b="1" dirty="0" smtClean="0"/>
              <a:t>الانفاق</a:t>
            </a:r>
            <a:endParaRPr lang="en-US" b="1" dirty="0"/>
          </a:p>
        </p:txBody>
      </p:sp>
      <p:sp>
        <p:nvSpPr>
          <p:cNvPr id="26" name="Rectangle 25"/>
          <p:cNvSpPr/>
          <p:nvPr/>
        </p:nvSpPr>
        <p:spPr>
          <a:xfrm>
            <a:off x="3643306" y="2571744"/>
            <a:ext cx="914400" cy="4103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dirty="0" smtClean="0"/>
              <a:t>ا</a:t>
            </a:r>
            <a:r>
              <a:rPr lang="ar-SA" b="1" dirty="0" smtClean="0"/>
              <a:t>لفائدة</a:t>
            </a:r>
            <a:endParaRPr lang="en-US" b="1" dirty="0"/>
          </a:p>
        </p:txBody>
      </p:sp>
      <p:sp>
        <p:nvSpPr>
          <p:cNvPr id="30" name="Oval 29"/>
          <p:cNvSpPr/>
          <p:nvPr/>
        </p:nvSpPr>
        <p:spPr>
          <a:xfrm>
            <a:off x="8001024" y="3857628"/>
            <a:ext cx="792088" cy="3600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flipH="1">
            <a:off x="3563889" y="2204864"/>
            <a:ext cx="72008"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Slide Number Placeholder 24"/>
          <p:cNvSpPr>
            <a:spLocks noGrp="1"/>
          </p:cNvSpPr>
          <p:nvPr>
            <p:ph type="sldNum" sz="quarter" idx="12"/>
          </p:nvPr>
        </p:nvSpPr>
        <p:spPr/>
        <p:txBody>
          <a:bodyPr/>
          <a:lstStyle/>
          <a:p>
            <a:fld id="{8F389876-892D-41A3-8E28-C6BF543B2891}" type="slidenum">
              <a:rPr lang="en-US" sz="2400" smtClean="0"/>
              <a:pPr/>
              <a:t>98</a:t>
            </a:fld>
            <a:endParaRPr lang="en-US" sz="2400" dirty="0"/>
          </a:p>
        </p:txBody>
      </p:sp>
      <p:sp>
        <p:nvSpPr>
          <p:cNvPr id="27" name="TextBox 26"/>
          <p:cNvSpPr txBox="1"/>
          <p:nvPr/>
        </p:nvSpPr>
        <p:spPr>
          <a:xfrm>
            <a:off x="428596" y="6000769"/>
            <a:ext cx="3214678" cy="646331"/>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pPr algn="r"/>
            <a:r>
              <a:rPr lang="ar-IQ" b="1" dirty="0" smtClean="0"/>
              <a:t>التيار الحقيقي  </a:t>
            </a:r>
          </a:p>
          <a:p>
            <a:pPr algn="r"/>
            <a:r>
              <a:rPr lang="ar-IQ" b="1" dirty="0" smtClean="0"/>
              <a:t>التيار النقدي - - - - - -  -</a:t>
            </a:r>
            <a:endParaRPr lang="en-US" b="1" dirty="0"/>
          </a:p>
        </p:txBody>
      </p:sp>
      <p:cxnSp>
        <p:nvCxnSpPr>
          <p:cNvPr id="31" name="Straight Connector 30"/>
          <p:cNvCxnSpPr/>
          <p:nvPr/>
        </p:nvCxnSpPr>
        <p:spPr>
          <a:xfrm flipH="1">
            <a:off x="1115616" y="6237312"/>
            <a:ext cx="100811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circle/>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28670"/>
            <a:ext cx="9144000" cy="5000660"/>
          </a:xfrm>
        </p:spPr>
        <p:txBody>
          <a:bodyPr>
            <a:normAutofit/>
          </a:bodyPr>
          <a:lstStyle/>
          <a:p>
            <a:r>
              <a:rPr lang="ar-SA" sz="6600" b="1" dirty="0" smtClean="0">
                <a:solidFill>
                  <a:srgbClr val="7030A0"/>
                </a:solidFill>
              </a:rPr>
              <a:t>شكرا لانتباهكم </a:t>
            </a:r>
            <a:br>
              <a:rPr lang="ar-SA" sz="6600" b="1" dirty="0" smtClean="0">
                <a:solidFill>
                  <a:srgbClr val="7030A0"/>
                </a:solidFill>
              </a:rPr>
            </a:br>
            <a:r>
              <a:rPr lang="ar-SA" sz="6600" b="1" dirty="0" smtClean="0">
                <a:solidFill>
                  <a:srgbClr val="7030A0"/>
                </a:solidFill>
              </a:rPr>
              <a:t>واتمنى لكم النجاح </a:t>
            </a:r>
            <a:br>
              <a:rPr lang="ar-SA" sz="6600" b="1" dirty="0" smtClean="0">
                <a:solidFill>
                  <a:srgbClr val="7030A0"/>
                </a:solidFill>
              </a:rPr>
            </a:br>
            <a:r>
              <a:rPr lang="ar-SA" sz="6600" b="1" dirty="0" smtClean="0">
                <a:solidFill>
                  <a:srgbClr val="7030A0"/>
                </a:solidFill>
              </a:rPr>
              <a:t/>
            </a:r>
            <a:br>
              <a:rPr lang="ar-SA" sz="6600" b="1" dirty="0" smtClean="0">
                <a:solidFill>
                  <a:srgbClr val="7030A0"/>
                </a:solidFill>
              </a:rPr>
            </a:br>
            <a:r>
              <a:rPr lang="ar-SA" dirty="0" smtClean="0"/>
              <a:t> </a:t>
            </a:r>
            <a:endParaRPr lang="en-US" dirty="0"/>
          </a:p>
        </p:txBody>
      </p:sp>
      <p:sp>
        <p:nvSpPr>
          <p:cNvPr id="3" name="Slide Number Placeholder 2"/>
          <p:cNvSpPr>
            <a:spLocks noGrp="1"/>
          </p:cNvSpPr>
          <p:nvPr>
            <p:ph type="sldNum" sz="quarter" idx="12"/>
          </p:nvPr>
        </p:nvSpPr>
        <p:spPr/>
        <p:txBody>
          <a:bodyPr/>
          <a:lstStyle/>
          <a:p>
            <a:fld id="{8F389876-892D-41A3-8E28-C6BF543B2891}" type="slidenum">
              <a:rPr lang="en-US" smtClean="0"/>
              <a:pPr/>
              <a:t>99</a:t>
            </a:fld>
            <a:endParaRPr lang="en-US"/>
          </a:p>
        </p:txBody>
      </p:sp>
    </p:spTree>
  </p:cSld>
  <p:clrMapOvr>
    <a:masterClrMapping/>
  </p:clrMapOvr>
  <p:transition>
    <p:circle/>
  </p:transition>
  <p:timing>
    <p:tnLst>
      <p:par>
        <p:cTn id="1" dur="indefinite" restart="never" nodeType="tmRoot"/>
      </p:par>
    </p:tnLst>
  </p:timing>
</p:sld>
</file>

<file path=ppt/theme/theme1.xml><?xml version="1.0" encoding="utf-8"?>
<a:theme xmlns:a="http://schemas.openxmlformats.org/drawingml/2006/main" name="Office Them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24651</TotalTime>
  <Words>9687</Words>
  <Application>Microsoft Office PowerPoint</Application>
  <PresentationFormat>On-screen Show (4:3)</PresentationFormat>
  <Paragraphs>1628</Paragraphs>
  <Slides>99</Slides>
  <Notes>12</Notes>
  <HiddenSlides>0</HiddenSlides>
  <MMClips>0</MMClips>
  <ScaleCrop>false</ScaleCrop>
  <HeadingPairs>
    <vt:vector size="4" baseType="variant">
      <vt:variant>
        <vt:lpstr>Theme</vt:lpstr>
      </vt:variant>
      <vt:variant>
        <vt:i4>1</vt:i4>
      </vt:variant>
      <vt:variant>
        <vt:lpstr>Slide Titles</vt:lpstr>
      </vt:variant>
      <vt:variant>
        <vt:i4>99</vt:i4>
      </vt:variant>
    </vt:vector>
  </HeadingPairs>
  <TitlesOfParts>
    <vt:vector size="100" baseType="lpstr">
      <vt:lpstr>Office Theme</vt:lpstr>
      <vt:lpstr>جامعة التراث قسم العلوم المالية والمصرفية محاضرات في  مبادئ علم الاقتصاد   أ.د سهام كامل محمد</vt:lpstr>
      <vt:lpstr>مفهوم علم الاقتصاد</vt:lpstr>
      <vt:lpstr>تعريف علم الاقتصاد ECONOMICS </vt:lpstr>
      <vt:lpstr>PowerPoint Presentation</vt:lpstr>
      <vt:lpstr>PowerPoint Presentation</vt:lpstr>
      <vt:lpstr>PowerPoint Presentation</vt:lpstr>
      <vt:lpstr>PowerPoint Presentation</vt:lpstr>
      <vt:lpstr>علاقة علم الاقتصاد بالعلوم الاخرى  B</vt:lpstr>
      <vt:lpstr>المشكلة الاقتصادية The Economic Problem</vt:lpstr>
      <vt:lpstr>النظام الاقتصادي The Economic System                                                          A</vt:lpstr>
      <vt:lpstr>النظام الاقتصادي               B       Economic  system  </vt:lpstr>
      <vt:lpstr> Economic need                الحاجة الاقتصادية                    A</vt:lpstr>
      <vt:lpstr>B                الحاجة الاقتصادية                 Economic need </vt:lpstr>
      <vt:lpstr>السلع   Goods</vt:lpstr>
      <vt:lpstr>                 السلع الاقتصادية                          Economic Goods                    </vt:lpstr>
      <vt:lpstr>  الفعاليات الإقتصادية   Economic Activities</vt:lpstr>
      <vt:lpstr> production &amp; Production Factors الإنتاج و عناصر الإنتاج</vt:lpstr>
      <vt:lpstr> Production Factors  عناصر الإنتاج</vt:lpstr>
      <vt:lpstr> Production Factors  عناصر الإنتاج</vt:lpstr>
      <vt:lpstr>العوامل المؤثرة على كفاءة العمل باعتباره من عناصر الانتاج المهمة  Factors affecting the efficiency of work</vt:lpstr>
      <vt:lpstr>    Economic process </vt:lpstr>
      <vt:lpstr>سلوك المستهلك وتوازنه</vt:lpstr>
      <vt:lpstr>PowerPoint Presentation</vt:lpstr>
      <vt:lpstr>PowerPoint Presentation</vt:lpstr>
      <vt:lpstr>lk</vt:lpstr>
      <vt:lpstr>الطلب والعرض Supply &amp; demand</vt:lpstr>
      <vt:lpstr>انواع الطلب</vt:lpstr>
      <vt:lpstr>الطلب الفردي وطلب السوق</vt:lpstr>
      <vt:lpstr>جدول الطلب</vt:lpstr>
      <vt:lpstr>(The demand curve) منحنى الطلب </vt:lpstr>
      <vt:lpstr>العوامل المحددة للطلب    Determinants of Demand</vt:lpstr>
      <vt:lpstr>تحضير العوامل المحددة للطلب    Determinants of Demand</vt:lpstr>
      <vt:lpstr>PowerPoint Presentation</vt:lpstr>
      <vt:lpstr>Elasticity of Demand مرونة الطلب</vt:lpstr>
      <vt:lpstr> قياس مرونة الطلب السعرية</vt:lpstr>
      <vt:lpstr>قياس مرونة الطلب السعرية</vt:lpstr>
      <vt:lpstr>الطلب المرن Elastic demand</vt:lpstr>
      <vt:lpstr>الطلب غير المرن Inelastic demand</vt:lpstr>
      <vt:lpstr>انواع اخرى لمرونة الطلب السعرية</vt:lpstr>
      <vt:lpstr>مرونة الطلب الدخلية Income elasticity of demand مرونة الطلب التقاطعيةCross Elasticity of Demand     </vt:lpstr>
      <vt:lpstr>العوامل المؤثرة في مرونة الطلب</vt:lpstr>
      <vt:lpstr>اهمية المرونة واستخدامتها Importance  of Elasticity</vt:lpstr>
      <vt:lpstr>  بعض انتقادات الاقتصاديين على نظرية المنفعة الحدية</vt:lpstr>
      <vt:lpstr>نظرية منحنيات السواء Indifference Curves Theory</vt:lpstr>
      <vt:lpstr>PowerPoint Presentation</vt:lpstr>
      <vt:lpstr>PowerPoint Presentation</vt:lpstr>
      <vt:lpstr>PowerPoint Presentation</vt:lpstr>
      <vt:lpstr>  وتوازن المستهلكك منحنى امكانات الاستهلاك</vt:lpstr>
      <vt:lpstr>Supply Theory نظرية العرض</vt:lpstr>
      <vt:lpstr>Supply Schedule &amp; curve جدول ومنحنى العرض</vt:lpstr>
      <vt:lpstr>PowerPoint Presentation</vt:lpstr>
      <vt:lpstr>العوامل المؤثرة في العرض</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Economic process </vt:lpstr>
      <vt:lpstr>شكرا لانتباهكم  واتمنى لكم النجاح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تعريف علم الاقتصاد ECONOMICS</dc:title>
  <dc:creator>m</dc:creator>
  <cp:lastModifiedBy>dell</cp:lastModifiedBy>
  <cp:revision>1885</cp:revision>
  <dcterms:created xsi:type="dcterms:W3CDTF">2012-12-09T23:06:07Z</dcterms:created>
  <dcterms:modified xsi:type="dcterms:W3CDTF">2022-01-26T17:04:43Z</dcterms:modified>
</cp:coreProperties>
</file>