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7" r:id="rId5"/>
    <p:sldId id="287" r:id="rId6"/>
    <p:sldId id="28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9" r:id="rId22"/>
    <p:sldId id="258" r:id="rId23"/>
    <p:sldId id="25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6EDF-59AE-4EA8-42E1-05B3ED2A6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336F7-F8EE-F775-AF4C-95CB08FE0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E1EB-AC9A-8398-9BA1-68B0D772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76D0-12C6-A2F5-840F-7B99A8C5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056CD-9620-11CA-708A-A68BFB0F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02DF-7AD8-B29D-7C5C-BA8E7712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D2220-184E-E82B-2D06-DF8BD62F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87188-72BF-CFE3-80CC-E052AD51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9D19-D649-3690-1027-073211F5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935F-D914-36EF-D8EA-CD54EF53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1F94E-E117-8C7A-B7A6-DE3D6F17F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145FD-8AEC-0528-0CA1-3A443D301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AA9D-1FAC-6521-73C1-14B48D92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018C8-1F38-485E-D15D-A0B37D33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D157-890A-C866-80A2-DC31F3FC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13CD-9993-AEDB-1659-2BB0F750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A610-2DD1-E702-75C1-942E6BF9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EC0A-47A5-9879-E7E1-BC48D64A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6A6FA-0C05-0B63-BB37-629E787E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70F74-F5B6-C0D0-0B75-9AA67AA2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102B-8CC0-F565-786D-5E6BF68F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AF18-D447-42AD-664D-879187959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BD63-070E-4691-62E8-ADE3687A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350F-7228-7003-E6C0-372750EF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42083-BD67-54A0-FEDB-A1047BC3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A6F7-96F8-F65F-56DB-6B2F4F31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325A-CB3B-75C0-6AA6-D7651BFC8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AF24A-63F6-5C5F-1B70-1B6BBDD5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3388B-39AD-DED6-C428-35DA93F9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695CE-847B-E45F-607B-1BDCA150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9577C-000E-258B-74AF-1FEB83D1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09C8-F0A6-944D-524C-C594A976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9A80C-227A-542B-899A-292FCCA97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17D69-DC9F-6419-25D9-94317A2E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98ACB-0699-3A4E-B2CE-3568F9077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6DBF0-EBA5-1959-0C59-730571198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596BA-23BB-34C7-8900-9FE33674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089AF-EA96-4FEB-F550-C7FABD24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7F868-1B23-62FC-F5CE-FEE1F695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677D-35C9-34E0-805D-860FFFC9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64290-DAAE-7F0E-B9E8-3087022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7627F-A6C0-A84D-F915-2CA9237E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10F0F-D732-D03A-E2F8-ECB1868B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608CD-0379-C830-2510-6489921C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77B24-1D4D-7A52-4CBD-64057340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1DE08-CF5E-8D45-A76D-D9C5A7C2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1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EDAB-28DC-3A16-6A0D-DF4B3772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9E32-0E98-14BB-E3CE-02134CCC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FE704-70C2-4191-4BF9-78150E744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B364E-8942-381C-96F2-017CA9F6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2081-533D-E6D6-0276-BAFA7E6D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F7D97-429E-F4AC-A111-1E34F5C0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ECC3-26FE-DF5C-927A-EF203363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4511A-B352-CCA6-F075-07EF147B9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901F-CB7F-6675-FECD-D01FB9DE9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5906-4E23-9411-E23C-A32F8040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4CF93-B3E0-74DD-8FDA-F9C050FA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284E7-2C0E-2640-4A5B-750ABE10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3B5EA-56FB-6911-0B99-FC6D71D2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9BEF8-CD4E-C863-D157-35CF8B0F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1B96A-612E-0209-DC6A-351C6FFFC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69EB-A0E7-490C-9B45-FDBE4E4E22C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B49D-419B-3D46-C13A-7176F337E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2F9E-3BD7-974D-80BB-B83503F5B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F36D-3F72-43D5-947D-22C3E3BB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inductance-formula/" TargetMode="External"/><Relationship Id="rId2" Type="http://schemas.openxmlformats.org/officeDocument/2006/relationships/hyperlink" Target="https://www.geeksforgeeks.org/factors-affecting-resist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what-is-capacitanc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FDA9-0F63-4183-4ECE-F0AD3BF1F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1087"/>
            <a:ext cx="9144000" cy="1259114"/>
          </a:xfrm>
        </p:spPr>
        <p:txBody>
          <a:bodyPr/>
          <a:lstStyle/>
          <a:p>
            <a:r>
              <a:rPr lang="en-US" b="1" dirty="0"/>
              <a:t>Lecture - 1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4BDD7-0F44-031B-D213-7FA975375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2743"/>
            <a:ext cx="9144000" cy="2725057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sz="4800" b="1" dirty="0"/>
              <a:t>Symbols and abbreviation, units, Electric circuit and it’s Elements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15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7BB2-FBA5-4E0B-865A-936B609A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402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Addition and subtraction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A6F9D-F52A-4C07-BEDF-38C745FB9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475" y="518615"/>
            <a:ext cx="8699879" cy="5603757"/>
          </a:xfrm>
        </p:spPr>
      </p:pic>
    </p:spTree>
    <p:extLst>
      <p:ext uri="{BB962C8B-B14F-4D97-AF65-F5344CB8AC3E}">
        <p14:creationId xmlns:p14="http://schemas.microsoft.com/office/powerpoint/2010/main" val="256611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FF72-EA6E-462D-9C26-91FDCF6E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5341"/>
          </a:xfrm>
        </p:spPr>
        <p:txBody>
          <a:bodyPr>
            <a:normAutofit/>
          </a:bodyPr>
          <a:lstStyle/>
          <a:p>
            <a:r>
              <a:rPr lang="en-US" b="1" i="1" dirty="0"/>
              <a:t>1. Addition and subtraction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9BADC-9CC0-4D18-A384-5C4ABE4D7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475" y="955342"/>
            <a:ext cx="9778621" cy="5206621"/>
          </a:xfrm>
        </p:spPr>
      </p:pic>
    </p:spTree>
    <p:extLst>
      <p:ext uri="{BB962C8B-B14F-4D97-AF65-F5344CB8AC3E}">
        <p14:creationId xmlns:p14="http://schemas.microsoft.com/office/powerpoint/2010/main" val="178281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DA0B-43AF-4456-83F0-BDF6FCA2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57450"/>
          </a:xfrm>
        </p:spPr>
        <p:txBody>
          <a:bodyPr/>
          <a:lstStyle/>
          <a:p>
            <a:r>
              <a:rPr lang="en-US" b="1" dirty="0"/>
              <a:t>2. Multiplication 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EAAFA-F347-4DD7-BCB9-BB8F4801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487" y="757452"/>
            <a:ext cx="8314491" cy="5419511"/>
          </a:xfrm>
        </p:spPr>
      </p:pic>
    </p:spTree>
    <p:extLst>
      <p:ext uri="{BB962C8B-B14F-4D97-AF65-F5344CB8AC3E}">
        <p14:creationId xmlns:p14="http://schemas.microsoft.com/office/powerpoint/2010/main" val="393582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0D7C-796C-44E9-A24F-62537124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880280"/>
          </a:xfrm>
        </p:spPr>
        <p:txBody>
          <a:bodyPr/>
          <a:lstStyle/>
          <a:p>
            <a:r>
              <a:rPr lang="en-US" b="1" dirty="0"/>
              <a:t>3. Division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2CFCF-F664-41D2-A35E-A9C65427D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066" y="1241946"/>
            <a:ext cx="8586881" cy="4935017"/>
          </a:xfrm>
        </p:spPr>
      </p:pic>
    </p:spTree>
    <p:extLst>
      <p:ext uri="{BB962C8B-B14F-4D97-AF65-F5344CB8AC3E}">
        <p14:creationId xmlns:p14="http://schemas.microsoft.com/office/powerpoint/2010/main" val="194650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7800-A916-455A-AC7B-7867BD96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3802"/>
          </a:xfrm>
        </p:spPr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7DAEC-1426-4D19-976E-943CD21EB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764" y="873457"/>
            <a:ext cx="9003924" cy="5433160"/>
          </a:xfrm>
        </p:spPr>
      </p:pic>
    </p:spTree>
    <p:extLst>
      <p:ext uri="{BB962C8B-B14F-4D97-AF65-F5344CB8AC3E}">
        <p14:creationId xmlns:p14="http://schemas.microsoft.com/office/powerpoint/2010/main" val="188474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9600-0877-4079-BD2C-FAE4423E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6978"/>
          </a:xfrm>
        </p:spPr>
        <p:txBody>
          <a:bodyPr/>
          <a:lstStyle/>
          <a:p>
            <a:r>
              <a:rPr lang="en-US" b="1" dirty="0"/>
              <a:t>4. Powers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BEEC-D3A1-4175-8D78-CE0052963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715" y="1044053"/>
            <a:ext cx="9389850" cy="4982784"/>
          </a:xfrm>
        </p:spPr>
      </p:pic>
    </p:spTree>
    <p:extLst>
      <p:ext uri="{BB962C8B-B14F-4D97-AF65-F5344CB8AC3E}">
        <p14:creationId xmlns:p14="http://schemas.microsoft.com/office/powerpoint/2010/main" val="75929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0D48-138C-4A88-B6A2-5E2EFD2D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4745"/>
          </a:xfrm>
        </p:spPr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CA9693-CBB5-4878-A4B2-F07245360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75" y="668064"/>
            <a:ext cx="9116309" cy="5521871"/>
          </a:xfrm>
        </p:spPr>
      </p:pic>
    </p:spTree>
    <p:extLst>
      <p:ext uri="{BB962C8B-B14F-4D97-AF65-F5344CB8AC3E}">
        <p14:creationId xmlns:p14="http://schemas.microsoft.com/office/powerpoint/2010/main" val="387185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0EB8-78AD-4964-B479-AD66F6C3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prefixes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183DB-4940-485D-9C90-739CDB22B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998" y="627797"/>
            <a:ext cx="8579898" cy="5549166"/>
          </a:xfrm>
        </p:spPr>
      </p:pic>
    </p:spTree>
    <p:extLst>
      <p:ext uri="{BB962C8B-B14F-4D97-AF65-F5344CB8AC3E}">
        <p14:creationId xmlns:p14="http://schemas.microsoft.com/office/powerpoint/2010/main" val="244443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F64A-8819-4BE2-8B85-9393E5A5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F557B-DEBA-42F9-A071-660549FB0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8865"/>
            <a:ext cx="9732843" cy="5364921"/>
          </a:xfrm>
        </p:spPr>
      </p:pic>
    </p:spTree>
    <p:extLst>
      <p:ext uri="{BB962C8B-B14F-4D97-AF65-F5344CB8AC3E}">
        <p14:creationId xmlns:p14="http://schemas.microsoft.com/office/powerpoint/2010/main" val="79441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5605-2213-4C20-9D7E-3A144521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690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CONVERSION BETWEEN LEVELS OF POWER OF TEN</a:t>
            </a:r>
            <a:endParaRPr lang="ar-IQ" sz="4000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FBDDC-AC75-45FE-8F27-241AB052D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6" y="1057700"/>
            <a:ext cx="10657764" cy="5435173"/>
          </a:xfrm>
        </p:spPr>
      </p:pic>
    </p:spTree>
    <p:extLst>
      <p:ext uri="{BB962C8B-B14F-4D97-AF65-F5344CB8AC3E}">
        <p14:creationId xmlns:p14="http://schemas.microsoft.com/office/powerpoint/2010/main" val="299510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81B4-3F0E-4E2C-89A8-7FF5F72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944"/>
            <a:ext cx="10515600" cy="1348974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C418F6-4E61-4816-A476-CA102F292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824" y="1685365"/>
            <a:ext cx="8371728" cy="4297970"/>
          </a:xfrm>
        </p:spPr>
      </p:pic>
    </p:spTree>
    <p:extLst>
      <p:ext uri="{BB962C8B-B14F-4D97-AF65-F5344CB8AC3E}">
        <p14:creationId xmlns:p14="http://schemas.microsoft.com/office/powerpoint/2010/main" val="35651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BC19-3B7A-4807-8AD2-D9C16589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A1C2C-CB5D-40ED-9BAA-B000DF58A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802" y="559558"/>
            <a:ext cx="10609997" cy="5624230"/>
          </a:xfrm>
        </p:spPr>
      </p:pic>
    </p:spTree>
    <p:extLst>
      <p:ext uri="{BB962C8B-B14F-4D97-AF65-F5344CB8AC3E}">
        <p14:creationId xmlns:p14="http://schemas.microsoft.com/office/powerpoint/2010/main" val="317309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BFEB-9C03-7CE0-6E55-D56B1570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5199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99FF"/>
                </a:solidFill>
                <a:effectLst/>
                <a:latin typeface="Lato" panose="020F0502020204030203" pitchFamily="34" charset="0"/>
              </a:rPr>
              <a:t>Electrical symbols and abbreviations and units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FE6113-D7E9-CE69-F48C-2433860F4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115" y="1012371"/>
            <a:ext cx="8477182" cy="5754233"/>
          </a:xfrm>
        </p:spPr>
      </p:pic>
    </p:spTree>
    <p:extLst>
      <p:ext uri="{BB962C8B-B14F-4D97-AF65-F5344CB8AC3E}">
        <p14:creationId xmlns:p14="http://schemas.microsoft.com/office/powerpoint/2010/main" val="209549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1337-20BA-B4E5-CD1F-1C397A1B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6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Electric Circuit and its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90E4-5F02-6529-A8EA-09B6A530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743"/>
            <a:ext cx="10515600" cy="5168220"/>
          </a:xfrm>
        </p:spPr>
        <p:txBody>
          <a:bodyPr>
            <a:normAutofit fontScale="92500"/>
          </a:bodyPr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 circuit is an interconnection of elements. Based on their capability to generate energy these elements are classified into active or passive elements.</a:t>
            </a:r>
          </a:p>
          <a:p>
            <a:endParaRPr lang="en-US" b="1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 Electric circuits are made up of three circuit components. These are </a:t>
            </a:r>
            <a:r>
              <a:rPr lang="en-US" b="1" i="0" u="sng" dirty="0">
                <a:effectLst/>
                <a:latin typeface="Nunito" pitchFamily="2" charset="0"/>
                <a:hlinkClick r:id="rId2"/>
              </a:rPr>
              <a:t>resistance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</a:t>
            </a:r>
            <a:r>
              <a:rPr lang="en-US" b="1" i="0" u="sng" dirty="0">
                <a:effectLst/>
                <a:latin typeface="Nunito" pitchFamily="2" charset="0"/>
                <a:hlinkClick r:id="rId3"/>
              </a:rPr>
              <a:t> inductance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 and </a:t>
            </a:r>
            <a:r>
              <a:rPr lang="en-US" b="1" i="0" u="sng" dirty="0">
                <a:effectLst/>
                <a:latin typeface="Nunito" pitchFamily="2" charset="0"/>
                <a:hlinkClick r:id="rId4"/>
              </a:rPr>
              <a:t>capacitance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. </a:t>
            </a:r>
          </a:p>
          <a:p>
            <a:endParaRPr lang="en-US" b="1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These are called </a:t>
            </a:r>
            <a:r>
              <a:rPr lang="en-US" b="1" i="0" dirty="0">
                <a:solidFill>
                  <a:srgbClr val="FF0000"/>
                </a:solidFill>
                <a:effectLst/>
                <a:latin typeface="Nunito" pitchFamily="2" charset="0"/>
              </a:rPr>
              <a:t>passive circuit elements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 and they do not transfer electrical energy.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 </a:t>
            </a:r>
          </a:p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On the other hand, there are </a:t>
            </a:r>
            <a:r>
              <a:rPr lang="en-US" b="1" i="0" dirty="0">
                <a:solidFill>
                  <a:srgbClr val="FF0000"/>
                </a:solidFill>
                <a:effectLst/>
                <a:latin typeface="Nunito" pitchFamily="2" charset="0"/>
              </a:rPr>
              <a:t>active elements 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like voltage and current sources which transfer electrical energy to the circuits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7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9677-5ADE-25C6-7774-9C84F974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37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EFFA-ED52-5F86-DD6D-3A93D0FA3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971"/>
            <a:ext cx="10515600" cy="5689600"/>
          </a:xfrm>
        </p:spPr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The term “active element” refers to an independent source that can continually produce or absorb energy. They are Voltage source and current source </a:t>
            </a:r>
          </a:p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An independent voltage source is shown as,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CE9A-5813-C3C2-0F81-C8203734B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837543"/>
            <a:ext cx="6934200" cy="39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6D99-7846-0283-BFB6-6C7D2CD3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1656"/>
          </a:xfrm>
        </p:spPr>
        <p:txBody>
          <a:bodyPr/>
          <a:lstStyle/>
          <a:p>
            <a:r>
              <a:rPr lang="en-US" b="1" i="1" dirty="0"/>
              <a:t>continue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70EA2-46C7-B34E-C7FF-DBC429773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768" y="1052513"/>
            <a:ext cx="8114463" cy="5124450"/>
          </a:xfrm>
        </p:spPr>
      </p:pic>
    </p:spTree>
    <p:extLst>
      <p:ext uri="{BB962C8B-B14F-4D97-AF65-F5344CB8AC3E}">
        <p14:creationId xmlns:p14="http://schemas.microsoft.com/office/powerpoint/2010/main" val="2586882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1BD9-702B-B797-4B02-AB24ED08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Passive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B0E5-E807-0F9A-671D-A9D1B129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6"/>
            <a:ext cx="10515600" cy="5783943"/>
          </a:xfrm>
        </p:spPr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Elements like resistance, inductance, and capacitance are called passive elements.</a:t>
            </a:r>
          </a:p>
          <a:p>
            <a:r>
              <a:rPr lang="en-US" b="1" dirty="0">
                <a:solidFill>
                  <a:srgbClr val="FF0000"/>
                </a:solidFill>
              </a:rPr>
              <a:t>1. Resistance </a:t>
            </a:r>
            <a:r>
              <a:rPr lang="en-US" b="1" dirty="0"/>
              <a:t>:</a:t>
            </a:r>
          </a:p>
          <a:p>
            <a:r>
              <a:rPr lang="en-US" b="1" dirty="0"/>
              <a:t>Resistance is defined as the property of a substance that opposes the flow of charge or electricity through it. Conductors offer very little resistance and hence readily allow electricity to flow through them, whereas insulating materials offer such a high resistance that they allow practically no electricity to flow through them. The practical unit of resistance is the ohm (Ω). The resistance of a conductor will be 1Ω when it allows 1A current to flow through it on the application of 1V across its terminals.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F386E-9072-3D04-5504-411CD168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5079998"/>
            <a:ext cx="3889828" cy="14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4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286F-97C5-2415-A6D1-75D1976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2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42272-BF2B-25A5-50BF-A7D70101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0738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Ohm’s law states that the voltage across a resistor equals the product of the current flowing through it and the resistance of the resistor. It may be expressed mathematically as</a:t>
            </a:r>
          </a:p>
          <a:p>
            <a:endParaRPr lang="en-US" b="1" dirty="0"/>
          </a:p>
          <a:p>
            <a:r>
              <a:rPr lang="en-US" b="1" dirty="0"/>
              <a:t>  V = IR</a:t>
            </a:r>
          </a:p>
          <a:p>
            <a:r>
              <a:rPr lang="en-US" b="1" dirty="0"/>
              <a:t>⇒ I = V/R</a:t>
            </a:r>
          </a:p>
          <a:p>
            <a:r>
              <a:rPr lang="en-US" b="1" dirty="0"/>
              <a:t>The resistance offered by a conducting material varies as follows:</a:t>
            </a:r>
          </a:p>
          <a:p>
            <a:endParaRPr lang="en-US" b="1" dirty="0"/>
          </a:p>
          <a:p>
            <a:r>
              <a:rPr lang="en-US" b="1" dirty="0"/>
              <a:t>It is directly proportional to its length.</a:t>
            </a:r>
          </a:p>
          <a:p>
            <a:r>
              <a:rPr lang="en-US" b="1" dirty="0"/>
              <a:t>It is inversely proportional to the conductor’s cross-sectional area.</a:t>
            </a:r>
          </a:p>
          <a:p>
            <a:r>
              <a:rPr lang="en-US" b="1" dirty="0"/>
              <a:t>It depends on the nature of the material.</a:t>
            </a:r>
          </a:p>
          <a:p>
            <a:r>
              <a:rPr lang="en-US" b="1" dirty="0"/>
              <a:t>It is also affected by the conductor’s temperature.</a:t>
            </a:r>
          </a:p>
        </p:txBody>
      </p:sp>
    </p:spTree>
    <p:extLst>
      <p:ext uri="{BB962C8B-B14F-4D97-AF65-F5344CB8AC3E}">
        <p14:creationId xmlns:p14="http://schemas.microsoft.com/office/powerpoint/2010/main" val="421856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FB78-0D32-BEB3-2966-2D28A4DA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5828"/>
          </a:xfrm>
        </p:spPr>
        <p:txBody>
          <a:bodyPr/>
          <a:lstStyle/>
          <a:p>
            <a:r>
              <a:rPr lang="en-US" b="1" i="1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6B6E-7E84-D7D4-ACE0-8797844C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913"/>
            <a:ext cx="10515600" cy="4994049"/>
          </a:xfrm>
        </p:spPr>
        <p:txBody>
          <a:bodyPr/>
          <a:lstStyle/>
          <a:p>
            <a:r>
              <a:rPr lang="en-US" b="1" dirty="0"/>
              <a:t>Thus, the resistance R offered by the conductor is given by,</a:t>
            </a:r>
          </a:p>
          <a:p>
            <a:endParaRPr lang="en-US" b="1" dirty="0"/>
          </a:p>
          <a:p>
            <a:r>
              <a:rPr lang="en-US" b="1" dirty="0"/>
              <a:t>R = ρ l/A</a:t>
            </a:r>
          </a:p>
          <a:p>
            <a:r>
              <a:rPr lang="en-US" b="1" dirty="0"/>
              <a:t>where l is the length of the conductor, A is the cross-sectional area and ρ is a constant of the material, generally known as the specific resistance or resistivity of the material. </a:t>
            </a:r>
          </a:p>
          <a:p>
            <a:r>
              <a:rPr lang="en-US" b="1" dirty="0"/>
              <a:t>The resistivity of a material depends on its nature and the temperature of the conductor, but not on its shape and size.</a:t>
            </a:r>
          </a:p>
        </p:txBody>
      </p:sp>
    </p:spTree>
    <p:extLst>
      <p:ext uri="{BB962C8B-B14F-4D97-AF65-F5344CB8AC3E}">
        <p14:creationId xmlns:p14="http://schemas.microsoft.com/office/powerpoint/2010/main" val="1573124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19E6-D28C-89DF-4FA1-09D51BE5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05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2. Inductance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D8F5-33C1-D9B3-C491-B4847F2E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057"/>
            <a:ext cx="10515600" cy="5229338"/>
          </a:xfrm>
        </p:spPr>
        <p:txBody>
          <a:bodyPr/>
          <a:lstStyle/>
          <a:p>
            <a:r>
              <a:rPr lang="en-US" b="1" dirty="0"/>
              <a:t>Inductance is the storage element that can store and deliver energy but its energy-handling capacity is limited.</a:t>
            </a:r>
          </a:p>
          <a:p>
            <a:r>
              <a:rPr lang="en-US" b="1" dirty="0"/>
              <a:t>Inductor stores energy in the form of magnetic field. When a conductor is wound like a spring, then it is said to be a coil. The coil will exhibit ideally inductance(L) and practically some leakage resistance (R), which is modeled in series with the inductance. Henry is the practical unit of inductance (H).</a:t>
            </a:r>
          </a:p>
          <a:p>
            <a:r>
              <a:rPr lang="en-US" b="1" dirty="0"/>
              <a:t>An inductor is a practical inductance.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ED6B9-DEBB-6ADC-E490-C2F1FCD1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5" y="4241573"/>
            <a:ext cx="4019550" cy="22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8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BB91-13A9-6007-3C9E-BDB1C586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7142"/>
          </a:xfrm>
        </p:spPr>
        <p:txBody>
          <a:bodyPr/>
          <a:lstStyle/>
          <a:p>
            <a:r>
              <a:rPr lang="en-US" b="1" i="1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844C-2E88-446E-66EB-13291C4B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/>
          <a:lstStyle/>
          <a:p>
            <a:pPr algn="just" fontAlgn="base"/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The inductance of an inductor or a coil depends on the following factors :</a:t>
            </a:r>
          </a:p>
          <a:p>
            <a:pPr algn="just" fontAlgn="base">
              <a:buFont typeface="+mj-lt"/>
              <a:buAutoNum type="arabicPeriod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It is directly proportional to the permeability of the magnetic material over which the coil is wound.</a:t>
            </a:r>
          </a:p>
          <a:p>
            <a:pPr algn="just" fontAlgn="base">
              <a:buFont typeface="+mj-lt"/>
              <a:buAutoNum type="arabicPeriod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It is directly proportional to the coil’s cross-sectional area.</a:t>
            </a:r>
          </a:p>
          <a:p>
            <a:pPr algn="just" fontAlgn="base">
              <a:buFont typeface="+mj-lt"/>
              <a:buAutoNum type="arabicPeriod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It is inversely proportional to the coil’s length.</a:t>
            </a:r>
          </a:p>
          <a:p>
            <a:pPr algn="just" fontAlgn="base">
              <a:buFont typeface="+mj-lt"/>
              <a:buAutoNum type="arabicPeriod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It is directly proportional to the square of the number of the coil.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8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371A-AC64-46FD-A158-91E3BD19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9336"/>
          </a:xfrm>
        </p:spPr>
        <p:txBody>
          <a:bodyPr/>
          <a:lstStyle/>
          <a:p>
            <a:r>
              <a:rPr lang="en-US" b="1" dirty="0"/>
              <a:t>Units of measurement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B7CD7-4EBF-4E60-AF10-A14A6AEC3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494" y="1208100"/>
            <a:ext cx="8666811" cy="5115859"/>
          </a:xfrm>
        </p:spPr>
      </p:pic>
    </p:spTree>
    <p:extLst>
      <p:ext uri="{BB962C8B-B14F-4D97-AF65-F5344CB8AC3E}">
        <p14:creationId xmlns:p14="http://schemas.microsoft.com/office/powerpoint/2010/main" val="331701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E492-7C0C-6B3D-A0C4-E67061B8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3-Capacitance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6F3B-90FE-A407-7463-96682D3F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944734"/>
          </a:xfrm>
        </p:spPr>
        <p:txBody>
          <a:bodyPr>
            <a:normAutofit/>
          </a:bodyPr>
          <a:lstStyle/>
          <a:p>
            <a:pPr algn="just" fontAlgn="base"/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 Capacitor is a Passive element that stores energy in the form of electric field. It is a practical element that   have the property of capacitance.</a:t>
            </a:r>
          </a:p>
          <a:p>
            <a:pPr algn="just" fontAlgn="base"/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Farad is the unit of capacitance (F). A capacitor typically consists of two conducting plates that are separated by a dielectric material. The capacitor holds a positive charge when a positive voltage is placed across it. The capacitor also stores a negative charge when a negative voltage is placed across it. Capacitor only allows A.C current to pass through them and stops D.C Current. That’s why Capacitor is used to filter non-A.C Component of current.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E93B4-2FE1-6700-2885-B6A4BB35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293" y="4906736"/>
            <a:ext cx="2671536" cy="14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8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5985-4863-70AD-4E81-9C723249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3F4E-F6AB-1EAB-372C-06FC9579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171"/>
            <a:ext cx="10515600" cy="52407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As a result, the quantity of charge stored in the capacitor is proportional to the applied voltage V across it, and the relationship is linear. It may be expressed mathematically as</a:t>
            </a:r>
          </a:p>
          <a:p>
            <a:endParaRPr lang="en-US" b="1" dirty="0"/>
          </a:p>
          <a:p>
            <a:r>
              <a:rPr lang="en-US" b="1"/>
              <a:t>    </a:t>
            </a:r>
            <a:r>
              <a:rPr lang="en-US" b="1" dirty="0"/>
              <a:t>Q ∝ V</a:t>
            </a:r>
          </a:p>
          <a:p>
            <a:r>
              <a:rPr lang="en-US" b="1" dirty="0"/>
              <a:t>⇒ Q = CV</a:t>
            </a:r>
          </a:p>
          <a:p>
            <a:endParaRPr lang="en-US" b="1" dirty="0"/>
          </a:p>
          <a:p>
            <a:r>
              <a:rPr lang="en-US" b="1" dirty="0"/>
              <a:t>where C = the conductor's capacitance</a:t>
            </a:r>
          </a:p>
          <a:p>
            <a:r>
              <a:rPr lang="en-US" b="1" dirty="0"/>
              <a:t>      Q = the charge held in a capacitor.</a:t>
            </a:r>
          </a:p>
          <a:p>
            <a:r>
              <a:rPr lang="en-US" b="1" dirty="0"/>
              <a:t>The capacitance of a capacitor is determined by the following factors:</a:t>
            </a:r>
          </a:p>
          <a:p>
            <a:endParaRPr lang="en-US" b="1" dirty="0"/>
          </a:p>
          <a:p>
            <a:r>
              <a:rPr lang="en-US" b="1" dirty="0"/>
              <a:t>It is directly proportional to the surface area of the plate.</a:t>
            </a:r>
          </a:p>
          <a:p>
            <a:r>
              <a:rPr lang="en-US" b="1" dirty="0"/>
              <a:t>The distance between the two plates is inversely proportional to it.</a:t>
            </a:r>
          </a:p>
          <a:p>
            <a:r>
              <a:rPr lang="en-US" b="1" dirty="0"/>
              <a:t>It is proportional to the medium’s permittivity between the two plates.</a:t>
            </a:r>
          </a:p>
          <a:p>
            <a:r>
              <a:rPr lang="en-US" b="1" dirty="0"/>
              <a:t>It is directly proportional to the permittivity of the medium between the two plates.</a:t>
            </a:r>
          </a:p>
        </p:txBody>
      </p:sp>
    </p:spTree>
    <p:extLst>
      <p:ext uri="{BB962C8B-B14F-4D97-AF65-F5344CB8AC3E}">
        <p14:creationId xmlns:p14="http://schemas.microsoft.com/office/powerpoint/2010/main" val="5025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EE19-33D2-F180-C9A4-7C61D04E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27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System of units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2EE73-F475-5916-1E34-0960FE0FE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747486"/>
            <a:ext cx="8498114" cy="5745389"/>
          </a:xfrm>
        </p:spPr>
      </p:pic>
    </p:spTree>
    <p:extLst>
      <p:ext uri="{BB962C8B-B14F-4D97-AF65-F5344CB8AC3E}">
        <p14:creationId xmlns:p14="http://schemas.microsoft.com/office/powerpoint/2010/main" val="186490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CE27-BFF3-B290-A9CF-EF3E99EA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A120-7637-8F5C-0D06-FF284CA63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DB37-1712-4DE2-9FC2-5DA4AC03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Power of ten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BD5DF-5408-4EFB-A158-65FF0EFC8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17" y="805218"/>
            <a:ext cx="9141684" cy="5371745"/>
          </a:xfrm>
        </p:spPr>
      </p:pic>
    </p:spTree>
    <p:extLst>
      <p:ext uri="{BB962C8B-B14F-4D97-AF65-F5344CB8AC3E}">
        <p14:creationId xmlns:p14="http://schemas.microsoft.com/office/powerpoint/2010/main" val="378242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1578-D3C3-4008-966C-FE58B010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45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Powers of ten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63DE6-6EFA-4744-978D-E54EF2AD9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1047"/>
            <a:ext cx="10366829" cy="5313296"/>
          </a:xfrm>
        </p:spPr>
      </p:pic>
    </p:spTree>
    <p:extLst>
      <p:ext uri="{BB962C8B-B14F-4D97-AF65-F5344CB8AC3E}">
        <p14:creationId xmlns:p14="http://schemas.microsoft.com/office/powerpoint/2010/main" val="306729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3311-721F-4EF6-9957-A08C7527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638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continue</a:t>
            </a:r>
            <a:endParaRPr lang="ar-IQ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F8920D-DC5A-4131-8C27-5C614D4B7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172" y="941695"/>
            <a:ext cx="8548134" cy="5727619"/>
          </a:xfrm>
        </p:spPr>
      </p:pic>
    </p:spTree>
    <p:extLst>
      <p:ext uri="{BB962C8B-B14F-4D97-AF65-F5344CB8AC3E}">
        <p14:creationId xmlns:p14="http://schemas.microsoft.com/office/powerpoint/2010/main" val="422268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DB40-FE42-452F-A513-51EB4598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320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D4226-B8D0-4A68-99B3-6A525458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858" y="573207"/>
            <a:ext cx="7953366" cy="5008818"/>
          </a:xfrm>
        </p:spPr>
      </p:pic>
    </p:spTree>
    <p:extLst>
      <p:ext uri="{BB962C8B-B14F-4D97-AF65-F5344CB8AC3E}">
        <p14:creationId xmlns:p14="http://schemas.microsoft.com/office/powerpoint/2010/main" val="161107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865</Words>
  <Application>Microsoft Office PowerPoint</Application>
  <PresentationFormat>Widescreen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Lato</vt:lpstr>
      <vt:lpstr>Nunito</vt:lpstr>
      <vt:lpstr>Office Theme</vt:lpstr>
      <vt:lpstr>Lecture - 1</vt:lpstr>
      <vt:lpstr>Introduction </vt:lpstr>
      <vt:lpstr>Units of measurement</vt:lpstr>
      <vt:lpstr>System of units</vt:lpstr>
      <vt:lpstr>PowerPoint Presentation</vt:lpstr>
      <vt:lpstr>Power of ten</vt:lpstr>
      <vt:lpstr>Powers of ten</vt:lpstr>
      <vt:lpstr>continue</vt:lpstr>
      <vt:lpstr>continue</vt:lpstr>
      <vt:lpstr>Addition and subtraction</vt:lpstr>
      <vt:lpstr>1. Addition and subtraction</vt:lpstr>
      <vt:lpstr>2. Multiplication </vt:lpstr>
      <vt:lpstr>3. Division </vt:lpstr>
      <vt:lpstr>continue</vt:lpstr>
      <vt:lpstr>4. Powers </vt:lpstr>
      <vt:lpstr>continue</vt:lpstr>
      <vt:lpstr>prefixes</vt:lpstr>
      <vt:lpstr>continue</vt:lpstr>
      <vt:lpstr>CONVERSION BETWEEN LEVELS OF POWER OF TEN</vt:lpstr>
      <vt:lpstr>continue</vt:lpstr>
      <vt:lpstr>Electrical symbols and abbreviations and units</vt:lpstr>
      <vt:lpstr>Electric Circuit and its elements</vt:lpstr>
      <vt:lpstr>Active Elements</vt:lpstr>
      <vt:lpstr>continue</vt:lpstr>
      <vt:lpstr>Passive Elements</vt:lpstr>
      <vt:lpstr>Ohm’s Law</vt:lpstr>
      <vt:lpstr>continue</vt:lpstr>
      <vt:lpstr>2. Inductance</vt:lpstr>
      <vt:lpstr>Continue</vt:lpstr>
      <vt:lpstr>3-Capacitance</vt:lpstr>
      <vt:lpstr>continue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- 1</dc:title>
  <dc:creator>windows 11</dc:creator>
  <cp:lastModifiedBy>windows 11</cp:lastModifiedBy>
  <cp:revision>2</cp:revision>
  <dcterms:created xsi:type="dcterms:W3CDTF">2023-11-10T18:07:49Z</dcterms:created>
  <dcterms:modified xsi:type="dcterms:W3CDTF">2023-12-04T08:17:52Z</dcterms:modified>
</cp:coreProperties>
</file>