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5" r:id="rId4"/>
    <p:sldId id="296" r:id="rId5"/>
    <p:sldId id="297" r:id="rId6"/>
    <p:sldId id="317" r:id="rId7"/>
    <p:sldId id="298" r:id="rId8"/>
    <p:sldId id="299" r:id="rId9"/>
    <p:sldId id="301" r:id="rId10"/>
    <p:sldId id="302" r:id="rId11"/>
    <p:sldId id="303" r:id="rId12"/>
    <p:sldId id="315" r:id="rId13"/>
    <p:sldId id="314" r:id="rId14"/>
    <p:sldId id="318" r:id="rId15"/>
    <p:sldId id="304" r:id="rId16"/>
    <p:sldId id="312" r:id="rId17"/>
    <p:sldId id="313" r:id="rId18"/>
    <p:sldId id="305"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99" autoAdjust="0"/>
  </p:normalViewPr>
  <p:slideViewPr>
    <p:cSldViewPr>
      <p:cViewPr>
        <p:scale>
          <a:sx n="70" d="100"/>
          <a:sy n="70" d="100"/>
        </p:scale>
        <p:origin x="-72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C99CCBA6-07E4-1066-B4AF-B66CAE710456}"/>
              </a:ext>
            </a:extLst>
          </p:cNvPr>
          <p:cNvSpPr>
            <a:spLocks noGrp="1"/>
          </p:cNvSpPr>
          <p:nvPr>
            <p:ph type="subTitle" idx="1"/>
          </p:nvPr>
        </p:nvSpPr>
        <p:spPr>
          <a:xfrm>
            <a:off x="1295400" y="5761101"/>
            <a:ext cx="7766936" cy="1096899"/>
          </a:xfrm>
        </p:spPr>
        <p:txBody>
          <a:bodyPr>
            <a:normAutofit/>
          </a:bodyPr>
          <a:lstStyle/>
          <a:p>
            <a:pPr algn="ctr"/>
            <a:r>
              <a:rPr lang="" sz="2400" b="1" dirty="0" smtClean="0">
                <a:solidFill>
                  <a:schemeClr val="tx1">
                    <a:lumMod val="95000"/>
                    <a:lumOff val="5000"/>
                  </a:schemeClr>
                </a:solidFill>
                <a:latin typeface="Aharoni" pitchFamily="2" charset="-79"/>
                <a:cs typeface="Aharoni" pitchFamily="2" charset="-79"/>
              </a:rPr>
              <a:t>Msc.</a:t>
            </a:r>
            <a:r>
              <a:rPr lang="" sz="2400" b="1" dirty="0">
                <a:solidFill>
                  <a:schemeClr val="tx1">
                    <a:lumMod val="95000"/>
                    <a:lumOff val="5000"/>
                  </a:schemeClr>
                </a:solidFill>
                <a:latin typeface="Aharoni" pitchFamily="2" charset="-79"/>
                <a:cs typeface="Aharoni" pitchFamily="2" charset="-79"/>
              </a:rPr>
              <a:t>S</a:t>
            </a:r>
            <a:r>
              <a:rPr lang="" sz="2400" b="1" dirty="0" smtClean="0">
                <a:solidFill>
                  <a:schemeClr val="tx1">
                    <a:lumMod val="95000"/>
                    <a:lumOff val="5000"/>
                  </a:schemeClr>
                </a:solidFill>
                <a:latin typeface="Aharoni" pitchFamily="2" charset="-79"/>
                <a:cs typeface="Aharoni" pitchFamily="2" charset="-79"/>
              </a:rPr>
              <a:t>armad Mohammed </a:t>
            </a:r>
            <a:endParaRPr lang="" sz="2400" b="1" dirty="0">
              <a:solidFill>
                <a:schemeClr val="tx1">
                  <a:lumMod val="95000"/>
                  <a:lumOff val="5000"/>
                </a:schemeClr>
              </a:solidFill>
              <a:latin typeface="Aharoni" pitchFamily="2" charset="-79"/>
              <a:cs typeface="Aharoni" pitchFamily="2" charset="-79"/>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
            <a:ext cx="96774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358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04800"/>
            <a:ext cx="8596668" cy="1320800"/>
          </a:xfrm>
        </p:spPr>
        <p:txBody>
          <a:bodyPr/>
          <a:lstStyle/>
          <a:p>
            <a:r>
              <a:rPr lang="en-US" dirty="0"/>
              <a:t>How do </a:t>
            </a:r>
            <a:r>
              <a:rPr lang="en-US" dirty="0" err="1"/>
              <a:t>antiemetics</a:t>
            </a:r>
            <a:r>
              <a:rPr lang="en-US" dirty="0"/>
              <a:t> work?</a:t>
            </a:r>
            <a:endParaRPr lang="ar-IQ" dirty="0"/>
          </a:p>
        </p:txBody>
      </p:sp>
      <p:sp>
        <p:nvSpPr>
          <p:cNvPr id="3" name="عنصر نائب للمحتوى 2"/>
          <p:cNvSpPr>
            <a:spLocks noGrp="1"/>
          </p:cNvSpPr>
          <p:nvPr>
            <p:ph idx="1"/>
          </p:nvPr>
        </p:nvSpPr>
        <p:spPr>
          <a:xfrm>
            <a:off x="609600" y="1066800"/>
            <a:ext cx="8596668" cy="4343400"/>
          </a:xfrm>
        </p:spPr>
        <p:txBody>
          <a:bodyPr>
            <a:noAutofit/>
          </a:bodyPr>
          <a:lstStyle/>
          <a:p>
            <a:r>
              <a:rPr lang="en-US" sz="2400" b="1" dirty="0">
                <a:solidFill>
                  <a:schemeClr val="tx1">
                    <a:lumMod val="85000"/>
                    <a:lumOff val="15000"/>
                  </a:schemeClr>
                </a:solidFill>
                <a:latin typeface="Times New Roman" pitchFamily="18" charset="0"/>
                <a:cs typeface="Times New Roman" pitchFamily="18" charset="0"/>
              </a:rPr>
              <a:t>work on the neural pathways involved with vomiting by blocking specific receptors that respond to neurotransmitter molecules, such as serotonin, dopamine, and histamine. Most of these are central receptors found in the vomiting center of the brainstem, while peripheral receptors are found in the </a:t>
            </a:r>
            <a:r>
              <a:rPr lang="en-US" sz="2400" b="1" dirty="0" err="1">
                <a:solidFill>
                  <a:schemeClr val="tx1">
                    <a:lumMod val="85000"/>
                    <a:lumOff val="15000"/>
                  </a:schemeClr>
                </a:solidFill>
                <a:latin typeface="Times New Roman" pitchFamily="18" charset="0"/>
                <a:cs typeface="Times New Roman" pitchFamily="18" charset="0"/>
              </a:rPr>
              <a:t>vagus</a:t>
            </a:r>
            <a:r>
              <a:rPr lang="en-US" sz="2400" b="1" dirty="0">
                <a:solidFill>
                  <a:schemeClr val="tx1">
                    <a:lumMod val="85000"/>
                    <a:lumOff val="15000"/>
                  </a:schemeClr>
                </a:solidFill>
                <a:latin typeface="Times New Roman" pitchFamily="18" charset="0"/>
                <a:cs typeface="Times New Roman" pitchFamily="18" charset="0"/>
              </a:rPr>
              <a:t> nerve. When the gastrointestinal tract senses a </a:t>
            </a:r>
            <a:r>
              <a:rPr lang="en-US" sz="2400" b="1" dirty="0" smtClean="0">
                <a:solidFill>
                  <a:schemeClr val="tx1">
                    <a:lumMod val="85000"/>
                    <a:lumOff val="15000"/>
                  </a:schemeClr>
                </a:solidFill>
                <a:latin typeface="Times New Roman" pitchFamily="18" charset="0"/>
                <a:cs typeface="Times New Roman" pitchFamily="18" charset="0"/>
              </a:rPr>
              <a:t>danger, </a:t>
            </a:r>
            <a:r>
              <a:rPr lang="en-US" sz="2400" b="1" dirty="0">
                <a:solidFill>
                  <a:schemeClr val="tx1">
                    <a:lumMod val="85000"/>
                    <a:lumOff val="15000"/>
                  </a:schemeClr>
                </a:solidFill>
                <a:latin typeface="Times New Roman" pitchFamily="18" charset="0"/>
                <a:cs typeface="Times New Roman" pitchFamily="18" charset="0"/>
              </a:rPr>
              <a:t>it sends information to the peripheral receptors, which in turn </a:t>
            </a:r>
            <a:r>
              <a:rPr lang="en-US" sz="2400" b="1" dirty="0" smtClean="0">
                <a:solidFill>
                  <a:schemeClr val="tx1">
                    <a:lumMod val="85000"/>
                    <a:lumOff val="15000"/>
                  </a:schemeClr>
                </a:solidFill>
                <a:latin typeface="Times New Roman" pitchFamily="18" charset="0"/>
                <a:cs typeface="Times New Roman" pitchFamily="18" charset="0"/>
              </a:rPr>
              <a:t>transport </a:t>
            </a:r>
            <a:r>
              <a:rPr lang="en-US" sz="2400" b="1" dirty="0">
                <a:solidFill>
                  <a:schemeClr val="tx1">
                    <a:lumMod val="85000"/>
                    <a:lumOff val="15000"/>
                  </a:schemeClr>
                </a:solidFill>
                <a:latin typeface="Times New Roman" pitchFamily="18" charset="0"/>
                <a:cs typeface="Times New Roman" pitchFamily="18" charset="0"/>
              </a:rPr>
              <a:t>the information to the central receptors in the vomiting center. In response, the vomiting center triggers nausea and vomiting by stimulating the gastrointestinal tract, abdominal muscles, and the diaphragm.</a:t>
            </a:r>
            <a:endParaRPr lang="ar-IQ" sz="24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6954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8596668" cy="914400"/>
          </a:xfrm>
        </p:spPr>
        <p:txBody>
          <a:bodyPr/>
          <a:lstStyle/>
          <a:p>
            <a:r>
              <a:rPr lang="en-US" dirty="0"/>
              <a:t>What are antiemetic drugs used for?</a:t>
            </a:r>
            <a:endParaRPr lang="ar-IQ" dirty="0"/>
          </a:p>
        </p:txBody>
      </p:sp>
      <p:sp>
        <p:nvSpPr>
          <p:cNvPr id="3" name="عنصر نائب للمحتوى 2"/>
          <p:cNvSpPr>
            <a:spLocks noGrp="1"/>
          </p:cNvSpPr>
          <p:nvPr>
            <p:ph idx="1"/>
          </p:nvPr>
        </p:nvSpPr>
        <p:spPr>
          <a:xfrm>
            <a:off x="609600" y="1219200"/>
            <a:ext cx="8596668" cy="4191000"/>
          </a:xfrm>
        </p:spPr>
        <p:txBody>
          <a:bodyPr>
            <a:normAutofit/>
          </a:bodyPr>
          <a:lstStyle/>
          <a:p>
            <a:r>
              <a:rPr lang="en-US" dirty="0"/>
              <a:t> </a:t>
            </a:r>
            <a:r>
              <a:rPr lang="en-US" sz="2400" b="1" dirty="0">
                <a:solidFill>
                  <a:schemeClr val="tx1">
                    <a:lumMod val="85000"/>
                    <a:lumOff val="15000"/>
                  </a:schemeClr>
                </a:solidFill>
                <a:latin typeface="Times New Roman" pitchFamily="18" charset="0"/>
                <a:cs typeface="Times New Roman" pitchFamily="18" charset="0"/>
              </a:rPr>
              <a:t>drugs are taken to treat nausea and vomiting, and can be administered as tablets, </a:t>
            </a:r>
            <a:r>
              <a:rPr lang="en-US" sz="2400" b="1" dirty="0" err="1">
                <a:solidFill>
                  <a:schemeClr val="tx1">
                    <a:lumMod val="85000"/>
                    <a:lumOff val="15000"/>
                  </a:schemeClr>
                </a:solidFill>
                <a:latin typeface="Times New Roman" pitchFamily="18" charset="0"/>
                <a:cs typeface="Times New Roman" pitchFamily="18" charset="0"/>
              </a:rPr>
              <a:t>sublinguals</a:t>
            </a:r>
            <a:r>
              <a:rPr lang="en-US" sz="2400" b="1" dirty="0">
                <a:solidFill>
                  <a:schemeClr val="tx1">
                    <a:lumMod val="85000"/>
                    <a:lumOff val="15000"/>
                  </a:schemeClr>
                </a:solidFill>
                <a:latin typeface="Times New Roman" pitchFamily="18" charset="0"/>
                <a:cs typeface="Times New Roman" pitchFamily="18" charset="0"/>
              </a:rPr>
              <a:t>, oral solutions, transdermal patches or intravenous injections.</a:t>
            </a:r>
          </a:p>
          <a:p>
            <a:r>
              <a:rPr lang="en-US" sz="2400" b="1" dirty="0">
                <a:solidFill>
                  <a:schemeClr val="tx1">
                    <a:lumMod val="85000"/>
                    <a:lumOff val="15000"/>
                  </a:schemeClr>
                </a:solidFill>
                <a:latin typeface="Times New Roman" pitchFamily="18" charset="0"/>
                <a:cs typeface="Times New Roman" pitchFamily="18" charset="0"/>
              </a:rPr>
              <a:t> Nausea and vomiting can be symptoms of various conditions, </a:t>
            </a:r>
          </a:p>
          <a:p>
            <a:r>
              <a:rPr lang="en-US" sz="2400" b="1" dirty="0">
                <a:solidFill>
                  <a:schemeClr val="tx1">
                    <a:lumMod val="85000"/>
                    <a:lumOff val="15000"/>
                  </a:schemeClr>
                </a:solidFill>
                <a:latin typeface="Times New Roman" pitchFamily="18" charset="0"/>
                <a:cs typeface="Times New Roman" pitchFamily="18" charset="0"/>
              </a:rPr>
              <a:t>motion sickness,</a:t>
            </a:r>
          </a:p>
          <a:p>
            <a:r>
              <a:rPr lang="en-US" sz="2400" b="1" dirty="0">
                <a:solidFill>
                  <a:schemeClr val="tx1">
                    <a:lumMod val="85000"/>
                    <a:lumOff val="15000"/>
                  </a:schemeClr>
                </a:solidFill>
                <a:latin typeface="Times New Roman" pitchFamily="18" charset="0"/>
                <a:cs typeface="Times New Roman" pitchFamily="18" charset="0"/>
              </a:rPr>
              <a:t> upper abdominal irritation, </a:t>
            </a:r>
          </a:p>
          <a:p>
            <a:r>
              <a:rPr lang="en-US" sz="2400" b="1" dirty="0">
                <a:solidFill>
                  <a:schemeClr val="tx1">
                    <a:lumMod val="85000"/>
                    <a:lumOff val="15000"/>
                  </a:schemeClr>
                </a:solidFill>
                <a:latin typeface="Times New Roman" pitchFamily="18" charset="0"/>
                <a:cs typeface="Times New Roman" pitchFamily="18" charset="0"/>
              </a:rPr>
              <a:t>food poisoning,</a:t>
            </a:r>
          </a:p>
          <a:p>
            <a:r>
              <a:rPr lang="en-US" sz="2400" b="1" dirty="0">
                <a:solidFill>
                  <a:schemeClr val="tx1">
                    <a:lumMod val="85000"/>
                    <a:lumOff val="15000"/>
                  </a:schemeClr>
                </a:solidFill>
                <a:latin typeface="Times New Roman" pitchFamily="18" charset="0"/>
                <a:cs typeface="Times New Roman" pitchFamily="18" charset="0"/>
              </a:rPr>
              <a:t>gastroenteritis.</a:t>
            </a:r>
          </a:p>
          <a:p>
            <a:r>
              <a:rPr lang="en-US" sz="2400" b="1" dirty="0">
                <a:solidFill>
                  <a:schemeClr val="tx1">
                    <a:lumMod val="85000"/>
                    <a:lumOff val="15000"/>
                  </a:schemeClr>
                </a:solidFill>
                <a:latin typeface="Times New Roman" pitchFamily="18" charset="0"/>
                <a:cs typeface="Times New Roman" pitchFamily="18" charset="0"/>
              </a:rPr>
              <a:t>Post-operative nausea and vomiting (PONV)</a:t>
            </a:r>
          </a:p>
          <a:p>
            <a:pPr marL="0" indent="0">
              <a:buNone/>
            </a:pPr>
            <a:endParaRPr lang="ar-IQ" dirty="0"/>
          </a:p>
        </p:txBody>
      </p:sp>
    </p:spTree>
    <p:extLst>
      <p:ext uri="{BB962C8B-B14F-4D97-AF65-F5344CB8AC3E}">
        <p14:creationId xmlns:p14="http://schemas.microsoft.com/office/powerpoint/2010/main" val="425087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04800"/>
            <a:ext cx="8596668" cy="914400"/>
          </a:xfrm>
        </p:spPr>
        <p:txBody>
          <a:bodyPr/>
          <a:lstStyle/>
          <a:p>
            <a:r>
              <a:rPr lang="en-US" dirty="0"/>
              <a:t>What are antiemetic drugs used for</a:t>
            </a:r>
            <a:endParaRPr lang="ar-IQ" dirty="0"/>
          </a:p>
        </p:txBody>
      </p:sp>
      <p:sp>
        <p:nvSpPr>
          <p:cNvPr id="3" name="عنصر نائب للمحتوى 2"/>
          <p:cNvSpPr>
            <a:spLocks noGrp="1"/>
          </p:cNvSpPr>
          <p:nvPr>
            <p:ph idx="1"/>
          </p:nvPr>
        </p:nvSpPr>
        <p:spPr>
          <a:xfrm>
            <a:off x="685800" y="1143000"/>
            <a:ext cx="8596668" cy="4517362"/>
          </a:xfrm>
        </p:spPr>
        <p:txBody>
          <a:bodyPr>
            <a:normAutofit lnSpcReduction="10000"/>
          </a:bodyPr>
          <a:lstStyle/>
          <a:p>
            <a:r>
              <a:rPr lang="en-US" sz="2400" b="1" dirty="0">
                <a:solidFill>
                  <a:schemeClr val="tx1">
                    <a:lumMod val="85000"/>
                    <a:lumOff val="15000"/>
                  </a:schemeClr>
                </a:solidFill>
                <a:latin typeface="Times New Roman" pitchFamily="18" charset="0"/>
                <a:cs typeface="Times New Roman" pitchFamily="18" charset="0"/>
              </a:rPr>
              <a:t>Nausea and vomiting are also common side effects of many drugs including</a:t>
            </a:r>
          </a:p>
          <a:p>
            <a:r>
              <a:rPr lang="en-US" sz="2400" b="1" dirty="0">
                <a:solidFill>
                  <a:schemeClr val="tx1">
                    <a:lumMod val="85000"/>
                    <a:lumOff val="15000"/>
                  </a:schemeClr>
                </a:solidFill>
                <a:latin typeface="Times New Roman" pitchFamily="18" charset="0"/>
                <a:cs typeface="Times New Roman" pitchFamily="18" charset="0"/>
              </a:rPr>
              <a:t> opioid analgesics </a:t>
            </a:r>
          </a:p>
          <a:p>
            <a:r>
              <a:rPr lang="en-US" sz="2400" b="1" dirty="0">
                <a:solidFill>
                  <a:schemeClr val="tx1">
                    <a:lumMod val="85000"/>
                    <a:lumOff val="15000"/>
                  </a:schemeClr>
                </a:solidFill>
                <a:latin typeface="Times New Roman" pitchFamily="18" charset="0"/>
                <a:cs typeface="Times New Roman" pitchFamily="18" charset="0"/>
              </a:rPr>
              <a:t> </a:t>
            </a:r>
            <a:r>
              <a:rPr lang="en-US" sz="2400" b="1" dirty="0" err="1">
                <a:solidFill>
                  <a:schemeClr val="tx1">
                    <a:lumMod val="85000"/>
                    <a:lumOff val="15000"/>
                  </a:schemeClr>
                </a:solidFill>
                <a:latin typeface="Times New Roman" pitchFamily="18" charset="0"/>
                <a:cs typeface="Times New Roman" pitchFamily="18" charset="0"/>
              </a:rPr>
              <a:t>anaesthetics</a:t>
            </a:r>
            <a:r>
              <a:rPr lang="en-US" sz="2400" b="1" dirty="0">
                <a:solidFill>
                  <a:schemeClr val="tx1">
                    <a:lumMod val="85000"/>
                    <a:lumOff val="15000"/>
                  </a:schemeClr>
                </a:solidFill>
                <a:latin typeface="Times New Roman" pitchFamily="18" charset="0"/>
                <a:cs typeface="Times New Roman" pitchFamily="18" charset="0"/>
              </a:rPr>
              <a:t> (postoperative nausea),</a:t>
            </a:r>
          </a:p>
          <a:p>
            <a:r>
              <a:rPr lang="en-US" sz="2400" b="1" dirty="0">
                <a:solidFill>
                  <a:schemeClr val="tx1">
                    <a:lumMod val="85000"/>
                    <a:lumOff val="15000"/>
                  </a:schemeClr>
                </a:solidFill>
                <a:latin typeface="Times New Roman" pitchFamily="18" charset="0"/>
                <a:cs typeface="Times New Roman" pitchFamily="18" charset="0"/>
              </a:rPr>
              <a:t>chemotherapy directed against cancer.</a:t>
            </a:r>
          </a:p>
          <a:p>
            <a:r>
              <a:rPr lang="en-US" sz="2400" b="1" dirty="0" err="1" smtClean="0">
                <a:solidFill>
                  <a:schemeClr val="tx1">
                    <a:lumMod val="85000"/>
                    <a:lumOff val="15000"/>
                  </a:schemeClr>
                </a:solidFill>
                <a:latin typeface="Times New Roman" pitchFamily="18" charset="0"/>
                <a:cs typeface="Times New Roman" pitchFamily="18" charset="0"/>
              </a:rPr>
              <a:t>ocuur</a:t>
            </a:r>
            <a:r>
              <a:rPr lang="en-US" sz="2400" b="1" dirty="0" smtClean="0">
                <a:solidFill>
                  <a:schemeClr val="tx1">
                    <a:lumMod val="85000"/>
                    <a:lumOff val="15000"/>
                  </a:schemeClr>
                </a:solidFill>
                <a:latin typeface="Times New Roman" pitchFamily="18" charset="0"/>
                <a:cs typeface="Times New Roman" pitchFamily="18" charset="0"/>
              </a:rPr>
              <a:t> </a:t>
            </a:r>
            <a:r>
              <a:rPr lang="en-US" sz="2400" b="1" dirty="0">
                <a:solidFill>
                  <a:schemeClr val="tx1">
                    <a:lumMod val="85000"/>
                    <a:lumOff val="15000"/>
                  </a:schemeClr>
                </a:solidFill>
                <a:latin typeface="Times New Roman" pitchFamily="18" charset="0"/>
                <a:cs typeface="Times New Roman" pitchFamily="18" charset="0"/>
              </a:rPr>
              <a:t>in pregnancy-related morning sickness or hyperemesis, which is extreme morning sickness including severe vomiting, during pregnancy. </a:t>
            </a:r>
          </a:p>
          <a:p>
            <a:r>
              <a:rPr lang="en-US" sz="2400" b="1" dirty="0" smtClean="0">
                <a:solidFill>
                  <a:schemeClr val="tx1">
                    <a:lumMod val="85000"/>
                    <a:lumOff val="15000"/>
                  </a:schemeClr>
                </a:solidFill>
                <a:latin typeface="Times New Roman" pitchFamily="18" charset="0"/>
                <a:cs typeface="Times New Roman" pitchFamily="18" charset="0"/>
              </a:rPr>
              <a:t>antiemetic </a:t>
            </a:r>
            <a:r>
              <a:rPr lang="en-US" sz="2400" b="1" dirty="0">
                <a:solidFill>
                  <a:schemeClr val="tx1">
                    <a:lumMod val="85000"/>
                    <a:lumOff val="15000"/>
                  </a:schemeClr>
                </a:solidFill>
                <a:latin typeface="Times New Roman" pitchFamily="18" charset="0"/>
                <a:cs typeface="Times New Roman" pitchFamily="18" charset="0"/>
              </a:rPr>
              <a:t>medications should not be taken during pregnancy without first consulting with your </a:t>
            </a:r>
            <a:r>
              <a:rPr lang="en-US" sz="2400" b="1" dirty="0" err="1">
                <a:solidFill>
                  <a:schemeClr val="tx1">
                    <a:lumMod val="85000"/>
                    <a:lumOff val="15000"/>
                  </a:schemeClr>
                </a:solidFill>
                <a:latin typeface="Times New Roman" pitchFamily="18" charset="0"/>
                <a:cs typeface="Times New Roman" pitchFamily="18" charset="0"/>
              </a:rPr>
              <a:t>familydoctor</a:t>
            </a:r>
            <a:r>
              <a:rPr lang="en-US" sz="2400" b="1" dirty="0">
                <a:solidFill>
                  <a:schemeClr val="tx1">
                    <a:lumMod val="85000"/>
                    <a:lumOff val="15000"/>
                  </a:schemeClr>
                </a:solidFill>
                <a:latin typeface="Times New Roman" pitchFamily="18" charset="0"/>
                <a:cs typeface="Times New Roman" pitchFamily="18" charset="0"/>
              </a:rPr>
              <a:t>, who might prescribe them only after evaluating the risks and benefits. </a:t>
            </a:r>
          </a:p>
          <a:p>
            <a:endParaRPr lang="ar-IQ" dirty="0"/>
          </a:p>
        </p:txBody>
      </p:sp>
    </p:spTree>
    <p:extLst>
      <p:ext uri="{BB962C8B-B14F-4D97-AF65-F5344CB8AC3E}">
        <p14:creationId xmlns:p14="http://schemas.microsoft.com/office/powerpoint/2010/main" val="335368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28600"/>
            <a:ext cx="8596668" cy="990600"/>
          </a:xfrm>
        </p:spPr>
        <p:txBody>
          <a:bodyPr>
            <a:normAutofit/>
          </a:bodyPr>
          <a:lstStyle/>
          <a:p>
            <a:r>
              <a:rPr lang="en-US" dirty="0"/>
              <a:t>How does vomiting </a:t>
            </a:r>
            <a:r>
              <a:rPr lang="en-US" dirty="0" smtClean="0"/>
              <a:t>occur ?</a:t>
            </a:r>
            <a:endParaRPr lang="ar-IQ" dirty="0"/>
          </a:p>
        </p:txBody>
      </p:sp>
      <p:sp>
        <p:nvSpPr>
          <p:cNvPr id="3" name="عنصر نائب للمحتوى 2"/>
          <p:cNvSpPr>
            <a:spLocks noGrp="1"/>
          </p:cNvSpPr>
          <p:nvPr>
            <p:ph idx="1"/>
          </p:nvPr>
        </p:nvSpPr>
        <p:spPr>
          <a:xfrm>
            <a:off x="635696" y="1147175"/>
            <a:ext cx="9270304" cy="4415425"/>
          </a:xfrm>
        </p:spPr>
        <p:txBody>
          <a:bodyPr>
            <a:noAutofit/>
          </a:bodyPr>
          <a:lstStyle/>
          <a:p>
            <a:pPr algn="justLow"/>
            <a:r>
              <a:rPr lang="en-US" sz="2000" b="1" dirty="0" smtClean="0">
                <a:solidFill>
                  <a:schemeClr val="tx1">
                    <a:lumMod val="85000"/>
                    <a:lumOff val="15000"/>
                  </a:schemeClr>
                </a:solidFill>
                <a:latin typeface="Times New Roman" pitchFamily="18" charset="0"/>
                <a:cs typeface="Times New Roman" pitchFamily="18" charset="0"/>
              </a:rPr>
              <a:t>Motion </a:t>
            </a:r>
            <a:r>
              <a:rPr lang="en-US" sz="2000" b="1" dirty="0">
                <a:solidFill>
                  <a:schemeClr val="tx1">
                    <a:lumMod val="85000"/>
                    <a:lumOff val="15000"/>
                  </a:schemeClr>
                </a:solidFill>
                <a:latin typeface="Times New Roman" pitchFamily="18" charset="0"/>
                <a:cs typeface="Times New Roman" pitchFamily="18" charset="0"/>
              </a:rPr>
              <a:t>sickness: The vestibular system is an inner ear organ that detects motion (acceleration) in all three dimensions of the body and sends signals to the cerebellum to keep the body balanced.</a:t>
            </a:r>
          </a:p>
          <a:p>
            <a:pPr algn="justLow"/>
            <a:r>
              <a:rPr lang="en-US" sz="2000" b="1" dirty="0" smtClean="0">
                <a:solidFill>
                  <a:schemeClr val="tx1">
                    <a:lumMod val="85000"/>
                    <a:lumOff val="15000"/>
                  </a:schemeClr>
                </a:solidFill>
                <a:latin typeface="Times New Roman" pitchFamily="18" charset="0"/>
                <a:cs typeface="Times New Roman" pitchFamily="18" charset="0"/>
              </a:rPr>
              <a:t>Drug </a:t>
            </a:r>
            <a:r>
              <a:rPr lang="en-US" sz="2000" b="1" dirty="0">
                <a:solidFill>
                  <a:schemeClr val="tx1">
                    <a:lumMod val="85000"/>
                    <a:lumOff val="15000"/>
                  </a:schemeClr>
                </a:solidFill>
                <a:latin typeface="Times New Roman" pitchFamily="18" charset="0"/>
                <a:cs typeface="Times New Roman" pitchFamily="18" charset="0"/>
              </a:rPr>
              <a:t>(cancer chemotherapy/radiotherapy) induced vomiting. Cytotoxic drugs or radiation induce nausea and vomiting by causing cellular damage, which causes release of mediators including 5-HT and substance-P from intestinal mucosa</a:t>
            </a:r>
            <a:r>
              <a:rPr lang="en-US" sz="2000" b="1" dirty="0" smtClean="0">
                <a:solidFill>
                  <a:schemeClr val="tx1">
                    <a:lumMod val="85000"/>
                    <a:lumOff val="15000"/>
                  </a:schemeClr>
                </a:solidFill>
                <a:latin typeface="Times New Roman" pitchFamily="18" charset="0"/>
                <a:cs typeface="Times New Roman" pitchFamily="18" charset="0"/>
              </a:rPr>
              <a:t>.</a:t>
            </a:r>
          </a:p>
          <a:p>
            <a:pPr algn="justLow"/>
            <a:r>
              <a:rPr lang="en-US" sz="2000" b="1" dirty="0" smtClean="0">
                <a:solidFill>
                  <a:schemeClr val="tx1">
                    <a:lumMod val="85000"/>
                    <a:lumOff val="15000"/>
                  </a:schemeClr>
                </a:solidFill>
                <a:latin typeface="Times New Roman" pitchFamily="18" charset="0"/>
                <a:cs typeface="Times New Roman" pitchFamily="18" charset="0"/>
              </a:rPr>
              <a:t> </a:t>
            </a:r>
            <a:r>
              <a:rPr lang="en-US" sz="2000" b="1" dirty="0">
                <a:solidFill>
                  <a:schemeClr val="tx1">
                    <a:lumMod val="85000"/>
                    <a:lumOff val="15000"/>
                  </a:schemeClr>
                </a:solidFill>
                <a:latin typeface="Times New Roman" pitchFamily="18" charset="0"/>
                <a:cs typeface="Times New Roman" pitchFamily="18" charset="0"/>
              </a:rPr>
              <a:t>5-HT activate vagal afferents in the gut to send </a:t>
            </a:r>
            <a:r>
              <a:rPr lang="en-US" sz="2000" b="1" dirty="0" err="1">
                <a:solidFill>
                  <a:schemeClr val="tx1">
                    <a:lumMod val="85000"/>
                    <a:lumOff val="15000"/>
                  </a:schemeClr>
                </a:solidFill>
                <a:latin typeface="Times New Roman" pitchFamily="18" charset="0"/>
                <a:cs typeface="Times New Roman" pitchFamily="18" charset="0"/>
              </a:rPr>
              <a:t>emetogenic</a:t>
            </a:r>
            <a:r>
              <a:rPr lang="en-US" sz="2000" b="1" dirty="0">
                <a:solidFill>
                  <a:schemeClr val="tx1">
                    <a:lumMod val="85000"/>
                    <a:lumOff val="15000"/>
                  </a:schemeClr>
                </a:solidFill>
                <a:latin typeface="Times New Roman" pitchFamily="18" charset="0"/>
                <a:cs typeface="Times New Roman" pitchFamily="18" charset="0"/>
              </a:rPr>
              <a:t> signal to CTZ/NTS as well as spill into circulation and reach CTZ via the vascular route. 5HT3 antagonists like </a:t>
            </a:r>
            <a:r>
              <a:rPr lang="en-US" sz="2000" b="1" dirty="0" err="1">
                <a:solidFill>
                  <a:schemeClr val="tx1">
                    <a:lumMod val="85000"/>
                    <a:lumOff val="15000"/>
                  </a:schemeClr>
                </a:solidFill>
                <a:latin typeface="Times New Roman" pitchFamily="18" charset="0"/>
                <a:cs typeface="Times New Roman" pitchFamily="18" charset="0"/>
              </a:rPr>
              <a:t>ondansetron</a:t>
            </a:r>
            <a:r>
              <a:rPr lang="en-US" sz="2000" b="1" dirty="0">
                <a:solidFill>
                  <a:schemeClr val="tx1">
                    <a:lumMod val="85000"/>
                    <a:lumOff val="15000"/>
                  </a:schemeClr>
                </a:solidFill>
                <a:latin typeface="Times New Roman" pitchFamily="18" charset="0"/>
                <a:cs typeface="Times New Roman" pitchFamily="18" charset="0"/>
              </a:rPr>
              <a:t> blocks </a:t>
            </a:r>
            <a:r>
              <a:rPr lang="en-US" sz="2000" b="1" dirty="0" err="1">
                <a:solidFill>
                  <a:schemeClr val="tx1">
                    <a:lumMod val="85000"/>
                    <a:lumOff val="15000"/>
                  </a:schemeClr>
                </a:solidFill>
                <a:latin typeface="Times New Roman" pitchFamily="18" charset="0"/>
                <a:cs typeface="Times New Roman" pitchFamily="18" charset="0"/>
              </a:rPr>
              <a:t>emetogenic</a:t>
            </a:r>
            <a:r>
              <a:rPr lang="en-US" sz="2000" b="1" dirty="0">
                <a:solidFill>
                  <a:schemeClr val="tx1">
                    <a:lumMod val="85000"/>
                    <a:lumOff val="15000"/>
                  </a:schemeClr>
                </a:solidFill>
                <a:latin typeface="Times New Roman" pitchFamily="18" charset="0"/>
                <a:cs typeface="Times New Roman" pitchFamily="18" charset="0"/>
              </a:rPr>
              <a:t> impulses both at their peripheral origin and central relay. Hence 5HT3 antagonists are 1st choice for drug induced vomiting. </a:t>
            </a:r>
            <a:r>
              <a:rPr lang="en-US" sz="2000" b="1" dirty="0" err="1">
                <a:solidFill>
                  <a:schemeClr val="tx1">
                    <a:lumMod val="85000"/>
                    <a:lumOff val="15000"/>
                  </a:schemeClr>
                </a:solidFill>
                <a:latin typeface="Times New Roman" pitchFamily="18" charset="0"/>
                <a:cs typeface="Times New Roman" pitchFamily="18" charset="0"/>
              </a:rPr>
              <a:t>Cisplatin</a:t>
            </a:r>
            <a:r>
              <a:rPr lang="en-US" sz="2000" b="1" dirty="0">
                <a:solidFill>
                  <a:schemeClr val="tx1">
                    <a:lumMod val="85000"/>
                    <a:lumOff val="15000"/>
                  </a:schemeClr>
                </a:solidFill>
                <a:latin typeface="Times New Roman" pitchFamily="18" charset="0"/>
                <a:cs typeface="Times New Roman" pitchFamily="18" charset="0"/>
              </a:rPr>
              <a:t> is the most </a:t>
            </a:r>
            <a:r>
              <a:rPr lang="en-US" sz="2000" b="1" dirty="0" err="1">
                <a:solidFill>
                  <a:schemeClr val="tx1">
                    <a:lumMod val="85000"/>
                    <a:lumOff val="15000"/>
                  </a:schemeClr>
                </a:solidFill>
                <a:latin typeface="Times New Roman" pitchFamily="18" charset="0"/>
                <a:cs typeface="Times New Roman" pitchFamily="18" charset="0"/>
              </a:rPr>
              <a:t>emetogenic</a:t>
            </a:r>
            <a:r>
              <a:rPr lang="en-US" sz="2000" b="1" dirty="0">
                <a:solidFill>
                  <a:schemeClr val="tx1">
                    <a:lumMod val="85000"/>
                    <a:lumOff val="15000"/>
                  </a:schemeClr>
                </a:solidFill>
                <a:latin typeface="Times New Roman" pitchFamily="18" charset="0"/>
                <a:cs typeface="Times New Roman" pitchFamily="18" charset="0"/>
              </a:rPr>
              <a:t> drug ever</a:t>
            </a:r>
          </a:p>
          <a:p>
            <a:pPr algn="justLow"/>
            <a:endParaRPr lang="ar-IQ" sz="20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39609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961408"/>
            <a:ext cx="8305800" cy="5860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863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990600"/>
          </a:xfrm>
        </p:spPr>
        <p:txBody>
          <a:bodyPr/>
          <a:lstStyle/>
          <a:p>
            <a:r>
              <a:rPr lang="en-US" dirty="0"/>
              <a:t>What are some examples of </a:t>
            </a:r>
            <a:r>
              <a:rPr lang="en-US" dirty="0" err="1"/>
              <a:t>antiemetics</a:t>
            </a:r>
            <a:r>
              <a:rPr lang="en-US" dirty="0"/>
              <a:t>?</a:t>
            </a:r>
            <a:endParaRPr lang="ar-IQ" dirty="0"/>
          </a:p>
        </p:txBody>
      </p:sp>
      <p:sp>
        <p:nvSpPr>
          <p:cNvPr id="3" name="عنصر نائب للمحتوى 2"/>
          <p:cNvSpPr>
            <a:spLocks noGrp="1"/>
          </p:cNvSpPr>
          <p:nvPr>
            <p:ph idx="1"/>
          </p:nvPr>
        </p:nvSpPr>
        <p:spPr>
          <a:xfrm>
            <a:off x="685800" y="1524000"/>
            <a:ext cx="8596668" cy="4441163"/>
          </a:xfrm>
        </p:spPr>
        <p:txBody>
          <a:bodyPr>
            <a:normAutofit/>
          </a:bodyPr>
          <a:lstStyle/>
          <a:p>
            <a:pPr algn="just"/>
            <a:r>
              <a:rPr lang="en-US" sz="2000" b="1" dirty="0">
                <a:solidFill>
                  <a:schemeClr val="tx1">
                    <a:lumMod val="85000"/>
                    <a:lumOff val="15000"/>
                  </a:schemeClr>
                </a:solidFill>
                <a:latin typeface="Times New Roman" pitchFamily="18" charset="0"/>
                <a:cs typeface="Times New Roman" pitchFamily="18" charset="0"/>
              </a:rPr>
              <a:t>There are a few classes of antiemetic medications?</a:t>
            </a:r>
          </a:p>
          <a:p>
            <a:pPr algn="just"/>
            <a:r>
              <a:rPr lang="en-US" sz="2000" b="1" dirty="0">
                <a:solidFill>
                  <a:schemeClr val="tx1">
                    <a:lumMod val="85000"/>
                    <a:lumOff val="15000"/>
                  </a:schemeClr>
                </a:solidFill>
                <a:latin typeface="Times New Roman" pitchFamily="18" charset="0"/>
                <a:cs typeface="Times New Roman" pitchFamily="18" charset="0"/>
              </a:rPr>
              <a:t>5-HT3 receptor antagonists, such as </a:t>
            </a:r>
            <a:r>
              <a:rPr lang="en-US" sz="2000" b="1" dirty="0" err="1">
                <a:solidFill>
                  <a:schemeClr val="tx1">
                    <a:lumMod val="85000"/>
                    <a:lumOff val="15000"/>
                  </a:schemeClr>
                </a:solidFill>
                <a:latin typeface="Times New Roman" pitchFamily="18" charset="0"/>
                <a:cs typeface="Times New Roman" pitchFamily="18" charset="0"/>
              </a:rPr>
              <a:t>ondansetron</a:t>
            </a:r>
            <a:r>
              <a:rPr lang="en-US" sz="2000" b="1" dirty="0">
                <a:solidFill>
                  <a:schemeClr val="tx1">
                    <a:lumMod val="85000"/>
                    <a:lumOff val="15000"/>
                  </a:schemeClr>
                </a:solidFill>
                <a:latin typeface="Times New Roman" pitchFamily="18" charset="0"/>
                <a:cs typeface="Times New Roman" pitchFamily="18" charset="0"/>
              </a:rPr>
              <a:t> (Zofran), </a:t>
            </a:r>
            <a:r>
              <a:rPr lang="en-US" sz="2000" b="1" dirty="0" err="1">
                <a:solidFill>
                  <a:schemeClr val="tx1">
                    <a:lumMod val="85000"/>
                    <a:lumOff val="15000"/>
                  </a:schemeClr>
                </a:solidFill>
                <a:latin typeface="Times New Roman" pitchFamily="18" charset="0"/>
                <a:cs typeface="Times New Roman" pitchFamily="18" charset="0"/>
              </a:rPr>
              <a:t>granisetron</a:t>
            </a:r>
            <a:r>
              <a:rPr lang="en-US" sz="2000" b="1" dirty="0">
                <a:solidFill>
                  <a:schemeClr val="tx1">
                    <a:lumMod val="85000"/>
                    <a:lumOff val="15000"/>
                  </a:schemeClr>
                </a:solidFill>
                <a:latin typeface="Times New Roman" pitchFamily="18" charset="0"/>
                <a:cs typeface="Times New Roman" pitchFamily="18" charset="0"/>
              </a:rPr>
              <a:t>, and </a:t>
            </a:r>
            <a:r>
              <a:rPr lang="en-US" sz="2000" b="1" dirty="0" err="1">
                <a:solidFill>
                  <a:schemeClr val="tx1">
                    <a:lumMod val="85000"/>
                    <a:lumOff val="15000"/>
                  </a:schemeClr>
                </a:solidFill>
                <a:latin typeface="Times New Roman" pitchFamily="18" charset="0"/>
                <a:cs typeface="Times New Roman" pitchFamily="18" charset="0"/>
              </a:rPr>
              <a:t>palonosetron</a:t>
            </a:r>
            <a:r>
              <a:rPr lang="en-US" sz="2000" b="1" dirty="0">
                <a:solidFill>
                  <a:schemeClr val="tx1">
                    <a:lumMod val="85000"/>
                    <a:lumOff val="15000"/>
                  </a:schemeClr>
                </a:solidFill>
                <a:latin typeface="Times New Roman" pitchFamily="18" charset="0"/>
                <a:cs typeface="Times New Roman" pitchFamily="18" charset="0"/>
              </a:rPr>
              <a:t> (2nd generation) are medications that work on central serotonin receptors in the vomiting center, as well as the peripheral serotonin receptors in the </a:t>
            </a:r>
            <a:r>
              <a:rPr lang="en-US" sz="2000" b="1" dirty="0" err="1">
                <a:solidFill>
                  <a:schemeClr val="tx1">
                    <a:lumMod val="85000"/>
                    <a:lumOff val="15000"/>
                  </a:schemeClr>
                </a:solidFill>
                <a:latin typeface="Times New Roman" pitchFamily="18" charset="0"/>
                <a:cs typeface="Times New Roman" pitchFamily="18" charset="0"/>
              </a:rPr>
              <a:t>vagus</a:t>
            </a:r>
            <a:r>
              <a:rPr lang="en-US" sz="2000" b="1" dirty="0">
                <a:solidFill>
                  <a:schemeClr val="tx1">
                    <a:lumMod val="85000"/>
                    <a:lumOff val="15000"/>
                  </a:schemeClr>
                </a:solidFill>
                <a:latin typeface="Times New Roman" pitchFamily="18" charset="0"/>
                <a:cs typeface="Times New Roman" pitchFamily="18" charset="0"/>
              </a:rPr>
              <a:t> nerve. 5-HT3 receptor antagonists are indicated for use against vomiting caused by acute gastroenteritis or postoperative nausea. It’s also the first go-to antiemetic class for radiotherapy- and chemotherapy-induced nausea and vomiting, which are common side effects. </a:t>
            </a:r>
          </a:p>
          <a:p>
            <a:pPr algn="just"/>
            <a:r>
              <a:rPr lang="en-US" sz="2000" b="1" dirty="0">
                <a:solidFill>
                  <a:schemeClr val="tx1">
                    <a:lumMod val="85000"/>
                    <a:lumOff val="15000"/>
                  </a:schemeClr>
                </a:solidFill>
                <a:latin typeface="Times New Roman" pitchFamily="18" charset="0"/>
                <a:cs typeface="Times New Roman" pitchFamily="18" charset="0"/>
              </a:rPr>
              <a:t>Dopamine antagonists, such as metoclopramide (Reglan), </a:t>
            </a:r>
            <a:r>
              <a:rPr lang="en-US" sz="2000" b="1" dirty="0" err="1">
                <a:solidFill>
                  <a:schemeClr val="tx1">
                    <a:lumMod val="85000"/>
                    <a:lumOff val="15000"/>
                  </a:schemeClr>
                </a:solidFill>
                <a:latin typeface="Times New Roman" pitchFamily="18" charset="0"/>
                <a:cs typeface="Times New Roman" pitchFamily="18" charset="0"/>
              </a:rPr>
              <a:t>domperidone</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Motilium</a:t>
            </a:r>
            <a:r>
              <a:rPr lang="en-US" sz="2000" b="1" dirty="0">
                <a:solidFill>
                  <a:schemeClr val="tx1">
                    <a:lumMod val="85000"/>
                    <a:lumOff val="15000"/>
                  </a:schemeClr>
                </a:solidFill>
                <a:latin typeface="Times New Roman" pitchFamily="18" charset="0"/>
                <a:cs typeface="Times New Roman" pitchFamily="18" charset="0"/>
              </a:rPr>
              <a:t>), and chlorpromazine, are amongst the most commonly used </a:t>
            </a:r>
            <a:r>
              <a:rPr lang="en-US" sz="2000" b="1" dirty="0" err="1">
                <a:solidFill>
                  <a:schemeClr val="tx1">
                    <a:lumMod val="85000"/>
                    <a:lumOff val="15000"/>
                  </a:schemeClr>
                </a:solidFill>
                <a:latin typeface="Times New Roman" pitchFamily="18" charset="0"/>
                <a:cs typeface="Times New Roman" pitchFamily="18" charset="0"/>
              </a:rPr>
              <a:t>antiemetics</a:t>
            </a:r>
            <a:r>
              <a:rPr lang="en-US" sz="2000" b="1" dirty="0">
                <a:solidFill>
                  <a:schemeClr val="tx1">
                    <a:lumMod val="85000"/>
                    <a:lumOff val="15000"/>
                  </a:schemeClr>
                </a:solidFill>
                <a:latin typeface="Times New Roman" pitchFamily="18" charset="0"/>
                <a:cs typeface="Times New Roman" pitchFamily="18" charset="0"/>
              </a:rPr>
              <a:t>, and they’re also indicated for postoperative nausea and motion sickness. </a:t>
            </a:r>
          </a:p>
          <a:p>
            <a:endParaRPr lang="en-US" dirty="0"/>
          </a:p>
          <a:p>
            <a:endParaRPr lang="en-US" dirty="0"/>
          </a:p>
        </p:txBody>
      </p:sp>
    </p:spTree>
    <p:extLst>
      <p:ext uri="{BB962C8B-B14F-4D97-AF65-F5344CB8AC3E}">
        <p14:creationId xmlns:p14="http://schemas.microsoft.com/office/powerpoint/2010/main" val="825407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some examples of </a:t>
            </a:r>
            <a:r>
              <a:rPr lang="en-US" dirty="0" err="1"/>
              <a:t>antiemetics</a:t>
            </a:r>
            <a:r>
              <a:rPr lang="en-US" dirty="0"/>
              <a:t>?</a:t>
            </a:r>
            <a:endParaRPr lang="ar-IQ" dirty="0"/>
          </a:p>
        </p:txBody>
      </p:sp>
      <p:sp>
        <p:nvSpPr>
          <p:cNvPr id="3" name="عنصر نائب للمحتوى 2"/>
          <p:cNvSpPr>
            <a:spLocks noGrp="1"/>
          </p:cNvSpPr>
          <p:nvPr>
            <p:ph idx="1"/>
          </p:nvPr>
        </p:nvSpPr>
        <p:spPr/>
        <p:txBody>
          <a:bodyPr/>
          <a:lstStyle/>
          <a:p>
            <a:r>
              <a:rPr lang="en-US" sz="2000" b="1" dirty="0">
                <a:solidFill>
                  <a:schemeClr val="tx1">
                    <a:lumMod val="85000"/>
                    <a:lumOff val="15000"/>
                  </a:schemeClr>
                </a:solidFill>
                <a:latin typeface="Times New Roman" pitchFamily="18" charset="0"/>
                <a:cs typeface="Times New Roman" pitchFamily="18" charset="0"/>
              </a:rPr>
              <a:t>H1 antihistamines, such as </a:t>
            </a:r>
            <a:r>
              <a:rPr lang="en-US" sz="2000" b="1" dirty="0" err="1">
                <a:solidFill>
                  <a:schemeClr val="tx1">
                    <a:lumMod val="85000"/>
                    <a:lumOff val="15000"/>
                  </a:schemeClr>
                </a:solidFill>
                <a:latin typeface="Times New Roman" pitchFamily="18" charset="0"/>
                <a:cs typeface="Times New Roman" pitchFamily="18" charset="0"/>
              </a:rPr>
              <a:t>cyclizine</a:t>
            </a:r>
            <a:r>
              <a:rPr lang="en-US" sz="2000" b="1" dirty="0">
                <a:solidFill>
                  <a:schemeClr val="tx1">
                    <a:lumMod val="85000"/>
                    <a:lumOff val="15000"/>
                  </a:schemeClr>
                </a:solidFill>
                <a:latin typeface="Times New Roman" pitchFamily="18" charset="0"/>
                <a:cs typeface="Times New Roman" pitchFamily="18" charset="0"/>
              </a:rPr>
              <a:t>, promethazine, and </a:t>
            </a:r>
            <a:r>
              <a:rPr lang="en-US" sz="2000" b="1" dirty="0" err="1">
                <a:solidFill>
                  <a:schemeClr val="tx1">
                    <a:lumMod val="85000"/>
                    <a:lumOff val="15000"/>
                  </a:schemeClr>
                </a:solidFill>
                <a:latin typeface="Times New Roman" pitchFamily="18" charset="0"/>
                <a:cs typeface="Times New Roman" pitchFamily="18" charset="0"/>
              </a:rPr>
              <a:t>antimuscarinics</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anticholinergics</a:t>
            </a:r>
            <a:r>
              <a:rPr lang="en-US" sz="2000" b="1" dirty="0">
                <a:solidFill>
                  <a:schemeClr val="tx1">
                    <a:lumMod val="85000"/>
                    <a:lumOff val="15000"/>
                  </a:schemeClr>
                </a:solidFill>
                <a:latin typeface="Times New Roman" pitchFamily="18" charset="0"/>
                <a:cs typeface="Times New Roman" pitchFamily="18" charset="0"/>
              </a:rPr>
              <a:t>) like scopolamine (</a:t>
            </a:r>
            <a:r>
              <a:rPr lang="en-US" sz="2000" b="1" dirty="0" err="1">
                <a:solidFill>
                  <a:schemeClr val="tx1">
                    <a:lumMod val="85000"/>
                    <a:lumOff val="15000"/>
                  </a:schemeClr>
                </a:solidFill>
                <a:latin typeface="Times New Roman" pitchFamily="18" charset="0"/>
                <a:cs typeface="Times New Roman" pitchFamily="18" charset="0"/>
              </a:rPr>
              <a:t>Hyoscine</a:t>
            </a:r>
            <a:r>
              <a:rPr lang="en-US" sz="2000" b="1" dirty="0">
                <a:solidFill>
                  <a:schemeClr val="tx1">
                    <a:lumMod val="85000"/>
                    <a:lumOff val="15000"/>
                  </a:schemeClr>
                </a:solidFill>
                <a:latin typeface="Times New Roman" pitchFamily="18" charset="0"/>
                <a:cs typeface="Times New Roman" pitchFamily="18" charset="0"/>
              </a:rPr>
              <a:t>) are often used to treat and prevent nausea and vomiting induced by vestibular disturbances like vertigo or motion. Scopolamine is predominantly used to prevent motion sickness, and can come in a transdermal patch, making it easier to administer, especially for people with swallowing problems. The transdermal patch is also useful for maintaining a steady release of the medication and lowering the risk of side effects. Antihistamines generally lead to sleepiness.</a:t>
            </a:r>
          </a:p>
          <a:p>
            <a:endParaRPr lang="en-US" sz="2000" b="1" dirty="0">
              <a:solidFill>
                <a:schemeClr val="tx1">
                  <a:lumMod val="85000"/>
                  <a:lumOff val="15000"/>
                </a:schemeClr>
              </a:solidFill>
              <a:latin typeface="Times New Roman" pitchFamily="18" charset="0"/>
              <a:cs typeface="Times New Roman" pitchFamily="18" charset="0"/>
            </a:endParaRPr>
          </a:p>
          <a:p>
            <a:endParaRPr lang="en-US" sz="2000" b="1" dirty="0">
              <a:solidFill>
                <a:schemeClr val="tx1">
                  <a:lumMod val="85000"/>
                  <a:lumOff val="15000"/>
                </a:schemeClr>
              </a:solidFill>
              <a:latin typeface="Times New Roman" pitchFamily="18" charset="0"/>
              <a:cs typeface="Times New Roman" pitchFamily="18" charset="0"/>
            </a:endParaRPr>
          </a:p>
          <a:p>
            <a:endParaRPr lang="ar-IQ" dirty="0"/>
          </a:p>
        </p:txBody>
      </p:sp>
    </p:spTree>
    <p:extLst>
      <p:ext uri="{BB962C8B-B14F-4D97-AF65-F5344CB8AC3E}">
        <p14:creationId xmlns:p14="http://schemas.microsoft.com/office/powerpoint/2010/main" val="324755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some examples of </a:t>
            </a:r>
            <a:r>
              <a:rPr lang="en-US" dirty="0" err="1"/>
              <a:t>antiemetics</a:t>
            </a:r>
            <a:r>
              <a:rPr lang="en-US" dirty="0"/>
              <a:t>?</a:t>
            </a:r>
            <a:endParaRPr lang="ar-IQ" dirty="0"/>
          </a:p>
        </p:txBody>
      </p:sp>
      <p:sp>
        <p:nvSpPr>
          <p:cNvPr id="3" name="عنصر نائب للمحتوى 2"/>
          <p:cNvSpPr>
            <a:spLocks noGrp="1"/>
          </p:cNvSpPr>
          <p:nvPr>
            <p:ph idx="1"/>
          </p:nvPr>
        </p:nvSpPr>
        <p:spPr/>
        <p:txBody>
          <a:bodyPr>
            <a:normAutofit/>
          </a:bodyPr>
          <a:lstStyle/>
          <a:p>
            <a:r>
              <a:rPr lang="en-US" sz="2000" b="1" dirty="0" err="1">
                <a:solidFill>
                  <a:schemeClr val="tx1">
                    <a:lumMod val="85000"/>
                    <a:lumOff val="15000"/>
                  </a:schemeClr>
                </a:solidFill>
                <a:latin typeface="Times New Roman" pitchFamily="18" charset="0"/>
                <a:cs typeface="Times New Roman" pitchFamily="18" charset="0"/>
              </a:rPr>
              <a:t>Neurokinin</a:t>
            </a:r>
            <a:r>
              <a:rPr lang="en-US" sz="2000" b="1" dirty="0">
                <a:solidFill>
                  <a:schemeClr val="tx1">
                    <a:lumMod val="85000"/>
                    <a:lumOff val="15000"/>
                  </a:schemeClr>
                </a:solidFill>
                <a:latin typeface="Times New Roman" pitchFamily="18" charset="0"/>
                <a:cs typeface="Times New Roman" pitchFamily="18" charset="0"/>
              </a:rPr>
              <a:t> 1 (NK-1) receptor antagonists, like </a:t>
            </a:r>
            <a:r>
              <a:rPr lang="en-US" sz="2000" b="1" dirty="0" err="1">
                <a:solidFill>
                  <a:schemeClr val="tx1">
                    <a:lumMod val="85000"/>
                    <a:lumOff val="15000"/>
                  </a:schemeClr>
                </a:solidFill>
                <a:latin typeface="Times New Roman" pitchFamily="18" charset="0"/>
                <a:cs typeface="Times New Roman" pitchFamily="18" charset="0"/>
              </a:rPr>
              <a:t>aprepitant</a:t>
            </a:r>
            <a:r>
              <a:rPr lang="en-US" sz="2000" b="1" dirty="0">
                <a:solidFill>
                  <a:schemeClr val="tx1">
                    <a:lumMod val="85000"/>
                    <a:lumOff val="15000"/>
                  </a:schemeClr>
                </a:solidFill>
                <a:latin typeface="Times New Roman" pitchFamily="18" charset="0"/>
                <a:cs typeface="Times New Roman" pitchFamily="18" charset="0"/>
              </a:rPr>
              <a:t> (Emend) and </a:t>
            </a:r>
            <a:r>
              <a:rPr lang="en-US" sz="2000" b="1" dirty="0" err="1">
                <a:solidFill>
                  <a:schemeClr val="tx1">
                    <a:lumMod val="85000"/>
                    <a:lumOff val="15000"/>
                  </a:schemeClr>
                </a:solidFill>
                <a:latin typeface="Times New Roman" pitchFamily="18" charset="0"/>
                <a:cs typeface="Times New Roman" pitchFamily="18" charset="0"/>
              </a:rPr>
              <a:t>rolapitant</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Varubi</a:t>
            </a:r>
            <a:r>
              <a:rPr lang="en-US" sz="2000" b="1" dirty="0">
                <a:solidFill>
                  <a:schemeClr val="tx1">
                    <a:lumMod val="85000"/>
                    <a:lumOff val="15000"/>
                  </a:schemeClr>
                </a:solidFill>
                <a:latin typeface="Times New Roman" pitchFamily="18" charset="0"/>
                <a:cs typeface="Times New Roman" pitchFamily="18" charset="0"/>
              </a:rPr>
              <a:t>), are a relatively new medication class that can be used as </a:t>
            </a:r>
            <a:r>
              <a:rPr lang="en-US" sz="2000" b="1" dirty="0" err="1">
                <a:solidFill>
                  <a:schemeClr val="tx1">
                    <a:lumMod val="85000"/>
                    <a:lumOff val="15000"/>
                  </a:schemeClr>
                </a:solidFill>
                <a:latin typeface="Times New Roman" pitchFamily="18" charset="0"/>
                <a:cs typeface="Times New Roman" pitchFamily="18" charset="0"/>
              </a:rPr>
              <a:t>antiemetics</a:t>
            </a:r>
            <a:r>
              <a:rPr lang="en-US" sz="2000" b="1" dirty="0">
                <a:solidFill>
                  <a:schemeClr val="tx1">
                    <a:lumMod val="85000"/>
                    <a:lumOff val="15000"/>
                  </a:schemeClr>
                </a:solidFill>
                <a:latin typeface="Times New Roman" pitchFamily="18" charset="0"/>
                <a:cs typeface="Times New Roman" pitchFamily="18" charset="0"/>
              </a:rPr>
              <a:t>, especially for suppressing radiotherapy- and chemotherapy-induced nausea and vomiting, as well as to prevent nausea and vomiting after surgery. NK-1 receptor antagonists should not be taken while pregnant or breastfeeding.</a:t>
            </a:r>
          </a:p>
          <a:p>
            <a:r>
              <a:rPr lang="en-US" sz="2000" b="1" dirty="0">
                <a:solidFill>
                  <a:schemeClr val="tx1">
                    <a:lumMod val="85000"/>
                    <a:lumOff val="15000"/>
                  </a:schemeClr>
                </a:solidFill>
                <a:latin typeface="Times New Roman" pitchFamily="18" charset="0"/>
                <a:cs typeface="Times New Roman" pitchFamily="18" charset="0"/>
              </a:rPr>
              <a:t>Glucocorticoids are also indicated as </a:t>
            </a:r>
            <a:r>
              <a:rPr lang="en-US" sz="2000" b="1" dirty="0" err="1">
                <a:solidFill>
                  <a:schemeClr val="tx1">
                    <a:lumMod val="85000"/>
                    <a:lumOff val="15000"/>
                  </a:schemeClr>
                </a:solidFill>
                <a:latin typeface="Times New Roman" pitchFamily="18" charset="0"/>
                <a:cs typeface="Times New Roman" pitchFamily="18" charset="0"/>
              </a:rPr>
              <a:t>antiemetics</a:t>
            </a:r>
            <a:r>
              <a:rPr lang="en-US" sz="2000" b="1" dirty="0">
                <a:solidFill>
                  <a:schemeClr val="tx1">
                    <a:lumMod val="85000"/>
                    <a:lumOff val="15000"/>
                  </a:schemeClr>
                </a:solidFill>
                <a:latin typeface="Times New Roman" pitchFamily="18" charset="0"/>
                <a:cs typeface="Times New Roman" pitchFamily="18" charset="0"/>
              </a:rPr>
              <a:t> against chemotherapy-induced emesis. They are effective and generally well-tolerated, but insomnia </a:t>
            </a:r>
            <a:r>
              <a:rPr lang="ar-IQ" sz="2000" b="1" dirty="0">
                <a:solidFill>
                  <a:schemeClr val="tx1">
                    <a:lumMod val="85000"/>
                    <a:lumOff val="15000"/>
                  </a:schemeClr>
                </a:solidFill>
                <a:latin typeface="Times New Roman" pitchFamily="18" charset="0"/>
                <a:cs typeface="Times New Roman" pitchFamily="18" charset="0"/>
              </a:rPr>
              <a:t>ارق</a:t>
            </a:r>
            <a:r>
              <a:rPr lang="en-US" sz="2000" b="1" dirty="0">
                <a:solidFill>
                  <a:schemeClr val="tx1">
                    <a:lumMod val="85000"/>
                    <a:lumOff val="15000"/>
                  </a:schemeClr>
                </a:solidFill>
                <a:latin typeface="Times New Roman" pitchFamily="18" charset="0"/>
                <a:cs typeface="Times New Roman" pitchFamily="18" charset="0"/>
              </a:rPr>
              <a:t> . </a:t>
            </a:r>
            <a:endParaRPr lang="ar-IQ" sz="20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15545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762000"/>
            <a:ext cx="8596668" cy="1320800"/>
          </a:xfrm>
        </p:spPr>
        <p:txBody>
          <a:bodyPr/>
          <a:lstStyle/>
          <a:p>
            <a:r>
              <a:rPr lang="en-US" dirty="0"/>
              <a:t>What are the side effects of antiemetic drugs?</a:t>
            </a:r>
            <a:endParaRPr lang="ar-IQ" dirty="0"/>
          </a:p>
        </p:txBody>
      </p:sp>
      <p:sp>
        <p:nvSpPr>
          <p:cNvPr id="3" name="عنصر نائب للمحتوى 2"/>
          <p:cNvSpPr>
            <a:spLocks noGrp="1"/>
          </p:cNvSpPr>
          <p:nvPr>
            <p:ph idx="1"/>
          </p:nvPr>
        </p:nvSpPr>
        <p:spPr/>
        <p:txBody>
          <a:bodyPr>
            <a:normAutofit/>
          </a:bodyPr>
          <a:lstStyle/>
          <a:p>
            <a:r>
              <a:rPr lang="en-US" sz="2000" b="1" dirty="0">
                <a:solidFill>
                  <a:schemeClr val="tx1">
                    <a:lumMod val="85000"/>
                    <a:lumOff val="15000"/>
                  </a:schemeClr>
                </a:solidFill>
                <a:latin typeface="Times New Roman" pitchFamily="18" charset="0"/>
                <a:cs typeface="Times New Roman" pitchFamily="18" charset="0"/>
              </a:rPr>
              <a:t>are generally well-tolerated, but can have potential side effects, such as </a:t>
            </a:r>
            <a:endParaRPr lang="en-US" sz="2000" b="1" dirty="0" smtClean="0">
              <a:solidFill>
                <a:schemeClr val="tx1">
                  <a:lumMod val="85000"/>
                  <a:lumOff val="15000"/>
                </a:schemeClr>
              </a:solidFill>
              <a:latin typeface="Times New Roman" pitchFamily="18" charset="0"/>
              <a:cs typeface="Times New Roman" pitchFamily="18" charset="0"/>
            </a:endParaRPr>
          </a:p>
          <a:p>
            <a:r>
              <a:rPr lang="en-US" sz="2000" b="1" dirty="0" smtClean="0">
                <a:solidFill>
                  <a:schemeClr val="tx1">
                    <a:lumMod val="85000"/>
                    <a:lumOff val="15000"/>
                  </a:schemeClr>
                </a:solidFill>
                <a:latin typeface="Times New Roman" pitchFamily="18" charset="0"/>
                <a:cs typeface="Times New Roman" pitchFamily="18" charset="0"/>
              </a:rPr>
              <a:t>constipation </a:t>
            </a:r>
            <a:r>
              <a:rPr lang="en-US" sz="2000" b="1" dirty="0">
                <a:solidFill>
                  <a:schemeClr val="tx1">
                    <a:lumMod val="85000"/>
                    <a:lumOff val="15000"/>
                  </a:schemeClr>
                </a:solidFill>
                <a:latin typeface="Times New Roman" pitchFamily="18" charset="0"/>
                <a:cs typeface="Times New Roman" pitchFamily="18" charset="0"/>
              </a:rPr>
              <a:t>or diarrhea</a:t>
            </a:r>
            <a:r>
              <a:rPr lang="en-US" sz="2000" b="1" dirty="0" smtClean="0">
                <a:solidFill>
                  <a:schemeClr val="tx1">
                    <a:lumMod val="85000"/>
                    <a:lumOff val="15000"/>
                  </a:schemeClr>
                </a:solidFill>
                <a:latin typeface="Times New Roman" pitchFamily="18" charset="0"/>
                <a:cs typeface="Times New Roman" pitchFamily="18" charset="0"/>
              </a:rPr>
              <a:t>,</a:t>
            </a:r>
          </a:p>
          <a:p>
            <a:r>
              <a:rPr lang="en-US" sz="2000" b="1" dirty="0" smtClean="0">
                <a:solidFill>
                  <a:schemeClr val="tx1">
                    <a:lumMod val="85000"/>
                    <a:lumOff val="15000"/>
                  </a:schemeClr>
                </a:solidFill>
                <a:latin typeface="Times New Roman" pitchFamily="18" charset="0"/>
                <a:cs typeface="Times New Roman" pitchFamily="18" charset="0"/>
              </a:rPr>
              <a:t> </a:t>
            </a:r>
            <a:r>
              <a:rPr lang="en-US" sz="2000" b="1" dirty="0">
                <a:solidFill>
                  <a:schemeClr val="tx1">
                    <a:lumMod val="85000"/>
                    <a:lumOff val="15000"/>
                  </a:schemeClr>
                </a:solidFill>
                <a:latin typeface="Times New Roman" pitchFamily="18" charset="0"/>
                <a:cs typeface="Times New Roman" pitchFamily="18" charset="0"/>
              </a:rPr>
              <a:t>headache, fatigue, </a:t>
            </a:r>
            <a:endParaRPr lang="en-US" sz="2000" b="1" dirty="0" smtClean="0">
              <a:solidFill>
                <a:schemeClr val="tx1">
                  <a:lumMod val="85000"/>
                  <a:lumOff val="15000"/>
                </a:schemeClr>
              </a:solidFill>
              <a:latin typeface="Times New Roman" pitchFamily="18" charset="0"/>
              <a:cs typeface="Times New Roman" pitchFamily="18" charset="0"/>
            </a:endParaRPr>
          </a:p>
          <a:p>
            <a:r>
              <a:rPr lang="en-US" sz="2000" b="1" dirty="0" smtClean="0">
                <a:solidFill>
                  <a:schemeClr val="tx1">
                    <a:lumMod val="85000"/>
                    <a:lumOff val="15000"/>
                  </a:schemeClr>
                </a:solidFill>
                <a:latin typeface="Times New Roman" pitchFamily="18" charset="0"/>
                <a:cs typeface="Times New Roman" pitchFamily="18" charset="0"/>
              </a:rPr>
              <a:t>sickness</a:t>
            </a:r>
            <a:r>
              <a:rPr lang="en-US" sz="2000" b="1" dirty="0">
                <a:solidFill>
                  <a:schemeClr val="tx1">
                    <a:lumMod val="85000"/>
                    <a:lumOff val="15000"/>
                  </a:schemeClr>
                </a:solidFill>
                <a:latin typeface="Times New Roman" pitchFamily="18" charset="0"/>
                <a:cs typeface="Times New Roman" pitchFamily="18" charset="0"/>
              </a:rPr>
              <a:t>, dizziness, </a:t>
            </a:r>
            <a:endParaRPr lang="en-US" sz="2000" b="1" dirty="0" smtClean="0">
              <a:solidFill>
                <a:schemeClr val="tx1">
                  <a:lumMod val="85000"/>
                  <a:lumOff val="15000"/>
                </a:schemeClr>
              </a:solidFill>
              <a:latin typeface="Times New Roman" pitchFamily="18" charset="0"/>
              <a:cs typeface="Times New Roman" pitchFamily="18" charset="0"/>
            </a:endParaRPr>
          </a:p>
          <a:p>
            <a:r>
              <a:rPr lang="en-US" sz="2000" b="1" dirty="0" smtClean="0">
                <a:solidFill>
                  <a:schemeClr val="tx1">
                    <a:lumMod val="85000"/>
                    <a:lumOff val="15000"/>
                  </a:schemeClr>
                </a:solidFill>
                <a:latin typeface="Times New Roman" pitchFamily="18" charset="0"/>
                <a:cs typeface="Times New Roman" pitchFamily="18" charset="0"/>
              </a:rPr>
              <a:t>unclear </a:t>
            </a:r>
            <a:r>
              <a:rPr lang="en-US" sz="2000" b="1" dirty="0">
                <a:solidFill>
                  <a:schemeClr val="tx1">
                    <a:lumMod val="85000"/>
                    <a:lumOff val="15000"/>
                  </a:schemeClr>
                </a:solidFill>
                <a:latin typeface="Times New Roman" pitchFamily="18" charset="0"/>
                <a:cs typeface="Times New Roman" pitchFamily="18" charset="0"/>
              </a:rPr>
              <a:t>vision, dry mouth</a:t>
            </a:r>
            <a:r>
              <a:rPr lang="en-US" sz="2000" b="1" dirty="0" smtClean="0">
                <a:solidFill>
                  <a:schemeClr val="tx1">
                    <a:lumMod val="85000"/>
                    <a:lumOff val="15000"/>
                  </a:schemeClr>
                </a:solidFill>
                <a:latin typeface="Times New Roman" pitchFamily="18" charset="0"/>
                <a:cs typeface="Times New Roman" pitchFamily="18" charset="0"/>
              </a:rPr>
              <a:t>,</a:t>
            </a:r>
          </a:p>
          <a:p>
            <a:r>
              <a:rPr lang="en-US" sz="2000" b="1" dirty="0" smtClean="0">
                <a:solidFill>
                  <a:schemeClr val="tx1">
                    <a:lumMod val="85000"/>
                    <a:lumOff val="15000"/>
                  </a:schemeClr>
                </a:solidFill>
                <a:latin typeface="Times New Roman" pitchFamily="18" charset="0"/>
                <a:cs typeface="Times New Roman" pitchFamily="18" charset="0"/>
              </a:rPr>
              <a:t>photosensitivity.</a:t>
            </a:r>
          </a:p>
          <a:p>
            <a:r>
              <a:rPr lang="en-US" sz="2000" b="1" dirty="0" smtClean="0">
                <a:solidFill>
                  <a:schemeClr val="tx1">
                    <a:lumMod val="85000"/>
                    <a:lumOff val="15000"/>
                  </a:schemeClr>
                </a:solidFill>
                <a:latin typeface="Times New Roman" pitchFamily="18" charset="0"/>
                <a:cs typeface="Times New Roman" pitchFamily="18" charset="0"/>
              </a:rPr>
              <a:t> </a:t>
            </a:r>
            <a:r>
              <a:rPr lang="en-US" sz="2000" b="1" dirty="0">
                <a:solidFill>
                  <a:schemeClr val="tx1">
                    <a:lumMod val="85000"/>
                    <a:lumOff val="15000"/>
                  </a:schemeClr>
                </a:solidFill>
                <a:latin typeface="Times New Roman" pitchFamily="18" charset="0"/>
                <a:cs typeface="Times New Roman" pitchFamily="18" charset="0"/>
              </a:rPr>
              <a:t>It is essential to see your family doctor before using prescription or over-the-counter antiemetic medications.</a:t>
            </a:r>
            <a:endParaRPr lang="ar-IQ" sz="20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1591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2C836A0B-3727-018C-0EAC-8154C88C5328}"/>
              </a:ext>
            </a:extLst>
          </p:cNvPr>
          <p:cNvPicPr>
            <a:picLocks noGrp="1" noChangeAspect="1"/>
          </p:cNvPicPr>
          <p:nvPr>
            <p:ph idx="1"/>
          </p:nvPr>
        </p:nvPicPr>
        <p:blipFill>
          <a:blip r:embed="rId2"/>
          <a:stretch>
            <a:fillRect/>
          </a:stretch>
        </p:blipFill>
        <p:spPr>
          <a:xfrm>
            <a:off x="762000" y="1219200"/>
            <a:ext cx="9372600" cy="5257800"/>
          </a:xfrm>
        </p:spPr>
      </p:pic>
    </p:spTree>
    <p:extLst>
      <p:ext uri="{BB962C8B-B14F-4D97-AF65-F5344CB8AC3E}">
        <p14:creationId xmlns:p14="http://schemas.microsoft.com/office/powerpoint/2010/main" val="245828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933107-B502-7969-CFDA-B38F9D31BB01}"/>
              </a:ext>
            </a:extLst>
          </p:cNvPr>
          <p:cNvSpPr>
            <a:spLocks noGrp="1"/>
          </p:cNvSpPr>
          <p:nvPr>
            <p:ph type="title"/>
          </p:nvPr>
        </p:nvSpPr>
        <p:spPr>
          <a:xfrm>
            <a:off x="677334" y="609600"/>
            <a:ext cx="8596668" cy="838200"/>
          </a:xfrm>
        </p:spPr>
        <p:txBody>
          <a:bodyPr/>
          <a:lstStyle/>
          <a:p>
            <a:r>
              <a:rPr lang="en-US" dirty="0"/>
              <a:t>PROTON PUMP </a:t>
            </a:r>
            <a:r>
              <a:rPr lang="en-US" dirty="0" smtClean="0"/>
              <a:t>INHIBITOR</a:t>
            </a:r>
            <a:endParaRPr lang="" dirty="0"/>
          </a:p>
        </p:txBody>
      </p:sp>
      <p:sp>
        <p:nvSpPr>
          <p:cNvPr id="3" name="Content Placeholder 2">
            <a:extLst>
              <a:ext uri="{FF2B5EF4-FFF2-40B4-BE49-F238E27FC236}">
                <a16:creationId xmlns="" xmlns:a16="http://schemas.microsoft.com/office/drawing/2014/main" id="{AB962702-1A5A-084C-C80C-C0565220E0DF}"/>
              </a:ext>
            </a:extLst>
          </p:cNvPr>
          <p:cNvSpPr>
            <a:spLocks noGrp="1"/>
          </p:cNvSpPr>
          <p:nvPr>
            <p:ph idx="1"/>
          </p:nvPr>
        </p:nvSpPr>
        <p:spPr>
          <a:xfrm>
            <a:off x="677334" y="1447800"/>
            <a:ext cx="8738221" cy="4419600"/>
          </a:xfrm>
        </p:spPr>
        <p:txBody>
          <a:bodyPr anchor="t">
            <a:normAutofit/>
          </a:bodyPr>
          <a:lstStyle/>
          <a:p>
            <a:r>
              <a:rPr lang="en-US" sz="2400" dirty="0"/>
              <a:t>What Are PPIs?</a:t>
            </a:r>
          </a:p>
          <a:p>
            <a:r>
              <a:rPr lang="en-US" sz="2400" dirty="0"/>
              <a:t>How PPIs Work</a:t>
            </a:r>
          </a:p>
          <a:p>
            <a:r>
              <a:rPr lang="en-US" sz="2400" dirty="0"/>
              <a:t>What do PPIs treat?</a:t>
            </a:r>
          </a:p>
          <a:p>
            <a:r>
              <a:rPr lang="en-US" sz="2400" dirty="0"/>
              <a:t>Types of PPIs</a:t>
            </a:r>
          </a:p>
          <a:p>
            <a:r>
              <a:rPr lang="en-US" sz="2400" dirty="0"/>
              <a:t>Common Side Effects of </a:t>
            </a:r>
            <a:r>
              <a:rPr lang="en-US" sz="2400" dirty="0" smtClean="0"/>
              <a:t>PPIs</a:t>
            </a:r>
            <a:endParaRPr lang="en-US" sz="2400" dirty="0"/>
          </a:p>
        </p:txBody>
      </p:sp>
    </p:spTree>
    <p:extLst>
      <p:ext uri="{BB962C8B-B14F-4D97-AF65-F5344CB8AC3E}">
        <p14:creationId xmlns:p14="http://schemas.microsoft.com/office/powerpoint/2010/main" val="2634923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PPIs?</a:t>
            </a:r>
            <a:endParaRPr lang="ar-IQ" dirty="0"/>
          </a:p>
        </p:txBody>
      </p:sp>
      <p:sp>
        <p:nvSpPr>
          <p:cNvPr id="3" name="عنصر نائب للمحتوى 2"/>
          <p:cNvSpPr>
            <a:spLocks noGrp="1"/>
          </p:cNvSpPr>
          <p:nvPr>
            <p:ph idx="1"/>
          </p:nvPr>
        </p:nvSpPr>
        <p:spPr/>
        <p:txBody>
          <a:bodyPr>
            <a:normAutofit/>
          </a:bodyPr>
          <a:lstStyle/>
          <a:p>
            <a:pPr algn="justLow"/>
            <a:r>
              <a:rPr lang="en-US" sz="2400" b="1" dirty="0">
                <a:solidFill>
                  <a:schemeClr val="tx1">
                    <a:lumMod val="85000"/>
                    <a:lumOff val="15000"/>
                  </a:schemeClr>
                </a:solidFill>
                <a:latin typeface="Times New Roman" pitchFamily="18" charset="0"/>
                <a:cs typeface="Times New Roman" pitchFamily="18" charset="0"/>
              </a:rPr>
              <a:t>Proton Pump Inhibitor Definition:PPIs2 are medications that are used to </a:t>
            </a:r>
            <a:r>
              <a:rPr lang="en-US" sz="2400" b="1" dirty="0" smtClean="0">
                <a:solidFill>
                  <a:schemeClr val="tx1">
                    <a:lumMod val="85000"/>
                    <a:lumOff val="15000"/>
                  </a:schemeClr>
                </a:solidFill>
                <a:latin typeface="Times New Roman" pitchFamily="18" charset="0"/>
                <a:cs typeface="Times New Roman" pitchFamily="18" charset="0"/>
              </a:rPr>
              <a:t>relieve </a:t>
            </a:r>
            <a:r>
              <a:rPr lang="en-US" sz="2400" b="1" dirty="0">
                <a:solidFill>
                  <a:schemeClr val="tx1">
                    <a:lumMod val="85000"/>
                    <a:lumOff val="15000"/>
                  </a:schemeClr>
                </a:solidFill>
                <a:latin typeface="Times New Roman" pitchFamily="18" charset="0"/>
                <a:cs typeface="Times New Roman" pitchFamily="18" charset="0"/>
              </a:rPr>
              <a:t>acid reflux symptoms by reducing the amount of acid that’s produced by the glands within the stomach lining.</a:t>
            </a:r>
            <a:endParaRPr lang="ar-IQ" sz="24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9434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How PPIs Work </a:t>
            </a:r>
            <a:endParaRPr lang="ar-IQ" b="1" dirty="0"/>
          </a:p>
        </p:txBody>
      </p:sp>
      <p:sp>
        <p:nvSpPr>
          <p:cNvPr id="3" name="عنصر نائب للمحتوى 2"/>
          <p:cNvSpPr>
            <a:spLocks noGrp="1"/>
          </p:cNvSpPr>
          <p:nvPr>
            <p:ph idx="1"/>
          </p:nvPr>
        </p:nvSpPr>
        <p:spPr>
          <a:xfrm>
            <a:off x="685800" y="1524000"/>
            <a:ext cx="8596668" cy="3880773"/>
          </a:xfrm>
        </p:spPr>
        <p:txBody>
          <a:bodyPr>
            <a:normAutofit lnSpcReduction="10000"/>
          </a:bodyPr>
          <a:lstStyle/>
          <a:p>
            <a:pPr algn="justLow"/>
            <a:endParaRPr lang="en-US" sz="2400" b="1" dirty="0">
              <a:solidFill>
                <a:schemeClr val="tx1">
                  <a:lumMod val="85000"/>
                  <a:lumOff val="15000"/>
                </a:schemeClr>
              </a:solidFill>
              <a:latin typeface="Times New Roman" pitchFamily="18" charset="0"/>
              <a:cs typeface="Times New Roman" pitchFamily="18" charset="0"/>
            </a:endParaRPr>
          </a:p>
          <a:p>
            <a:pPr algn="justLow"/>
            <a:r>
              <a:rPr lang="en-US" sz="2400" b="1" dirty="0">
                <a:solidFill>
                  <a:schemeClr val="tx1">
                    <a:lumMod val="85000"/>
                    <a:lumOff val="15000"/>
                  </a:schemeClr>
                </a:solidFill>
                <a:latin typeface="Times New Roman" pitchFamily="18" charset="0"/>
                <a:cs typeface="Times New Roman" pitchFamily="18" charset="0"/>
              </a:rPr>
              <a:t>Proton pump inhibitors (PPIs) effectively block gastric acid secretion by irreversibly binding to and inhibiting the hydrogen-potassium ATPase pump that </a:t>
            </a:r>
            <a:r>
              <a:rPr lang="en-US" sz="2400" b="1" dirty="0" smtClean="0">
                <a:solidFill>
                  <a:schemeClr val="tx1">
                    <a:lumMod val="85000"/>
                    <a:lumOff val="15000"/>
                  </a:schemeClr>
                </a:solidFill>
                <a:latin typeface="Times New Roman" pitchFamily="18" charset="0"/>
                <a:cs typeface="Times New Roman" pitchFamily="18" charset="0"/>
              </a:rPr>
              <a:t>be located in </a:t>
            </a:r>
            <a:r>
              <a:rPr lang="en-US" sz="2400" b="1" dirty="0">
                <a:solidFill>
                  <a:schemeClr val="tx1">
                    <a:lumMod val="85000"/>
                    <a:lumOff val="15000"/>
                  </a:schemeClr>
                </a:solidFill>
                <a:latin typeface="Times New Roman" pitchFamily="18" charset="0"/>
                <a:cs typeface="Times New Roman" pitchFamily="18" charset="0"/>
              </a:rPr>
              <a:t>the luminal surface of the parietal cell membrane.</a:t>
            </a:r>
            <a:endParaRPr lang="en-US" sz="2400" b="1" dirty="0" smtClean="0">
              <a:solidFill>
                <a:schemeClr val="tx1">
                  <a:lumMod val="85000"/>
                  <a:lumOff val="15000"/>
                </a:schemeClr>
              </a:solidFill>
              <a:latin typeface="Times New Roman" pitchFamily="18" charset="0"/>
              <a:cs typeface="Times New Roman" pitchFamily="18" charset="0"/>
            </a:endParaRPr>
          </a:p>
          <a:p>
            <a:pPr algn="justLow"/>
            <a:r>
              <a:rPr lang="en-US" sz="2400" b="1" dirty="0" smtClean="0">
                <a:solidFill>
                  <a:schemeClr val="tx1">
                    <a:lumMod val="85000"/>
                    <a:lumOff val="15000"/>
                  </a:schemeClr>
                </a:solidFill>
                <a:latin typeface="Times New Roman" pitchFamily="18" charset="0"/>
                <a:cs typeface="Times New Roman" pitchFamily="18" charset="0"/>
              </a:rPr>
              <a:t>Rather </a:t>
            </a:r>
            <a:r>
              <a:rPr lang="en-US" sz="2400" b="1" dirty="0">
                <a:solidFill>
                  <a:schemeClr val="tx1">
                    <a:lumMod val="85000"/>
                    <a:lumOff val="15000"/>
                  </a:schemeClr>
                </a:solidFill>
                <a:latin typeface="Times New Roman" pitchFamily="18" charset="0"/>
                <a:cs typeface="Times New Roman" pitchFamily="18" charset="0"/>
              </a:rPr>
              <a:t>than reacting to acid reflux symptoms, PPIs aim to stop stomach acid right in its tracks. When taken just before a meal, PPIs3 prevent cells in the stomach from producing and “pumping” out stomach acid that causes some individuals to experience heartburn and related symptoms.</a:t>
            </a:r>
            <a:endParaRPr lang="ar-IQ" sz="24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4801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do PPIs treat?</a:t>
            </a:r>
            <a:endParaRPr lang="ar-IQ" dirty="0"/>
          </a:p>
        </p:txBody>
      </p:sp>
      <p:sp>
        <p:nvSpPr>
          <p:cNvPr id="3" name="عنصر نائب للمحتوى 2"/>
          <p:cNvSpPr>
            <a:spLocks noGrp="1"/>
          </p:cNvSpPr>
          <p:nvPr>
            <p:ph idx="1"/>
          </p:nvPr>
        </p:nvSpPr>
        <p:spPr>
          <a:xfrm>
            <a:off x="609600" y="1447800"/>
            <a:ext cx="8596668" cy="3880773"/>
          </a:xfrm>
        </p:spPr>
        <p:txBody>
          <a:bodyPr/>
          <a:lstStyle/>
          <a:p>
            <a:pPr marL="0" indent="0">
              <a:buNone/>
            </a:pPr>
            <a:endParaRPr lang="en-US" dirty="0"/>
          </a:p>
          <a:p>
            <a:r>
              <a:rPr lang="en-US" sz="2400" b="1" dirty="0">
                <a:solidFill>
                  <a:schemeClr val="tx1">
                    <a:lumMod val="85000"/>
                    <a:lumOff val="15000"/>
                  </a:schemeClr>
                </a:solidFill>
                <a:latin typeface="Times New Roman" pitchFamily="18" charset="0"/>
                <a:cs typeface="Times New Roman" pitchFamily="18" charset="0"/>
              </a:rPr>
              <a:t>Proton pump inhibitors are used to treat the following conditions</a:t>
            </a:r>
            <a:r>
              <a:rPr lang="en-US" sz="2400" b="1" dirty="0" smtClean="0">
                <a:solidFill>
                  <a:schemeClr val="tx1">
                    <a:lumMod val="85000"/>
                    <a:lumOff val="15000"/>
                  </a:schemeClr>
                </a:solidFill>
                <a:latin typeface="Times New Roman" pitchFamily="18" charset="0"/>
                <a:cs typeface="Times New Roman" pitchFamily="18" charset="0"/>
              </a:rPr>
              <a:t>:</a:t>
            </a:r>
            <a:endParaRPr lang="en-US" sz="2400" b="1" dirty="0">
              <a:solidFill>
                <a:schemeClr val="tx1">
                  <a:lumMod val="85000"/>
                  <a:lumOff val="15000"/>
                </a:schemeClr>
              </a:solidFill>
              <a:latin typeface="Times New Roman" pitchFamily="18" charset="0"/>
              <a:cs typeface="Times New Roman" pitchFamily="18" charset="0"/>
            </a:endParaRPr>
          </a:p>
          <a:p>
            <a:r>
              <a:rPr lang="en-US" sz="2400" b="1" dirty="0">
                <a:solidFill>
                  <a:schemeClr val="tx1">
                    <a:lumMod val="85000"/>
                    <a:lumOff val="15000"/>
                  </a:schemeClr>
                </a:solidFill>
                <a:latin typeface="Times New Roman" pitchFamily="18" charset="0"/>
                <a:cs typeface="Times New Roman" pitchFamily="18" charset="0"/>
              </a:rPr>
              <a:t>Acid reflux</a:t>
            </a:r>
          </a:p>
          <a:p>
            <a:r>
              <a:rPr lang="en-US" sz="2400" b="1" dirty="0" err="1">
                <a:solidFill>
                  <a:schemeClr val="tx1">
                    <a:lumMod val="85000"/>
                    <a:lumOff val="15000"/>
                  </a:schemeClr>
                </a:solidFill>
                <a:latin typeface="Times New Roman" pitchFamily="18" charset="0"/>
                <a:cs typeface="Times New Roman" pitchFamily="18" charset="0"/>
              </a:rPr>
              <a:t>Gastroesophageal</a:t>
            </a:r>
            <a:r>
              <a:rPr lang="en-US" sz="2400" b="1" dirty="0">
                <a:solidFill>
                  <a:schemeClr val="tx1">
                    <a:lumMod val="85000"/>
                    <a:lumOff val="15000"/>
                  </a:schemeClr>
                </a:solidFill>
                <a:latin typeface="Times New Roman" pitchFamily="18" charset="0"/>
                <a:cs typeface="Times New Roman" pitchFamily="18" charset="0"/>
              </a:rPr>
              <a:t> reflux disease (GERD)</a:t>
            </a:r>
          </a:p>
          <a:p>
            <a:r>
              <a:rPr lang="en-US" sz="2400" b="1" dirty="0">
                <a:solidFill>
                  <a:schemeClr val="tx1">
                    <a:lumMod val="85000"/>
                    <a:lumOff val="15000"/>
                  </a:schemeClr>
                </a:solidFill>
                <a:latin typeface="Times New Roman" pitchFamily="18" charset="0"/>
                <a:cs typeface="Times New Roman" pitchFamily="18" charset="0"/>
              </a:rPr>
              <a:t>Duodenal or stomach (gastric) ulcers</a:t>
            </a:r>
          </a:p>
          <a:p>
            <a:r>
              <a:rPr lang="en-US" sz="2400" b="1" dirty="0">
                <a:solidFill>
                  <a:schemeClr val="tx1">
                    <a:lumMod val="85000"/>
                    <a:lumOff val="15000"/>
                  </a:schemeClr>
                </a:solidFill>
                <a:latin typeface="Times New Roman" pitchFamily="18" charset="0"/>
                <a:cs typeface="Times New Roman" pitchFamily="18" charset="0"/>
              </a:rPr>
              <a:t>Damage to the lower esophagus as a result of acid reflux</a:t>
            </a:r>
          </a:p>
          <a:p>
            <a:pPr marL="0" indent="0">
              <a:buNone/>
            </a:pPr>
            <a:endParaRPr lang="en-US" dirty="0"/>
          </a:p>
        </p:txBody>
      </p:sp>
    </p:spTree>
    <p:extLst>
      <p:ext uri="{BB962C8B-B14F-4D97-AF65-F5344CB8AC3E}">
        <p14:creationId xmlns:p14="http://schemas.microsoft.com/office/powerpoint/2010/main" val="412550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8596668" cy="1320800"/>
          </a:xfrm>
        </p:spPr>
        <p:txBody>
          <a:bodyPr/>
          <a:lstStyle/>
          <a:p>
            <a:r>
              <a:rPr lang="en-US" dirty="0"/>
              <a:t>What do PPIs treat?</a:t>
            </a:r>
            <a:endParaRPr lang="ar-IQ"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012994"/>
            <a:ext cx="6248400" cy="5029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62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Types of PPIs</a:t>
            </a:r>
            <a:endParaRPr lang="ar-IQ" dirty="0"/>
          </a:p>
        </p:txBody>
      </p:sp>
      <p:sp>
        <p:nvSpPr>
          <p:cNvPr id="3" name="عنصر نائب للمحتوى 2"/>
          <p:cNvSpPr>
            <a:spLocks noGrp="1"/>
          </p:cNvSpPr>
          <p:nvPr>
            <p:ph idx="1"/>
          </p:nvPr>
        </p:nvSpPr>
        <p:spPr>
          <a:xfrm>
            <a:off x="677334" y="1524000"/>
            <a:ext cx="8596668" cy="4876799"/>
          </a:xfrm>
        </p:spPr>
        <p:txBody>
          <a:bodyPr>
            <a:noAutofit/>
          </a:bodyPr>
          <a:lstStyle/>
          <a:p>
            <a:r>
              <a:rPr lang="en-US" sz="2000" b="1" dirty="0">
                <a:solidFill>
                  <a:schemeClr val="tx1">
                    <a:lumMod val="85000"/>
                    <a:lumOff val="15000"/>
                  </a:schemeClr>
                </a:solidFill>
                <a:latin typeface="Times New Roman" pitchFamily="18" charset="0"/>
                <a:cs typeface="Times New Roman" pitchFamily="18" charset="0"/>
              </a:rPr>
              <a:t>There are several different types and brands of PPIs, including: </a:t>
            </a:r>
          </a:p>
          <a:p>
            <a:r>
              <a:rPr lang="en-US" sz="2000" b="1" dirty="0">
                <a:solidFill>
                  <a:schemeClr val="tx1">
                    <a:lumMod val="85000"/>
                    <a:lumOff val="15000"/>
                  </a:schemeClr>
                </a:solidFill>
                <a:latin typeface="Times New Roman" pitchFamily="18" charset="0"/>
                <a:cs typeface="Times New Roman" pitchFamily="18" charset="0"/>
              </a:rPr>
              <a:t>Omeprazole (Prilosec), also available over-the-counter (without a prescription)</a:t>
            </a:r>
          </a:p>
          <a:p>
            <a:r>
              <a:rPr lang="en-US" sz="2000" b="1" dirty="0">
                <a:solidFill>
                  <a:schemeClr val="tx1">
                    <a:lumMod val="85000"/>
                    <a:lumOff val="15000"/>
                  </a:schemeClr>
                </a:solidFill>
                <a:latin typeface="Times New Roman" pitchFamily="18" charset="0"/>
                <a:cs typeface="Times New Roman" pitchFamily="18" charset="0"/>
              </a:rPr>
              <a:t>Esomeprazole (</a:t>
            </a:r>
            <a:r>
              <a:rPr lang="en-US" sz="2000" b="1" dirty="0" err="1">
                <a:solidFill>
                  <a:schemeClr val="tx1">
                    <a:lumMod val="85000"/>
                    <a:lumOff val="15000"/>
                  </a:schemeClr>
                </a:solidFill>
                <a:latin typeface="Times New Roman" pitchFamily="18" charset="0"/>
                <a:cs typeface="Times New Roman" pitchFamily="18" charset="0"/>
              </a:rPr>
              <a:t>Nexium</a:t>
            </a:r>
            <a:r>
              <a:rPr lang="en-US" sz="2000" b="1" dirty="0">
                <a:solidFill>
                  <a:schemeClr val="tx1">
                    <a:lumMod val="85000"/>
                    <a:lumOff val="15000"/>
                  </a:schemeClr>
                </a:solidFill>
                <a:latin typeface="Times New Roman" pitchFamily="18" charset="0"/>
                <a:cs typeface="Times New Roman" pitchFamily="18" charset="0"/>
              </a:rPr>
              <a:t>), also available over-the-counter (without a prescription)</a:t>
            </a:r>
          </a:p>
          <a:p>
            <a:r>
              <a:rPr lang="en-US" sz="2000" b="1" dirty="0" err="1">
                <a:solidFill>
                  <a:schemeClr val="tx1">
                    <a:lumMod val="85000"/>
                    <a:lumOff val="15000"/>
                  </a:schemeClr>
                </a:solidFill>
                <a:latin typeface="Times New Roman" pitchFamily="18" charset="0"/>
                <a:cs typeface="Times New Roman" pitchFamily="18" charset="0"/>
              </a:rPr>
              <a:t>Lansoprazole</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Prevacid</a:t>
            </a:r>
            <a:r>
              <a:rPr lang="en-US" sz="2000" b="1" dirty="0">
                <a:solidFill>
                  <a:schemeClr val="tx1">
                    <a:lumMod val="85000"/>
                    <a:lumOff val="15000"/>
                  </a:schemeClr>
                </a:solidFill>
                <a:latin typeface="Times New Roman" pitchFamily="18" charset="0"/>
                <a:cs typeface="Times New Roman" pitchFamily="18" charset="0"/>
              </a:rPr>
              <a:t>), also available over-the-counter (without a prescription)</a:t>
            </a:r>
          </a:p>
          <a:p>
            <a:r>
              <a:rPr lang="en-US" sz="2000" b="1" dirty="0" err="1">
                <a:solidFill>
                  <a:schemeClr val="tx1">
                    <a:lumMod val="85000"/>
                    <a:lumOff val="15000"/>
                  </a:schemeClr>
                </a:solidFill>
                <a:latin typeface="Times New Roman" pitchFamily="18" charset="0"/>
                <a:cs typeface="Times New Roman" pitchFamily="18" charset="0"/>
              </a:rPr>
              <a:t>Rabeprazole</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AcipHex</a:t>
            </a:r>
            <a:r>
              <a:rPr lang="en-US" sz="2000" b="1" dirty="0">
                <a:solidFill>
                  <a:schemeClr val="tx1">
                    <a:lumMod val="85000"/>
                    <a:lumOff val="15000"/>
                  </a:schemeClr>
                </a:solidFill>
                <a:latin typeface="Times New Roman" pitchFamily="18" charset="0"/>
                <a:cs typeface="Times New Roman" pitchFamily="18" charset="0"/>
              </a:rPr>
              <a:t>)</a:t>
            </a:r>
          </a:p>
          <a:p>
            <a:r>
              <a:rPr lang="en-US" sz="2000" b="1" dirty="0">
                <a:solidFill>
                  <a:schemeClr val="tx1">
                    <a:lumMod val="85000"/>
                    <a:lumOff val="15000"/>
                  </a:schemeClr>
                </a:solidFill>
                <a:latin typeface="Times New Roman" pitchFamily="18" charset="0"/>
                <a:cs typeface="Times New Roman" pitchFamily="18" charset="0"/>
              </a:rPr>
              <a:t>Pantoprazole (</a:t>
            </a:r>
            <a:r>
              <a:rPr lang="en-US" sz="2000" b="1" dirty="0" err="1">
                <a:solidFill>
                  <a:schemeClr val="tx1">
                    <a:lumMod val="85000"/>
                    <a:lumOff val="15000"/>
                  </a:schemeClr>
                </a:solidFill>
                <a:latin typeface="Times New Roman" pitchFamily="18" charset="0"/>
                <a:cs typeface="Times New Roman" pitchFamily="18" charset="0"/>
              </a:rPr>
              <a:t>Protonix</a:t>
            </a:r>
            <a:r>
              <a:rPr lang="en-US" sz="2000" b="1" dirty="0">
                <a:solidFill>
                  <a:schemeClr val="tx1">
                    <a:lumMod val="85000"/>
                    <a:lumOff val="15000"/>
                  </a:schemeClr>
                </a:solidFill>
                <a:latin typeface="Times New Roman" pitchFamily="18" charset="0"/>
                <a:cs typeface="Times New Roman" pitchFamily="18" charset="0"/>
              </a:rPr>
              <a:t>)</a:t>
            </a:r>
          </a:p>
          <a:p>
            <a:r>
              <a:rPr lang="en-US" sz="2000" b="1" dirty="0" err="1">
                <a:solidFill>
                  <a:schemeClr val="tx1">
                    <a:lumMod val="85000"/>
                    <a:lumOff val="15000"/>
                  </a:schemeClr>
                </a:solidFill>
                <a:latin typeface="Times New Roman" pitchFamily="18" charset="0"/>
                <a:cs typeface="Times New Roman" pitchFamily="18" charset="0"/>
              </a:rPr>
              <a:t>Dexlansoprazole</a:t>
            </a:r>
            <a:r>
              <a:rPr lang="en-US" sz="2000" b="1" dirty="0">
                <a:solidFill>
                  <a:schemeClr val="tx1">
                    <a:lumMod val="85000"/>
                    <a:lumOff val="15000"/>
                  </a:schemeClr>
                </a:solidFill>
                <a:latin typeface="Times New Roman" pitchFamily="18" charset="0"/>
                <a:cs typeface="Times New Roman" pitchFamily="18" charset="0"/>
              </a:rPr>
              <a:t> (</a:t>
            </a:r>
            <a:r>
              <a:rPr lang="en-US" sz="2000" b="1" dirty="0" err="1">
                <a:solidFill>
                  <a:schemeClr val="tx1">
                    <a:lumMod val="85000"/>
                    <a:lumOff val="15000"/>
                  </a:schemeClr>
                </a:solidFill>
                <a:latin typeface="Times New Roman" pitchFamily="18" charset="0"/>
                <a:cs typeface="Times New Roman" pitchFamily="18" charset="0"/>
              </a:rPr>
              <a:t>Dexilant</a:t>
            </a:r>
            <a:r>
              <a:rPr lang="en-US" sz="2000" b="1" dirty="0">
                <a:solidFill>
                  <a:schemeClr val="tx1">
                    <a:lumMod val="85000"/>
                    <a:lumOff val="15000"/>
                  </a:schemeClr>
                </a:solidFill>
                <a:latin typeface="Times New Roman" pitchFamily="18" charset="0"/>
                <a:cs typeface="Times New Roman" pitchFamily="18" charset="0"/>
              </a:rPr>
              <a:t>)</a:t>
            </a:r>
          </a:p>
          <a:p>
            <a:r>
              <a:rPr lang="en-US" sz="2000" b="1" dirty="0" err="1">
                <a:solidFill>
                  <a:schemeClr val="tx1">
                    <a:lumMod val="85000"/>
                    <a:lumOff val="15000"/>
                  </a:schemeClr>
                </a:solidFill>
                <a:latin typeface="Times New Roman" pitchFamily="18" charset="0"/>
                <a:cs typeface="Times New Roman" pitchFamily="18" charset="0"/>
              </a:rPr>
              <a:t>Zegerid</a:t>
            </a:r>
            <a:r>
              <a:rPr lang="en-US" sz="2000" b="1" dirty="0">
                <a:solidFill>
                  <a:schemeClr val="tx1">
                    <a:lumMod val="85000"/>
                    <a:lumOff val="15000"/>
                  </a:schemeClr>
                </a:solidFill>
                <a:latin typeface="Times New Roman" pitchFamily="18" charset="0"/>
                <a:cs typeface="Times New Roman" pitchFamily="18" charset="0"/>
              </a:rPr>
              <a:t> (omeprazole with sodium bicarbonate), also available over-the-counter (without a prescription)</a:t>
            </a:r>
            <a:endParaRPr lang="ar-IQ" sz="20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3797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Common Side Effects of PPIs</a:t>
            </a:r>
            <a:endParaRPr lang="ar-IQ" dirty="0"/>
          </a:p>
        </p:txBody>
      </p:sp>
      <p:sp>
        <p:nvSpPr>
          <p:cNvPr id="3" name="عنصر نائب للمحتوى 2"/>
          <p:cNvSpPr>
            <a:spLocks noGrp="1"/>
          </p:cNvSpPr>
          <p:nvPr>
            <p:ph idx="1"/>
          </p:nvPr>
        </p:nvSpPr>
        <p:spPr>
          <a:xfrm>
            <a:off x="677334" y="1524001"/>
            <a:ext cx="8596668" cy="4517362"/>
          </a:xfrm>
        </p:spPr>
        <p:txBody>
          <a:bodyPr>
            <a:normAutofit/>
          </a:bodyPr>
          <a:lstStyle/>
          <a:p>
            <a:r>
              <a:rPr lang="en-US" sz="2400" b="1" dirty="0">
                <a:solidFill>
                  <a:schemeClr val="tx1">
                    <a:lumMod val="85000"/>
                    <a:lumOff val="15000"/>
                  </a:schemeClr>
                </a:solidFill>
                <a:latin typeface="Times New Roman" pitchFamily="18" charset="0"/>
                <a:cs typeface="Times New Roman" pitchFamily="18" charset="0"/>
              </a:rPr>
              <a:t>Like any other medication, PPI side effects vary categorically as well as in severity. Some of the more common, less extreme side effects2 associated with PPIs include:</a:t>
            </a:r>
          </a:p>
          <a:p>
            <a:r>
              <a:rPr lang="en-US" sz="2400" b="1" dirty="0" smtClean="0">
                <a:solidFill>
                  <a:schemeClr val="tx1">
                    <a:lumMod val="85000"/>
                    <a:lumOff val="15000"/>
                  </a:schemeClr>
                </a:solidFill>
                <a:latin typeface="Times New Roman" pitchFamily="18" charset="0"/>
                <a:cs typeface="Times New Roman" pitchFamily="18" charset="0"/>
              </a:rPr>
              <a:t>Headache</a:t>
            </a:r>
            <a:endParaRPr lang="en-US" sz="2400" b="1" dirty="0">
              <a:solidFill>
                <a:schemeClr val="tx1">
                  <a:lumMod val="85000"/>
                  <a:lumOff val="15000"/>
                </a:schemeClr>
              </a:solidFill>
              <a:latin typeface="Times New Roman" pitchFamily="18" charset="0"/>
              <a:cs typeface="Times New Roman" pitchFamily="18" charset="0"/>
            </a:endParaRPr>
          </a:p>
          <a:p>
            <a:r>
              <a:rPr lang="en-US" sz="2400" b="1" dirty="0">
                <a:solidFill>
                  <a:schemeClr val="tx1">
                    <a:lumMod val="85000"/>
                    <a:lumOff val="15000"/>
                  </a:schemeClr>
                </a:solidFill>
                <a:latin typeface="Times New Roman" pitchFamily="18" charset="0"/>
                <a:cs typeface="Times New Roman" pitchFamily="18" charset="0"/>
              </a:rPr>
              <a:t>Diarrhea </a:t>
            </a:r>
          </a:p>
          <a:p>
            <a:r>
              <a:rPr lang="en-US" sz="2400" b="1" dirty="0">
                <a:solidFill>
                  <a:schemeClr val="tx1">
                    <a:lumMod val="85000"/>
                    <a:lumOff val="15000"/>
                  </a:schemeClr>
                </a:solidFill>
                <a:latin typeface="Times New Roman" pitchFamily="18" charset="0"/>
                <a:cs typeface="Times New Roman" pitchFamily="18" charset="0"/>
              </a:rPr>
              <a:t>Constipation</a:t>
            </a:r>
          </a:p>
          <a:p>
            <a:r>
              <a:rPr lang="en-US" sz="2400" b="1" dirty="0">
                <a:solidFill>
                  <a:schemeClr val="tx1">
                    <a:lumMod val="85000"/>
                    <a:lumOff val="15000"/>
                  </a:schemeClr>
                </a:solidFill>
                <a:latin typeface="Times New Roman" pitchFamily="18" charset="0"/>
                <a:cs typeface="Times New Roman" pitchFamily="18" charset="0"/>
              </a:rPr>
              <a:t>Nausea</a:t>
            </a:r>
          </a:p>
          <a:p>
            <a:r>
              <a:rPr lang="en-US" sz="2400" b="1" dirty="0">
                <a:solidFill>
                  <a:schemeClr val="tx1">
                    <a:lumMod val="85000"/>
                    <a:lumOff val="15000"/>
                  </a:schemeClr>
                </a:solidFill>
                <a:latin typeface="Times New Roman" pitchFamily="18" charset="0"/>
                <a:cs typeface="Times New Roman" pitchFamily="18" charset="0"/>
              </a:rPr>
              <a:t>Itching</a:t>
            </a:r>
            <a:endParaRPr lang="ar-IQ" sz="2400" b="1"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74696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antiemetic drugs?</a:t>
            </a:r>
            <a:endParaRPr lang="ar-IQ" dirty="0"/>
          </a:p>
        </p:txBody>
      </p:sp>
      <p:sp>
        <p:nvSpPr>
          <p:cNvPr id="3" name="عنصر نائب للمحتوى 2"/>
          <p:cNvSpPr>
            <a:spLocks noGrp="1"/>
          </p:cNvSpPr>
          <p:nvPr>
            <p:ph idx="1"/>
          </p:nvPr>
        </p:nvSpPr>
        <p:spPr/>
        <p:txBody>
          <a:bodyPr>
            <a:normAutofit/>
          </a:bodyPr>
          <a:lstStyle/>
          <a:p>
            <a:r>
              <a:rPr lang="en-US" sz="2400" b="1" dirty="0" smtClean="0">
                <a:solidFill>
                  <a:schemeClr val="tx1">
                    <a:lumMod val="85000"/>
                    <a:lumOff val="15000"/>
                  </a:schemeClr>
                </a:solidFill>
                <a:latin typeface="Times New Roman" pitchFamily="18" charset="0"/>
                <a:cs typeface="Times New Roman" pitchFamily="18" charset="0"/>
              </a:rPr>
              <a:t>Antiemetic medications </a:t>
            </a:r>
            <a:r>
              <a:rPr lang="en-US" sz="2400" b="1" dirty="0">
                <a:solidFill>
                  <a:schemeClr val="tx1">
                    <a:lumMod val="85000"/>
                    <a:lumOff val="15000"/>
                  </a:schemeClr>
                </a:solidFill>
                <a:latin typeface="Times New Roman" pitchFamily="18" charset="0"/>
                <a:cs typeface="Times New Roman" pitchFamily="18" charset="0"/>
              </a:rPr>
              <a:t>used to treat nausea and vomiting. These two symptoms are very common and can be caused by many different conditions, therapies, procedures, and medications (such as opioids</a:t>
            </a:r>
            <a:r>
              <a:rPr lang="en-US" sz="2400" b="1" dirty="0" smtClean="0">
                <a:solidFill>
                  <a:schemeClr val="tx1">
                    <a:lumMod val="85000"/>
                    <a:lumOff val="15000"/>
                  </a:schemeClr>
                </a:solidFill>
                <a:latin typeface="Times New Roman" pitchFamily="18" charset="0"/>
                <a:cs typeface="Times New Roman" pitchFamily="18" charset="0"/>
              </a:rPr>
              <a:t>).</a:t>
            </a:r>
          </a:p>
          <a:p>
            <a:r>
              <a:rPr lang="en-US" sz="2400" b="1" dirty="0" smtClean="0">
                <a:solidFill>
                  <a:schemeClr val="tx1">
                    <a:lumMod val="85000"/>
                    <a:lumOff val="15000"/>
                  </a:schemeClr>
                </a:solidFill>
                <a:latin typeface="Times New Roman" pitchFamily="18" charset="0"/>
                <a:cs typeface="Times New Roman" pitchFamily="18" charset="0"/>
              </a:rPr>
              <a:t> </a:t>
            </a:r>
            <a:r>
              <a:rPr lang="en-US" sz="2400" b="1" dirty="0">
                <a:solidFill>
                  <a:schemeClr val="tx1">
                    <a:lumMod val="85000"/>
                    <a:lumOff val="15000"/>
                  </a:schemeClr>
                </a:solidFill>
                <a:latin typeface="Times New Roman" pitchFamily="18" charset="0"/>
                <a:cs typeface="Times New Roman" pitchFamily="18" charset="0"/>
              </a:rPr>
              <a:t>However vomiting is considered to be a protective reflex of the body to </a:t>
            </a:r>
            <a:r>
              <a:rPr lang="en-US" sz="2400" b="1" dirty="0" smtClean="0">
                <a:solidFill>
                  <a:schemeClr val="tx1">
                    <a:lumMod val="85000"/>
                    <a:lumOff val="15000"/>
                  </a:schemeClr>
                </a:solidFill>
                <a:latin typeface="Times New Roman" pitchFamily="18" charset="0"/>
                <a:cs typeface="Times New Roman" pitchFamily="18" charset="0"/>
              </a:rPr>
              <a:t>eject </a:t>
            </a:r>
            <a:r>
              <a:rPr lang="en-US" sz="2400" b="1" dirty="0">
                <a:solidFill>
                  <a:schemeClr val="tx1">
                    <a:lumMod val="85000"/>
                    <a:lumOff val="15000"/>
                  </a:schemeClr>
                </a:solidFill>
                <a:latin typeface="Times New Roman" pitchFamily="18" charset="0"/>
                <a:cs typeface="Times New Roman" pitchFamily="18" charset="0"/>
              </a:rPr>
              <a:t>toxic substances in the stomach and gut, antiemetic drugs are often necessary to suppress vomiting, especially if there’s severe dehydration.</a:t>
            </a:r>
          </a:p>
          <a:p>
            <a:endParaRPr lang="en-US" sz="2000" dirty="0"/>
          </a:p>
          <a:p>
            <a:endParaRPr lang="ar-IQ" sz="2000" dirty="0"/>
          </a:p>
        </p:txBody>
      </p:sp>
    </p:spTree>
    <p:extLst>
      <p:ext uri="{BB962C8B-B14F-4D97-AF65-F5344CB8AC3E}">
        <p14:creationId xmlns:p14="http://schemas.microsoft.com/office/powerpoint/2010/main" val="19741640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446</TotalTime>
  <Words>1172</Words>
  <Application>Microsoft Office PowerPoint</Application>
  <PresentationFormat>مخصص</PresentationFormat>
  <Paragraphs>79</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Facet</vt:lpstr>
      <vt:lpstr>عرض تقديمي في PowerPoint</vt:lpstr>
      <vt:lpstr>PROTON PUMP INHIBITOR</vt:lpstr>
      <vt:lpstr>What Are PPIs?</vt:lpstr>
      <vt:lpstr>How PPIs Work </vt:lpstr>
      <vt:lpstr>What do PPIs treat?</vt:lpstr>
      <vt:lpstr>What do PPIs treat?</vt:lpstr>
      <vt:lpstr>Types of PPIs</vt:lpstr>
      <vt:lpstr>Common Side Effects of PPIs</vt:lpstr>
      <vt:lpstr>What are antiemetic drugs?</vt:lpstr>
      <vt:lpstr>How do antiemetics work?</vt:lpstr>
      <vt:lpstr>What are antiemetic drugs used for?</vt:lpstr>
      <vt:lpstr>What are antiemetic drugs used for</vt:lpstr>
      <vt:lpstr>How does vomiting occur ?</vt:lpstr>
      <vt:lpstr>عرض تقديمي في PowerPoint</vt:lpstr>
      <vt:lpstr>What are some examples of antiemetics?</vt:lpstr>
      <vt:lpstr>What are some examples of antiemetics?</vt:lpstr>
      <vt:lpstr>What are some examples of antiemetics?</vt:lpstr>
      <vt:lpstr>What are the side effects of antiemetic drugs?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METHAMPHETAMINE</dc:title>
  <dc:creator>Abd Abd</dc:creator>
  <cp:lastModifiedBy>DR.Ahmed Saker 2O14</cp:lastModifiedBy>
  <cp:revision>50</cp:revision>
  <dcterms:created xsi:type="dcterms:W3CDTF">2022-12-27T16:04:38Z</dcterms:created>
  <dcterms:modified xsi:type="dcterms:W3CDTF">2023-12-23T21:31:06Z</dcterms:modified>
</cp:coreProperties>
</file>